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321" r:id="rId2"/>
    <p:sldId id="320" r:id="rId3"/>
    <p:sldId id="261" r:id="rId4"/>
    <p:sldId id="303" r:id="rId5"/>
    <p:sldId id="260" r:id="rId6"/>
    <p:sldId id="304" r:id="rId7"/>
    <p:sldId id="276" r:id="rId8"/>
    <p:sldId id="305" r:id="rId9"/>
    <p:sldId id="291"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2" r:id="rId24"/>
    <p:sldId id="325" r:id="rId25"/>
    <p:sldId id="326" r:id="rId26"/>
    <p:sldId id="323" r:id="rId27"/>
    <p:sldId id="327" r:id="rId28"/>
    <p:sldId id="324" r:id="rId29"/>
    <p:sldId id="328" r:id="rId30"/>
    <p:sldId id="267" r:id="rId31"/>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732"/>
    <a:srgbClr val="1F6256"/>
    <a:srgbClr val="1C5449"/>
    <a:srgbClr val="090A0D"/>
    <a:srgbClr val="4A4A4A"/>
    <a:srgbClr val="5D5D5D"/>
    <a:srgbClr val="349782"/>
    <a:srgbClr val="A4BEFA"/>
    <a:srgbClr val="8AA0CF"/>
    <a:srgbClr val="46C6A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65" autoAdjust="0"/>
  </p:normalViewPr>
  <p:slideViewPr>
    <p:cSldViewPr snapToGrid="0" snapToObjects="1">
      <p:cViewPr varScale="1">
        <p:scale>
          <a:sx n="61" d="100"/>
          <a:sy n="61" d="100"/>
        </p:scale>
        <p:origin x="1230" y="60"/>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F4787-1D53-463D-A2C0-7E466075800B}" type="datetimeFigureOut">
              <a:rPr lang="zh-CN" altLang="en-US" smtClean="0"/>
              <a:t>2018/11/7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572F0-6007-448B-BD51-1942A6294FFC}" type="slidenum">
              <a:rPr lang="zh-CN" altLang="en-US" smtClean="0"/>
              <a:t>‹#›</a:t>
            </a:fld>
            <a:endParaRPr lang="zh-CN" altLang="en-US"/>
          </a:p>
        </p:txBody>
      </p:sp>
    </p:spTree>
    <p:extLst>
      <p:ext uri="{BB962C8B-B14F-4D97-AF65-F5344CB8AC3E}">
        <p14:creationId xmlns:p14="http://schemas.microsoft.com/office/powerpoint/2010/main" val="202229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有足够多的有监督训练数据，可以将</a:t>
            </a:r>
            <a:r>
              <a:rPr lang="en-US" altLang="zh-CN" dirty="0" smtClean="0"/>
              <a:t>feature</a:t>
            </a:r>
            <a:r>
              <a:rPr lang="en-US" altLang="zh-CN" baseline="0" dirty="0" smtClean="0"/>
              <a:t> embedding</a:t>
            </a:r>
            <a:r>
              <a:rPr lang="zh-CN" altLang="en-US" baseline="0" dirty="0" smtClean="0"/>
              <a:t>等同于</a:t>
            </a:r>
            <a:r>
              <a:rPr lang="zh-CN" altLang="en-US" dirty="0" smtClean="0"/>
              <a:t>模型参数，将嵌入向量初始化随机初始化，然后用网络训练将他们调整为好的向量</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3</a:t>
            </a:fld>
            <a:endParaRPr lang="zh-CN" altLang="en-US"/>
          </a:p>
        </p:txBody>
      </p:sp>
    </p:spTree>
    <p:extLst>
      <p:ext uri="{BB962C8B-B14F-4D97-AF65-F5344CB8AC3E}">
        <p14:creationId xmlns:p14="http://schemas.microsoft.com/office/powerpoint/2010/main" val="356240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b="0" i="1" smtClean="0">
                        <a:latin typeface="Cambria Math" panose="02040503050406030204" pitchFamily="18" charset="0"/>
                      </a:rPr>
                      <m:t>𝑀</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smtClean="0"/>
                  <a:t>为在大量语料中量化得到的词语上下文之间的关联强度。</a:t>
                </a:r>
                <a:endParaRPr lang="zh-CN" altLang="en-US" dirty="0"/>
              </a:p>
            </p:txBody>
          </p:sp>
        </mc:Choice>
        <mc:Fallback xmlns="">
          <p:sp>
            <p:nvSpPr>
              <p:cNvPr id="3" name="备注占位符 2"/>
              <p:cNvSpPr>
                <a:spLocks noGrp="1"/>
              </p:cNvSpPr>
              <p:nvPr>
                <p:ph type="body" idx="1"/>
              </p:nvPr>
            </p:nvSpPr>
            <p:spPr/>
            <p:txBody>
              <a:bodyPr/>
              <a:lstStyle/>
              <a:p>
                <a:r>
                  <a:rPr lang="en-US" altLang="zh-CN" b="0" i="0" smtClean="0">
                    <a:latin typeface="Cambria Math" panose="02040503050406030204" pitchFamily="18" charset="0"/>
                  </a:rPr>
                  <a:t>𝑀[𝑖,𝑗]</a:t>
                </a:r>
                <a:r>
                  <a:rPr lang="zh-CN" altLang="en-US" dirty="0" smtClean="0"/>
                  <a:t>为在大量语料中量化得到的词语上下文之间的关联强度。</a:t>
                </a:r>
                <a:endParaRPr lang="zh-CN" altLang="en-US" dirty="0"/>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12</a:t>
            </a:fld>
            <a:endParaRPr lang="zh-CN" altLang="en-US"/>
          </a:p>
        </p:txBody>
      </p:sp>
    </p:spTree>
    <p:extLst>
      <p:ext uri="{BB962C8B-B14F-4D97-AF65-F5344CB8AC3E}">
        <p14:creationId xmlns:p14="http://schemas.microsoft.com/office/powerpoint/2010/main" val="154786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计算相应向量之间的相似度来计算词之间的相似度</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13</a:t>
            </a:fld>
            <a:endParaRPr lang="zh-CN" altLang="en-US"/>
          </a:p>
        </p:txBody>
      </p:sp>
    </p:spTree>
    <p:extLst>
      <p:ext uri="{BB962C8B-B14F-4D97-AF65-F5344CB8AC3E}">
        <p14:creationId xmlns:p14="http://schemas.microsoft.com/office/powerpoint/2010/main" val="54047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对于非常常见的上下文中的词</a:t>
                </a:r>
                <a:r>
                  <a:rPr lang="en-US" altLang="zh-CN" dirty="0" smtClean="0"/>
                  <a:t>-</a:t>
                </a:r>
                <a:r>
                  <a:rPr lang="zh-CN" altLang="en-US" dirty="0" smtClean="0"/>
                  <a:t>上下文对赋予高的权重，比如</a:t>
                </a:r>
                <a:r>
                  <a:rPr lang="en-US" altLang="zh-CN" baseline="0" dirty="0" smtClean="0"/>
                  <a:t>the cat </a:t>
                </a:r>
                <a:r>
                  <a:rPr lang="zh-CN" altLang="en-US" baseline="0" dirty="0" smtClean="0"/>
                  <a:t>和</a:t>
                </a:r>
                <a:r>
                  <a:rPr lang="en-US" altLang="zh-CN" baseline="0" dirty="0" smtClean="0"/>
                  <a:t>a cat</a:t>
                </a:r>
                <a:r>
                  <a:rPr lang="zh-CN" altLang="en-US" baseline="0" dirty="0" smtClean="0"/>
                  <a:t>可以获得高于</a:t>
                </a:r>
                <a:r>
                  <a:rPr lang="en-US" altLang="zh-CN" baseline="0" dirty="0" smtClean="0"/>
                  <a:t>cute cat</a:t>
                </a:r>
                <a:r>
                  <a:rPr lang="zh-CN" altLang="en-US" baseline="0" dirty="0" smtClean="0"/>
                  <a:t>和</a:t>
                </a:r>
                <a:r>
                  <a:rPr lang="en-US" altLang="zh-CN" baseline="0" dirty="0" smtClean="0"/>
                  <a:t>small cat</a:t>
                </a:r>
                <a:r>
                  <a:rPr lang="zh-CN" altLang="en-US" baseline="0" dirty="0" smtClean="0"/>
                  <a:t>的权重，但后者的信息量更多。因此应该定义</a:t>
                </a:r>
                <a:r>
                  <a:rPr lang="en-US" altLang="zh-CN" baseline="0" dirty="0" smtClean="0"/>
                  <a:t>f</a:t>
                </a:r>
                <a:r>
                  <a:rPr lang="zh-CN" altLang="en-US" baseline="0" dirty="0" smtClean="0"/>
                  <a:t>偏重于与给定单词共现频率更高的单词。</a:t>
                </a:r>
                <a:endParaRPr lang="en-US" altLang="zh-CN" baseline="0" dirty="0" smtClean="0"/>
              </a:p>
              <a:p>
                <a:r>
                  <a:rPr lang="en-US" altLang="zh-CN" baseline="0" dirty="0" smtClean="0"/>
                  <a:t>PMI</a:t>
                </a:r>
                <a:r>
                  <a:rPr lang="zh-CN" altLang="en-US" baseline="0" dirty="0" smtClean="0"/>
                  <a:t>通过计算他们的联合概率与他们的边界概率之间的比率的对数来测量词</a:t>
                </a:r>
                <a:r>
                  <a:rPr lang="en-US" altLang="zh-CN" baseline="0" dirty="0" smtClean="0"/>
                  <a:t>w</a:t>
                </a:r>
                <a:r>
                  <a:rPr lang="zh-CN" altLang="en-US" baseline="0" dirty="0" smtClean="0"/>
                  <a:t>和上下文</a:t>
                </a:r>
                <a:r>
                  <a:rPr lang="en-US" altLang="zh-CN" baseline="0" dirty="0" smtClean="0"/>
                  <a:t>c</a:t>
                </a:r>
                <a:r>
                  <a:rPr lang="zh-CN" altLang="en-US" baseline="0" dirty="0" smtClean="0"/>
                  <a:t>之间的关联。</a:t>
                </a:r>
                <a:endParaRPr lang="en-US" altLang="zh-CN" baseline="0" dirty="0" smtClean="0"/>
              </a:p>
              <a:p>
                <a14:m>
                  <m:oMath xmlns:m="http://schemas.openxmlformats.org/officeDocument/2006/math">
                    <m:sSup>
                      <m:sSupPr>
                        <m:ctrlPr>
                          <a:rPr lang="en-US" altLang="zh-CN" sz="1200" i="1" dirty="0" smtClean="0">
                            <a:solidFill>
                              <a:schemeClr val="bg1"/>
                            </a:solidFill>
                            <a:latin typeface="Cambria Math" panose="02040503050406030204" pitchFamily="18" charset="0"/>
                            <a:ea typeface="Cambria Math" panose="02040503050406030204" pitchFamily="18" charset="0"/>
                          </a:rPr>
                        </m:ctrlPr>
                      </m:sSupPr>
                      <m:e>
                        <m:r>
                          <a:rPr lang="en-US" altLang="zh-CN" sz="1200" b="0" i="1" dirty="0" smtClean="0">
                            <a:solidFill>
                              <a:schemeClr val="bg1"/>
                            </a:solidFill>
                            <a:latin typeface="Cambria Math" panose="02040503050406030204" pitchFamily="18" charset="0"/>
                            <a:ea typeface="Cambria Math" panose="02040503050406030204" pitchFamily="18" charset="0"/>
                          </a:rPr>
                          <m:t>𝑀</m:t>
                        </m:r>
                      </m:e>
                      <m:sup>
                        <m:r>
                          <m:rPr>
                            <m:sty m:val="p"/>
                          </m:rPr>
                          <a:rPr lang="en-US" altLang="zh-CN" sz="1200" b="0" i="1" dirty="0" smtClean="0">
                            <a:solidFill>
                              <a:schemeClr val="bg1"/>
                            </a:solidFill>
                            <a:latin typeface="Cambria Math" panose="02040503050406030204" pitchFamily="18" charset="0"/>
                            <a:ea typeface="Cambria Math" panose="02040503050406030204" pitchFamily="18" charset="0"/>
                          </a:rPr>
                          <m:t>PMI</m:t>
                        </m:r>
                      </m:sup>
                    </m:sSup>
                  </m:oMath>
                </a14:m>
                <a:r>
                  <a:rPr lang="zh-CN" altLang="en-US" dirty="0" smtClean="0"/>
                  <a:t>的行包含许多在语料库中从未观察到的词</a:t>
                </a:r>
                <a:r>
                  <a:rPr lang="en-US" altLang="zh-CN" dirty="0" smtClean="0"/>
                  <a:t>-</a:t>
                </a:r>
                <a:r>
                  <a:rPr lang="zh-CN" altLang="en-US" dirty="0" smtClean="0"/>
                  <a:t>上下文对，导致</a:t>
                </a:r>
                <a14:m>
                  <m:oMath xmlns:m="http://schemas.openxmlformats.org/officeDocument/2006/math">
                    <m:r>
                      <m:rPr>
                        <m:sty m:val="p"/>
                      </m:rPr>
                      <a:rPr lang="en-US" altLang="zh-CN" dirty="0" smtClean="0">
                        <a:latin typeface="Cambria Math" panose="02040503050406030204" pitchFamily="18" charset="0"/>
                      </a:rPr>
                      <m:t>PMI</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oMath>
                </a14:m>
                <a:r>
                  <a:rPr lang="zh-CN" altLang="en-US" dirty="0" smtClean="0"/>
                  <a:t>。常见解决方案是用</a:t>
                </a:r>
                <a:r>
                  <a:rPr lang="en-US" altLang="zh-CN" dirty="0" smtClean="0"/>
                  <a:t>PPMI</a:t>
                </a:r>
                <a:r>
                  <a:rPr lang="zh-CN" altLang="en-US" dirty="0" smtClean="0"/>
                  <a:t>，所有负值被</a:t>
                </a:r>
                <a:r>
                  <a:rPr lang="en-US" altLang="zh-CN" dirty="0" smtClean="0"/>
                  <a:t>0</a:t>
                </a:r>
                <a:r>
                  <a:rPr lang="zh-CN" altLang="en-US" dirty="0" smtClean="0"/>
                  <a:t>替换。</a:t>
                </a:r>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对于非常常见的上下文中的词</a:t>
                </a:r>
                <a:r>
                  <a:rPr lang="en-US" altLang="zh-CN" dirty="0" smtClean="0"/>
                  <a:t>-</a:t>
                </a:r>
                <a:r>
                  <a:rPr lang="zh-CN" altLang="en-US" dirty="0" smtClean="0"/>
                  <a:t>上下文对赋予高的权重，比如</a:t>
                </a:r>
                <a:r>
                  <a:rPr lang="en-US" altLang="zh-CN" baseline="0" dirty="0" smtClean="0"/>
                  <a:t>the cat </a:t>
                </a:r>
                <a:r>
                  <a:rPr lang="zh-CN" altLang="en-US" baseline="0" dirty="0" smtClean="0"/>
                  <a:t>和</a:t>
                </a:r>
                <a:r>
                  <a:rPr lang="en-US" altLang="zh-CN" baseline="0" dirty="0" smtClean="0"/>
                  <a:t>a cat</a:t>
                </a:r>
                <a:r>
                  <a:rPr lang="zh-CN" altLang="en-US" baseline="0" dirty="0" smtClean="0"/>
                  <a:t>可以获得高于</a:t>
                </a:r>
                <a:r>
                  <a:rPr lang="en-US" altLang="zh-CN" baseline="0" dirty="0" smtClean="0"/>
                  <a:t>cute cat</a:t>
                </a:r>
                <a:r>
                  <a:rPr lang="zh-CN" altLang="en-US" baseline="0" dirty="0" smtClean="0"/>
                  <a:t>和</a:t>
                </a:r>
                <a:r>
                  <a:rPr lang="en-US" altLang="zh-CN" baseline="0" dirty="0" smtClean="0"/>
                  <a:t>small cat</a:t>
                </a:r>
                <a:r>
                  <a:rPr lang="zh-CN" altLang="en-US" baseline="0" dirty="0" smtClean="0"/>
                  <a:t>的权重，但后者的信息量更多。因此应该定义</a:t>
                </a:r>
                <a:r>
                  <a:rPr lang="en-US" altLang="zh-CN" baseline="0" dirty="0" smtClean="0"/>
                  <a:t>f</a:t>
                </a:r>
                <a:r>
                  <a:rPr lang="zh-CN" altLang="en-US" baseline="0" dirty="0" smtClean="0"/>
                  <a:t>偏重于与给定单词共现频率更高的单词。</a:t>
                </a:r>
                <a:endParaRPr lang="en-US" altLang="zh-CN" baseline="0" dirty="0" smtClean="0"/>
              </a:p>
              <a:p>
                <a:r>
                  <a:rPr lang="en-US" altLang="zh-CN" baseline="0" dirty="0" smtClean="0"/>
                  <a:t>PMI</a:t>
                </a:r>
                <a:r>
                  <a:rPr lang="zh-CN" altLang="en-US" baseline="0" dirty="0" smtClean="0"/>
                  <a:t>通过计算他们的联合概率与他们的边界概率之间的比率的对数来测量词</a:t>
                </a:r>
                <a:r>
                  <a:rPr lang="en-US" altLang="zh-CN" baseline="0" dirty="0" smtClean="0"/>
                  <a:t>w</a:t>
                </a:r>
                <a:r>
                  <a:rPr lang="zh-CN" altLang="en-US" baseline="0" dirty="0" smtClean="0"/>
                  <a:t>和上下文</a:t>
                </a:r>
                <a:r>
                  <a:rPr lang="en-US" altLang="zh-CN" baseline="0" dirty="0" smtClean="0"/>
                  <a:t>c</a:t>
                </a:r>
                <a:r>
                  <a:rPr lang="zh-CN" altLang="en-US" baseline="0" dirty="0" smtClean="0"/>
                  <a:t>之间的关联。</a:t>
                </a:r>
                <a:endParaRPr lang="en-US" altLang="zh-CN" baseline="0" dirty="0" smtClean="0"/>
              </a:p>
              <a:p>
                <a:r>
                  <a:rPr lang="en-US" altLang="zh-CN" sz="1200" b="0" i="0" dirty="0" smtClean="0">
                    <a:solidFill>
                      <a:schemeClr val="bg1"/>
                    </a:solidFill>
                    <a:latin typeface="Cambria Math" panose="02040503050406030204" pitchFamily="18" charset="0"/>
                    <a:ea typeface="Cambria Math" panose="02040503050406030204" pitchFamily="18" charset="0"/>
                  </a:rPr>
                  <a:t>𝑀^PMI</a:t>
                </a:r>
                <a:r>
                  <a:rPr lang="zh-CN" altLang="en-US" dirty="0" smtClean="0"/>
                  <a:t>的行包含许多在语料库中从未观察到的词</a:t>
                </a:r>
                <a:r>
                  <a:rPr lang="en-US" altLang="zh-CN" dirty="0" smtClean="0"/>
                  <a:t>-</a:t>
                </a:r>
                <a:r>
                  <a:rPr lang="zh-CN" altLang="en-US" dirty="0" smtClean="0"/>
                  <a:t>上下文对，导致</a:t>
                </a:r>
                <a:r>
                  <a:rPr lang="en-US" altLang="zh-CN" i="0" dirty="0" smtClean="0">
                    <a:latin typeface="Cambria Math" panose="02040503050406030204" pitchFamily="18" charset="0"/>
                  </a:rPr>
                  <a:t>PMI</a:t>
                </a:r>
                <a:r>
                  <a:rPr lang="en-US" altLang="zh-CN" b="0" i="0" dirty="0" smtClean="0">
                    <a:latin typeface="Cambria Math" panose="02040503050406030204" pitchFamily="18" charset="0"/>
                  </a:rPr>
                  <a:t>=−</a:t>
                </a:r>
                <a:r>
                  <a:rPr lang="en-US" altLang="zh-CN" b="0" i="0" dirty="0" smtClean="0">
                    <a:latin typeface="Cambria Math" panose="02040503050406030204" pitchFamily="18" charset="0"/>
                    <a:ea typeface="Cambria Math" panose="02040503050406030204" pitchFamily="18" charset="0"/>
                  </a:rPr>
                  <a:t>∞</a:t>
                </a:r>
                <a:r>
                  <a:rPr lang="zh-CN" altLang="en-US" dirty="0" smtClean="0"/>
                  <a:t>。常见解决方案是用</a:t>
                </a:r>
                <a:r>
                  <a:rPr lang="en-US" altLang="zh-CN" dirty="0" smtClean="0"/>
                  <a:t>PPMI</a:t>
                </a:r>
                <a:r>
                  <a:rPr lang="zh-CN" altLang="en-US" dirty="0" smtClean="0"/>
                  <a:t>，所有负值被</a:t>
                </a:r>
                <a:r>
                  <a:rPr lang="en-US" altLang="zh-CN" dirty="0" smtClean="0"/>
                  <a:t>0</a:t>
                </a:r>
                <a:r>
                  <a:rPr lang="zh-CN" altLang="en-US" dirty="0" smtClean="0"/>
                  <a:t>替换。</a:t>
                </a:r>
                <a:endParaRPr lang="en-US" altLang="zh-CN" dirty="0" smtClean="0"/>
              </a:p>
              <a:p>
                <a:endParaRPr lang="zh-CN" altLang="en-US" dirty="0"/>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14</a:t>
            </a:fld>
            <a:endParaRPr lang="zh-CN" altLang="en-US"/>
          </a:p>
        </p:txBody>
      </p:sp>
    </p:spTree>
    <p:extLst>
      <p:ext uri="{BB962C8B-B14F-4D97-AF65-F5344CB8AC3E}">
        <p14:creationId xmlns:p14="http://schemas.microsoft.com/office/powerpoint/2010/main" val="204099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将词表示为其出现的上下文的显示集合的问题是数据稀疏性，并且词向量具有非常高的维度。</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15</a:t>
            </a:fld>
            <a:endParaRPr lang="zh-CN" altLang="en-US"/>
          </a:p>
        </p:txBody>
      </p:sp>
    </p:spTree>
    <p:extLst>
      <p:ext uri="{BB962C8B-B14F-4D97-AF65-F5344CB8AC3E}">
        <p14:creationId xmlns:p14="http://schemas.microsoft.com/office/powerpoint/2010/main" val="426716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需要对词生成概率分布，需要以概率链式法则组合的上下文为条件来产生句子及概率估计。产生概率分布需要计算一个包含输出词汇表中所有单词的归一化项，根据链式法则限制需要将上下文切分为前</a:t>
                </a:r>
                <a:r>
                  <a:rPr lang="en-US" altLang="zh-CN" dirty="0" smtClean="0"/>
                  <a:t>k</a:t>
                </a:r>
                <a:r>
                  <a:rPr lang="zh-CN" altLang="en-US" dirty="0" smtClean="0"/>
                  <a:t>元组。</a:t>
                </a:r>
                <a:endParaRPr lang="en-US" altLang="zh-CN" dirty="0" smtClean="0"/>
              </a:p>
              <a:p>
                <a:r>
                  <a:rPr lang="zh-CN" altLang="en-US" dirty="0" smtClean="0"/>
                  <a:t>使得正确词的得分高于不正确词，消除了在输出词汇表上归一化计算的需要，使计算时间与输出词汇大小无关。</a:t>
                </a:r>
                <a:endParaRPr lang="en-US" altLang="zh-CN" dirty="0" smtClean="0"/>
              </a:p>
              <a:p>
                <a:r>
                  <a:rPr lang="en-US" altLang="zh-CN" dirty="0" smtClean="0"/>
                  <a:t>W</a:t>
                </a:r>
                <a:r>
                  <a:rPr lang="zh-CN" altLang="en-US" dirty="0" smtClean="0"/>
                  <a:t>为目标词，</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b>
                    </m:sSub>
                  </m:oMath>
                </a14:m>
                <a:r>
                  <a:rPr lang="zh-CN" altLang="en-US" dirty="0" smtClean="0"/>
                  <a:t>为上下文的有序列表，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𝑤</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smtClean="0"/>
                  <a:t>和</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𝑐</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e>
                    </m:d>
                  </m:oMath>
                </a14:m>
                <a:r>
                  <a:rPr lang="zh-CN" altLang="en-US" dirty="0" smtClean="0"/>
                  <a:t>将词和上下文索引映射到</a:t>
                </a:r>
                <a:r>
                  <a:rPr lang="en-US" altLang="zh-CN" dirty="0" smtClean="0"/>
                  <a:t>d</a:t>
                </a:r>
                <a:r>
                  <a:rPr lang="zh-CN" altLang="en-US" dirty="0" smtClean="0"/>
                  <a:t>维向量。</a:t>
                </a:r>
                <a:endParaRPr lang="en-US" altLang="zh-CN" dirty="0" smtClean="0"/>
              </a:p>
              <a:p>
                <a:r>
                  <a:rPr lang="zh-CN" altLang="en-US" dirty="0" smtClean="0"/>
                  <a:t>网络用</a:t>
                </a:r>
                <a:r>
                  <a:rPr lang="en-US" altLang="zh-CN" dirty="0" smtClean="0"/>
                  <a:t>margin-based</a:t>
                </a:r>
                <a:r>
                  <a:rPr lang="en-US" altLang="zh-CN" baseline="0" dirty="0" smtClean="0"/>
                  <a:t> tanking loss</a:t>
                </a:r>
                <a:r>
                  <a:rPr lang="zh-CN" altLang="en-US" baseline="0" dirty="0" smtClean="0"/>
                  <a:t>来训练，以至少</a:t>
                </a:r>
                <a:r>
                  <a:rPr lang="en-US" altLang="zh-CN" baseline="0" dirty="0" smtClean="0"/>
                  <a:t>1</a:t>
                </a:r>
                <a:r>
                  <a:rPr lang="zh-CN" altLang="en-US" baseline="0" dirty="0" smtClean="0"/>
                  <a:t>的边界来使正确的词</a:t>
                </a:r>
                <a:r>
                  <a:rPr lang="en-US" altLang="zh-CN" baseline="0" dirty="0" smtClean="0"/>
                  <a:t>-</a:t>
                </a:r>
                <a:r>
                  <a:rPr lang="zh-CN" altLang="en-US" baseline="0" dirty="0" smtClean="0"/>
                  <a:t>上下文对得分高于不正确的词</a:t>
                </a:r>
                <a:r>
                  <a:rPr lang="en-US" altLang="zh-CN" baseline="0" dirty="0" smtClean="0"/>
                  <a:t>-</a:t>
                </a:r>
                <a:r>
                  <a:rPr lang="zh-CN" altLang="en-US" baseline="0" dirty="0" smtClean="0"/>
                  <a:t>上下文对</a:t>
                </a:r>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需要对词生成概率分布，需要以概率链式法则组合的上下文为条件来产生句子及概率估计。产生概率分布需要计算一个包含输出词汇表中所有单词的归一化项，根据链式法则限制需要将上下文切分为前</a:t>
                </a:r>
                <a:r>
                  <a:rPr lang="en-US" altLang="zh-CN" dirty="0" smtClean="0"/>
                  <a:t>k</a:t>
                </a:r>
                <a:r>
                  <a:rPr lang="zh-CN" altLang="en-US" dirty="0" smtClean="0"/>
                  <a:t>元组。</a:t>
                </a:r>
                <a:endParaRPr lang="en-US" altLang="zh-CN" dirty="0" smtClean="0"/>
              </a:p>
              <a:p>
                <a:r>
                  <a:rPr lang="zh-CN" altLang="en-US" dirty="0" smtClean="0"/>
                  <a:t>使得正确词的得分高于不正确词，消除了在输出词汇表上归一化计算的需要，使计算时间与输出词汇大小无关。</a:t>
                </a:r>
                <a:endParaRPr lang="en-US" altLang="zh-CN" dirty="0" smtClean="0"/>
              </a:p>
              <a:p>
                <a:r>
                  <a:rPr lang="en-US" altLang="zh-CN" dirty="0" smtClean="0"/>
                  <a:t>W</a:t>
                </a:r>
                <a:r>
                  <a:rPr lang="zh-CN" altLang="en-US" dirty="0" smtClean="0"/>
                  <a:t>为目标词，</a:t>
                </a:r>
                <a:r>
                  <a:rPr lang="en-US" altLang="zh-CN" b="0" i="0" smtClean="0">
                    <a:latin typeface="Cambria Math" panose="02040503050406030204" pitchFamily="18" charset="0"/>
                  </a:rPr>
                  <a:t>𝑐_(1;𝑘)</a:t>
                </a:r>
                <a:r>
                  <a:rPr lang="zh-CN" altLang="en-US" dirty="0" smtClean="0"/>
                  <a:t>为上下文的有序列表，</a:t>
                </a:r>
                <a:r>
                  <a:rPr lang="en-US" altLang="zh-CN" b="0" i="0" smtClean="0">
                    <a:latin typeface="Cambria Math" panose="02040503050406030204" pitchFamily="18" charset="0"/>
                  </a:rPr>
                  <a:t>𝑣_𝑤 (𝑤)</a:t>
                </a:r>
                <a:r>
                  <a:rPr lang="zh-CN" altLang="en-US" dirty="0" smtClean="0"/>
                  <a:t>和</a:t>
                </a:r>
                <a:r>
                  <a:rPr lang="en-US" altLang="zh-CN" b="0" i="0" smtClean="0">
                    <a:latin typeface="Cambria Math" panose="02040503050406030204" pitchFamily="18" charset="0"/>
                  </a:rPr>
                  <a:t>𝑣</a:t>
                </a:r>
                <a:r>
                  <a:rPr lang="en-US" altLang="zh-CN" b="0" i="0" smtClean="0">
                    <a:latin typeface="Cambria Math" panose="02040503050406030204" pitchFamily="18" charset="0"/>
                  </a:rPr>
                  <a:t>_𝑐 </a:t>
                </a:r>
                <a:r>
                  <a:rPr lang="en-US" altLang="zh-CN" b="0" i="0" smtClean="0">
                    <a:latin typeface="Cambria Math" panose="02040503050406030204" pitchFamily="18" charset="0"/>
                  </a:rPr>
                  <a:t>(</a:t>
                </a:r>
                <a:r>
                  <a:rPr lang="en-US" altLang="zh-CN" b="0" i="0" smtClean="0">
                    <a:latin typeface="Cambria Math" panose="02040503050406030204" pitchFamily="18" charset="0"/>
                  </a:rPr>
                  <a:t>𝑐)</a:t>
                </a:r>
                <a:r>
                  <a:rPr lang="zh-CN" altLang="en-US" dirty="0" smtClean="0"/>
                  <a:t>将词和上下文索引映射到</a:t>
                </a:r>
                <a:r>
                  <a:rPr lang="en-US" altLang="zh-CN" dirty="0" smtClean="0"/>
                  <a:t>d</a:t>
                </a:r>
                <a:r>
                  <a:rPr lang="zh-CN" altLang="en-US" dirty="0" smtClean="0"/>
                  <a:t>维向量。</a:t>
                </a:r>
                <a:endParaRPr lang="en-US" altLang="zh-CN" dirty="0" smtClean="0"/>
              </a:p>
              <a:p>
                <a:r>
                  <a:rPr lang="zh-CN" altLang="en-US" dirty="0" smtClean="0"/>
                  <a:t>网络用</a:t>
                </a:r>
                <a:r>
                  <a:rPr lang="en-US" altLang="zh-CN" dirty="0" smtClean="0"/>
                  <a:t>margin-based</a:t>
                </a:r>
                <a:r>
                  <a:rPr lang="en-US" altLang="zh-CN" baseline="0" dirty="0" smtClean="0"/>
                  <a:t> tanking loss</a:t>
                </a:r>
                <a:r>
                  <a:rPr lang="zh-CN" altLang="en-US" baseline="0" dirty="0" smtClean="0"/>
                  <a:t>来训练，以至少</a:t>
                </a:r>
                <a:r>
                  <a:rPr lang="en-US" altLang="zh-CN" baseline="0" dirty="0" smtClean="0"/>
                  <a:t>1</a:t>
                </a:r>
                <a:r>
                  <a:rPr lang="zh-CN" altLang="en-US" baseline="0" dirty="0" smtClean="0"/>
                  <a:t>的边界来使正确的词</a:t>
                </a:r>
                <a:r>
                  <a:rPr lang="en-US" altLang="zh-CN" baseline="0" dirty="0" smtClean="0"/>
                  <a:t>-</a:t>
                </a:r>
                <a:r>
                  <a:rPr lang="zh-CN" altLang="en-US" baseline="0" dirty="0" smtClean="0"/>
                  <a:t>上下文对得分高于不正确的词</a:t>
                </a:r>
                <a:r>
                  <a:rPr lang="en-US" altLang="zh-CN" baseline="0" dirty="0" smtClean="0"/>
                  <a:t>-</a:t>
                </a:r>
                <a:r>
                  <a:rPr lang="zh-CN" altLang="en-US" baseline="0" dirty="0" smtClean="0"/>
                  <a:t>上下文对</a:t>
                </a:r>
                <a:endParaRPr lang="en-US" altLang="zh-CN" dirty="0" smtClean="0"/>
              </a:p>
              <a:p>
                <a:endParaRPr lang="zh-CN" altLang="en-US" dirty="0"/>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16</a:t>
            </a:fld>
            <a:endParaRPr lang="zh-CN" altLang="en-US"/>
          </a:p>
        </p:txBody>
      </p:sp>
    </p:spTree>
    <p:extLst>
      <p:ext uri="{BB962C8B-B14F-4D97-AF65-F5344CB8AC3E}">
        <p14:creationId xmlns:p14="http://schemas.microsoft.com/office/powerpoint/2010/main" val="145783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textscWord2Vec</a:t>
                </a:r>
                <a:r>
                  <a:rPr lang="zh-CN" altLang="en-US" dirty="0" smtClean="0"/>
                  <a:t>不是单一算法，实现两个不同上下文表示（</a:t>
                </a:r>
                <a:r>
                  <a:rPr lang="en-US" altLang="zh-CN" dirty="0" smtClean="0"/>
                  <a:t>CBOW</a:t>
                </a:r>
                <a:r>
                  <a:rPr lang="zh-CN" altLang="en-US" dirty="0" smtClean="0"/>
                  <a:t>和</a:t>
                </a:r>
                <a:r>
                  <a:rPr lang="en-US" altLang="zh-CN" dirty="0" smtClean="0"/>
                  <a:t>skip-gram</a:t>
                </a:r>
                <a:r>
                  <a:rPr lang="zh-CN" altLang="en-US" dirty="0" smtClean="0"/>
                  <a:t>）和两个不同的优化目标（</a:t>
                </a:r>
                <a:r>
                  <a:rPr lang="en-US" altLang="zh-CN" dirty="0" smtClean="0"/>
                  <a:t>Negative-Sampling and Hierarchical </a:t>
                </a:r>
                <a:r>
                  <a:rPr lang="en-US" altLang="zh-CN" dirty="0" err="1" smtClean="0"/>
                  <a:t>Softmax</a:t>
                </a:r>
                <a:r>
                  <a:rPr lang="zh-CN" altLang="en-US" dirty="0" smtClean="0"/>
                  <a:t>）</a:t>
                </a:r>
                <a:endParaRPr lang="en-US" altLang="zh-CN" dirty="0" smtClean="0"/>
              </a:p>
              <a:p>
                <a:r>
                  <a:rPr lang="zh-CN" altLang="en-US" dirty="0" smtClean="0"/>
                  <a:t>和上一种算法一样，网络用概率目标替代了</a:t>
                </a:r>
                <a:r>
                  <a:rPr lang="en-US" altLang="zh-CN" dirty="0" smtClean="0"/>
                  <a:t>margin-based</a:t>
                </a:r>
                <a:r>
                  <a:rPr lang="en-US" altLang="zh-CN" baseline="0" dirty="0" smtClean="0"/>
                  <a:t> tanking objective</a:t>
                </a:r>
                <a:r>
                  <a:rPr lang="zh-CN" altLang="en-US" dirty="0" smtClean="0"/>
                  <a:t>来训练，从坏的词</a:t>
                </a:r>
                <a:r>
                  <a:rPr lang="en-US" altLang="zh-CN" dirty="0" smtClean="0"/>
                  <a:t>-</a:t>
                </a:r>
                <a:r>
                  <a:rPr lang="zh-CN" altLang="en-US" dirty="0" smtClean="0"/>
                  <a:t>上下文对中区分出好的词</a:t>
                </a:r>
                <a:r>
                  <a:rPr lang="en-US" altLang="zh-CN" dirty="0" smtClean="0"/>
                  <a:t>-</a:t>
                </a:r>
                <a:r>
                  <a:rPr lang="zh-CN" altLang="en-US" dirty="0" smtClean="0"/>
                  <a:t>上下文对</a:t>
                </a:r>
                <a:endParaRPr lang="en-US" altLang="zh-CN" dirty="0" smtClean="0"/>
              </a:p>
              <a:p>
                <a:r>
                  <a:rPr lang="zh-CN" altLang="en-US" dirty="0" smtClean="0"/>
                  <a:t>产生负例集</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𝐷</m:t>
                        </m:r>
                      </m:e>
                    </m:acc>
                  </m:oMath>
                </a14:m>
                <a:r>
                  <a:rPr lang="zh-CN" altLang="en-US" dirty="0" smtClean="0"/>
                  <a:t>方法，对每个好的词</a:t>
                </a:r>
                <a:r>
                  <a:rPr lang="en-US" altLang="zh-CN" dirty="0" smtClean="0"/>
                  <a:t>-</a:t>
                </a:r>
                <a:r>
                  <a:rPr lang="zh-CN" altLang="en-US" dirty="0" smtClean="0"/>
                  <a:t>上下文对</a:t>
                </a:r>
                <a14:m>
                  <m:oMath xmlns:m="http://schemas.openxmlformats.org/officeDocument/2006/math">
                    <m:r>
                      <m:rPr>
                        <m:nor/>
                      </m:rPr>
                      <a:rPr lang="en-US" altLang="zh-CN" dirty="0" smtClean="0"/>
                      <m:t>(</m:t>
                    </m:r>
                    <m:r>
                      <m:rPr>
                        <m:nor/>
                      </m:rPr>
                      <a:rPr lang="en-US" altLang="zh-CN" dirty="0" smtClean="0"/>
                      <m:t>w</m:t>
                    </m:r>
                    <m:r>
                      <m:rPr>
                        <m:nor/>
                      </m:rPr>
                      <a:rPr lang="en-US" altLang="zh-CN" dirty="0" smtClean="0"/>
                      <m:t>,</m:t>
                    </m:r>
                    <m:r>
                      <m:rPr>
                        <m:nor/>
                      </m:rPr>
                      <a:rPr lang="en-US" altLang="zh-CN" dirty="0" smtClean="0"/>
                      <m:t>c</m:t>
                    </m:r>
                    <m:r>
                      <m:rPr>
                        <m:nor/>
                      </m:rPr>
                      <a:rPr lang="en-US" altLang="zh-CN" dirty="0" smtClean="0"/>
                      <m:t>)</m:t>
                    </m:r>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𝐷</m:t>
                    </m:r>
                  </m:oMath>
                </a14:m>
                <a:r>
                  <a:rPr lang="zh-CN" altLang="en-US" dirty="0" smtClean="0"/>
                  <a:t>，采样</a:t>
                </a:r>
                <a:r>
                  <a:rPr lang="en-US" altLang="zh-CN" dirty="0" smtClean="0"/>
                  <a:t>k</a:t>
                </a:r>
                <a:r>
                  <a:rPr lang="zh-CN" altLang="en-US" dirty="0" smtClean="0"/>
                  <a:t>个词</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𝑤</m:t>
                        </m:r>
                      </m:e>
                      <m:sub>
                        <m:r>
                          <a:rPr lang="en-US" altLang="zh-CN" sz="1200" b="0" i="1" smtClean="0">
                            <a:solidFill>
                              <a:schemeClr val="bg1"/>
                            </a:solidFill>
                            <a:latin typeface="Cambria Math" panose="02040503050406030204" pitchFamily="18" charset="0"/>
                          </a:rPr>
                          <m:t>1;</m:t>
                        </m:r>
                        <m:r>
                          <a:rPr lang="en-US" altLang="zh-CN" sz="1200" b="0" i="1" smtClean="0">
                            <a:solidFill>
                              <a:schemeClr val="bg1"/>
                            </a:solidFill>
                            <a:latin typeface="Cambria Math" panose="02040503050406030204" pitchFamily="18" charset="0"/>
                          </a:rPr>
                          <m:t>𝑘</m:t>
                        </m:r>
                      </m:sub>
                    </m:sSub>
                  </m:oMath>
                </a14:m>
                <a:r>
                  <a:rPr lang="zh-CN" altLang="en-US" dirty="0" smtClean="0"/>
                  <a:t>，并将</a:t>
                </a:r>
                <a14:m>
                  <m:oMath xmlns:m="http://schemas.openxmlformats.org/officeDocument/2006/math">
                    <m:r>
                      <m:rPr>
                        <m:nor/>
                      </m:rPr>
                      <a:rPr lang="en-US" altLang="zh-CN" dirty="0" smtClean="0"/>
                      <m:t>(</m:t>
                    </m:r>
                    <m:r>
                      <a:rPr lang="en-US" altLang="zh-CN" sz="1200" i="1" smtClean="0">
                        <a:solidFill>
                          <a:schemeClr val="bg1"/>
                        </a:solidFill>
                        <a:latin typeface="Cambria Math" panose="02040503050406030204" pitchFamily="18" charset="0"/>
                      </a:rPr>
                      <m:t>𝑤</m:t>
                    </m:r>
                    <m:r>
                      <m:rPr>
                        <m:nor/>
                      </m:rPr>
                      <a:rPr lang="en-US" altLang="zh-CN" dirty="0" smtClean="0"/>
                      <m:t>,</m:t>
                    </m:r>
                    <m:r>
                      <a:rPr lang="zh-CN" altLang="en-US" b="0" i="1" dirty="0" smtClean="0">
                        <a:latin typeface="Cambria Math" panose="02040503050406030204" pitchFamily="18" charset="0"/>
                      </a:rPr>
                      <m:t>，</m:t>
                    </m:r>
                    <m:r>
                      <m:rPr>
                        <m:nor/>
                      </m:rPr>
                      <a:rPr lang="en-US" altLang="zh-CN" dirty="0" smtClean="0"/>
                      <m:t>c</m:t>
                    </m:r>
                    <m:r>
                      <m:rPr>
                        <m:nor/>
                      </m:rPr>
                      <a:rPr lang="en-US" altLang="zh-CN" dirty="0" smtClean="0"/>
                      <m:t>)</m:t>
                    </m:r>
                  </m:oMath>
                </a14:m>
                <a:r>
                  <a:rPr lang="zh-CN" altLang="en-US" dirty="0" smtClean="0"/>
                  <a:t>中的每一个作为负例</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textscWord2Vec</a:t>
                </a:r>
                <a:r>
                  <a:rPr lang="zh-CN" altLang="en-US" dirty="0" smtClean="0"/>
                  <a:t>不是单一算法，实现两个不同上下文表示（</a:t>
                </a:r>
                <a:r>
                  <a:rPr lang="en-US" altLang="zh-CN" dirty="0" smtClean="0"/>
                  <a:t>CBOW</a:t>
                </a:r>
                <a:r>
                  <a:rPr lang="zh-CN" altLang="en-US" dirty="0" smtClean="0"/>
                  <a:t>和</a:t>
                </a:r>
                <a:r>
                  <a:rPr lang="en-US" altLang="zh-CN" dirty="0" smtClean="0"/>
                  <a:t>skip-gram</a:t>
                </a:r>
                <a:r>
                  <a:rPr lang="zh-CN" altLang="en-US" dirty="0" smtClean="0"/>
                  <a:t>）和两个不同的优化目标（</a:t>
                </a:r>
                <a:r>
                  <a:rPr lang="en-US" altLang="zh-CN" dirty="0" smtClean="0"/>
                  <a:t>Negative-Sampling and Hierarchical </a:t>
                </a:r>
                <a:r>
                  <a:rPr lang="en-US" altLang="zh-CN" dirty="0" err="1" smtClean="0"/>
                  <a:t>Softmax</a:t>
                </a:r>
                <a:r>
                  <a:rPr lang="zh-CN" altLang="en-US" dirty="0" smtClean="0"/>
                  <a:t>）</a:t>
                </a:r>
                <a:endParaRPr lang="en-US" altLang="zh-CN" dirty="0" smtClean="0"/>
              </a:p>
              <a:p>
                <a:r>
                  <a:rPr lang="zh-CN" altLang="en-US" dirty="0" smtClean="0"/>
                  <a:t>和上一种算法一样，网络用概率目标替代了</a:t>
                </a:r>
                <a:r>
                  <a:rPr lang="en-US" altLang="zh-CN" dirty="0" smtClean="0"/>
                  <a:t>margin-based</a:t>
                </a:r>
                <a:r>
                  <a:rPr lang="en-US" altLang="zh-CN" baseline="0" dirty="0" smtClean="0"/>
                  <a:t> tanking objective</a:t>
                </a:r>
                <a:r>
                  <a:rPr lang="zh-CN" altLang="en-US" dirty="0" smtClean="0"/>
                  <a:t>来训练，从坏的词</a:t>
                </a:r>
                <a:r>
                  <a:rPr lang="en-US" altLang="zh-CN" dirty="0" smtClean="0"/>
                  <a:t>-</a:t>
                </a:r>
                <a:r>
                  <a:rPr lang="zh-CN" altLang="en-US" dirty="0" smtClean="0"/>
                  <a:t>上下文对中区分出好的词</a:t>
                </a:r>
                <a:r>
                  <a:rPr lang="en-US" altLang="zh-CN" dirty="0" smtClean="0"/>
                  <a:t>-</a:t>
                </a:r>
                <a:r>
                  <a:rPr lang="zh-CN" altLang="en-US" dirty="0" smtClean="0"/>
                  <a:t>上下文对</a:t>
                </a:r>
                <a:endParaRPr lang="en-US" altLang="zh-CN" dirty="0" smtClean="0"/>
              </a:p>
              <a:p>
                <a:r>
                  <a:rPr lang="zh-CN" altLang="en-US" dirty="0" smtClean="0"/>
                  <a:t>产生负例集</a:t>
                </a:r>
                <a:r>
                  <a:rPr lang="en-US" altLang="zh-CN" b="0" i="0" smtClean="0">
                    <a:latin typeface="Cambria Math" panose="02040503050406030204" pitchFamily="18" charset="0"/>
                  </a:rPr>
                  <a:t>𝐷</a:t>
                </a:r>
                <a:r>
                  <a:rPr lang="zh-CN" altLang="en-US" b="0" i="0" smtClean="0">
                    <a:latin typeface="Cambria Math" panose="02040503050406030204" pitchFamily="18" charset="0"/>
                  </a:rPr>
                  <a:t> ̅</a:t>
                </a:r>
                <a:r>
                  <a:rPr lang="zh-CN" altLang="en-US" dirty="0" smtClean="0"/>
                  <a:t>方法，对每个好的词</a:t>
                </a:r>
                <a:r>
                  <a:rPr lang="en-US" altLang="zh-CN" dirty="0" smtClean="0"/>
                  <a:t>-</a:t>
                </a:r>
                <a:r>
                  <a:rPr lang="zh-CN" altLang="en-US" dirty="0" smtClean="0"/>
                  <a:t>上下文对</a:t>
                </a:r>
                <a:r>
                  <a:rPr lang="en-US" altLang="zh-CN" i="0" dirty="0" smtClean="0">
                    <a:latin typeface="Cambria Math" panose="02040503050406030204" pitchFamily="18" charset="0"/>
                  </a:rPr>
                  <a:t>"(w,c)</a:t>
                </a:r>
                <a:r>
                  <a:rPr lang="en-US" altLang="zh-CN" i="0" dirty="0" smtClean="0">
                    <a:latin typeface="Cambria Math" panose="02040503050406030204" pitchFamily="18" charset="0"/>
                    <a:ea typeface="Cambria Math" panose="02040503050406030204" pitchFamily="18" charset="0"/>
                  </a:rPr>
                  <a:t>"∈</a:t>
                </a:r>
                <a:r>
                  <a:rPr lang="en-US" altLang="zh-CN" b="0" i="0" dirty="0" smtClean="0">
                    <a:latin typeface="Cambria Math" panose="02040503050406030204" pitchFamily="18" charset="0"/>
                    <a:ea typeface="Cambria Math" panose="02040503050406030204" pitchFamily="18" charset="0"/>
                  </a:rPr>
                  <a:t>𝐷</a:t>
                </a:r>
                <a:r>
                  <a:rPr lang="zh-CN" altLang="en-US" dirty="0" smtClean="0"/>
                  <a:t>，采样</a:t>
                </a:r>
                <a:r>
                  <a:rPr lang="en-US" altLang="zh-CN" dirty="0" smtClean="0"/>
                  <a:t>k</a:t>
                </a:r>
                <a:r>
                  <a:rPr lang="zh-CN" altLang="en-US" dirty="0" smtClean="0"/>
                  <a:t>个词</a:t>
                </a:r>
                <a:r>
                  <a:rPr lang="en-US" altLang="zh-CN" sz="1200" i="0">
                    <a:solidFill>
                      <a:schemeClr val="bg1"/>
                    </a:solidFill>
                    <a:latin typeface="Cambria Math" panose="02040503050406030204" pitchFamily="18" charset="0"/>
                  </a:rPr>
                  <a:t>𝑤</a:t>
                </a:r>
                <a:r>
                  <a:rPr lang="en-US" altLang="zh-CN" sz="1200" i="0" smtClean="0">
                    <a:solidFill>
                      <a:schemeClr val="bg1"/>
                    </a:solidFill>
                    <a:latin typeface="Cambria Math" panose="02040503050406030204" pitchFamily="18" charset="0"/>
                  </a:rPr>
                  <a:t>_(</a:t>
                </a:r>
                <a:r>
                  <a:rPr lang="en-US" altLang="zh-CN" sz="1200" b="0" i="0" smtClean="0">
                    <a:solidFill>
                      <a:schemeClr val="bg1"/>
                    </a:solidFill>
                    <a:latin typeface="Cambria Math" panose="02040503050406030204" pitchFamily="18" charset="0"/>
                  </a:rPr>
                  <a:t>1;𝑘)</a:t>
                </a:r>
                <a:r>
                  <a:rPr lang="zh-CN" altLang="en-US" dirty="0" smtClean="0"/>
                  <a:t>，并将</a:t>
                </a:r>
                <a:r>
                  <a:rPr lang="en-US" altLang="zh-CN" i="0" dirty="0" smtClean="0">
                    <a:latin typeface="Cambria Math" panose="02040503050406030204" pitchFamily="18" charset="0"/>
                  </a:rPr>
                  <a:t>"(</a:t>
                </a:r>
                <a:r>
                  <a:rPr lang="en-US" altLang="zh-CN" sz="1200" i="0" smtClean="0">
                    <a:solidFill>
                      <a:schemeClr val="bg1"/>
                    </a:solidFill>
                    <a:latin typeface="Cambria Math" panose="02040503050406030204" pitchFamily="18" charset="0"/>
                  </a:rPr>
                  <a:t>" 𝑤</a:t>
                </a:r>
                <a:r>
                  <a:rPr lang="en-US" altLang="zh-CN" sz="1200" i="0" dirty="0" smtClean="0">
                    <a:solidFill>
                      <a:schemeClr val="bg1"/>
                    </a:solidFill>
                    <a:latin typeface="Cambria Math" panose="02040503050406030204" pitchFamily="18" charset="0"/>
                  </a:rPr>
                  <a:t>"</a:t>
                </a:r>
                <a:r>
                  <a:rPr lang="en-US" altLang="zh-CN" i="0" dirty="0" smtClean="0">
                    <a:latin typeface="Cambria Math" panose="02040503050406030204" pitchFamily="18" charset="0"/>
                  </a:rPr>
                  <a:t>,</a:t>
                </a:r>
                <a:r>
                  <a:rPr lang="zh-CN" altLang="en-US" b="0" i="0" dirty="0" smtClean="0">
                    <a:latin typeface="Cambria Math" panose="02040503050406030204" pitchFamily="18" charset="0"/>
                  </a:rPr>
                  <a:t>"，</a:t>
                </a:r>
                <a:r>
                  <a:rPr lang="en-US" altLang="zh-CN" b="0" i="0" dirty="0" smtClean="0">
                    <a:latin typeface="Cambria Math" panose="02040503050406030204" pitchFamily="18" charset="0"/>
                  </a:rPr>
                  <a:t>"</a:t>
                </a:r>
                <a:r>
                  <a:rPr lang="en-US" altLang="zh-CN" i="0" dirty="0" smtClean="0">
                    <a:latin typeface="Cambria Math" panose="02040503050406030204" pitchFamily="18" charset="0"/>
                  </a:rPr>
                  <a:t>c)</a:t>
                </a:r>
                <a:r>
                  <a:rPr lang="zh-CN" altLang="en-US" i="0" dirty="0" smtClean="0"/>
                  <a:t>"</a:t>
                </a:r>
                <a:r>
                  <a:rPr lang="zh-CN" altLang="en-US" dirty="0" smtClean="0"/>
                  <a:t>中的每一个作为负例</a:t>
                </a:r>
                <a:endParaRPr lang="zh-CN" altLang="en-US" dirty="0"/>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17</a:t>
            </a:fld>
            <a:endParaRPr lang="zh-CN" altLang="en-US"/>
          </a:p>
        </p:txBody>
      </p:sp>
    </p:spTree>
    <p:extLst>
      <p:ext uri="{BB962C8B-B14F-4D97-AF65-F5344CB8AC3E}">
        <p14:creationId xmlns:p14="http://schemas.microsoft.com/office/powerpoint/2010/main" val="404550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简化了词</a:t>
            </a:r>
            <a:r>
              <a:rPr lang="en-US" altLang="zh-CN" dirty="0" smtClean="0"/>
              <a:t>-</a:t>
            </a:r>
            <a:r>
              <a:rPr lang="zh-CN" altLang="en-US" dirty="0" smtClean="0"/>
              <a:t>上下文得分函数</a:t>
            </a:r>
            <a:r>
              <a:rPr lang="en-US" altLang="zh-CN" dirty="0" smtClean="0"/>
              <a:t>s(</a:t>
            </a:r>
            <a:r>
              <a:rPr lang="en-US" altLang="zh-CN" dirty="0" err="1" smtClean="0"/>
              <a:t>w,c</a:t>
            </a:r>
            <a:r>
              <a:rPr lang="en-US" altLang="zh-CN" dirty="0" smtClean="0"/>
              <a:t>)</a:t>
            </a:r>
          </a:p>
          <a:p>
            <a:r>
              <a:rPr lang="zh-CN" altLang="en-US" dirty="0" smtClean="0"/>
              <a:t>将上下文向量</a:t>
            </a:r>
            <a:r>
              <a:rPr lang="en-US" altLang="zh-CN" dirty="0" smtClean="0"/>
              <a:t>c</a:t>
            </a:r>
            <a:r>
              <a:rPr lang="zh-CN" altLang="en-US" dirty="0" smtClean="0"/>
              <a:t>定义为上下文组成的词嵌入向量的累和</a:t>
            </a:r>
            <a:endParaRPr lang="en-US" altLang="zh-CN" dirty="0" smtClean="0"/>
          </a:p>
          <a:p>
            <a:r>
              <a:rPr lang="en-US" altLang="zh-CN" dirty="0" smtClean="0"/>
              <a:t>CBOW</a:t>
            </a:r>
            <a:r>
              <a:rPr lang="zh-CN" altLang="en-US" dirty="0" smtClean="0"/>
              <a:t>变体丢失上下文成分之间的顺序信息，但允许使用变长的上下文，对于具有限制长度的上下文，</a:t>
            </a:r>
            <a:r>
              <a:rPr lang="en-US" altLang="zh-CN" dirty="0" smtClean="0"/>
              <a:t>CBOW</a:t>
            </a:r>
            <a:r>
              <a:rPr lang="zh-CN" altLang="en-US" dirty="0" smtClean="0"/>
              <a:t>可以通过将相对位置作为内容成分的一部分来保留顺序信息。</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18</a:t>
            </a:fld>
            <a:endParaRPr lang="zh-CN" altLang="en-US"/>
          </a:p>
        </p:txBody>
      </p:sp>
    </p:spTree>
    <p:extLst>
      <p:ext uri="{BB962C8B-B14F-4D97-AF65-F5344CB8AC3E}">
        <p14:creationId xmlns:p14="http://schemas.microsoft.com/office/powerpoint/2010/main" val="3068266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在打分上甚至进一步分离了上下文成分之间的依赖关系，对于</a:t>
                </a:r>
                <a:r>
                  <a:rPr lang="en-US" altLang="zh-CN" dirty="0" smtClean="0"/>
                  <a:t>k</a:t>
                </a:r>
                <a:r>
                  <a:rPr lang="zh-CN" altLang="en-US" dirty="0" smtClean="0"/>
                  <a:t>个元素的上下文</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𝑐</m:t>
                        </m:r>
                      </m:e>
                      <m:sub>
                        <m:r>
                          <a:rPr lang="en-US" altLang="zh-CN" sz="1200" b="0" i="1" smtClean="0">
                            <a:solidFill>
                              <a:schemeClr val="bg1"/>
                            </a:solidFill>
                            <a:latin typeface="Cambria Math" panose="02040503050406030204" pitchFamily="18" charset="0"/>
                          </a:rPr>
                          <m:t>1;</m:t>
                        </m:r>
                        <m:r>
                          <a:rPr lang="en-US" altLang="zh-CN" sz="1200" b="0" i="1" smtClean="0">
                            <a:solidFill>
                              <a:schemeClr val="bg1"/>
                            </a:solidFill>
                            <a:latin typeface="Cambria Math" panose="02040503050406030204" pitchFamily="18" charset="0"/>
                          </a:rPr>
                          <m:t>𝑘</m:t>
                        </m:r>
                      </m:sub>
                    </m:sSub>
                  </m:oMath>
                </a14:m>
                <a:r>
                  <a:rPr lang="zh-CN" altLang="en-US" dirty="0" smtClean="0"/>
                  <a:t>，假设上下文元素</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𝑐</m:t>
                        </m:r>
                      </m:e>
                      <m:sub>
                        <m:r>
                          <a:rPr lang="en-US" altLang="zh-CN" sz="1200" b="0" i="1" smtClean="0">
                            <a:solidFill>
                              <a:schemeClr val="bg1"/>
                            </a:solidFill>
                            <a:latin typeface="Cambria Math" panose="02040503050406030204" pitchFamily="18" charset="0"/>
                          </a:rPr>
                          <m:t>𝑖</m:t>
                        </m:r>
                      </m:sub>
                    </m:sSub>
                  </m:oMath>
                </a14:m>
                <a:r>
                  <a:rPr lang="zh-CN" altLang="en-US" dirty="0" smtClean="0"/>
                  <a:t>和其他元素相独立</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在打分上甚至进一步分离了上下文成分之间的依赖关系，对于</a:t>
                </a:r>
                <a:r>
                  <a:rPr lang="en-US" altLang="zh-CN" dirty="0" smtClean="0"/>
                  <a:t>k</a:t>
                </a:r>
                <a:r>
                  <a:rPr lang="zh-CN" altLang="en-US" dirty="0" smtClean="0"/>
                  <a:t>个元素的上下文</a:t>
                </a:r>
                <a:r>
                  <a:rPr lang="en-US" altLang="zh-CN" sz="1200" b="0" i="0" smtClean="0">
                    <a:solidFill>
                      <a:schemeClr val="bg1"/>
                    </a:solidFill>
                    <a:latin typeface="Cambria Math" panose="02040503050406030204" pitchFamily="18" charset="0"/>
                  </a:rPr>
                  <a:t>𝑐_(</a:t>
                </a:r>
                <a:r>
                  <a:rPr lang="en-US" altLang="zh-CN" sz="1200" b="0" i="0" smtClean="0">
                    <a:solidFill>
                      <a:schemeClr val="bg1"/>
                    </a:solidFill>
                    <a:latin typeface="Cambria Math" panose="02040503050406030204" pitchFamily="18" charset="0"/>
                  </a:rPr>
                  <a:t>1;𝑘</a:t>
                </a:r>
                <a:r>
                  <a:rPr lang="en-US" altLang="zh-CN" sz="1200" b="0" i="0" smtClean="0">
                    <a:solidFill>
                      <a:schemeClr val="bg1"/>
                    </a:solidFill>
                    <a:latin typeface="Cambria Math" panose="02040503050406030204" pitchFamily="18" charset="0"/>
                  </a:rPr>
                  <a:t>)</a:t>
                </a:r>
                <a:r>
                  <a:rPr lang="zh-CN" altLang="en-US" dirty="0" smtClean="0"/>
                  <a:t>，假设上下文元素</a:t>
                </a:r>
                <a:r>
                  <a:rPr lang="en-US" altLang="zh-CN" sz="1200" i="0">
                    <a:solidFill>
                      <a:schemeClr val="bg1"/>
                    </a:solidFill>
                    <a:latin typeface="Cambria Math" panose="02040503050406030204" pitchFamily="18" charset="0"/>
                  </a:rPr>
                  <a:t>𝑐</a:t>
                </a:r>
                <a:r>
                  <a:rPr lang="en-US" altLang="zh-CN" sz="1200" i="0" smtClean="0">
                    <a:solidFill>
                      <a:schemeClr val="bg1"/>
                    </a:solidFill>
                    <a:latin typeface="Cambria Math" panose="02040503050406030204" pitchFamily="18" charset="0"/>
                  </a:rPr>
                  <a:t>_</a:t>
                </a:r>
                <a:r>
                  <a:rPr lang="en-US" altLang="zh-CN" sz="1200" b="0" i="0" smtClean="0">
                    <a:solidFill>
                      <a:schemeClr val="bg1"/>
                    </a:solidFill>
                    <a:latin typeface="Cambria Math" panose="02040503050406030204" pitchFamily="18" charset="0"/>
                  </a:rPr>
                  <a:t>𝑖</a:t>
                </a:r>
                <a:r>
                  <a:rPr lang="zh-CN" altLang="en-US" dirty="0" smtClean="0"/>
                  <a:t>和其他元素相独立</a:t>
                </a:r>
                <a:endParaRPr lang="zh-CN" altLang="en-US" dirty="0"/>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19</a:t>
            </a:fld>
            <a:endParaRPr lang="zh-CN" altLang="en-US"/>
          </a:p>
        </p:txBody>
      </p:sp>
    </p:spTree>
    <p:extLst>
      <p:ext uri="{BB962C8B-B14F-4D97-AF65-F5344CB8AC3E}">
        <p14:creationId xmlns:p14="http://schemas.microsoft.com/office/powerpoint/2010/main" val="1420642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a:t>
            </a:r>
            <a:r>
              <a:rPr lang="en-US" altLang="zh-CN" dirty="0" smtClean="0"/>
              <a:t>skip-gram</a:t>
            </a:r>
            <a:r>
              <a:rPr lang="zh-CN" altLang="en-US" dirty="0" smtClean="0"/>
              <a:t>的上下文和</a:t>
            </a:r>
            <a:r>
              <a:rPr lang="en-US" altLang="zh-CN" dirty="0" smtClean="0"/>
              <a:t>k</a:t>
            </a:r>
            <a:r>
              <a:rPr lang="zh-CN" altLang="en-US" dirty="0" smtClean="0"/>
              <a:t>个负样本的负采样目标相组合，通过设置公式</a:t>
            </a:r>
            <a:r>
              <a:rPr lang="en-US" altLang="zh-CN" dirty="0" smtClean="0"/>
              <a:t>2</a:t>
            </a:r>
            <a:r>
              <a:rPr lang="zh-CN" altLang="en-US" dirty="0" smtClean="0"/>
              <a:t>进行全局目标最小化，也就是说</a:t>
            </a:r>
            <a:r>
              <a:rPr lang="en-US" altLang="zh-CN" dirty="0" smtClean="0"/>
              <a:t>Word2Vec</a:t>
            </a:r>
            <a:r>
              <a:rPr lang="zh-CN" altLang="en-US" dirty="0" smtClean="0"/>
              <a:t>是隐含地分解与词</a:t>
            </a:r>
            <a:r>
              <a:rPr lang="en-US" altLang="zh-CN" dirty="0" smtClean="0"/>
              <a:t>-</a:t>
            </a:r>
            <a:r>
              <a:rPr lang="zh-CN" altLang="en-US" dirty="0" smtClean="0"/>
              <a:t>上下文</a:t>
            </a:r>
            <a:r>
              <a:rPr lang="en-US" altLang="zh-CN" dirty="0" smtClean="0"/>
              <a:t>PMI</a:t>
            </a:r>
            <a:r>
              <a:rPr lang="zh-CN" altLang="en-US" dirty="0" smtClean="0"/>
              <a:t>矩阵密切相关的矩阵。</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20</a:t>
            </a:fld>
            <a:endParaRPr lang="zh-CN" altLang="en-US"/>
          </a:p>
        </p:txBody>
      </p:sp>
    </p:spTree>
    <p:extLst>
      <p:ext uri="{BB962C8B-B14F-4D97-AF65-F5344CB8AC3E}">
        <p14:creationId xmlns:p14="http://schemas.microsoft.com/office/powerpoint/2010/main" val="498753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Q(w)</a:t>
            </a:r>
            <a:r>
              <a:rPr lang="zh-CN" altLang="en-US" dirty="0" smtClean="0"/>
              <a:t>是语料库中被观察到的词</a:t>
            </a:r>
            <a:r>
              <a:rPr lang="en-US" altLang="zh-CN" dirty="0" smtClean="0"/>
              <a:t>w</a:t>
            </a:r>
            <a:r>
              <a:rPr lang="zh-CN" altLang="en-US" dirty="0" smtClean="0"/>
              <a:t>的一元组频率。</a:t>
            </a:r>
            <a:endParaRPr lang="en-US" altLang="zh-CN" dirty="0" smtClean="0"/>
          </a:p>
          <a:p>
            <a:r>
              <a:rPr lang="zh-CN" altLang="en-US" dirty="0" smtClean="0"/>
              <a:t>这个目标相当于将矩阵项为对数条件概率的词</a:t>
            </a:r>
            <a:r>
              <a:rPr lang="en-US" altLang="zh-CN" dirty="0" smtClean="0"/>
              <a:t>-</a:t>
            </a:r>
            <a:r>
              <a:rPr lang="zh-CN" altLang="en-US" dirty="0" smtClean="0"/>
              <a:t>上下文矩阵进行因式分解</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21</a:t>
            </a:fld>
            <a:endParaRPr lang="zh-CN" altLang="en-US"/>
          </a:p>
        </p:txBody>
      </p:sp>
    </p:spTree>
    <p:extLst>
      <p:ext uri="{BB962C8B-B14F-4D97-AF65-F5344CB8AC3E}">
        <p14:creationId xmlns:p14="http://schemas.microsoft.com/office/powerpoint/2010/main" val="92728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4</a:t>
            </a:fld>
            <a:endParaRPr lang="zh-CN" altLang="en-US"/>
          </a:p>
        </p:txBody>
      </p:sp>
    </p:spTree>
    <p:extLst>
      <p:ext uri="{BB962C8B-B14F-4D97-AF65-F5344CB8AC3E}">
        <p14:creationId xmlns:p14="http://schemas.microsoft.com/office/powerpoint/2010/main" val="3585867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构建了一个显式的词</a:t>
                </a:r>
                <a:r>
                  <a:rPr lang="en-US" altLang="zh-CN" dirty="0" smtClean="0"/>
                  <a:t>-</a:t>
                </a:r>
                <a:r>
                  <a:rPr lang="zh-CN" altLang="en-US" dirty="0" smtClean="0"/>
                  <a:t>上下文矩阵，并且训练了词和上下文向量</a:t>
                </a:r>
                <a:r>
                  <a:rPr lang="en-US" altLang="zh-CN" dirty="0" smtClean="0"/>
                  <a:t>w</a:t>
                </a:r>
                <a:r>
                  <a:rPr lang="zh-CN" altLang="en-US" dirty="0" smtClean="0"/>
                  <a:t>和</a:t>
                </a:r>
                <a:r>
                  <a:rPr lang="en-US" altLang="zh-CN" dirty="0" smtClean="0"/>
                  <a:t>c</a:t>
                </a:r>
                <a:r>
                  <a:rPr lang="zh-CN" altLang="en-US" dirty="0" smtClean="0"/>
                  <a:t>，试图满足上式</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ub>
                    </m:sSub>
                  </m:oMath>
                </a14:m>
                <a:r>
                  <a:rPr lang="zh-CN" altLang="en-US" dirty="0" smtClean="0"/>
                  <a:t>和</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sub>
                    </m:sSub>
                  </m:oMath>
                </a14:m>
                <a:r>
                  <a:rPr lang="zh-CN" altLang="en-US" dirty="0" smtClean="0"/>
                  <a:t>是特定词和特定上下文的训练偏置。如果固定，将得到非常类似于</a:t>
                </a:r>
                <a:r>
                  <a:rPr lang="en-US" altLang="zh-CN" dirty="0" smtClean="0"/>
                  <a:t>PMI</a:t>
                </a:r>
                <a:r>
                  <a:rPr lang="zh-CN" altLang="en-US" dirty="0" smtClean="0"/>
                  <a:t>矩阵分解。</a:t>
                </a:r>
                <a:endParaRPr lang="en-US" altLang="zh-CN" dirty="0" smtClean="0"/>
              </a:p>
              <a:p>
                <a:r>
                  <a:rPr lang="zh-CN" altLang="en-US" dirty="0" smtClean="0"/>
                  <a:t>然而在</a:t>
                </a:r>
                <a:r>
                  <a:rPr lang="en-US" altLang="zh-CN" dirty="0" err="1" smtClean="0"/>
                  <a:t>GloVe</a:t>
                </a:r>
                <a:r>
                  <a:rPr lang="zh-CN" altLang="en-US" dirty="0" smtClean="0"/>
                  <a:t>中这些参数是学习的而不是固定的，优化目标是加权最小二乘法损失函数。</a:t>
                </a:r>
                <a:endParaRPr lang="en-US" altLang="zh-CN" dirty="0" smtClean="0"/>
              </a:p>
            </p:txBody>
          </p:sp>
        </mc:Choice>
        <mc:Fallback xmlns="">
          <p:sp>
            <p:nvSpPr>
              <p:cNvPr id="3" name="备注占位符 2"/>
              <p:cNvSpPr>
                <a:spLocks noGrp="1"/>
              </p:cNvSpPr>
              <p:nvPr>
                <p:ph type="body" idx="1"/>
              </p:nvPr>
            </p:nvSpPr>
            <p:spPr/>
            <p:txBody>
              <a:bodyPr/>
              <a:lstStyle/>
              <a:p>
                <a:r>
                  <a:rPr lang="zh-CN" altLang="en-US" dirty="0" smtClean="0"/>
                  <a:t>构建了一个显式的词</a:t>
                </a:r>
                <a:r>
                  <a:rPr lang="en-US" altLang="zh-CN" dirty="0" smtClean="0"/>
                  <a:t>-</a:t>
                </a:r>
                <a:r>
                  <a:rPr lang="zh-CN" altLang="en-US" dirty="0" smtClean="0"/>
                  <a:t>上下文矩阵，并且训练了词和上下文向量</a:t>
                </a:r>
                <a:r>
                  <a:rPr lang="en-US" altLang="zh-CN" dirty="0" smtClean="0"/>
                  <a:t>w</a:t>
                </a:r>
                <a:r>
                  <a:rPr lang="zh-CN" altLang="en-US" dirty="0" smtClean="0"/>
                  <a:t>和</a:t>
                </a:r>
                <a:r>
                  <a:rPr lang="en-US" altLang="zh-CN" dirty="0" smtClean="0"/>
                  <a:t>c</a:t>
                </a:r>
                <a:r>
                  <a:rPr lang="zh-CN" altLang="en-US" dirty="0" smtClean="0"/>
                  <a:t>，试图满足上式</a:t>
                </a:r>
                <a:endParaRPr lang="en-US" altLang="zh-CN" dirty="0" smtClean="0"/>
              </a:p>
              <a:p>
                <a:r>
                  <a:rPr lang="en-US" altLang="zh-CN" b="0" i="0" smtClean="0">
                    <a:latin typeface="Cambria Math" panose="02040503050406030204" pitchFamily="18" charset="0"/>
                  </a:rPr>
                  <a:t>𝑏_([𝑤])</a:t>
                </a:r>
                <a:r>
                  <a:rPr lang="zh-CN" altLang="en-US" dirty="0" smtClean="0"/>
                  <a:t>和</a:t>
                </a:r>
                <a:r>
                  <a:rPr lang="en-US" altLang="zh-CN" b="0" i="0" smtClean="0">
                    <a:latin typeface="Cambria Math" panose="02040503050406030204" pitchFamily="18" charset="0"/>
                  </a:rPr>
                  <a:t>𝑏</a:t>
                </a:r>
                <a:r>
                  <a:rPr lang="en-US" altLang="zh-CN" b="0" i="0" smtClean="0">
                    <a:latin typeface="Cambria Math" panose="02040503050406030204" pitchFamily="18" charset="0"/>
                  </a:rPr>
                  <a:t>_(</a:t>
                </a:r>
                <a:r>
                  <a:rPr lang="en-US" altLang="zh-CN" b="0" i="0" smtClean="0">
                    <a:latin typeface="Cambria Math" panose="02040503050406030204" pitchFamily="18" charset="0"/>
                  </a:rPr>
                  <a:t>[</a:t>
                </a:r>
                <a:r>
                  <a:rPr lang="en-US" altLang="zh-CN" b="0" i="0" smtClean="0">
                    <a:latin typeface="Cambria Math" panose="02040503050406030204" pitchFamily="18" charset="0"/>
                  </a:rPr>
                  <a:t>𝑐</a:t>
                </a:r>
                <a:r>
                  <a:rPr lang="en-US" altLang="zh-CN" b="0" i="0" smtClean="0">
                    <a:latin typeface="Cambria Math" panose="02040503050406030204" pitchFamily="18" charset="0"/>
                  </a:rPr>
                  <a:t>]</a:t>
                </a:r>
                <a:r>
                  <a:rPr lang="en-US" altLang="zh-CN" b="0" i="0" smtClean="0">
                    <a:latin typeface="Cambria Math" panose="02040503050406030204" pitchFamily="18" charset="0"/>
                  </a:rPr>
                  <a:t>)</a:t>
                </a:r>
                <a:r>
                  <a:rPr lang="zh-CN" altLang="en-US" dirty="0" smtClean="0"/>
                  <a:t>是特定词和特定上下文的训练偏置。如果固定，将得到非常类似于</a:t>
                </a:r>
                <a:r>
                  <a:rPr lang="en-US" altLang="zh-CN" dirty="0" smtClean="0"/>
                  <a:t>PMI</a:t>
                </a:r>
                <a:r>
                  <a:rPr lang="zh-CN" altLang="en-US" dirty="0" smtClean="0"/>
                  <a:t>矩阵分解。</a:t>
                </a:r>
                <a:endParaRPr lang="en-US" altLang="zh-CN" dirty="0" smtClean="0"/>
              </a:p>
              <a:p>
                <a:r>
                  <a:rPr lang="zh-CN" altLang="en-US" dirty="0" smtClean="0"/>
                  <a:t>然而在</a:t>
                </a:r>
                <a:r>
                  <a:rPr lang="en-US" altLang="zh-CN" dirty="0" err="1" smtClean="0"/>
                  <a:t>GloVe</a:t>
                </a:r>
                <a:r>
                  <a:rPr lang="zh-CN" altLang="en-US" dirty="0" smtClean="0"/>
                  <a:t>中这些参数是学习的而不是固定的，优化目标是加权最小二乘法损失函数。</a:t>
                </a:r>
                <a:endParaRPr lang="en-US" altLang="zh-CN" dirty="0" smtClean="0"/>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22</a:t>
            </a:fld>
            <a:endParaRPr lang="zh-CN" altLang="en-US"/>
          </a:p>
        </p:txBody>
      </p:sp>
    </p:spTree>
    <p:extLst>
      <p:ext uri="{BB962C8B-B14F-4D97-AF65-F5344CB8AC3E}">
        <p14:creationId xmlns:p14="http://schemas.microsoft.com/office/powerpoint/2010/main" val="3911297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神经网络倾向于从分布式表示的角度思考。每个实体被表示为值的向量，实体含义及其与其他实体的关系有向量中的激活以及不同向量之间的相似性来捕获。</a:t>
            </a:r>
            <a:endParaRPr lang="en-US" altLang="zh-CN" dirty="0" smtClean="0"/>
          </a:p>
          <a:p>
            <a:r>
              <a:rPr lang="zh-CN" altLang="en-US" dirty="0" smtClean="0"/>
              <a:t>自然语言处理倾向于从分布语义的角度思考。其中一个词的含义可以从其在语料库中的分布中得到。在相似上下文中出现的词倾向于具有相似的含义。</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23</a:t>
            </a:fld>
            <a:endParaRPr lang="zh-CN" altLang="en-US"/>
          </a:p>
        </p:txBody>
      </p:sp>
    </p:spTree>
    <p:extLst>
      <p:ext uri="{BB962C8B-B14F-4D97-AF65-F5344CB8AC3E}">
        <p14:creationId xmlns:p14="http://schemas.microsoft.com/office/powerpoint/2010/main" val="3756277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在预训练词向量时，上下文的选择会对词向量结果产生影响。</a:t>
                </a:r>
                <a:endParaRPr lang="en-US" altLang="zh-CN" sz="1200" dirty="0" smtClean="0">
                  <a:solidFill>
                    <a:schemeClr val="bg1"/>
                  </a:solidFill>
                </a:endParaRPr>
              </a:p>
              <a:p>
                <a:pPr lvl="0">
                  <a:lnSpc>
                    <a:spcPct val="130000"/>
                  </a:lnSpc>
                </a:pPr>
                <a:r>
                  <a:rPr lang="en-US" altLang="zh-CN" sz="1200" dirty="0" smtClean="0">
                    <a:solidFill>
                      <a:schemeClr val="bg1"/>
                    </a:solidFill>
                  </a:rPr>
                  <a:t>1.</a:t>
                </a:r>
                <a:r>
                  <a:rPr lang="zh-CN" altLang="en-US" sz="1200" dirty="0" smtClean="0">
                    <a:solidFill>
                      <a:schemeClr val="bg1"/>
                    </a:solidFill>
                  </a:rPr>
                  <a:t>滑窗的方法。目标词两侧的</a:t>
                </a:r>
                <a:r>
                  <a:rPr lang="en-US" altLang="zh-CN" sz="1200" dirty="0" smtClean="0">
                    <a:solidFill>
                      <a:schemeClr val="bg1"/>
                    </a:solidFill>
                  </a:rPr>
                  <a:t>m</a:t>
                </a:r>
                <a:r>
                  <a:rPr lang="zh-CN" altLang="en-US" sz="1200" dirty="0" smtClean="0">
                    <a:solidFill>
                      <a:schemeClr val="bg1"/>
                    </a:solidFill>
                  </a:rPr>
                  <a:t>个词作为上下文。窗口大小的影响：窗口越大越容易产生主题相似性，窗口越小容易产生句法相似性。带位置信息的窗口：与目标词的距离会对词产生影响，出现在上文和出现在下文也会产生影响。预处理的影响：如词干还原、过滤过短和过长的句子、去除大小写。</a:t>
                </a:r>
                <a:endParaRPr lang="en-US" altLang="zh-CN" sz="1200" dirty="0" smtClean="0">
                  <a:solidFill>
                    <a:schemeClr val="bg1"/>
                  </a:solidFill>
                </a:endParaRPr>
              </a:p>
              <a:p>
                <a:pPr lvl="0">
                  <a:lnSpc>
                    <a:spcPct val="130000"/>
                  </a:lnSpc>
                </a:pPr>
                <a:r>
                  <a:rPr lang="en-US" altLang="zh-CN" sz="1200" dirty="0" smtClean="0">
                    <a:solidFill>
                      <a:schemeClr val="bg1"/>
                    </a:solidFill>
                  </a:rPr>
                  <a:t>2.</a:t>
                </a:r>
                <a:r>
                  <a:rPr lang="zh-CN" altLang="en-US" sz="1200" dirty="0" smtClean="0">
                    <a:solidFill>
                      <a:schemeClr val="bg1"/>
                    </a:solidFill>
                  </a:rPr>
                  <a:t>句子、段落、文档。一个词的上下文是与它在同一个句子、段落、文档中的词，这相当于很大的窗口。</a:t>
                </a:r>
                <a:endParaRPr lang="en-US" altLang="zh-CN" sz="1200" dirty="0" smtClean="0">
                  <a:solidFill>
                    <a:schemeClr val="bg1"/>
                  </a:solidFill>
                </a:endParaRPr>
              </a:p>
              <a:p>
                <a:pPr lvl="0">
                  <a:lnSpc>
                    <a:spcPct val="130000"/>
                  </a:lnSpc>
                </a:pPr>
                <a:r>
                  <a:rPr lang="en-US" altLang="zh-CN" sz="1200" dirty="0" smtClean="0">
                    <a:solidFill>
                      <a:schemeClr val="bg1"/>
                    </a:solidFill>
                  </a:rPr>
                  <a:t>3.</a:t>
                </a:r>
                <a:r>
                  <a:rPr lang="zh-CN" altLang="en-US" sz="1200" dirty="0" smtClean="0">
                    <a:solidFill>
                      <a:schemeClr val="bg1"/>
                    </a:solidFill>
                  </a:rPr>
                  <a:t>句法窗口。先用依存句法解析器解析文本得到句法树，句法树中邻近的词就是上下文。</a:t>
                </a:r>
                <a:endParaRPr lang="zh-CN" altLang="en-US" sz="1200" dirty="0">
                  <a:solidFill>
                    <a:schemeClr val="bg1"/>
                  </a:solidFill>
                </a:endParaRPr>
              </a:p>
            </p:txBody>
          </p:sp>
        </mc:Choice>
        <mc:Fallback xmlns="">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将</a:t>
                </a:r>
                <a:r>
                  <a:rPr lang="en-US" altLang="zh-CN" sz="1200" dirty="0" smtClean="0">
                    <a:solidFill>
                      <a:schemeClr val="bg1"/>
                    </a:solidFill>
                  </a:rPr>
                  <a:t>E</a:t>
                </a:r>
                <a:r>
                  <a:rPr lang="zh-CN" altLang="en-US" sz="1200" dirty="0" smtClean="0">
                    <a:solidFill>
                      <a:schemeClr val="bg1"/>
                    </a:solidFill>
                  </a:rPr>
                  <a:t>视为模型参数，并将其与网络的其余部分一起进行更改。但只改变了出现在训练数据中词的表示，而没改变在原始预训练向量</a:t>
                </a:r>
                <a:r>
                  <a:rPr lang="en-US" altLang="zh-CN" sz="1200" dirty="0" smtClean="0">
                    <a:solidFill>
                      <a:schemeClr val="bg1"/>
                    </a:solidFill>
                  </a:rPr>
                  <a:t>E</a:t>
                </a:r>
                <a:r>
                  <a:rPr lang="zh-CN" altLang="en-US" sz="1200" dirty="0" smtClean="0">
                    <a:solidFill>
                      <a:schemeClr val="bg1"/>
                    </a:solidFill>
                  </a:rPr>
                  <a:t>中与其相似的其他词。这违背了我们想从与训练过程中获得泛化属性的目的。</a:t>
                </a:r>
                <a:endParaRPr lang="en-US" altLang="zh-CN" sz="1200" dirty="0" smtClean="0">
                  <a:solidFill>
                    <a:schemeClr val="bg1"/>
                  </a:solidFill>
                </a:endParaRPr>
              </a:p>
              <a:p>
                <a:pPr lvl="0">
                  <a:lnSpc>
                    <a:spcPct val="130000"/>
                  </a:lnSpc>
                </a:pPr>
                <a:r>
                  <a:rPr lang="zh-CN" altLang="en-US" sz="1200" dirty="0" smtClean="0">
                    <a:solidFill>
                      <a:schemeClr val="bg1"/>
                    </a:solidFill>
                  </a:rPr>
                  <a:t>将预训练向量</a:t>
                </a:r>
                <a:r>
                  <a:rPr lang="en-US" altLang="zh-CN" sz="1200" dirty="0" smtClean="0">
                    <a:solidFill>
                      <a:schemeClr val="bg1"/>
                    </a:solidFill>
                  </a:rPr>
                  <a:t>E</a:t>
                </a:r>
                <a:r>
                  <a:rPr lang="zh-CN" altLang="en-US" sz="1200" dirty="0" smtClean="0">
                    <a:solidFill>
                      <a:schemeClr val="bg1"/>
                    </a:solidFill>
                  </a:rPr>
                  <a:t>固定。保持了泛化，但不能使表达适应于给定任务。</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a:t>
                </a:r>
                <a:r>
                  <a:rPr lang="en-US" altLang="zh-CN" sz="1200" dirty="0" smtClean="0">
                    <a:solidFill>
                      <a:schemeClr val="bg1"/>
                    </a:solidFill>
                  </a:rPr>
                  <a:t>T</a:t>
                </a:r>
                <a:r>
                  <a:rPr lang="zh-CN" altLang="en-US" sz="1200" dirty="0" smtClean="0">
                    <a:solidFill>
                      <a:schemeClr val="bg1"/>
                    </a:solidFill>
                  </a:rPr>
                  <a:t>作为网络一部分进行调整。特定任务的变化以线性变换形式呈现，适用于所有词而不仅仅是训练中看到的部分样例，热和冷在</a:t>
                </a:r>
                <a:r>
                  <a:rPr lang="en-US" altLang="zh-CN" sz="1200" dirty="0" smtClean="0">
                    <a:solidFill>
                      <a:schemeClr val="bg1"/>
                    </a:solidFill>
                  </a:rPr>
                  <a:t>E</a:t>
                </a:r>
                <a:r>
                  <a:rPr lang="zh-CN" altLang="en-US" sz="1200" dirty="0" smtClean="0">
                    <a:solidFill>
                      <a:schemeClr val="bg1"/>
                    </a:solidFill>
                  </a:rPr>
                  <a:t>中用相似向量表示则很难分离他们。</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固定，将</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初始化为</a:t>
                </a:r>
                <a:r>
                  <a:rPr lang="en-US" altLang="zh-CN" sz="1200" dirty="0" smtClean="0">
                    <a:solidFill>
                      <a:schemeClr val="bg1"/>
                    </a:solidFill>
                  </a:rPr>
                  <a:t>0</a:t>
                </a:r>
                <a:r>
                  <a:rPr lang="zh-CN" altLang="en-US" sz="1200" dirty="0" smtClean="0">
                    <a:solidFill>
                      <a:schemeClr val="bg1"/>
                    </a:solidFill>
                  </a:rPr>
                  <a:t>并用网络进行训练。允许学习对特定词的叠加变化。对</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加上强正则化惩罚使得微调后的表示接近原有的表示。</a:t>
                </a:r>
                <a:endParaRPr lang="zh-CN" altLang="en-US" sz="1200" dirty="0">
                  <a:solidFill>
                    <a:schemeClr val="bg1"/>
                  </a:solidFill>
                </a:endParaRPr>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24</a:t>
            </a:fld>
            <a:endParaRPr lang="zh-CN" altLang="en-US"/>
          </a:p>
        </p:txBody>
      </p:sp>
    </p:spTree>
    <p:extLst>
      <p:ext uri="{BB962C8B-B14F-4D97-AF65-F5344CB8AC3E}">
        <p14:creationId xmlns:p14="http://schemas.microsoft.com/office/powerpoint/2010/main" val="118928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lnSpc>
                    <a:spcPct val="130000"/>
                  </a:lnSpc>
                </a:pPr>
                <a:r>
                  <a:rPr lang="en-US" altLang="zh-CN" sz="1200" dirty="0" smtClean="0">
                    <a:solidFill>
                      <a:schemeClr val="bg1"/>
                    </a:solidFill>
                  </a:rPr>
                  <a:t>4</a:t>
                </a:r>
                <a:r>
                  <a:rPr lang="zh-CN" altLang="en-US" sz="1200" baseline="0" dirty="0" smtClean="0">
                    <a:solidFill>
                      <a:schemeClr val="bg1"/>
                    </a:solidFill>
                  </a:rPr>
                  <a:t> 多语种。通过双语对齐的语料推断上下文。这里的上下文实际上是与其对其的外语单词，会导致同义词得到相似的向量。</a:t>
                </a:r>
                <a:endParaRPr lang="en-US" altLang="zh-CN" sz="1200" baseline="0" dirty="0" smtClean="0">
                  <a:solidFill>
                    <a:schemeClr val="bg1"/>
                  </a:solidFill>
                </a:endParaRPr>
              </a:p>
              <a:p>
                <a:pPr lvl="0">
                  <a:lnSpc>
                    <a:spcPct val="130000"/>
                  </a:lnSpc>
                </a:pPr>
                <a:r>
                  <a:rPr lang="en-US" altLang="zh-CN" sz="1200" baseline="0" dirty="0" smtClean="0">
                    <a:solidFill>
                      <a:schemeClr val="bg1"/>
                    </a:solidFill>
                  </a:rPr>
                  <a:t>5 </a:t>
                </a:r>
                <a:r>
                  <a:rPr lang="zh-CN" altLang="en-US" sz="1200" baseline="0" dirty="0" smtClean="0">
                    <a:solidFill>
                      <a:schemeClr val="bg1"/>
                    </a:solidFill>
                  </a:rPr>
                  <a:t>字符级别和基于子词的表示。从词的组成字符中生成向量表示。优点是模型小（每个字符一个向量，存储的矩阵很小），可能为每个词都提供词向量。</a:t>
                </a:r>
                <a:endParaRPr lang="en-US" altLang="zh-CN" sz="1200" baseline="0" dirty="0" smtClean="0">
                  <a:solidFill>
                    <a:schemeClr val="bg1"/>
                  </a:solidFill>
                </a:endParaRPr>
              </a:p>
              <a:p>
                <a:pPr lvl="0">
                  <a:lnSpc>
                    <a:spcPct val="130000"/>
                  </a:lnSpc>
                </a:pPr>
                <a:r>
                  <a:rPr lang="zh-CN" altLang="en-US" sz="1200" baseline="0" dirty="0" smtClean="0">
                    <a:solidFill>
                      <a:schemeClr val="bg1"/>
                    </a:solidFill>
                  </a:rPr>
                  <a:t>由字符生成词向量很好地解决未登录词的问题，但是字符和语法语义之间的关系很松散。</a:t>
                </a:r>
                <a:endParaRPr lang="en-US" altLang="zh-CN" sz="1200" baseline="0" dirty="0" smtClean="0">
                  <a:solidFill>
                    <a:schemeClr val="bg1"/>
                  </a:solidFill>
                </a:endParaRPr>
              </a:p>
              <a:p>
                <a:pPr lvl="0">
                  <a:lnSpc>
                    <a:spcPct val="130000"/>
                  </a:lnSpc>
                </a:pPr>
                <a:r>
                  <a:rPr lang="zh-CN" altLang="en-US" sz="1200" baseline="0" dirty="0" smtClean="0">
                    <a:solidFill>
                      <a:schemeClr val="bg1"/>
                    </a:solidFill>
                  </a:rPr>
                  <a:t>有学者使用子词表示，一个词表示为词本身的向量和组成它的子单元的向量的组合，这种子词嵌入允许在遇到未登录词时回退到子词的级别。</a:t>
                </a:r>
                <a:endParaRPr lang="zh-CN" altLang="en-US" sz="1200" dirty="0">
                  <a:solidFill>
                    <a:schemeClr val="bg1"/>
                  </a:solidFill>
                </a:endParaRPr>
              </a:p>
            </p:txBody>
          </p:sp>
        </mc:Choice>
        <mc:Fallback xmlns="">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将</a:t>
                </a:r>
                <a:r>
                  <a:rPr lang="en-US" altLang="zh-CN" sz="1200" dirty="0" smtClean="0">
                    <a:solidFill>
                      <a:schemeClr val="bg1"/>
                    </a:solidFill>
                  </a:rPr>
                  <a:t>E</a:t>
                </a:r>
                <a:r>
                  <a:rPr lang="zh-CN" altLang="en-US" sz="1200" dirty="0" smtClean="0">
                    <a:solidFill>
                      <a:schemeClr val="bg1"/>
                    </a:solidFill>
                  </a:rPr>
                  <a:t>视为模型参数，并将其与网络的其余部分一起进行更改。但只改变了出现在训练数据中词的表示，而没改变在原始预训练向量</a:t>
                </a:r>
                <a:r>
                  <a:rPr lang="en-US" altLang="zh-CN" sz="1200" dirty="0" smtClean="0">
                    <a:solidFill>
                      <a:schemeClr val="bg1"/>
                    </a:solidFill>
                  </a:rPr>
                  <a:t>E</a:t>
                </a:r>
                <a:r>
                  <a:rPr lang="zh-CN" altLang="en-US" sz="1200" dirty="0" smtClean="0">
                    <a:solidFill>
                      <a:schemeClr val="bg1"/>
                    </a:solidFill>
                  </a:rPr>
                  <a:t>中与其相似的其他词。这违背了我们想从与训练过程中获得泛化属性的目的。</a:t>
                </a:r>
                <a:endParaRPr lang="en-US" altLang="zh-CN" sz="1200" dirty="0" smtClean="0">
                  <a:solidFill>
                    <a:schemeClr val="bg1"/>
                  </a:solidFill>
                </a:endParaRPr>
              </a:p>
              <a:p>
                <a:pPr lvl="0">
                  <a:lnSpc>
                    <a:spcPct val="130000"/>
                  </a:lnSpc>
                </a:pPr>
                <a:r>
                  <a:rPr lang="zh-CN" altLang="en-US" sz="1200" dirty="0" smtClean="0">
                    <a:solidFill>
                      <a:schemeClr val="bg1"/>
                    </a:solidFill>
                  </a:rPr>
                  <a:t>将预训练向量</a:t>
                </a:r>
                <a:r>
                  <a:rPr lang="en-US" altLang="zh-CN" sz="1200" dirty="0" smtClean="0">
                    <a:solidFill>
                      <a:schemeClr val="bg1"/>
                    </a:solidFill>
                  </a:rPr>
                  <a:t>E</a:t>
                </a:r>
                <a:r>
                  <a:rPr lang="zh-CN" altLang="en-US" sz="1200" dirty="0" smtClean="0">
                    <a:solidFill>
                      <a:schemeClr val="bg1"/>
                    </a:solidFill>
                  </a:rPr>
                  <a:t>固定。保持了泛化，但不能使表达适应于给定任务。</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a:t>
                </a:r>
                <a:r>
                  <a:rPr lang="en-US" altLang="zh-CN" sz="1200" dirty="0" smtClean="0">
                    <a:solidFill>
                      <a:schemeClr val="bg1"/>
                    </a:solidFill>
                  </a:rPr>
                  <a:t>T</a:t>
                </a:r>
                <a:r>
                  <a:rPr lang="zh-CN" altLang="en-US" sz="1200" dirty="0" smtClean="0">
                    <a:solidFill>
                      <a:schemeClr val="bg1"/>
                    </a:solidFill>
                  </a:rPr>
                  <a:t>作为网络一部分进行调整。特定任务的变化以线性变换形式呈现，适用于所有词而不仅仅是训练中看到的部分样例，热和冷在</a:t>
                </a:r>
                <a:r>
                  <a:rPr lang="en-US" altLang="zh-CN" sz="1200" dirty="0" smtClean="0">
                    <a:solidFill>
                      <a:schemeClr val="bg1"/>
                    </a:solidFill>
                  </a:rPr>
                  <a:t>E</a:t>
                </a:r>
                <a:r>
                  <a:rPr lang="zh-CN" altLang="en-US" sz="1200" dirty="0" smtClean="0">
                    <a:solidFill>
                      <a:schemeClr val="bg1"/>
                    </a:solidFill>
                  </a:rPr>
                  <a:t>中用相似向量表示则很难分离他们。</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固定，将</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初始化为</a:t>
                </a:r>
                <a:r>
                  <a:rPr lang="en-US" altLang="zh-CN" sz="1200" dirty="0" smtClean="0">
                    <a:solidFill>
                      <a:schemeClr val="bg1"/>
                    </a:solidFill>
                  </a:rPr>
                  <a:t>0</a:t>
                </a:r>
                <a:r>
                  <a:rPr lang="zh-CN" altLang="en-US" sz="1200" dirty="0" smtClean="0">
                    <a:solidFill>
                      <a:schemeClr val="bg1"/>
                    </a:solidFill>
                  </a:rPr>
                  <a:t>并用网络进行训练。允许学习对特定词的叠加变化。对</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加上强正则化惩罚使得微调后的表示接近原有的表示。</a:t>
                </a:r>
                <a:endParaRPr lang="zh-CN" altLang="en-US" sz="1200" dirty="0">
                  <a:solidFill>
                    <a:schemeClr val="bg1"/>
                  </a:solidFill>
                </a:endParaRPr>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25</a:t>
            </a:fld>
            <a:endParaRPr lang="zh-CN" altLang="en-US"/>
          </a:p>
        </p:txBody>
      </p:sp>
    </p:spTree>
    <p:extLst>
      <p:ext uri="{BB962C8B-B14F-4D97-AF65-F5344CB8AC3E}">
        <p14:creationId xmlns:p14="http://schemas.microsoft.com/office/powerpoint/2010/main" val="1949153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处理多字单元和词变形</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26</a:t>
            </a:fld>
            <a:endParaRPr lang="zh-CN" altLang="en-US"/>
          </a:p>
        </p:txBody>
      </p:sp>
    </p:spTree>
    <p:extLst>
      <p:ext uri="{BB962C8B-B14F-4D97-AF65-F5344CB8AC3E}">
        <p14:creationId xmlns:p14="http://schemas.microsoft.com/office/powerpoint/2010/main" val="3768450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多字单元。经典的词潜入中认为连续的不含空格和标点符号的符号串为一个词，所以对于多符号串单元（</a:t>
                </a:r>
                <a:r>
                  <a:rPr lang="en-US" altLang="zh-CN" sz="1200" dirty="0" smtClean="0">
                    <a:solidFill>
                      <a:schemeClr val="bg1"/>
                    </a:solidFill>
                  </a:rPr>
                  <a:t>New York</a:t>
                </a:r>
                <a:r>
                  <a:rPr lang="zh-CN" altLang="en-US" sz="1200" dirty="0" smtClean="0">
                    <a:solidFill>
                      <a:schemeClr val="bg1"/>
                    </a:solidFill>
                  </a:rPr>
                  <a:t>）传统的就不能分配给他们单一向量。没有很好的解决方案。一种想法是利用多符号串词条列表替换。</a:t>
                </a:r>
                <a:endParaRPr lang="en-US" altLang="zh-CN" sz="1200" dirty="0" smtClean="0">
                  <a:solidFill>
                    <a:schemeClr val="bg1"/>
                  </a:solidFill>
                </a:endParaRPr>
              </a:p>
              <a:p>
                <a:pPr lvl="0">
                  <a:lnSpc>
                    <a:spcPct val="130000"/>
                  </a:lnSpc>
                </a:pPr>
                <a:r>
                  <a:rPr lang="zh-CN" altLang="en-US" sz="1200" dirty="0" smtClean="0">
                    <a:solidFill>
                      <a:schemeClr val="bg1"/>
                    </a:solidFill>
                  </a:rPr>
                  <a:t>字变形。目标：一个词在表示不同词性时的词向量不同。一种解决方案是预处理，进行词性标注，用词</a:t>
                </a:r>
                <a:r>
                  <a:rPr lang="en-US" altLang="zh-CN" sz="1200" dirty="0" smtClean="0">
                    <a:solidFill>
                      <a:schemeClr val="bg1"/>
                    </a:solidFill>
                  </a:rPr>
                  <a:t>+</a:t>
                </a:r>
                <a:r>
                  <a:rPr lang="zh-CN" altLang="en-US" sz="1200" dirty="0" smtClean="0">
                    <a:solidFill>
                      <a:schemeClr val="bg1"/>
                    </a:solidFill>
                  </a:rPr>
                  <a:t>词性代替词，对不同形态和语义的词生成不同的词向量。</a:t>
                </a:r>
                <a:endParaRPr lang="zh-CN" altLang="en-US" sz="1200" dirty="0">
                  <a:solidFill>
                    <a:schemeClr val="bg1"/>
                  </a:solidFill>
                </a:endParaRPr>
              </a:p>
            </p:txBody>
          </p:sp>
        </mc:Choice>
        <mc:Fallback xmlns="">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将</a:t>
                </a:r>
                <a:r>
                  <a:rPr lang="en-US" altLang="zh-CN" sz="1200" dirty="0" smtClean="0">
                    <a:solidFill>
                      <a:schemeClr val="bg1"/>
                    </a:solidFill>
                  </a:rPr>
                  <a:t>E</a:t>
                </a:r>
                <a:r>
                  <a:rPr lang="zh-CN" altLang="en-US" sz="1200" dirty="0" smtClean="0">
                    <a:solidFill>
                      <a:schemeClr val="bg1"/>
                    </a:solidFill>
                  </a:rPr>
                  <a:t>视为模型参数，并将其与网络的其余部分一起进行更改。但只改变了出现在训练数据中词的表示，而没改变在原始预训练向量</a:t>
                </a:r>
                <a:r>
                  <a:rPr lang="en-US" altLang="zh-CN" sz="1200" dirty="0" smtClean="0">
                    <a:solidFill>
                      <a:schemeClr val="bg1"/>
                    </a:solidFill>
                  </a:rPr>
                  <a:t>E</a:t>
                </a:r>
                <a:r>
                  <a:rPr lang="zh-CN" altLang="en-US" sz="1200" dirty="0" smtClean="0">
                    <a:solidFill>
                      <a:schemeClr val="bg1"/>
                    </a:solidFill>
                  </a:rPr>
                  <a:t>中与其相似的其他词。这违背了我们想从与训练过程中获得泛化属性的目的。</a:t>
                </a:r>
                <a:endParaRPr lang="en-US" altLang="zh-CN" sz="1200" dirty="0" smtClean="0">
                  <a:solidFill>
                    <a:schemeClr val="bg1"/>
                  </a:solidFill>
                </a:endParaRPr>
              </a:p>
              <a:p>
                <a:pPr lvl="0">
                  <a:lnSpc>
                    <a:spcPct val="130000"/>
                  </a:lnSpc>
                </a:pPr>
                <a:r>
                  <a:rPr lang="zh-CN" altLang="en-US" sz="1200" dirty="0" smtClean="0">
                    <a:solidFill>
                      <a:schemeClr val="bg1"/>
                    </a:solidFill>
                  </a:rPr>
                  <a:t>将预训练向量</a:t>
                </a:r>
                <a:r>
                  <a:rPr lang="en-US" altLang="zh-CN" sz="1200" dirty="0" smtClean="0">
                    <a:solidFill>
                      <a:schemeClr val="bg1"/>
                    </a:solidFill>
                  </a:rPr>
                  <a:t>E</a:t>
                </a:r>
                <a:r>
                  <a:rPr lang="zh-CN" altLang="en-US" sz="1200" dirty="0" smtClean="0">
                    <a:solidFill>
                      <a:schemeClr val="bg1"/>
                    </a:solidFill>
                  </a:rPr>
                  <a:t>固定。保持了泛化，但不能使表达适应于给定任务。</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a:t>
                </a:r>
                <a:r>
                  <a:rPr lang="en-US" altLang="zh-CN" sz="1200" dirty="0" smtClean="0">
                    <a:solidFill>
                      <a:schemeClr val="bg1"/>
                    </a:solidFill>
                  </a:rPr>
                  <a:t>T</a:t>
                </a:r>
                <a:r>
                  <a:rPr lang="zh-CN" altLang="en-US" sz="1200" dirty="0" smtClean="0">
                    <a:solidFill>
                      <a:schemeClr val="bg1"/>
                    </a:solidFill>
                  </a:rPr>
                  <a:t>作为网络一部分进行调整。特定任务的变化以线性变换形式呈现，适用于所有词而不仅仅是训练中看到的部分样例，热和冷在</a:t>
                </a:r>
                <a:r>
                  <a:rPr lang="en-US" altLang="zh-CN" sz="1200" dirty="0" smtClean="0">
                    <a:solidFill>
                      <a:schemeClr val="bg1"/>
                    </a:solidFill>
                  </a:rPr>
                  <a:t>E</a:t>
                </a:r>
                <a:r>
                  <a:rPr lang="zh-CN" altLang="en-US" sz="1200" dirty="0" smtClean="0">
                    <a:solidFill>
                      <a:schemeClr val="bg1"/>
                    </a:solidFill>
                  </a:rPr>
                  <a:t>中用相似向量表示则很难分离他们。</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固定，将</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初始化为</a:t>
                </a:r>
                <a:r>
                  <a:rPr lang="en-US" altLang="zh-CN" sz="1200" dirty="0" smtClean="0">
                    <a:solidFill>
                      <a:schemeClr val="bg1"/>
                    </a:solidFill>
                  </a:rPr>
                  <a:t>0</a:t>
                </a:r>
                <a:r>
                  <a:rPr lang="zh-CN" altLang="en-US" sz="1200" dirty="0" smtClean="0">
                    <a:solidFill>
                      <a:schemeClr val="bg1"/>
                    </a:solidFill>
                  </a:rPr>
                  <a:t>并用网络进行训练。允许学习对特定词的叠加变化。对</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加上强正则化惩罚使得微调后的表示接近原有的表示。</a:t>
                </a:r>
                <a:endParaRPr lang="zh-CN" altLang="en-US" sz="1200" dirty="0">
                  <a:solidFill>
                    <a:schemeClr val="bg1"/>
                  </a:solidFill>
                </a:endParaRPr>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27</a:t>
            </a:fld>
            <a:endParaRPr lang="zh-CN" altLang="en-US"/>
          </a:p>
        </p:txBody>
      </p:sp>
    </p:spTree>
    <p:extLst>
      <p:ext uri="{BB962C8B-B14F-4D97-AF65-F5344CB8AC3E}">
        <p14:creationId xmlns:p14="http://schemas.microsoft.com/office/powerpoint/2010/main" val="2814073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词的分布式表示也有不足之处</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28</a:t>
            </a:fld>
            <a:endParaRPr lang="zh-CN" altLang="en-US"/>
          </a:p>
        </p:txBody>
      </p:sp>
    </p:spTree>
    <p:extLst>
      <p:ext uri="{BB962C8B-B14F-4D97-AF65-F5344CB8AC3E}">
        <p14:creationId xmlns:p14="http://schemas.microsoft.com/office/powerpoint/2010/main" val="2755859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lnSpc>
                    <a:spcPct val="130000"/>
                  </a:lnSpc>
                </a:pPr>
                <a:r>
                  <a:rPr lang="en-US" altLang="zh-CN" sz="1200" dirty="0" smtClean="0">
                    <a:solidFill>
                      <a:schemeClr val="bg1"/>
                    </a:solidFill>
                  </a:rPr>
                  <a:t>1.</a:t>
                </a:r>
                <a:r>
                  <a:rPr lang="zh-CN" altLang="en-US" sz="1200" dirty="0" smtClean="0">
                    <a:solidFill>
                      <a:schemeClr val="bg1"/>
                    </a:solidFill>
                  </a:rPr>
                  <a:t>“相似”：在分布式表示中，如果词在相似的上下文中使用，那他们是相似的。爱因斯坦是物理学家，费曼是物理学家。可以学习到爱因斯坦和费曼是相似的，但是学习不到爱因斯坦和物理学家的关系。</a:t>
                </a:r>
                <a:endParaRPr lang="en-US" altLang="zh-CN" sz="1200" dirty="0" smtClean="0">
                  <a:solidFill>
                    <a:schemeClr val="bg1"/>
                  </a:solidFill>
                </a:endParaRPr>
              </a:p>
              <a:p>
                <a:pPr lvl="0">
                  <a:lnSpc>
                    <a:spcPct val="130000"/>
                  </a:lnSpc>
                </a:pPr>
                <a:r>
                  <a:rPr lang="en-US" altLang="zh-CN" sz="1200" dirty="0" smtClean="0">
                    <a:solidFill>
                      <a:schemeClr val="bg1"/>
                    </a:solidFill>
                  </a:rPr>
                  <a:t>2.</a:t>
                </a:r>
                <a:r>
                  <a:rPr lang="zh-CN" altLang="en-US" sz="1200" dirty="0" smtClean="0">
                    <a:solidFill>
                      <a:schemeClr val="bg1"/>
                    </a:solidFill>
                  </a:rPr>
                  <a:t>受到人们潜在认识的误导。例如 白色的羊，要表示的是羊，黑色的羊，要强调的可能是黑色。</a:t>
                </a:r>
                <a:endParaRPr lang="en-US" altLang="zh-CN" sz="1200" dirty="0" smtClean="0">
                  <a:solidFill>
                    <a:schemeClr val="bg1"/>
                  </a:solidFill>
                </a:endParaRPr>
              </a:p>
              <a:p>
                <a:pPr lvl="0">
                  <a:lnSpc>
                    <a:spcPct val="130000"/>
                  </a:lnSpc>
                </a:pPr>
                <a:r>
                  <a:rPr lang="en-US" altLang="zh-CN" sz="1200" dirty="0" smtClean="0">
                    <a:solidFill>
                      <a:schemeClr val="bg1"/>
                    </a:solidFill>
                  </a:rPr>
                  <a:t>3.</a:t>
                </a:r>
                <a:r>
                  <a:rPr lang="zh-CN" altLang="en-US" sz="1200" dirty="0" smtClean="0">
                    <a:solidFill>
                      <a:schemeClr val="bg1"/>
                    </a:solidFill>
                  </a:rPr>
                  <a:t>反义词。反义词（好和坏、热和冷）常常出现在相似的语境中，这种基于分布式表示趋向于认为反义词之间是非常相似的。</a:t>
                </a:r>
                <a:endParaRPr lang="en-US" altLang="zh-CN" sz="1200" dirty="0" smtClean="0">
                  <a:solidFill>
                    <a:schemeClr val="bg1"/>
                  </a:solidFill>
                </a:endParaRPr>
              </a:p>
              <a:p>
                <a:pPr lvl="0">
                  <a:lnSpc>
                    <a:spcPct val="130000"/>
                  </a:lnSpc>
                </a:pPr>
                <a:r>
                  <a:rPr lang="en-US" altLang="zh-CN" sz="1200" dirty="0" smtClean="0">
                    <a:solidFill>
                      <a:schemeClr val="bg1"/>
                    </a:solidFill>
                  </a:rPr>
                  <a:t>4.</a:t>
                </a:r>
                <a:r>
                  <a:rPr lang="zh-CN" altLang="en-US" sz="1200" dirty="0" smtClean="0">
                    <a:solidFill>
                      <a:schemeClr val="bg1"/>
                    </a:solidFill>
                  </a:rPr>
                  <a:t>语料库偏好。</a:t>
                </a:r>
                <a:endParaRPr lang="en-US" altLang="zh-CN" sz="1200" dirty="0" smtClean="0">
                  <a:solidFill>
                    <a:schemeClr val="bg1"/>
                  </a:solidFill>
                </a:endParaRPr>
              </a:p>
              <a:p>
                <a:pPr lvl="0">
                  <a:lnSpc>
                    <a:spcPct val="130000"/>
                  </a:lnSpc>
                </a:pPr>
                <a:r>
                  <a:rPr lang="en-US" altLang="zh-CN" sz="1200" dirty="0" smtClean="0">
                    <a:solidFill>
                      <a:schemeClr val="bg1"/>
                    </a:solidFill>
                  </a:rPr>
                  <a:t>5.</a:t>
                </a:r>
                <a:r>
                  <a:rPr lang="zh-CN" altLang="en-US" sz="1200" smtClean="0">
                    <a:solidFill>
                      <a:schemeClr val="bg1"/>
                    </a:solidFill>
                  </a:rPr>
                  <a:t>语境缺乏。词向量是独立于上下文的，但实际上没有一个词的意思是上下文无关的。</a:t>
                </a:r>
                <a:endParaRPr lang="zh-CN" altLang="en-US" sz="1200" dirty="0">
                  <a:solidFill>
                    <a:schemeClr val="bg1"/>
                  </a:solidFill>
                </a:endParaRPr>
              </a:p>
            </p:txBody>
          </p:sp>
        </mc:Choice>
        <mc:Fallback xmlns="">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将</a:t>
                </a:r>
                <a:r>
                  <a:rPr lang="en-US" altLang="zh-CN" sz="1200" dirty="0" smtClean="0">
                    <a:solidFill>
                      <a:schemeClr val="bg1"/>
                    </a:solidFill>
                  </a:rPr>
                  <a:t>E</a:t>
                </a:r>
                <a:r>
                  <a:rPr lang="zh-CN" altLang="en-US" sz="1200" dirty="0" smtClean="0">
                    <a:solidFill>
                      <a:schemeClr val="bg1"/>
                    </a:solidFill>
                  </a:rPr>
                  <a:t>视为模型参数，并将其与网络的其余部分一起进行更改。但只改变了出现在训练数据中词的表示，而没改变在原始预训练向量</a:t>
                </a:r>
                <a:r>
                  <a:rPr lang="en-US" altLang="zh-CN" sz="1200" dirty="0" smtClean="0">
                    <a:solidFill>
                      <a:schemeClr val="bg1"/>
                    </a:solidFill>
                  </a:rPr>
                  <a:t>E</a:t>
                </a:r>
                <a:r>
                  <a:rPr lang="zh-CN" altLang="en-US" sz="1200" dirty="0" smtClean="0">
                    <a:solidFill>
                      <a:schemeClr val="bg1"/>
                    </a:solidFill>
                  </a:rPr>
                  <a:t>中与其相似的其他词。这违背了我们想从与训练过程中获得泛化属性的目的。</a:t>
                </a:r>
                <a:endParaRPr lang="en-US" altLang="zh-CN" sz="1200" dirty="0" smtClean="0">
                  <a:solidFill>
                    <a:schemeClr val="bg1"/>
                  </a:solidFill>
                </a:endParaRPr>
              </a:p>
              <a:p>
                <a:pPr lvl="0">
                  <a:lnSpc>
                    <a:spcPct val="130000"/>
                  </a:lnSpc>
                </a:pPr>
                <a:r>
                  <a:rPr lang="zh-CN" altLang="en-US" sz="1200" dirty="0" smtClean="0">
                    <a:solidFill>
                      <a:schemeClr val="bg1"/>
                    </a:solidFill>
                  </a:rPr>
                  <a:t>将预训练向量</a:t>
                </a:r>
                <a:r>
                  <a:rPr lang="en-US" altLang="zh-CN" sz="1200" dirty="0" smtClean="0">
                    <a:solidFill>
                      <a:schemeClr val="bg1"/>
                    </a:solidFill>
                  </a:rPr>
                  <a:t>E</a:t>
                </a:r>
                <a:r>
                  <a:rPr lang="zh-CN" altLang="en-US" sz="1200" dirty="0" smtClean="0">
                    <a:solidFill>
                      <a:schemeClr val="bg1"/>
                    </a:solidFill>
                  </a:rPr>
                  <a:t>固定。保持了泛化，但不能使表达适应于给定任务。</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a:t>
                </a:r>
                <a:r>
                  <a:rPr lang="en-US" altLang="zh-CN" sz="1200" dirty="0" smtClean="0">
                    <a:solidFill>
                      <a:schemeClr val="bg1"/>
                    </a:solidFill>
                  </a:rPr>
                  <a:t>T</a:t>
                </a:r>
                <a:r>
                  <a:rPr lang="zh-CN" altLang="en-US" sz="1200" dirty="0" smtClean="0">
                    <a:solidFill>
                      <a:schemeClr val="bg1"/>
                    </a:solidFill>
                  </a:rPr>
                  <a:t>作为网络一部分进行调整。特定任务的变化以线性变换形式呈现，适用于所有词而不仅仅是训练中看到的部分样例，热和冷在</a:t>
                </a:r>
                <a:r>
                  <a:rPr lang="en-US" altLang="zh-CN" sz="1200" dirty="0" smtClean="0">
                    <a:solidFill>
                      <a:schemeClr val="bg1"/>
                    </a:solidFill>
                  </a:rPr>
                  <a:t>E</a:t>
                </a:r>
                <a:r>
                  <a:rPr lang="zh-CN" altLang="en-US" sz="1200" dirty="0" smtClean="0">
                    <a:solidFill>
                      <a:schemeClr val="bg1"/>
                    </a:solidFill>
                  </a:rPr>
                  <a:t>中用相似向量表示则很难分离他们。</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固定，将</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初始化为</a:t>
                </a:r>
                <a:r>
                  <a:rPr lang="en-US" altLang="zh-CN" sz="1200" dirty="0" smtClean="0">
                    <a:solidFill>
                      <a:schemeClr val="bg1"/>
                    </a:solidFill>
                  </a:rPr>
                  <a:t>0</a:t>
                </a:r>
                <a:r>
                  <a:rPr lang="zh-CN" altLang="en-US" sz="1200" dirty="0" smtClean="0">
                    <a:solidFill>
                      <a:schemeClr val="bg1"/>
                    </a:solidFill>
                  </a:rPr>
                  <a:t>并用网络进行训练。允许学习对特定词的叠加变化。对</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加上强正则化惩罚使得微调后的表示接近原有的表示。</a:t>
                </a:r>
                <a:endParaRPr lang="zh-CN" altLang="en-US" sz="1200" dirty="0">
                  <a:solidFill>
                    <a:schemeClr val="bg1"/>
                  </a:solidFill>
                </a:endParaRPr>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29</a:t>
            </a:fld>
            <a:endParaRPr lang="zh-CN" altLang="en-US"/>
          </a:p>
        </p:txBody>
      </p:sp>
    </p:spTree>
    <p:extLst>
      <p:ext uri="{BB962C8B-B14F-4D97-AF65-F5344CB8AC3E}">
        <p14:creationId xmlns:p14="http://schemas.microsoft.com/office/powerpoint/2010/main" val="109204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5</a:t>
            </a:fld>
            <a:endParaRPr lang="zh-CN" altLang="en-US"/>
          </a:p>
        </p:txBody>
      </p:sp>
    </p:spTree>
    <p:extLst>
      <p:ext uri="{BB962C8B-B14F-4D97-AF65-F5344CB8AC3E}">
        <p14:creationId xmlns:p14="http://schemas.microsoft.com/office/powerpoint/2010/main" val="269322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6</a:t>
            </a:fld>
            <a:endParaRPr lang="zh-CN" altLang="en-US"/>
          </a:p>
        </p:txBody>
      </p:sp>
    </p:spTree>
    <p:extLst>
      <p:ext uri="{BB962C8B-B14F-4D97-AF65-F5344CB8AC3E}">
        <p14:creationId xmlns:p14="http://schemas.microsoft.com/office/powerpoint/2010/main" val="2935623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30000"/>
              </a:lnSpc>
            </a:pPr>
            <a:endParaRPr lang="zh-CN" altLang="en-US" sz="1200" dirty="0">
              <a:solidFill>
                <a:schemeClr val="bg1"/>
              </a:solidFill>
            </a:endParaRPr>
          </a:p>
        </p:txBody>
      </p:sp>
      <p:sp>
        <p:nvSpPr>
          <p:cNvPr id="4" name="灯片编号占位符 3"/>
          <p:cNvSpPr>
            <a:spLocks noGrp="1"/>
          </p:cNvSpPr>
          <p:nvPr>
            <p:ph type="sldNum" sz="quarter" idx="5"/>
          </p:nvPr>
        </p:nvSpPr>
        <p:spPr/>
        <p:txBody>
          <a:bodyPr/>
          <a:lstStyle/>
          <a:p>
            <a:fld id="{697572F0-6007-448B-BD51-1942A6294FFC}" type="slidenum">
              <a:rPr lang="zh-CN" altLang="en-US" smtClean="0"/>
              <a:t>7</a:t>
            </a:fld>
            <a:endParaRPr lang="zh-CN" altLang="en-US"/>
          </a:p>
        </p:txBody>
      </p:sp>
    </p:spTree>
    <p:extLst>
      <p:ext uri="{BB962C8B-B14F-4D97-AF65-F5344CB8AC3E}">
        <p14:creationId xmlns:p14="http://schemas.microsoft.com/office/powerpoint/2010/main" val="1101696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根据分布假设，出现在相似的上下文中的词是相似的。</a:t>
            </a:r>
            <a:endParaRPr lang="en-US" altLang="zh-CN" dirty="0" smtClean="0"/>
          </a:p>
          <a:p>
            <a:r>
              <a:rPr lang="zh-CN" altLang="en-US" dirty="0" smtClean="0"/>
              <a:t>语言模型可以视为一种无监督方法，基于前</a:t>
            </a:r>
            <a:r>
              <a:rPr lang="en-US" altLang="zh-CN" dirty="0" smtClean="0"/>
              <a:t>k</a:t>
            </a:r>
            <a:r>
              <a:rPr lang="zh-CN" altLang="en-US" dirty="0" smtClean="0"/>
              <a:t>个词的上下文来预测词</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8</a:t>
            </a:fld>
            <a:endParaRPr lang="zh-CN" altLang="en-US"/>
          </a:p>
        </p:txBody>
      </p:sp>
    </p:spTree>
    <p:extLst>
      <p:ext uri="{BB962C8B-B14F-4D97-AF65-F5344CB8AC3E}">
        <p14:creationId xmlns:p14="http://schemas.microsoft.com/office/powerpoint/2010/main" val="183107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依赖于任务，词向量的范数与词的频率相关，归一化可以去除频率信息</a:t>
            </a:r>
            <a:endParaRPr lang="zh-CN" altLang="en-US" sz="1200" dirty="0">
              <a:solidFill>
                <a:schemeClr val="bg1"/>
              </a:solidFill>
            </a:endParaRPr>
          </a:p>
        </p:txBody>
      </p:sp>
      <p:sp>
        <p:nvSpPr>
          <p:cNvPr id="4" name="灯片编号占位符 3"/>
          <p:cNvSpPr>
            <a:spLocks noGrp="1"/>
          </p:cNvSpPr>
          <p:nvPr>
            <p:ph type="sldNum" sz="quarter" idx="5"/>
          </p:nvPr>
        </p:nvSpPr>
        <p:spPr/>
        <p:txBody>
          <a:bodyPr/>
          <a:lstStyle/>
          <a:p>
            <a:fld id="{697572F0-6007-448B-BD51-1942A6294FFC}" type="slidenum">
              <a:rPr lang="zh-CN" altLang="en-US" smtClean="0"/>
              <a:t>9</a:t>
            </a:fld>
            <a:endParaRPr lang="zh-CN" altLang="en-US"/>
          </a:p>
        </p:txBody>
      </p:sp>
    </p:spTree>
    <p:extLst>
      <p:ext uri="{BB962C8B-B14F-4D97-AF65-F5344CB8AC3E}">
        <p14:creationId xmlns:p14="http://schemas.microsoft.com/office/powerpoint/2010/main" val="49909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将</a:t>
                </a:r>
                <a:r>
                  <a:rPr lang="en-US" altLang="zh-CN" sz="1200" dirty="0" smtClean="0">
                    <a:solidFill>
                      <a:schemeClr val="bg1"/>
                    </a:solidFill>
                  </a:rPr>
                  <a:t>E</a:t>
                </a:r>
                <a:r>
                  <a:rPr lang="zh-CN" altLang="en-US" sz="1200" dirty="0" smtClean="0">
                    <a:solidFill>
                      <a:schemeClr val="bg1"/>
                    </a:solidFill>
                  </a:rPr>
                  <a:t>视为模型参数，并将其与网络的其余部分一起进行更改。但只改变了出现在训练数据中词的表示，而没改变在原始预训练向量</a:t>
                </a:r>
                <a:r>
                  <a:rPr lang="en-US" altLang="zh-CN" sz="1200" dirty="0" smtClean="0">
                    <a:solidFill>
                      <a:schemeClr val="bg1"/>
                    </a:solidFill>
                  </a:rPr>
                  <a:t>E</a:t>
                </a:r>
                <a:r>
                  <a:rPr lang="zh-CN" altLang="en-US" sz="1200" dirty="0" smtClean="0">
                    <a:solidFill>
                      <a:schemeClr val="bg1"/>
                    </a:solidFill>
                  </a:rPr>
                  <a:t>中与其相似的其他词。这违背了我们想从与训练过程中获得泛化属性的目的。</a:t>
                </a:r>
                <a:endParaRPr lang="en-US" altLang="zh-CN" sz="1200" dirty="0" smtClean="0">
                  <a:solidFill>
                    <a:schemeClr val="bg1"/>
                  </a:solidFill>
                </a:endParaRPr>
              </a:p>
              <a:p>
                <a:pPr lvl="0">
                  <a:lnSpc>
                    <a:spcPct val="130000"/>
                  </a:lnSpc>
                </a:pPr>
                <a:r>
                  <a:rPr lang="zh-CN" altLang="en-US" sz="1200" dirty="0" smtClean="0">
                    <a:solidFill>
                      <a:schemeClr val="bg1"/>
                    </a:solidFill>
                  </a:rPr>
                  <a:t>将预训练向量</a:t>
                </a:r>
                <a:r>
                  <a:rPr lang="en-US" altLang="zh-CN" sz="1200" dirty="0" smtClean="0">
                    <a:solidFill>
                      <a:schemeClr val="bg1"/>
                    </a:solidFill>
                  </a:rPr>
                  <a:t>E</a:t>
                </a:r>
                <a:r>
                  <a:rPr lang="zh-CN" altLang="en-US" sz="1200" dirty="0" smtClean="0">
                    <a:solidFill>
                      <a:schemeClr val="bg1"/>
                    </a:solidFill>
                  </a:rPr>
                  <a:t>固定。保持了泛化，但不能使表达适应于给定任务。</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a:t>
                </a:r>
                <a:r>
                  <a:rPr lang="en-US" altLang="zh-CN" sz="1200" dirty="0" smtClean="0">
                    <a:solidFill>
                      <a:schemeClr val="bg1"/>
                    </a:solidFill>
                  </a:rPr>
                  <a:t>T</a:t>
                </a:r>
                <a:r>
                  <a:rPr lang="zh-CN" altLang="en-US" sz="1200" dirty="0" smtClean="0">
                    <a:solidFill>
                      <a:schemeClr val="bg1"/>
                    </a:solidFill>
                  </a:rPr>
                  <a:t>作为网络一部分进行调整。特定任务的变化以线性变换形式呈现，适用于所有词而不仅仅是训练中看到的部分样例，热和冷在</a:t>
                </a:r>
                <a:r>
                  <a:rPr lang="en-US" altLang="zh-CN" sz="1200" dirty="0" smtClean="0">
                    <a:solidFill>
                      <a:schemeClr val="bg1"/>
                    </a:solidFill>
                  </a:rPr>
                  <a:t>E</a:t>
                </a:r>
                <a:r>
                  <a:rPr lang="zh-CN" altLang="en-US" sz="1200" dirty="0" smtClean="0">
                    <a:solidFill>
                      <a:schemeClr val="bg1"/>
                    </a:solidFill>
                  </a:rPr>
                  <a:t>中用相似向量表示则很难分离他们。</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固定，将</a:t>
                </a:r>
                <a14:m>
                  <m:oMath xmlns:m="http://schemas.openxmlformats.org/officeDocument/2006/math">
                    <m:r>
                      <a:rPr lang="zh-CN" altLang="en-US" sz="1200" i="1" smtClean="0">
                        <a:solidFill>
                          <a:schemeClr val="bg1"/>
                        </a:solidFill>
                        <a:latin typeface="Cambria Math" panose="02040503050406030204" pitchFamily="18" charset="0"/>
                      </a:rPr>
                      <m:t>∆</m:t>
                    </m:r>
                  </m:oMath>
                </a14:m>
                <a:r>
                  <a:rPr lang="zh-CN" altLang="en-US" sz="1200" dirty="0" smtClean="0">
                    <a:solidFill>
                      <a:schemeClr val="bg1"/>
                    </a:solidFill>
                  </a:rPr>
                  <a:t>初始化为</a:t>
                </a:r>
                <a:r>
                  <a:rPr lang="en-US" altLang="zh-CN" sz="1200" dirty="0" smtClean="0">
                    <a:solidFill>
                      <a:schemeClr val="bg1"/>
                    </a:solidFill>
                  </a:rPr>
                  <a:t>0</a:t>
                </a:r>
                <a:r>
                  <a:rPr lang="zh-CN" altLang="en-US" sz="1200" dirty="0" smtClean="0">
                    <a:solidFill>
                      <a:schemeClr val="bg1"/>
                    </a:solidFill>
                  </a:rPr>
                  <a:t>并用网络进行训练。允许学习对特定词的叠加变化。对</a:t>
                </a:r>
                <a14:m>
                  <m:oMath xmlns:m="http://schemas.openxmlformats.org/officeDocument/2006/math">
                    <m:r>
                      <a:rPr lang="zh-CN" altLang="en-US" sz="1200" i="1" smtClean="0">
                        <a:solidFill>
                          <a:schemeClr val="bg1"/>
                        </a:solidFill>
                        <a:latin typeface="Cambria Math" panose="02040503050406030204" pitchFamily="18" charset="0"/>
                      </a:rPr>
                      <m:t>∆</m:t>
                    </m:r>
                  </m:oMath>
                </a14:m>
                <a:r>
                  <a:rPr lang="zh-CN" altLang="en-US" sz="1200" dirty="0" smtClean="0">
                    <a:solidFill>
                      <a:schemeClr val="bg1"/>
                    </a:solidFill>
                  </a:rPr>
                  <a:t>加上强正则化惩罚使得微调后的表示接近原有的表示。</a:t>
                </a:r>
                <a:endParaRPr lang="zh-CN" altLang="en-US" sz="1200" dirty="0">
                  <a:solidFill>
                    <a:schemeClr val="bg1"/>
                  </a:solidFill>
                </a:endParaRPr>
              </a:p>
            </p:txBody>
          </p:sp>
        </mc:Choice>
        <mc:Fallback xmlns="">
          <p:sp>
            <p:nvSpPr>
              <p:cNvPr id="3" name="备注占位符 2"/>
              <p:cNvSpPr>
                <a:spLocks noGrp="1"/>
              </p:cNvSpPr>
              <p:nvPr>
                <p:ph type="body" idx="1"/>
              </p:nvPr>
            </p:nvSpPr>
            <p:spPr/>
            <p:txBody>
              <a:bodyPr/>
              <a:lstStyle/>
              <a:p>
                <a:pPr lvl="0">
                  <a:lnSpc>
                    <a:spcPct val="130000"/>
                  </a:lnSpc>
                </a:pPr>
                <a:r>
                  <a:rPr lang="zh-CN" altLang="en-US" sz="1200" dirty="0" smtClean="0">
                    <a:solidFill>
                      <a:schemeClr val="bg1"/>
                    </a:solidFill>
                  </a:rPr>
                  <a:t>将</a:t>
                </a:r>
                <a:r>
                  <a:rPr lang="en-US" altLang="zh-CN" sz="1200" dirty="0" smtClean="0">
                    <a:solidFill>
                      <a:schemeClr val="bg1"/>
                    </a:solidFill>
                  </a:rPr>
                  <a:t>E</a:t>
                </a:r>
                <a:r>
                  <a:rPr lang="zh-CN" altLang="en-US" sz="1200" dirty="0" smtClean="0">
                    <a:solidFill>
                      <a:schemeClr val="bg1"/>
                    </a:solidFill>
                  </a:rPr>
                  <a:t>视为模型参数，并将其与网络的其余部分一起进行更改。但只改变了出现在训练数据中词的表示，而没改变在原始预训练向量</a:t>
                </a:r>
                <a:r>
                  <a:rPr lang="en-US" altLang="zh-CN" sz="1200" dirty="0" smtClean="0">
                    <a:solidFill>
                      <a:schemeClr val="bg1"/>
                    </a:solidFill>
                  </a:rPr>
                  <a:t>E</a:t>
                </a:r>
                <a:r>
                  <a:rPr lang="zh-CN" altLang="en-US" sz="1200" dirty="0" smtClean="0">
                    <a:solidFill>
                      <a:schemeClr val="bg1"/>
                    </a:solidFill>
                  </a:rPr>
                  <a:t>中与其相似的其他词。这违背了我们想从与训练过程中获得泛化属性的目的。</a:t>
                </a:r>
                <a:endParaRPr lang="en-US" altLang="zh-CN" sz="1200" dirty="0" smtClean="0">
                  <a:solidFill>
                    <a:schemeClr val="bg1"/>
                  </a:solidFill>
                </a:endParaRPr>
              </a:p>
              <a:p>
                <a:pPr lvl="0">
                  <a:lnSpc>
                    <a:spcPct val="130000"/>
                  </a:lnSpc>
                </a:pPr>
                <a:r>
                  <a:rPr lang="zh-CN" altLang="en-US" sz="1200" dirty="0" smtClean="0">
                    <a:solidFill>
                      <a:schemeClr val="bg1"/>
                    </a:solidFill>
                  </a:rPr>
                  <a:t>将预训练向量</a:t>
                </a:r>
                <a:r>
                  <a:rPr lang="en-US" altLang="zh-CN" sz="1200" dirty="0" smtClean="0">
                    <a:solidFill>
                      <a:schemeClr val="bg1"/>
                    </a:solidFill>
                  </a:rPr>
                  <a:t>E</a:t>
                </a:r>
                <a:r>
                  <a:rPr lang="zh-CN" altLang="en-US" sz="1200" dirty="0" smtClean="0">
                    <a:solidFill>
                      <a:schemeClr val="bg1"/>
                    </a:solidFill>
                  </a:rPr>
                  <a:t>固定。保持了泛化，但不能使表达适应于给定任务。</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a:t>
                </a:r>
                <a:r>
                  <a:rPr lang="en-US" altLang="zh-CN" sz="1200" dirty="0" smtClean="0">
                    <a:solidFill>
                      <a:schemeClr val="bg1"/>
                    </a:solidFill>
                  </a:rPr>
                  <a:t>T</a:t>
                </a:r>
                <a:r>
                  <a:rPr lang="zh-CN" altLang="en-US" sz="1200" dirty="0" smtClean="0">
                    <a:solidFill>
                      <a:schemeClr val="bg1"/>
                    </a:solidFill>
                  </a:rPr>
                  <a:t>作为网络一部分进行调整。特定任务的变化以线性变换形式呈现，适用于所有词而不仅仅是训练中看到的部分样例，热和冷在</a:t>
                </a:r>
                <a:r>
                  <a:rPr lang="en-US" altLang="zh-CN" sz="1200" dirty="0" smtClean="0">
                    <a:solidFill>
                      <a:schemeClr val="bg1"/>
                    </a:solidFill>
                  </a:rPr>
                  <a:t>E</a:t>
                </a:r>
                <a:r>
                  <a:rPr lang="zh-CN" altLang="en-US" sz="1200" dirty="0" smtClean="0">
                    <a:solidFill>
                      <a:schemeClr val="bg1"/>
                    </a:solidFill>
                  </a:rPr>
                  <a:t>中用相似向量表示则很难分离他们。</a:t>
                </a:r>
                <a:endParaRPr lang="en-US" altLang="zh-CN" sz="1200" dirty="0" smtClean="0">
                  <a:solidFill>
                    <a:schemeClr val="bg1"/>
                  </a:solidFill>
                </a:endParaRPr>
              </a:p>
              <a:p>
                <a:pPr lvl="0">
                  <a:lnSpc>
                    <a:spcPct val="130000"/>
                  </a:lnSpc>
                </a:pPr>
                <a:r>
                  <a:rPr lang="en-US" altLang="zh-CN" sz="1200" dirty="0" smtClean="0">
                    <a:solidFill>
                      <a:schemeClr val="bg1"/>
                    </a:solidFill>
                  </a:rPr>
                  <a:t>E</a:t>
                </a:r>
                <a:r>
                  <a:rPr lang="zh-CN" altLang="en-US" sz="1200" dirty="0" smtClean="0">
                    <a:solidFill>
                      <a:schemeClr val="bg1"/>
                    </a:solidFill>
                  </a:rPr>
                  <a:t>固定，将</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初始化为</a:t>
                </a:r>
                <a:r>
                  <a:rPr lang="en-US" altLang="zh-CN" sz="1200" dirty="0" smtClean="0">
                    <a:solidFill>
                      <a:schemeClr val="bg1"/>
                    </a:solidFill>
                  </a:rPr>
                  <a:t>0</a:t>
                </a:r>
                <a:r>
                  <a:rPr lang="zh-CN" altLang="en-US" sz="1200" dirty="0" smtClean="0">
                    <a:solidFill>
                      <a:schemeClr val="bg1"/>
                    </a:solidFill>
                  </a:rPr>
                  <a:t>并用网络进行训练。允许学习对特定词的叠加变化。对</a:t>
                </a:r>
                <a:r>
                  <a:rPr lang="zh-CN" altLang="en-US" sz="1200" i="0" smtClean="0">
                    <a:solidFill>
                      <a:schemeClr val="bg1"/>
                    </a:solidFill>
                    <a:latin typeface="Cambria Math" panose="02040503050406030204" pitchFamily="18" charset="0"/>
                  </a:rPr>
                  <a:t>∆</a:t>
                </a:r>
                <a:r>
                  <a:rPr lang="zh-CN" altLang="en-US" sz="1200" dirty="0" smtClean="0">
                    <a:solidFill>
                      <a:schemeClr val="bg1"/>
                    </a:solidFill>
                  </a:rPr>
                  <a:t>加上强正则化惩罚使得微调后的表示接近原有的表示。</a:t>
                </a:r>
                <a:endParaRPr lang="zh-CN" altLang="en-US" sz="1200" dirty="0">
                  <a:solidFill>
                    <a:schemeClr val="bg1"/>
                  </a:solidFill>
                </a:endParaRPr>
              </a:p>
            </p:txBody>
          </p:sp>
        </mc:Fallback>
      </mc:AlternateContent>
      <p:sp>
        <p:nvSpPr>
          <p:cNvPr id="4" name="灯片编号占位符 3"/>
          <p:cNvSpPr>
            <a:spLocks noGrp="1"/>
          </p:cNvSpPr>
          <p:nvPr>
            <p:ph type="sldNum" sz="quarter" idx="5"/>
          </p:nvPr>
        </p:nvSpPr>
        <p:spPr/>
        <p:txBody>
          <a:bodyPr/>
          <a:lstStyle/>
          <a:p>
            <a:fld id="{697572F0-6007-448B-BD51-1942A6294FFC}" type="slidenum">
              <a:rPr lang="zh-CN" altLang="en-US" smtClean="0"/>
              <a:t>10</a:t>
            </a:fld>
            <a:endParaRPr lang="zh-CN" altLang="en-US"/>
          </a:p>
        </p:txBody>
      </p:sp>
    </p:spTree>
    <p:extLst>
      <p:ext uri="{BB962C8B-B14F-4D97-AF65-F5344CB8AC3E}">
        <p14:creationId xmlns:p14="http://schemas.microsoft.com/office/powerpoint/2010/main" val="26598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神经网络倾向于从分布式表示的角度思考。每个实体被表示为值的向量，实体含义及其与其他实体的关系有向量中的激活以及不同向量之间的相似性来捕获。</a:t>
            </a:r>
            <a:endParaRPr lang="en-US" altLang="zh-CN" dirty="0" smtClean="0"/>
          </a:p>
          <a:p>
            <a:r>
              <a:rPr lang="zh-CN" altLang="en-US" dirty="0" smtClean="0"/>
              <a:t>自然语言处理倾向于从分布语义的角度思考。其中一个词的含义可以从其在语料库中的分布中得到。在相似上下文中出现的词倾向于具有相似的含义。</a:t>
            </a:r>
            <a:endParaRPr lang="zh-CN" altLang="en-US" dirty="0"/>
          </a:p>
        </p:txBody>
      </p:sp>
      <p:sp>
        <p:nvSpPr>
          <p:cNvPr id="4" name="灯片编号占位符 3"/>
          <p:cNvSpPr>
            <a:spLocks noGrp="1"/>
          </p:cNvSpPr>
          <p:nvPr>
            <p:ph type="sldNum" sz="quarter" idx="5"/>
          </p:nvPr>
        </p:nvSpPr>
        <p:spPr/>
        <p:txBody>
          <a:bodyPr/>
          <a:lstStyle/>
          <a:p>
            <a:fld id="{697572F0-6007-448B-BD51-1942A6294FFC}" type="slidenum">
              <a:rPr lang="zh-CN" altLang="en-US" smtClean="0"/>
              <a:t>11</a:t>
            </a:fld>
            <a:endParaRPr lang="zh-CN" altLang="en-US"/>
          </a:p>
        </p:txBody>
      </p:sp>
    </p:spTree>
    <p:extLst>
      <p:ext uri="{BB962C8B-B14F-4D97-AF65-F5344CB8AC3E}">
        <p14:creationId xmlns:p14="http://schemas.microsoft.com/office/powerpoint/2010/main" val="251933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3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46C6A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0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rgbClr val="22273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01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363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500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557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1027379"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759183"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2490987"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3222791"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395459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4686399"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5418203"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6150007"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6881811"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761361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345415"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661475" y="757096"/>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1393279"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2125083"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856887" y="757096"/>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588691"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4320495"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5052299"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784103"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515907"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7247711"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7979515"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椭圆 44"/>
          <p:cNvSpPr/>
          <p:nvPr/>
        </p:nvSpPr>
        <p:spPr>
          <a:xfrm flipV="1">
            <a:off x="29557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6" name="椭圆 45"/>
          <p:cNvSpPr/>
          <p:nvPr/>
        </p:nvSpPr>
        <p:spPr>
          <a:xfrm flipV="1">
            <a:off x="1027379"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椭圆 46"/>
          <p:cNvSpPr/>
          <p:nvPr/>
        </p:nvSpPr>
        <p:spPr>
          <a:xfrm flipV="1">
            <a:off x="1759183" y="448251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8" name="椭圆 47"/>
          <p:cNvSpPr/>
          <p:nvPr/>
        </p:nvSpPr>
        <p:spPr>
          <a:xfrm flipV="1">
            <a:off x="2490987"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椭圆 48"/>
          <p:cNvSpPr/>
          <p:nvPr/>
        </p:nvSpPr>
        <p:spPr>
          <a:xfrm flipV="1">
            <a:off x="3222791" y="448251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0" name="椭圆 49"/>
          <p:cNvSpPr/>
          <p:nvPr/>
        </p:nvSpPr>
        <p:spPr>
          <a:xfrm flipV="1">
            <a:off x="395459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1" name="椭圆 50"/>
          <p:cNvSpPr/>
          <p:nvPr/>
        </p:nvSpPr>
        <p:spPr>
          <a:xfrm flipV="1">
            <a:off x="4686399"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椭圆 51"/>
          <p:cNvSpPr/>
          <p:nvPr/>
        </p:nvSpPr>
        <p:spPr>
          <a:xfrm flipV="1">
            <a:off x="5418203"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椭圆 52"/>
          <p:cNvSpPr/>
          <p:nvPr/>
        </p:nvSpPr>
        <p:spPr>
          <a:xfrm flipV="1">
            <a:off x="6150007"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椭圆 53"/>
          <p:cNvSpPr/>
          <p:nvPr/>
        </p:nvSpPr>
        <p:spPr>
          <a:xfrm flipV="1">
            <a:off x="6881811"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5" name="椭圆 54"/>
          <p:cNvSpPr/>
          <p:nvPr/>
        </p:nvSpPr>
        <p:spPr>
          <a:xfrm flipV="1">
            <a:off x="761361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椭圆 55"/>
          <p:cNvSpPr/>
          <p:nvPr/>
        </p:nvSpPr>
        <p:spPr>
          <a:xfrm flipV="1">
            <a:off x="834541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椭圆 33"/>
          <p:cNvSpPr/>
          <p:nvPr/>
        </p:nvSpPr>
        <p:spPr>
          <a:xfrm flipV="1">
            <a:off x="66147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5" name="椭圆 34"/>
          <p:cNvSpPr/>
          <p:nvPr/>
        </p:nvSpPr>
        <p:spPr>
          <a:xfrm flipV="1">
            <a:off x="1393279"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6" name="椭圆 35"/>
          <p:cNvSpPr/>
          <p:nvPr/>
        </p:nvSpPr>
        <p:spPr>
          <a:xfrm flipV="1">
            <a:off x="2125083"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7" name="椭圆 36"/>
          <p:cNvSpPr/>
          <p:nvPr/>
        </p:nvSpPr>
        <p:spPr>
          <a:xfrm flipV="1">
            <a:off x="2856887"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椭圆 37"/>
          <p:cNvSpPr/>
          <p:nvPr/>
        </p:nvSpPr>
        <p:spPr>
          <a:xfrm flipV="1">
            <a:off x="3588691"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9" name="椭圆 38"/>
          <p:cNvSpPr/>
          <p:nvPr/>
        </p:nvSpPr>
        <p:spPr>
          <a:xfrm flipV="1">
            <a:off x="432049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0" name="椭圆 39"/>
          <p:cNvSpPr/>
          <p:nvPr/>
        </p:nvSpPr>
        <p:spPr>
          <a:xfrm flipV="1">
            <a:off x="5052299"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1" name="椭圆 40"/>
          <p:cNvSpPr/>
          <p:nvPr/>
        </p:nvSpPr>
        <p:spPr>
          <a:xfrm flipV="1">
            <a:off x="5784103"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椭圆 41"/>
          <p:cNvSpPr/>
          <p:nvPr/>
        </p:nvSpPr>
        <p:spPr>
          <a:xfrm flipV="1">
            <a:off x="6515907"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椭圆 42"/>
          <p:cNvSpPr/>
          <p:nvPr/>
        </p:nvSpPr>
        <p:spPr>
          <a:xfrm flipV="1">
            <a:off x="7247711"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椭圆 43"/>
          <p:cNvSpPr/>
          <p:nvPr/>
        </p:nvSpPr>
        <p:spPr>
          <a:xfrm flipV="1">
            <a:off x="797951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文本框 56"/>
          <p:cNvSpPr txBox="1"/>
          <p:nvPr/>
        </p:nvSpPr>
        <p:spPr>
          <a:xfrm>
            <a:off x="618732" y="1795257"/>
            <a:ext cx="4134465" cy="769441"/>
          </a:xfrm>
          <a:prstGeom prst="rect">
            <a:avLst/>
          </a:prstGeom>
          <a:noFill/>
          <a:effectLst>
            <a:outerShdw blurRad="50800" dist="38100" dir="5400000" algn="t" rotWithShape="0">
              <a:prstClr val="black">
                <a:alpha val="40000"/>
              </a:prstClr>
            </a:outerShdw>
          </a:effectLst>
        </p:spPr>
        <p:txBody>
          <a:bodyPr wrap="none" rtlCol="0">
            <a:spAutoFit/>
          </a:bodyPr>
          <a:lstStyle/>
          <a:p>
            <a:r>
              <a:rPr kumimoji="1" lang="zh-CN" altLang="en-US" sz="4400" dirty="0">
                <a:solidFill>
                  <a:srgbClr val="46C6A9"/>
                </a:solidFill>
                <a:latin typeface="+mn-ea"/>
              </a:rPr>
              <a:t>预</a:t>
            </a:r>
            <a:r>
              <a:rPr kumimoji="1" lang="zh-CN" altLang="en-US" sz="4400" dirty="0" smtClean="0">
                <a:solidFill>
                  <a:srgbClr val="46C6A9"/>
                </a:solidFill>
                <a:latin typeface="+mn-ea"/>
              </a:rPr>
              <a:t>训练的词表示</a:t>
            </a:r>
            <a:endParaRPr kumimoji="1" lang="zh-CN" altLang="en-US" sz="4400" dirty="0">
              <a:solidFill>
                <a:srgbClr val="46C6A9"/>
              </a:solidFill>
              <a:latin typeface="+mn-ea"/>
            </a:endParaRPr>
          </a:p>
        </p:txBody>
      </p:sp>
      <p:sp>
        <p:nvSpPr>
          <p:cNvPr id="59" name="文本框 58"/>
          <p:cNvSpPr txBox="1"/>
          <p:nvPr/>
        </p:nvSpPr>
        <p:spPr>
          <a:xfrm>
            <a:off x="653054" y="2609977"/>
            <a:ext cx="3752274" cy="1172629"/>
          </a:xfrm>
          <a:prstGeom prst="rect">
            <a:avLst/>
          </a:prstGeom>
          <a:noFill/>
        </p:spPr>
        <p:txBody>
          <a:bodyPr wrap="square" rtlCol="0">
            <a:spAutoFit/>
          </a:bodyPr>
          <a:lstStyle/>
          <a:p>
            <a:pPr>
              <a:lnSpc>
                <a:spcPct val="130000"/>
              </a:lnSpc>
            </a:pPr>
            <a:r>
              <a:rPr kumimoji="1" lang="zh-CN" altLang="en-US" dirty="0" smtClean="0">
                <a:solidFill>
                  <a:srgbClr val="FFFFFF"/>
                </a:solidFill>
                <a:ea typeface="微软雅黑"/>
                <a:cs typeface="Arial"/>
              </a:rPr>
              <a:t>刘艺菲</a:t>
            </a:r>
            <a:endParaRPr kumimoji="1" lang="en-US" altLang="zh-CN" dirty="0" smtClean="0">
              <a:solidFill>
                <a:srgbClr val="FFFFFF"/>
              </a:solidFill>
              <a:ea typeface="微软雅黑"/>
              <a:cs typeface="Arial"/>
            </a:endParaRPr>
          </a:p>
          <a:p>
            <a:pPr>
              <a:lnSpc>
                <a:spcPct val="130000"/>
              </a:lnSpc>
            </a:pPr>
            <a:r>
              <a:rPr kumimoji="1" lang="zh-CN" altLang="en-US" dirty="0">
                <a:solidFill>
                  <a:srgbClr val="FFFFFF"/>
                </a:solidFill>
                <a:ea typeface="微软雅黑"/>
                <a:cs typeface="Arial"/>
              </a:rPr>
              <a:t>袁浩达</a:t>
            </a:r>
            <a:endParaRPr kumimoji="1" lang="en-US" altLang="zh-CN" dirty="0" smtClean="0">
              <a:solidFill>
                <a:srgbClr val="FFFFFF"/>
              </a:solidFill>
              <a:ea typeface="微软雅黑"/>
              <a:cs typeface="Arial"/>
            </a:endParaRPr>
          </a:p>
          <a:p>
            <a:pPr>
              <a:lnSpc>
                <a:spcPct val="130000"/>
              </a:lnSpc>
            </a:pPr>
            <a:r>
              <a:rPr kumimoji="1" lang="en-US" altLang="zh-CN" dirty="0" smtClean="0">
                <a:solidFill>
                  <a:srgbClr val="FFFFFF"/>
                </a:solidFill>
                <a:ea typeface="微软雅黑"/>
                <a:cs typeface="Arial"/>
              </a:rPr>
              <a:t>2018/11/06</a:t>
            </a:r>
            <a:endParaRPr kumimoji="1" lang="zh-CN" altLang="en-US" dirty="0">
              <a:solidFill>
                <a:srgbClr val="FFFFFF"/>
              </a:solidFill>
              <a:ea typeface="微软雅黑"/>
              <a:cs typeface="Arial"/>
            </a:endParaRPr>
          </a:p>
        </p:txBody>
      </p:sp>
    </p:spTree>
    <p:extLst>
      <p:ext uri="{BB962C8B-B14F-4D97-AF65-F5344CB8AC3E}">
        <p14:creationId xmlns:p14="http://schemas.microsoft.com/office/powerpoint/2010/main" val="267486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5230772" cy="470257"/>
          </a:xfrm>
          <a:prstGeom prst="rect">
            <a:avLst/>
          </a:prstGeom>
          <a:noFill/>
        </p:spPr>
        <p:txBody>
          <a:bodyPr wrap="square" rtlCol="0" anchor="ctr">
            <a:spAutoFit/>
          </a:bodyPr>
          <a:lstStyle/>
          <a:p>
            <a:pPr>
              <a:lnSpc>
                <a:spcPct val="110000"/>
              </a:lnSpc>
            </a:pPr>
            <a:r>
              <a:rPr kumimoji="1" lang="en-US" altLang="zh-CN" sz="2400" b="1" dirty="0" smtClean="0">
                <a:solidFill>
                  <a:schemeClr val="bg1"/>
                </a:solidFill>
                <a:latin typeface="微软雅黑"/>
                <a:ea typeface="微软雅黑"/>
                <a:cs typeface="微软雅黑"/>
              </a:rPr>
              <a:t>Using pre-trained </a:t>
            </a:r>
            <a:r>
              <a:rPr kumimoji="1" lang="en-US" altLang="zh-CN" sz="2400" b="1" dirty="0" err="1" smtClean="0">
                <a:solidFill>
                  <a:schemeClr val="bg1"/>
                </a:solidFill>
                <a:latin typeface="微软雅黑"/>
                <a:ea typeface="微软雅黑"/>
                <a:cs typeface="微软雅黑"/>
              </a:rPr>
              <a:t>embeddings</a:t>
            </a:r>
            <a:endParaRPr kumimoji="1" lang="zh-CN" altLang="en-US" sz="2400" b="1" dirty="0">
              <a:solidFill>
                <a:schemeClr val="bg1"/>
              </a:solidFill>
              <a:latin typeface="微软雅黑"/>
              <a:ea typeface="微软雅黑"/>
              <a:cs typeface="微软雅黑"/>
            </a:endParaRPr>
          </a:p>
        </p:txBody>
      </p:sp>
      <p:sp>
        <p:nvSpPr>
          <p:cNvPr id="29" name="矩形 28"/>
          <p:cNvSpPr/>
          <p:nvPr/>
        </p:nvSpPr>
        <p:spPr>
          <a:xfrm>
            <a:off x="408030" y="958691"/>
            <a:ext cx="3036209" cy="494494"/>
          </a:xfrm>
          <a:prstGeom prst="rect">
            <a:avLst/>
          </a:prstGeom>
        </p:spPr>
        <p:txBody>
          <a:bodyPr wrap="square">
            <a:spAutoFit/>
          </a:bodyPr>
          <a:lstStyle/>
          <a:p>
            <a:pPr>
              <a:lnSpc>
                <a:spcPct val="150000"/>
              </a:lnSpc>
            </a:pPr>
            <a:r>
              <a:rPr lang="en-US" altLang="zh-CN" sz="2000" b="1" dirty="0" smtClean="0">
                <a:solidFill>
                  <a:srgbClr val="46C6A9"/>
                </a:solidFill>
              </a:rPr>
              <a:t>Fine-tuning</a:t>
            </a:r>
            <a:endParaRPr lang="en-US" altLang="zh-CN" sz="2000" b="1" dirty="0">
              <a:solidFill>
                <a:srgbClr val="46C6A9"/>
              </a:solidFill>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 xmlns:a16="http://schemas.microsoft.com/office/drawing/2014/main" id="{A7575B22-EA4C-44AB-ACEE-1DF12469F4AD}"/>
                  </a:ext>
                </a:extLst>
              </p:cNvPr>
              <p:cNvSpPr/>
              <p:nvPr/>
            </p:nvSpPr>
            <p:spPr>
              <a:xfrm>
                <a:off x="408031" y="2201051"/>
                <a:ext cx="7832327" cy="1772793"/>
              </a:xfrm>
              <a:prstGeom prst="rect">
                <a:avLst/>
              </a:prstGeom>
            </p:spPr>
            <p:txBody>
              <a:bodyPr wrap="square">
                <a:spAutoFit/>
              </a:bodyPr>
              <a:lstStyle/>
              <a:p>
                <a:pPr lvl="0">
                  <a:lnSpc>
                    <a:spcPct val="130000"/>
                  </a:lnSpc>
                </a:pPr>
                <a:r>
                  <a:rPr lang="en-US" altLang="zh-CN" sz="1200" dirty="0" smtClean="0">
                    <a:solidFill>
                      <a:schemeClr val="bg1"/>
                    </a:solidFill>
                  </a:rPr>
                  <a:t>• treat </a:t>
                </a:r>
                <a14:m>
                  <m:oMath xmlns:m="http://schemas.openxmlformats.org/officeDocument/2006/math">
                    <m:r>
                      <a:rPr lang="en-US" altLang="zh-CN" sz="1200" i="1">
                        <a:solidFill>
                          <a:schemeClr val="bg1"/>
                        </a:solidFill>
                        <a:latin typeface="Cambria Math" panose="02040503050406030204" pitchFamily="18" charset="0"/>
                      </a:rPr>
                      <m:t>𝐸</m:t>
                    </m:r>
                  </m:oMath>
                </a14:m>
                <a:r>
                  <a:rPr lang="en-US" altLang="zh-CN" sz="1200" dirty="0" smtClean="0">
                    <a:solidFill>
                      <a:schemeClr val="bg1"/>
                    </a:solidFill>
                  </a:rPr>
                  <a:t> as model parameters</a:t>
                </a:r>
                <a:endParaRPr lang="zh-CN" altLang="en-US" sz="1200" dirty="0">
                  <a:solidFill>
                    <a:schemeClr val="bg1"/>
                  </a:solidFill>
                </a:endParaRPr>
              </a:p>
              <a:p>
                <a:pPr lvl="0">
                  <a:lnSpc>
                    <a:spcPct val="130000"/>
                  </a:lnSpc>
                </a:pPr>
                <a:endParaRPr lang="zh-CN" altLang="en-US" sz="1200" dirty="0">
                  <a:solidFill>
                    <a:schemeClr val="bg1"/>
                  </a:solidFill>
                </a:endParaRPr>
              </a:p>
              <a:p>
                <a:pPr lvl="0">
                  <a:lnSpc>
                    <a:spcPct val="130000"/>
                  </a:lnSpc>
                </a:pPr>
                <a:r>
                  <a:rPr lang="en-US" altLang="zh-CN" sz="1200" dirty="0">
                    <a:solidFill>
                      <a:schemeClr val="bg1"/>
                    </a:solidFill>
                  </a:rPr>
                  <a:t>• </a:t>
                </a:r>
                <a:r>
                  <a:rPr lang="en-US" altLang="zh-CN" sz="1200" dirty="0" smtClean="0">
                    <a:solidFill>
                      <a:schemeClr val="bg1"/>
                    </a:solidFill>
                  </a:rPr>
                  <a:t>keep </a:t>
                </a:r>
                <a14:m>
                  <m:oMath xmlns:m="http://schemas.openxmlformats.org/officeDocument/2006/math">
                    <m:r>
                      <a:rPr lang="en-US" altLang="zh-CN" sz="1200" i="1">
                        <a:solidFill>
                          <a:schemeClr val="bg1"/>
                        </a:solidFill>
                        <a:latin typeface="Cambria Math" panose="02040503050406030204" pitchFamily="18" charset="0"/>
                      </a:rPr>
                      <m:t>𝐸</m:t>
                    </m:r>
                  </m:oMath>
                </a14:m>
                <a:r>
                  <a:rPr lang="en-US" altLang="zh-CN" sz="1200" dirty="0" smtClean="0">
                    <a:solidFill>
                      <a:schemeClr val="bg1"/>
                    </a:solidFill>
                  </a:rPr>
                  <a:t> fixed</a:t>
                </a:r>
              </a:p>
              <a:p>
                <a:pPr lvl="0">
                  <a:lnSpc>
                    <a:spcPct val="130000"/>
                  </a:lnSpc>
                </a:pPr>
                <a:endParaRPr lang="en-US" altLang="zh-CN" sz="1200" dirty="0">
                  <a:solidFill>
                    <a:schemeClr val="bg1"/>
                  </a:solidFill>
                </a:endParaRPr>
              </a:p>
              <a:p>
                <a:pPr>
                  <a:lnSpc>
                    <a:spcPct val="130000"/>
                  </a:lnSpc>
                </a:pPr>
                <a:r>
                  <a:rPr lang="en-US" altLang="zh-CN" sz="1200" dirty="0">
                    <a:solidFill>
                      <a:schemeClr val="bg1"/>
                    </a:solidFill>
                  </a:rPr>
                  <a:t>• </a:t>
                </a:r>
                <a14:m>
                  <m:oMath xmlns:m="http://schemas.openxmlformats.org/officeDocument/2006/math">
                    <m:sSup>
                      <m:sSupPr>
                        <m:ctrlPr>
                          <a:rPr lang="en-US" altLang="zh-CN" sz="1200" b="0" i="1" smtClean="0">
                            <a:solidFill>
                              <a:schemeClr val="bg1"/>
                            </a:solidFill>
                            <a:latin typeface="Cambria Math" panose="02040503050406030204" pitchFamily="18" charset="0"/>
                          </a:rPr>
                        </m:ctrlPr>
                      </m:sSupPr>
                      <m:e>
                        <m:r>
                          <a:rPr lang="en-US" altLang="zh-CN" sz="1200" b="0" i="1" smtClean="0">
                            <a:solidFill>
                              <a:schemeClr val="bg1"/>
                            </a:solidFill>
                            <a:latin typeface="Cambria Math" panose="02040503050406030204" pitchFamily="18" charset="0"/>
                          </a:rPr>
                          <m:t>𝐸</m:t>
                        </m:r>
                      </m:e>
                      <m:sup>
                        <m:r>
                          <a:rPr lang="en-US" altLang="zh-CN" sz="1200" b="0" i="1" smtClean="0">
                            <a:solidFill>
                              <a:schemeClr val="bg1"/>
                            </a:solidFill>
                            <a:latin typeface="Cambria Math" panose="02040503050406030204" pitchFamily="18" charset="0"/>
                          </a:rPr>
                          <m:t>′</m:t>
                        </m:r>
                      </m:sup>
                    </m:sSup>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𝐸𝑇</m:t>
                    </m:r>
                  </m:oMath>
                </a14:m>
                <a:endParaRPr lang="en-US" altLang="zh-CN" sz="1200" dirty="0">
                  <a:solidFill>
                    <a:schemeClr val="bg1"/>
                  </a:solidFill>
                </a:endParaRPr>
              </a:p>
              <a:p>
                <a:pPr lvl="0">
                  <a:lnSpc>
                    <a:spcPct val="130000"/>
                  </a:lnSpc>
                </a:pPr>
                <a:endParaRPr lang="en-US" altLang="zh-CN" sz="1200" dirty="0" smtClean="0">
                  <a:solidFill>
                    <a:schemeClr val="bg1"/>
                  </a:solidFill>
                </a:endParaRPr>
              </a:p>
              <a:p>
                <a:pPr>
                  <a:lnSpc>
                    <a:spcPct val="130000"/>
                  </a:lnSpc>
                </a:pPr>
                <a:r>
                  <a:rPr lang="en-US" altLang="zh-CN" sz="1200" dirty="0">
                    <a:solidFill>
                      <a:schemeClr val="bg1"/>
                    </a:solidFill>
                  </a:rPr>
                  <a:t>• </a:t>
                </a:r>
                <a14:m>
                  <m:oMath xmlns:m="http://schemas.openxmlformats.org/officeDocument/2006/math">
                    <m:sSup>
                      <m:sSupPr>
                        <m:ctrlPr>
                          <a:rPr lang="en-US" altLang="zh-CN" sz="1200" i="1">
                            <a:solidFill>
                              <a:schemeClr val="bg1"/>
                            </a:solidFill>
                            <a:latin typeface="Cambria Math" panose="02040503050406030204" pitchFamily="18" charset="0"/>
                          </a:rPr>
                        </m:ctrlPr>
                      </m:sSupPr>
                      <m:e>
                        <m:r>
                          <a:rPr lang="en-US" altLang="zh-CN" sz="1200" i="1">
                            <a:solidFill>
                              <a:schemeClr val="bg1"/>
                            </a:solidFill>
                            <a:latin typeface="Cambria Math" panose="02040503050406030204" pitchFamily="18" charset="0"/>
                          </a:rPr>
                          <m:t>𝐸</m:t>
                        </m:r>
                      </m:e>
                      <m:sup>
                        <m:r>
                          <a:rPr lang="en-US" altLang="zh-CN" sz="1200" i="1">
                            <a:solidFill>
                              <a:schemeClr val="bg1"/>
                            </a:solidFill>
                            <a:latin typeface="Cambria Math" panose="02040503050406030204" pitchFamily="18" charset="0"/>
                          </a:rPr>
                          <m:t>′</m:t>
                        </m:r>
                      </m:sup>
                    </m:sSup>
                    <m:r>
                      <a:rPr lang="en-US" altLang="zh-CN" sz="1200" i="1">
                        <a:solidFill>
                          <a:schemeClr val="bg1"/>
                        </a:solidFill>
                        <a:latin typeface="Cambria Math" panose="02040503050406030204" pitchFamily="18" charset="0"/>
                      </a:rPr>
                      <m:t>=</m:t>
                    </m:r>
                    <m:r>
                      <a:rPr lang="en-US" altLang="zh-CN" sz="1200" i="1">
                        <a:solidFill>
                          <a:schemeClr val="bg1"/>
                        </a:solidFill>
                        <a:latin typeface="Cambria Math" panose="02040503050406030204" pitchFamily="18" charset="0"/>
                      </a:rPr>
                      <m:t>𝐸</m:t>
                    </m:r>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m:t>
                    </m:r>
                  </m:oMath>
                </a14:m>
                <a:r>
                  <a:rPr lang="en-US" altLang="zh-CN" sz="1200" dirty="0" smtClean="0">
                    <a:solidFill>
                      <a:schemeClr val="bg1"/>
                    </a:solidFill>
                  </a:rPr>
                  <a:t> or </a:t>
                </a:r>
                <a14:m>
                  <m:oMath xmlns:m="http://schemas.openxmlformats.org/officeDocument/2006/math">
                    <m:sSup>
                      <m:sSupPr>
                        <m:ctrlPr>
                          <a:rPr lang="en-US" altLang="zh-CN" sz="1200" i="1">
                            <a:solidFill>
                              <a:schemeClr val="bg1"/>
                            </a:solidFill>
                            <a:latin typeface="Cambria Math" panose="02040503050406030204" pitchFamily="18" charset="0"/>
                          </a:rPr>
                        </m:ctrlPr>
                      </m:sSupPr>
                      <m:e>
                        <m:r>
                          <a:rPr lang="en-US" altLang="zh-CN" sz="1200" i="1">
                            <a:solidFill>
                              <a:schemeClr val="bg1"/>
                            </a:solidFill>
                            <a:latin typeface="Cambria Math" panose="02040503050406030204" pitchFamily="18" charset="0"/>
                          </a:rPr>
                          <m:t>𝐸</m:t>
                        </m:r>
                      </m:e>
                      <m:sup>
                        <m:r>
                          <a:rPr lang="en-US" altLang="zh-CN" sz="1200" i="1">
                            <a:solidFill>
                              <a:schemeClr val="bg1"/>
                            </a:solidFill>
                            <a:latin typeface="Cambria Math" panose="02040503050406030204" pitchFamily="18" charset="0"/>
                          </a:rPr>
                          <m:t>′</m:t>
                        </m:r>
                      </m:sup>
                    </m:sSup>
                    <m:r>
                      <a:rPr lang="en-US" altLang="zh-CN" sz="1200" i="1">
                        <a:solidFill>
                          <a:schemeClr val="bg1"/>
                        </a:solidFill>
                        <a:latin typeface="Cambria Math" panose="02040503050406030204" pitchFamily="18" charset="0"/>
                      </a:rPr>
                      <m:t>=</m:t>
                    </m:r>
                    <m:r>
                      <a:rPr lang="en-US" altLang="zh-CN" sz="1200" i="1">
                        <a:solidFill>
                          <a:schemeClr val="bg1"/>
                        </a:solidFill>
                        <a:latin typeface="Cambria Math" panose="02040503050406030204" pitchFamily="18" charset="0"/>
                      </a:rPr>
                      <m:t>𝐸𝑇</m:t>
                    </m:r>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m:t>
                    </m:r>
                  </m:oMath>
                </a14:m>
                <a:endParaRPr lang="en-US" altLang="zh-CN" sz="1200" dirty="0">
                  <a:solidFill>
                    <a:schemeClr val="bg1"/>
                  </a:solidFill>
                </a:endParaRPr>
              </a:p>
            </p:txBody>
          </p:sp>
        </mc:Choice>
        <mc:Fallback xmlns="">
          <p:sp>
            <p:nvSpPr>
              <p:cNvPr id="25" name="矩形 24">
                <a:extLst>
                  <a:ext uri="{FF2B5EF4-FFF2-40B4-BE49-F238E27FC236}">
                    <a16:creationId xmlns="" xmlns:a16="http://schemas.microsoft.com/office/drawing/2014/main" id="{A7575B22-EA4C-44AB-ACEE-1DF12469F4AD}"/>
                  </a:ext>
                </a:extLst>
              </p:cNvPr>
              <p:cNvSpPr>
                <a:spLocks noRot="1" noChangeAspect="1" noMove="1" noResize="1" noEditPoints="1" noAdjustHandles="1" noChangeArrowheads="1" noChangeShapeType="1" noTextEdit="1"/>
              </p:cNvSpPr>
              <p:nvPr/>
            </p:nvSpPr>
            <p:spPr>
              <a:xfrm>
                <a:off x="408031" y="2201051"/>
                <a:ext cx="7832327" cy="1772793"/>
              </a:xfrm>
              <a:prstGeom prst="rect">
                <a:avLst/>
              </a:prstGeom>
              <a:blipFill rotWithShape="0">
                <a:blip r:embed="rId3"/>
                <a:stretch>
                  <a:fillRect l="-78" b="-3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08031" y="1635500"/>
                <a:ext cx="2163349" cy="288541"/>
              </a:xfrm>
              <a:prstGeom prst="rect">
                <a:avLst/>
              </a:prstGeom>
            </p:spPr>
            <p:txBody>
              <a:bodyPr wrap="none">
                <a:spAutoFit/>
              </a:bodyPr>
              <a:lstStyle/>
              <a:p>
                <a14:m>
                  <m:oMath xmlns:m="http://schemas.openxmlformats.org/officeDocument/2006/math">
                    <m:r>
                      <a:rPr lang="en-US" altLang="zh-CN" sz="1200" i="1" smtClean="0">
                        <a:solidFill>
                          <a:schemeClr val="bg1"/>
                        </a:solidFill>
                        <a:latin typeface="Cambria Math" panose="02040503050406030204" pitchFamily="18" charset="0"/>
                      </a:rPr>
                      <m:t>𝐸</m:t>
                    </m:r>
                    <m:r>
                      <a:rPr lang="zh-CN" altLang="en-US" sz="1200" i="1" smtClean="0">
                        <a:solidFill>
                          <a:schemeClr val="bg1"/>
                        </a:solidFill>
                        <a:latin typeface="Cambria Math" panose="02040503050406030204" pitchFamily="18" charset="0"/>
                      </a:rPr>
                      <m:t>𝜖</m:t>
                    </m:r>
                    <m:sSup>
                      <m:sSupPr>
                        <m:ctrlPr>
                          <a:rPr lang="en-US" altLang="zh-CN" sz="1200" i="1" smtClean="0">
                            <a:solidFill>
                              <a:schemeClr val="bg1"/>
                            </a:solidFill>
                            <a:latin typeface="Cambria Math" panose="02040503050406030204" pitchFamily="18" charset="0"/>
                          </a:rPr>
                        </m:ctrlPr>
                      </m:sSupPr>
                      <m:e>
                        <m:r>
                          <a:rPr lang="en-US" altLang="zh-CN" sz="1200" b="0" i="1" smtClean="0">
                            <a:solidFill>
                              <a:schemeClr val="bg1"/>
                            </a:solidFill>
                            <a:latin typeface="Cambria Math" panose="02040503050406030204" pitchFamily="18" charset="0"/>
                          </a:rPr>
                          <m:t>𝑅</m:t>
                        </m:r>
                      </m:e>
                      <m:sup>
                        <m:d>
                          <m:dPr>
                            <m:begChr m:val="|"/>
                            <m:endChr m:val="|"/>
                            <m:ctrlPr>
                              <a:rPr lang="en-US" altLang="zh-CN" sz="1200" i="1" smtClean="0">
                                <a:solidFill>
                                  <a:schemeClr val="bg1"/>
                                </a:solidFill>
                                <a:latin typeface="Cambria Math" panose="02040503050406030204" pitchFamily="18" charset="0"/>
                              </a:rPr>
                            </m:ctrlPr>
                          </m:dPr>
                          <m:e>
                            <m:r>
                              <a:rPr lang="en-US" altLang="zh-CN" sz="1200" b="0" i="1" smtClean="0">
                                <a:solidFill>
                                  <a:schemeClr val="bg1"/>
                                </a:solidFill>
                                <a:latin typeface="Cambria Math" panose="02040503050406030204" pitchFamily="18" charset="0"/>
                              </a:rPr>
                              <m:t>𝑉</m:t>
                            </m:r>
                          </m:e>
                        </m:d>
                        <m:r>
                          <a:rPr lang="en-US" altLang="zh-CN" sz="1200" i="1" smtClean="0">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𝑑</m:t>
                        </m:r>
                      </m:sup>
                    </m:sSup>
                  </m:oMath>
                </a14:m>
                <a:r>
                  <a:rPr lang="en-US" altLang="zh-CN" sz="1200" dirty="0" smtClean="0"/>
                  <a:t>,</a:t>
                </a:r>
                <a:r>
                  <a:rPr lang="en-US" altLang="zh-CN" sz="1200" dirty="0">
                    <a:solidFill>
                      <a:schemeClr val="bg1"/>
                    </a:solidFill>
                  </a:rPr>
                  <a:t> </a:t>
                </a:r>
                <a:r>
                  <a:rPr lang="en-US" altLang="zh-CN" sz="1200" dirty="0" smtClean="0">
                    <a:solidFill>
                      <a:schemeClr val="bg1"/>
                    </a:solidFill>
                  </a:rPr>
                  <a:t>  </a:t>
                </a:r>
                <a14:m>
                  <m:oMath xmlns:m="http://schemas.openxmlformats.org/officeDocument/2006/math">
                    <m:r>
                      <a:rPr lang="en-US" altLang="zh-CN" sz="1200" b="0" i="1" smtClean="0">
                        <a:solidFill>
                          <a:schemeClr val="bg1"/>
                        </a:solidFill>
                        <a:latin typeface="Cambria Math" panose="02040503050406030204" pitchFamily="18" charset="0"/>
                      </a:rPr>
                      <m:t>𝑇</m:t>
                    </m:r>
                    <m:r>
                      <a:rPr lang="zh-CN" altLang="en-US" sz="1200" i="1">
                        <a:solidFill>
                          <a:schemeClr val="bg1"/>
                        </a:solidFill>
                        <a:latin typeface="Cambria Math" panose="02040503050406030204" pitchFamily="18" charset="0"/>
                      </a:rPr>
                      <m:t>𝜖</m:t>
                    </m:r>
                    <m:sSup>
                      <m:sSupPr>
                        <m:ctrlPr>
                          <a:rPr lang="en-US" altLang="zh-CN" sz="1200" i="1">
                            <a:solidFill>
                              <a:schemeClr val="bg1"/>
                            </a:solidFill>
                            <a:latin typeface="Cambria Math" panose="02040503050406030204" pitchFamily="18" charset="0"/>
                          </a:rPr>
                        </m:ctrlPr>
                      </m:sSupPr>
                      <m:e>
                        <m:r>
                          <a:rPr lang="en-US" altLang="zh-CN" sz="1200" i="1">
                            <a:solidFill>
                              <a:schemeClr val="bg1"/>
                            </a:solidFill>
                            <a:latin typeface="Cambria Math" panose="02040503050406030204" pitchFamily="18" charset="0"/>
                          </a:rPr>
                          <m:t>𝑅</m:t>
                        </m:r>
                      </m:e>
                      <m:sup>
                        <m:r>
                          <a:rPr lang="en-US" altLang="zh-CN" sz="1200" b="0" i="1" smtClean="0">
                            <a:solidFill>
                              <a:schemeClr val="bg1"/>
                            </a:solidFill>
                            <a:latin typeface="Cambria Math" panose="02040503050406030204" pitchFamily="18" charset="0"/>
                          </a:rPr>
                          <m:t>𝑑</m:t>
                        </m:r>
                        <m:r>
                          <a:rPr lang="en-US" altLang="zh-CN" sz="1200" i="1">
                            <a:solidFill>
                              <a:schemeClr val="bg1"/>
                            </a:solidFill>
                            <a:latin typeface="Cambria Math" panose="02040503050406030204" pitchFamily="18" charset="0"/>
                            <a:ea typeface="Cambria Math" panose="02040503050406030204" pitchFamily="18" charset="0"/>
                          </a:rPr>
                          <m:t>×</m:t>
                        </m:r>
                        <m:r>
                          <a:rPr lang="en-US" altLang="zh-CN" sz="1200" i="1">
                            <a:solidFill>
                              <a:schemeClr val="bg1"/>
                            </a:solidFill>
                            <a:latin typeface="Cambria Math" panose="02040503050406030204" pitchFamily="18" charset="0"/>
                            <a:ea typeface="Cambria Math" panose="02040503050406030204" pitchFamily="18" charset="0"/>
                          </a:rPr>
                          <m:t>𝑑</m:t>
                        </m:r>
                      </m:sup>
                    </m:sSup>
                  </m:oMath>
                </a14:m>
                <a:r>
                  <a:rPr lang="zh-CN" altLang="en-US" sz="1200" dirty="0" smtClean="0"/>
                  <a:t>   </a:t>
                </a:r>
                <a14:m>
                  <m:oMath xmlns:m="http://schemas.openxmlformats.org/officeDocument/2006/math">
                    <m:r>
                      <a:rPr lang="en-US" altLang="zh-CN" sz="1200" i="1" smtClean="0">
                        <a:solidFill>
                          <a:schemeClr val="bg1"/>
                        </a:solidFill>
                        <a:latin typeface="Cambria Math" panose="02040503050406030204" pitchFamily="18" charset="0"/>
                        <a:ea typeface="Cambria Math" panose="02040503050406030204" pitchFamily="18" charset="0"/>
                      </a:rPr>
                      <m:t>∆</m:t>
                    </m:r>
                    <m:r>
                      <a:rPr lang="zh-CN" altLang="en-US" sz="1200" i="1">
                        <a:solidFill>
                          <a:schemeClr val="bg1"/>
                        </a:solidFill>
                        <a:latin typeface="Cambria Math" panose="02040503050406030204" pitchFamily="18" charset="0"/>
                      </a:rPr>
                      <m:t>𝜖</m:t>
                    </m:r>
                    <m:sSup>
                      <m:sSupPr>
                        <m:ctrlPr>
                          <a:rPr lang="en-US" altLang="zh-CN" sz="1200" i="1">
                            <a:solidFill>
                              <a:schemeClr val="bg1"/>
                            </a:solidFill>
                            <a:latin typeface="Cambria Math" panose="02040503050406030204" pitchFamily="18" charset="0"/>
                          </a:rPr>
                        </m:ctrlPr>
                      </m:sSupPr>
                      <m:e>
                        <m:r>
                          <a:rPr lang="en-US" altLang="zh-CN" sz="1200" i="1">
                            <a:solidFill>
                              <a:schemeClr val="bg1"/>
                            </a:solidFill>
                            <a:latin typeface="Cambria Math" panose="02040503050406030204" pitchFamily="18" charset="0"/>
                          </a:rPr>
                          <m:t>𝑅</m:t>
                        </m:r>
                      </m:e>
                      <m:sup>
                        <m:d>
                          <m:dPr>
                            <m:begChr m:val="|"/>
                            <m:endChr m:val="|"/>
                            <m:ctrlPr>
                              <a:rPr lang="en-US" altLang="zh-CN" sz="1200" i="1">
                                <a:solidFill>
                                  <a:schemeClr val="bg1"/>
                                </a:solidFill>
                                <a:latin typeface="Cambria Math" panose="02040503050406030204" pitchFamily="18" charset="0"/>
                              </a:rPr>
                            </m:ctrlPr>
                          </m:dPr>
                          <m:e>
                            <m:r>
                              <a:rPr lang="en-US" altLang="zh-CN" sz="1200" i="1">
                                <a:solidFill>
                                  <a:schemeClr val="bg1"/>
                                </a:solidFill>
                                <a:latin typeface="Cambria Math" panose="02040503050406030204" pitchFamily="18" charset="0"/>
                              </a:rPr>
                              <m:t>𝑉</m:t>
                            </m:r>
                          </m:e>
                        </m:d>
                        <m:r>
                          <a:rPr lang="en-US" altLang="zh-CN" sz="1200" i="1">
                            <a:solidFill>
                              <a:schemeClr val="bg1"/>
                            </a:solidFill>
                            <a:latin typeface="Cambria Math" panose="02040503050406030204" pitchFamily="18" charset="0"/>
                            <a:ea typeface="Cambria Math" panose="02040503050406030204" pitchFamily="18" charset="0"/>
                          </a:rPr>
                          <m:t>×</m:t>
                        </m:r>
                        <m:r>
                          <a:rPr lang="en-US" altLang="zh-CN" sz="1200" i="1">
                            <a:solidFill>
                              <a:schemeClr val="bg1"/>
                            </a:solidFill>
                            <a:latin typeface="Cambria Math" panose="02040503050406030204" pitchFamily="18" charset="0"/>
                            <a:ea typeface="Cambria Math" panose="02040503050406030204" pitchFamily="18" charset="0"/>
                          </a:rPr>
                          <m:t>𝑑</m:t>
                        </m:r>
                      </m:sup>
                    </m:sSup>
                  </m:oMath>
                </a14:m>
                <a:endParaRPr lang="zh-CN" altLang="en-US" sz="1200" dirty="0"/>
              </a:p>
            </p:txBody>
          </p:sp>
        </mc:Choice>
        <mc:Fallback xmlns="">
          <p:sp>
            <p:nvSpPr>
              <p:cNvPr id="3" name="矩形 2"/>
              <p:cNvSpPr>
                <a:spLocks noRot="1" noChangeAspect="1" noMove="1" noResize="1" noEditPoints="1" noAdjustHandles="1" noChangeArrowheads="1" noChangeShapeType="1" noTextEdit="1"/>
              </p:cNvSpPr>
              <p:nvPr/>
            </p:nvSpPr>
            <p:spPr>
              <a:xfrm>
                <a:off x="408031" y="1635500"/>
                <a:ext cx="2163349" cy="288541"/>
              </a:xfrm>
              <a:prstGeom prst="rect">
                <a:avLst/>
              </a:prstGeom>
              <a:blipFill rotWithShape="0">
                <a:blip r:embed="rId4"/>
                <a:stretch>
                  <a:fillRect b="-145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094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4284507" y="2449228"/>
            <a:ext cx="5078530" cy="830997"/>
          </a:xfrm>
          <a:prstGeom prst="rect">
            <a:avLst/>
          </a:prstGeom>
          <a:noFill/>
        </p:spPr>
        <p:txBody>
          <a:bodyPr wrap="square" rtlCol="0">
            <a:spAutoFit/>
          </a:bodyPr>
          <a:lstStyle/>
          <a:p>
            <a:pPr algn="ctr"/>
            <a:r>
              <a:rPr kumimoji="1" lang="en-US" altLang="zh-CN" sz="2400" b="1" dirty="0">
                <a:solidFill>
                  <a:srgbClr val="FFFFFF"/>
                </a:solidFill>
              </a:rPr>
              <a:t>PART </a:t>
            </a:r>
            <a:r>
              <a:rPr kumimoji="1" lang="en-US" altLang="zh-CN" sz="2400" b="1" dirty="0" smtClean="0">
                <a:solidFill>
                  <a:srgbClr val="FFFFFF"/>
                </a:solidFill>
              </a:rPr>
              <a:t>FOUR Word embedding algorithms</a:t>
            </a:r>
            <a:endParaRPr kumimoji="1" lang="zh-CN" altLang="en-US" sz="2400" b="1" dirty="0">
              <a:solidFill>
                <a:srgbClr val="FFFFFF"/>
              </a:solidFill>
            </a:endParaRPr>
          </a:p>
        </p:txBody>
      </p:sp>
      <p:sp>
        <p:nvSpPr>
          <p:cNvPr id="6" name="矩形 5"/>
          <p:cNvSpPr/>
          <p:nvPr/>
        </p:nvSpPr>
        <p:spPr>
          <a:xfrm>
            <a:off x="6421574" y="954949"/>
            <a:ext cx="824302" cy="1477328"/>
          </a:xfrm>
          <a:prstGeom prst="rect">
            <a:avLst/>
          </a:prstGeom>
        </p:spPr>
        <p:txBody>
          <a:bodyPr wrap="none">
            <a:spAutoFit/>
          </a:bodyPr>
          <a:lstStyle/>
          <a:p>
            <a:pPr lvl="0" algn="ctr"/>
            <a:r>
              <a:rPr kumimoji="1" lang="en-US" altLang="zh-CN" sz="9000" dirty="0" smtClean="0">
                <a:solidFill>
                  <a:srgbClr val="FFFFFF"/>
                </a:solidFill>
                <a:effectLst>
                  <a:outerShdw blurRad="50800" dist="38100" dir="5400000" algn="t" rotWithShape="0">
                    <a:prstClr val="black">
                      <a:alpha val="40000"/>
                    </a:prstClr>
                  </a:outerShdw>
                </a:effectLst>
              </a:rPr>
              <a:t>4</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30736840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07139"/>
            <a:ext cx="8563249" cy="498598"/>
          </a:xfrm>
          <a:prstGeom prst="rect">
            <a:avLst/>
          </a:prstGeom>
          <a:noFill/>
        </p:spPr>
        <p:txBody>
          <a:bodyPr wrap="square" rtlCol="0" anchor="ctr">
            <a:spAutoFit/>
          </a:bodyPr>
          <a:lstStyle/>
          <a:p>
            <a:pPr>
              <a:lnSpc>
                <a:spcPct val="110000"/>
              </a:lnSpc>
            </a:pPr>
            <a:r>
              <a:rPr kumimoji="1" lang="en-US" altLang="zh-CN" sz="2400" b="1" dirty="0" smtClean="0">
                <a:solidFill>
                  <a:schemeClr val="bg1"/>
                </a:solidFill>
                <a:latin typeface="微软雅黑"/>
                <a:ea typeface="微软雅黑"/>
                <a:cs typeface="微软雅黑"/>
              </a:rPr>
              <a:t>Distributional hypothesis and word representations</a:t>
            </a:r>
            <a:endParaRPr kumimoji="1" lang="zh-CN" altLang="en-US" sz="2400" b="1" dirty="0">
              <a:solidFill>
                <a:schemeClr val="bg1"/>
              </a:solidFill>
              <a:latin typeface="微软雅黑"/>
              <a:ea typeface="微软雅黑"/>
              <a:cs typeface="微软雅黑"/>
            </a:endParaRPr>
          </a:p>
        </p:txBody>
      </p:sp>
      <p:grpSp>
        <p:nvGrpSpPr>
          <p:cNvPr id="30" name="组合 29">
            <a:extLst>
              <a:ext uri="{FF2B5EF4-FFF2-40B4-BE49-F238E27FC236}">
                <a16:creationId xmlns="" xmlns:a16="http://schemas.microsoft.com/office/drawing/2014/main" id="{C5FD8ADF-44D0-413C-95F6-D52B1A25C423}"/>
              </a:ext>
            </a:extLst>
          </p:cNvPr>
          <p:cNvGrpSpPr/>
          <p:nvPr/>
        </p:nvGrpSpPr>
        <p:grpSpPr>
          <a:xfrm>
            <a:off x="408028" y="958691"/>
            <a:ext cx="7832327" cy="1619438"/>
            <a:chOff x="408028" y="958691"/>
            <a:chExt cx="7832327" cy="1619438"/>
          </a:xfrm>
        </p:grpSpPr>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smtClean="0">
                  <a:solidFill>
                    <a:srgbClr val="46C6A9"/>
                  </a:solidFill>
                </a:rPr>
                <a:t>Word-context Matrices</a:t>
              </a:r>
              <a:endParaRPr lang="en-US" altLang="zh-CN" sz="2000" b="1" dirty="0">
                <a:solidFill>
                  <a:srgbClr val="46C6A9"/>
                </a:solidFill>
              </a:endParaRPr>
            </a:p>
          </p:txBody>
        </p:sp>
        <mc:AlternateContent xmlns:mc="http://schemas.openxmlformats.org/markup-compatibility/2006" xmlns:a14="http://schemas.microsoft.com/office/drawing/2010/main">
          <mc:Choice Requires="a14">
            <p:sp>
              <p:nvSpPr>
                <p:cNvPr id="34" name="矩形 33">
                  <a:extLst>
                    <a:ext uri="{FF2B5EF4-FFF2-40B4-BE49-F238E27FC236}">
                      <a16:creationId xmlns="" xmlns:a16="http://schemas.microsoft.com/office/drawing/2014/main" id="{09F40DB9-E1CE-42C2-9FE2-2C6FEC4DC3F5}"/>
                    </a:ext>
                  </a:extLst>
                </p:cNvPr>
                <p:cNvSpPr/>
                <p:nvPr/>
              </p:nvSpPr>
              <p:spPr>
                <a:xfrm>
                  <a:off x="408028" y="1657299"/>
                  <a:ext cx="7832327" cy="920830"/>
                </a:xfrm>
                <a:prstGeom prst="rect">
                  <a:avLst/>
                </a:prstGeom>
              </p:spPr>
              <p:txBody>
                <a:bodyPr wrap="square">
                  <a:spAutoFit/>
                </a:bodyPr>
                <a:lstStyle/>
                <a:p>
                  <a:pPr lvl="0">
                    <a:lnSpc>
                      <a:spcPct val="130000"/>
                    </a:lnSpc>
                  </a:pPr>
                  <a:r>
                    <a:rPr lang="zh-CN" altLang="en-US" sz="1200" dirty="0" smtClean="0">
                      <a:solidFill>
                        <a:schemeClr val="bg1"/>
                      </a:solidFill>
                    </a:rPr>
                    <a:t>矩阵</a:t>
                  </a:r>
                  <a14:m>
                    <m:oMath xmlns:m="http://schemas.openxmlformats.org/officeDocument/2006/math">
                      <m:sSup>
                        <m:sSupPr>
                          <m:ctrlPr>
                            <a:rPr lang="en-US" altLang="zh-CN" sz="1200" i="1" dirty="0" smtClean="0">
                              <a:solidFill>
                                <a:schemeClr val="bg1"/>
                              </a:solidFill>
                              <a:latin typeface="Cambria Math" panose="02040503050406030204" pitchFamily="18" charset="0"/>
                              <a:ea typeface="Cambria Math" panose="02040503050406030204" pitchFamily="18" charset="0"/>
                            </a:rPr>
                          </m:ctrlPr>
                        </m:sSupPr>
                        <m:e>
                          <m:r>
                            <a:rPr lang="en-US" altLang="zh-CN" sz="1200" b="0" i="1" dirty="0" smtClean="0">
                              <a:solidFill>
                                <a:schemeClr val="bg1"/>
                              </a:solidFill>
                              <a:latin typeface="Cambria Math" panose="02040503050406030204" pitchFamily="18" charset="0"/>
                              <a:ea typeface="Cambria Math" panose="02040503050406030204" pitchFamily="18" charset="0"/>
                            </a:rPr>
                            <m:t>𝑊</m:t>
                          </m:r>
                        </m:e>
                        <m:sup>
                          <m:r>
                            <a:rPr lang="en-US" altLang="zh-CN" sz="1200" b="0" i="1" dirty="0" smtClean="0">
                              <a:solidFill>
                                <a:schemeClr val="bg1"/>
                              </a:solidFill>
                              <a:latin typeface="Cambria Math" panose="02040503050406030204" pitchFamily="18" charset="0"/>
                              <a:ea typeface="Cambria Math" panose="02040503050406030204" pitchFamily="18" charset="0"/>
                            </a:rPr>
                            <m:t>𝑓</m:t>
                          </m:r>
                        </m:sup>
                      </m:sSup>
                      <m:r>
                        <a:rPr lang="en-US" altLang="zh-CN" sz="1200" i="1" dirty="0" smtClean="0">
                          <a:solidFill>
                            <a:schemeClr val="bg1"/>
                          </a:solidFill>
                          <a:latin typeface="Cambria Math" panose="02040503050406030204" pitchFamily="18" charset="0"/>
                          <a:ea typeface="Cambria Math" panose="02040503050406030204" pitchFamily="18" charset="0"/>
                        </a:rPr>
                        <m:t>∈</m:t>
                      </m:r>
                      <m:sSup>
                        <m:sSupPr>
                          <m:ctrlPr>
                            <a:rPr lang="en-US" altLang="zh-CN" sz="1200" i="1" dirty="0" smtClean="0">
                              <a:solidFill>
                                <a:schemeClr val="bg1"/>
                              </a:solidFill>
                              <a:latin typeface="Cambria Math" panose="02040503050406030204" pitchFamily="18" charset="0"/>
                              <a:ea typeface="Cambria Math" panose="02040503050406030204" pitchFamily="18" charset="0"/>
                            </a:rPr>
                          </m:ctrlPr>
                        </m:sSupPr>
                        <m:e>
                          <m:r>
                            <a:rPr lang="en-US" altLang="zh-CN" sz="1200" b="0" i="1" dirty="0" smtClean="0">
                              <a:solidFill>
                                <a:schemeClr val="bg1"/>
                              </a:solidFill>
                              <a:latin typeface="Cambria Math" panose="02040503050406030204" pitchFamily="18" charset="0"/>
                              <a:ea typeface="Cambria Math" panose="02040503050406030204" pitchFamily="18" charset="0"/>
                            </a:rPr>
                            <m:t>𝑅</m:t>
                          </m:r>
                        </m:e>
                        <m:sup>
                          <m:d>
                            <m:dPr>
                              <m:begChr m:val="|"/>
                              <m:endChr m:val="|"/>
                              <m:ctrlPr>
                                <a:rPr lang="en-US" altLang="zh-CN" sz="1200" b="0" i="1" dirty="0" smtClean="0">
                                  <a:solidFill>
                                    <a:schemeClr val="bg1"/>
                                  </a:solidFill>
                                  <a:latin typeface="Cambria Math" panose="02040503050406030204" pitchFamily="18" charset="0"/>
                                  <a:ea typeface="Cambria Math" panose="02040503050406030204" pitchFamily="18" charset="0"/>
                                </a:rPr>
                              </m:ctrlPr>
                            </m:dPr>
                            <m:e>
                              <m:sSub>
                                <m:sSubPr>
                                  <m:ctrlPr>
                                    <a:rPr lang="en-US" altLang="zh-CN" sz="1200" b="0" i="1" dirty="0" smtClean="0">
                                      <a:solidFill>
                                        <a:schemeClr val="bg1"/>
                                      </a:solidFill>
                                      <a:latin typeface="Cambria Math" panose="02040503050406030204" pitchFamily="18" charset="0"/>
                                      <a:ea typeface="Cambria Math" panose="02040503050406030204" pitchFamily="18" charset="0"/>
                                    </a:rPr>
                                  </m:ctrlPr>
                                </m:sSubPr>
                                <m:e>
                                  <m:r>
                                    <a:rPr lang="en-US" altLang="zh-CN" sz="1200" b="0" i="1" dirty="0" smtClean="0">
                                      <a:solidFill>
                                        <a:schemeClr val="bg1"/>
                                      </a:solidFill>
                                      <a:latin typeface="Cambria Math" panose="02040503050406030204" pitchFamily="18" charset="0"/>
                                      <a:ea typeface="Cambria Math" panose="02040503050406030204" pitchFamily="18" charset="0"/>
                                    </a:rPr>
                                    <m:t>𝑉</m:t>
                                  </m:r>
                                </m:e>
                                <m:sub>
                                  <m:r>
                                    <a:rPr lang="en-US" altLang="zh-CN" sz="1200" b="0" i="1" dirty="0" smtClean="0">
                                      <a:solidFill>
                                        <a:schemeClr val="bg1"/>
                                      </a:solidFill>
                                      <a:latin typeface="Cambria Math" panose="02040503050406030204" pitchFamily="18" charset="0"/>
                                      <a:ea typeface="Cambria Math" panose="02040503050406030204" pitchFamily="18" charset="0"/>
                                    </a:rPr>
                                    <m:t>𝑊</m:t>
                                  </m:r>
                                </m:sub>
                              </m:sSub>
                            </m:e>
                          </m:d>
                          <m:r>
                            <a:rPr lang="en-US" altLang="zh-CN" sz="1200" b="0" i="1" dirty="0" smtClean="0">
                              <a:solidFill>
                                <a:schemeClr val="bg1"/>
                              </a:solidFill>
                              <a:latin typeface="Cambria Math" panose="02040503050406030204" pitchFamily="18" charset="0"/>
                              <a:ea typeface="Cambria Math" panose="02040503050406030204" pitchFamily="18" charset="0"/>
                            </a:rPr>
                            <m:t>×</m:t>
                          </m:r>
                          <m:d>
                            <m:dPr>
                              <m:begChr m:val="|"/>
                              <m:endChr m:val="|"/>
                              <m:ctrlPr>
                                <a:rPr lang="en-US" altLang="zh-CN" sz="1200" i="1" dirty="0">
                                  <a:solidFill>
                                    <a:schemeClr val="bg1"/>
                                  </a:solidFill>
                                  <a:latin typeface="Cambria Math" panose="02040503050406030204" pitchFamily="18" charset="0"/>
                                  <a:ea typeface="Cambria Math" panose="02040503050406030204" pitchFamily="18" charset="0"/>
                                </a:rPr>
                              </m:ctrlPr>
                            </m:dPr>
                            <m:e>
                              <m:sSub>
                                <m:sSubPr>
                                  <m:ctrlPr>
                                    <a:rPr lang="en-US" altLang="zh-CN" sz="1200" i="1" dirty="0">
                                      <a:solidFill>
                                        <a:schemeClr val="bg1"/>
                                      </a:solidFill>
                                      <a:latin typeface="Cambria Math" panose="02040503050406030204" pitchFamily="18" charset="0"/>
                                      <a:ea typeface="Cambria Math" panose="02040503050406030204" pitchFamily="18" charset="0"/>
                                    </a:rPr>
                                  </m:ctrlPr>
                                </m:sSubPr>
                                <m:e>
                                  <m:r>
                                    <a:rPr lang="en-US" altLang="zh-CN" sz="1200" i="1" dirty="0">
                                      <a:solidFill>
                                        <a:schemeClr val="bg1"/>
                                      </a:solidFill>
                                      <a:latin typeface="Cambria Math" panose="02040503050406030204" pitchFamily="18" charset="0"/>
                                      <a:ea typeface="Cambria Math" panose="02040503050406030204" pitchFamily="18" charset="0"/>
                                    </a:rPr>
                                    <m:t>𝑉</m:t>
                                  </m:r>
                                </m:e>
                                <m:sub>
                                  <m:r>
                                    <a:rPr lang="en-US" altLang="zh-CN" sz="1200" b="0" i="1" dirty="0" smtClean="0">
                                      <a:solidFill>
                                        <a:schemeClr val="bg1"/>
                                      </a:solidFill>
                                      <a:latin typeface="Cambria Math" panose="02040503050406030204" pitchFamily="18" charset="0"/>
                                      <a:ea typeface="Cambria Math" panose="02040503050406030204" pitchFamily="18" charset="0"/>
                                    </a:rPr>
                                    <m:t>𝑐</m:t>
                                  </m:r>
                                </m:sub>
                              </m:sSub>
                            </m:e>
                          </m:d>
                        </m:sup>
                      </m:sSup>
                    </m:oMath>
                  </a14:m>
                  <a:r>
                    <a:rPr lang="zh-CN" altLang="en-US" sz="1200" dirty="0" smtClean="0">
                      <a:solidFill>
                        <a:schemeClr val="bg1"/>
                      </a:solidFill>
                    </a:rPr>
                    <a:t>是词</a:t>
                  </a:r>
                  <a:r>
                    <a:rPr lang="en-US" altLang="zh-CN" sz="1200" dirty="0" smtClean="0">
                      <a:solidFill>
                        <a:schemeClr val="bg1"/>
                      </a:solidFill>
                    </a:rPr>
                    <a:t>-</a:t>
                  </a:r>
                  <a:r>
                    <a:rPr lang="zh-CN" altLang="en-US" sz="1200" dirty="0" smtClean="0">
                      <a:solidFill>
                        <a:schemeClr val="bg1"/>
                      </a:solidFill>
                    </a:rPr>
                    <a:t>上下文矩阵。</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𝑤</m:t>
                          </m:r>
                        </m:e>
                        <m:sub>
                          <m:r>
                            <a:rPr lang="en-US" altLang="zh-CN" sz="1200" b="0" i="1" smtClean="0">
                              <a:solidFill>
                                <a:schemeClr val="bg1"/>
                              </a:solidFill>
                              <a:latin typeface="Cambria Math" panose="02040503050406030204" pitchFamily="18" charset="0"/>
                            </a:rPr>
                            <m:t>𝑖</m:t>
                          </m:r>
                        </m:sub>
                      </m:sSub>
                    </m:oMath>
                  </a14:m>
                  <a:r>
                    <a:rPr lang="zh-CN" altLang="en-US" sz="1200" dirty="0" smtClean="0">
                      <a:solidFill>
                        <a:schemeClr val="bg1"/>
                      </a:solidFill>
                    </a:rPr>
                    <a:t>是词表中第</a:t>
                  </a:r>
                  <a14:m>
                    <m:oMath xmlns:m="http://schemas.openxmlformats.org/officeDocument/2006/math">
                      <m:r>
                        <m:rPr>
                          <m:sty m:val="p"/>
                        </m:rPr>
                        <a:rPr lang="en-US" altLang="zh-CN" sz="1200" dirty="0">
                          <a:solidFill>
                            <a:schemeClr val="bg1"/>
                          </a:solidFill>
                          <a:latin typeface="Cambria Math" panose="02040503050406030204" pitchFamily="18" charset="0"/>
                        </a:rPr>
                        <m:t>i</m:t>
                      </m:r>
                    </m:oMath>
                  </a14:m>
                  <a:r>
                    <a:rPr lang="zh-CN" altLang="en-US" sz="1200" dirty="0" smtClean="0">
                      <a:solidFill>
                        <a:schemeClr val="bg1"/>
                      </a:solidFill>
                    </a:rPr>
                    <a:t>个词，</a:t>
                  </a:r>
                  <a14:m>
                    <m:oMath xmlns:m="http://schemas.openxmlformats.org/officeDocument/2006/math">
                      <m:sSub>
                        <m:sSubPr>
                          <m:ctrlPr>
                            <a:rPr lang="en-US" altLang="zh-CN" sz="1200" i="1">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𝑐</m:t>
                          </m:r>
                        </m:e>
                        <m:sub>
                          <m:r>
                            <a:rPr lang="en-US" altLang="zh-CN" sz="1200" b="0" i="1" smtClean="0">
                              <a:solidFill>
                                <a:schemeClr val="bg1"/>
                              </a:solidFill>
                              <a:latin typeface="Cambria Math" panose="02040503050406030204" pitchFamily="18" charset="0"/>
                            </a:rPr>
                            <m:t>𝑗</m:t>
                          </m:r>
                        </m:sub>
                      </m:sSub>
                    </m:oMath>
                  </a14:m>
                  <a:r>
                    <a:rPr lang="zh-CN" altLang="en-US" sz="1200" dirty="0" smtClean="0">
                      <a:solidFill>
                        <a:schemeClr val="bg1"/>
                      </a:solidFill>
                    </a:rPr>
                    <a:t>是上下文表中的第</a:t>
                  </a:r>
                  <a:r>
                    <a:rPr lang="en-US" altLang="zh-CN" sz="1200" dirty="0" smtClean="0">
                      <a:solidFill>
                        <a:schemeClr val="bg1"/>
                      </a:solidFill>
                    </a:rPr>
                    <a:t>j</a:t>
                  </a:r>
                  <a:r>
                    <a:rPr lang="zh-CN" altLang="en-US" sz="1200" dirty="0" smtClean="0">
                      <a:solidFill>
                        <a:schemeClr val="bg1"/>
                      </a:solidFill>
                    </a:rPr>
                    <a:t>个词，</a:t>
                  </a:r>
                  <a:r>
                    <a:rPr lang="en-US" altLang="zh-CN" sz="1200" dirty="0" smtClean="0">
                      <a:solidFill>
                        <a:schemeClr val="bg1"/>
                      </a:solidFill>
                    </a:rPr>
                    <a:t>f</a:t>
                  </a:r>
                  <a:r>
                    <a:rPr lang="zh-CN" altLang="en-US" sz="1200" dirty="0" smtClean="0">
                      <a:solidFill>
                        <a:schemeClr val="bg1"/>
                      </a:solidFill>
                    </a:rPr>
                    <a:t>是词语上下文之间的相关性强度的度量：</a:t>
                  </a:r>
                </a:p>
                <a:p>
                  <a:pPr lvl="0">
                    <a:lnSpc>
                      <a:spcPct val="130000"/>
                    </a:lnSpc>
                  </a:pPr>
                  <a14:m>
                    <m:oMathPara xmlns:m="http://schemas.openxmlformats.org/officeDocument/2006/math">
                      <m:oMathParaPr>
                        <m:jc m:val="centerGroup"/>
                      </m:oMathParaPr>
                      <m:oMath xmlns:m="http://schemas.openxmlformats.org/officeDocument/2006/math">
                        <m:sSubSup>
                          <m:sSubSupPr>
                            <m:ctrlPr>
                              <a:rPr lang="en-US" altLang="zh-CN" sz="1200" i="1" smtClean="0">
                                <a:solidFill>
                                  <a:schemeClr val="bg1"/>
                                </a:solidFill>
                                <a:latin typeface="Cambria Math" panose="02040503050406030204" pitchFamily="18" charset="0"/>
                              </a:rPr>
                            </m:ctrlPr>
                          </m:sSubSupPr>
                          <m:e>
                            <m:r>
                              <a:rPr lang="en-US" altLang="zh-CN" sz="1200" b="0" i="1" smtClean="0">
                                <a:solidFill>
                                  <a:schemeClr val="bg1"/>
                                </a:solidFill>
                                <a:latin typeface="Cambria Math" panose="02040503050406030204" pitchFamily="18" charset="0"/>
                              </a:rPr>
                              <m:t>𝑀</m:t>
                            </m:r>
                          </m:e>
                          <m:sub>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𝑖</m:t>
                            </m:r>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𝑗</m:t>
                            </m:r>
                            <m:r>
                              <a:rPr lang="en-US" altLang="zh-CN" sz="1200" b="0" i="1" smtClean="0">
                                <a:solidFill>
                                  <a:schemeClr val="bg1"/>
                                </a:solidFill>
                                <a:latin typeface="Cambria Math" panose="02040503050406030204" pitchFamily="18" charset="0"/>
                              </a:rPr>
                              <m:t>]</m:t>
                            </m:r>
                          </m:sub>
                          <m:sup>
                            <m:r>
                              <a:rPr lang="en-US" altLang="zh-CN" sz="1200" b="0" i="1" smtClean="0">
                                <a:solidFill>
                                  <a:schemeClr val="bg1"/>
                                </a:solidFill>
                                <a:latin typeface="Cambria Math" panose="02040503050406030204" pitchFamily="18" charset="0"/>
                              </a:rPr>
                              <m:t>𝑓</m:t>
                            </m:r>
                          </m:sup>
                        </m:sSubSup>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𝑓</m:t>
                        </m:r>
                        <m:r>
                          <a:rPr lang="en-US" altLang="zh-CN" sz="1200" b="0" i="1" smtClean="0">
                            <a:solidFill>
                              <a:schemeClr val="bg1"/>
                            </a:solidFill>
                            <a:latin typeface="Cambria Math" panose="02040503050406030204" pitchFamily="18" charset="0"/>
                          </a:rPr>
                          <m:t>(</m:t>
                        </m:r>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𝑤</m:t>
                            </m:r>
                          </m:e>
                          <m:sub>
                            <m:r>
                              <a:rPr lang="en-US" altLang="zh-CN" sz="1200" i="1">
                                <a:solidFill>
                                  <a:schemeClr val="bg1"/>
                                </a:solidFill>
                                <a:latin typeface="Cambria Math" panose="02040503050406030204" pitchFamily="18" charset="0"/>
                              </a:rPr>
                              <m:t>𝑖</m:t>
                            </m:r>
                          </m:sub>
                        </m:sSub>
                        <m:r>
                          <a:rPr lang="en-US" altLang="zh-CN" sz="1200" b="0" i="1" smtClean="0">
                            <a:solidFill>
                              <a:schemeClr val="bg1"/>
                            </a:solidFill>
                            <a:latin typeface="Cambria Math" panose="02040503050406030204" pitchFamily="18" charset="0"/>
                          </a:rPr>
                          <m:t>,</m:t>
                        </m:r>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𝑐</m:t>
                            </m:r>
                          </m:e>
                          <m:sub>
                            <m:r>
                              <a:rPr lang="en-US" altLang="zh-CN" sz="1200" i="1">
                                <a:solidFill>
                                  <a:schemeClr val="bg1"/>
                                </a:solidFill>
                                <a:latin typeface="Cambria Math" panose="02040503050406030204" pitchFamily="18" charset="0"/>
                              </a:rPr>
                              <m:t>𝑗</m:t>
                            </m:r>
                          </m:sub>
                        </m:sSub>
                        <m:r>
                          <a:rPr lang="en-US" altLang="zh-CN" sz="1200" b="0" i="1" smtClean="0">
                            <a:solidFill>
                              <a:schemeClr val="bg1"/>
                            </a:solidFill>
                            <a:latin typeface="Cambria Math" panose="02040503050406030204" pitchFamily="18" charset="0"/>
                          </a:rPr>
                          <m:t>)</m:t>
                        </m:r>
                      </m:oMath>
                    </m:oMathPara>
                  </a14:m>
                  <a:endParaRPr lang="zh-CN" altLang="en-US" sz="1200" dirty="0">
                    <a:solidFill>
                      <a:schemeClr val="bg1"/>
                    </a:solidFill>
                  </a:endParaRPr>
                </a:p>
              </p:txBody>
            </p:sp>
          </mc:Choice>
          <mc:Fallback xmlns="">
            <p:sp>
              <p:nvSpPr>
                <p:cNvPr id="34" name="矩形 33">
                  <a:extLst>
                    <a:ext uri="{FF2B5EF4-FFF2-40B4-BE49-F238E27FC236}">
                      <a16:creationId xmlns="" xmlns:a16="http://schemas.microsoft.com/office/drawing/2014/main" xmlns:a14="http://schemas.microsoft.com/office/drawing/2010/main" id="{09F40DB9-E1CE-42C2-9FE2-2C6FEC4DC3F5}"/>
                    </a:ext>
                  </a:extLst>
                </p:cNvPr>
                <p:cNvSpPr>
                  <a:spLocks noRot="1" noChangeAspect="1" noMove="1" noResize="1" noEditPoints="1" noAdjustHandles="1" noChangeArrowheads="1" noChangeShapeType="1" noTextEdit="1"/>
                </p:cNvSpPr>
                <p:nvPr/>
              </p:nvSpPr>
              <p:spPr>
                <a:xfrm>
                  <a:off x="408028" y="1657299"/>
                  <a:ext cx="7832327" cy="920830"/>
                </a:xfrm>
                <a:prstGeom prst="rect">
                  <a:avLst/>
                </a:prstGeom>
                <a:blipFill rotWithShape="0">
                  <a:blip r:embed="rId3"/>
                  <a:stretch>
                    <a:fillRect l="-7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5321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07139"/>
            <a:ext cx="8563249" cy="498598"/>
          </a:xfrm>
          <a:prstGeom prst="rect">
            <a:avLst/>
          </a:prstGeom>
          <a:noFill/>
        </p:spPr>
        <p:txBody>
          <a:bodyPr wrap="square" rtlCol="0" anchor="ctr">
            <a:spAutoFit/>
          </a:bodyPr>
          <a:lstStyle/>
          <a:p>
            <a:pPr>
              <a:lnSpc>
                <a:spcPct val="110000"/>
              </a:lnSpc>
            </a:pPr>
            <a:r>
              <a:rPr kumimoji="1" lang="en-US" altLang="zh-CN" sz="2400" b="1" dirty="0" smtClean="0">
                <a:solidFill>
                  <a:schemeClr val="bg1"/>
                </a:solidFill>
                <a:latin typeface="微软雅黑"/>
                <a:ea typeface="微软雅黑"/>
                <a:cs typeface="微软雅黑"/>
              </a:rPr>
              <a:t>Distributional hypothesis and word representations</a:t>
            </a:r>
            <a:endParaRPr kumimoji="1" lang="zh-CN" altLang="en-US" sz="2400" b="1" dirty="0">
              <a:solidFill>
                <a:schemeClr val="bg1"/>
              </a:solidFill>
              <a:latin typeface="微软雅黑"/>
              <a:ea typeface="微软雅黑"/>
              <a:cs typeface="微软雅黑"/>
            </a:endParaRPr>
          </a:p>
        </p:txBody>
      </p:sp>
      <p:grpSp>
        <p:nvGrpSpPr>
          <p:cNvPr id="3" name="组合 2"/>
          <p:cNvGrpSpPr/>
          <p:nvPr/>
        </p:nvGrpSpPr>
        <p:grpSpPr>
          <a:xfrm>
            <a:off x="408028" y="958691"/>
            <a:ext cx="7832330" cy="2263288"/>
            <a:chOff x="408028" y="958691"/>
            <a:chExt cx="7832330" cy="2263288"/>
          </a:xfrm>
        </p:grpSpPr>
        <p:grpSp>
          <p:nvGrpSpPr>
            <p:cNvPr id="30" name="组合 29">
              <a:extLst>
                <a:ext uri="{FF2B5EF4-FFF2-40B4-BE49-F238E27FC236}">
                  <a16:creationId xmlns="" xmlns:a16="http://schemas.microsoft.com/office/drawing/2014/main" id="{C5FD8ADF-44D0-413C-95F6-D52B1A25C423}"/>
                </a:ext>
              </a:extLst>
            </p:cNvPr>
            <p:cNvGrpSpPr/>
            <p:nvPr/>
          </p:nvGrpSpPr>
          <p:grpSpPr>
            <a:xfrm>
              <a:off x="408028" y="958691"/>
              <a:ext cx="7832327" cy="1005167"/>
              <a:chOff x="408028" y="958691"/>
              <a:chExt cx="7832327" cy="1005167"/>
            </a:xfrm>
          </p:grpSpPr>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smtClean="0">
                    <a:solidFill>
                      <a:srgbClr val="46C6A9"/>
                    </a:solidFill>
                  </a:rPr>
                  <a:t>Similarity Measures</a:t>
                </a:r>
                <a:endParaRPr lang="en-US" altLang="zh-CN" sz="2000" b="1" dirty="0">
                  <a:solidFill>
                    <a:srgbClr val="46C6A9"/>
                  </a:solidFill>
                </a:endParaRPr>
              </a:p>
            </p:txBody>
          </p:sp>
          <p:sp>
            <p:nvSpPr>
              <p:cNvPr id="34" name="矩形 33">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28" y="1657299"/>
                <a:ext cx="7832327" cy="306559"/>
              </a:xfrm>
              <a:prstGeom prst="rect">
                <a:avLst/>
              </a:prstGeom>
            </p:spPr>
            <p:txBody>
              <a:bodyPr wrap="square">
                <a:spAutoFit/>
              </a:bodyPr>
              <a:lstStyle/>
              <a:p>
                <a:pPr lvl="0">
                  <a:lnSpc>
                    <a:spcPct val="130000"/>
                  </a:lnSpc>
                </a:pPr>
                <a:r>
                  <a:rPr lang="zh-CN" altLang="en-US" sz="1200" dirty="0">
                    <a:solidFill>
                      <a:schemeClr val="bg1"/>
                    </a:solidFill>
                  </a:rPr>
                  <a:t>余弦相似度</a:t>
                </a:r>
              </a:p>
            </p:txBody>
          </p:sp>
        </p:grpSp>
        <p:sp>
          <p:nvSpPr>
            <p:cNvPr id="7" name="矩形 6">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31" y="2915420"/>
              <a:ext cx="7832327" cy="306559"/>
            </a:xfrm>
            <a:prstGeom prst="rect">
              <a:avLst/>
            </a:prstGeom>
          </p:spPr>
          <p:txBody>
            <a:bodyPr wrap="square">
              <a:spAutoFit/>
            </a:bodyPr>
            <a:lstStyle/>
            <a:p>
              <a:pPr lvl="0">
                <a:lnSpc>
                  <a:spcPct val="130000"/>
                </a:lnSpc>
              </a:pPr>
              <a:r>
                <a:rPr lang="zh-CN" altLang="en-US" sz="1200" dirty="0" smtClean="0">
                  <a:solidFill>
                    <a:schemeClr val="bg1"/>
                  </a:solidFill>
                </a:rPr>
                <a:t>广义</a:t>
              </a:r>
              <a:r>
                <a:rPr lang="en-US" altLang="zh-CN" sz="1200" dirty="0" err="1" smtClean="0">
                  <a:solidFill>
                    <a:schemeClr val="bg1"/>
                  </a:solidFill>
                </a:rPr>
                <a:t>Jaccard</a:t>
              </a:r>
              <a:r>
                <a:rPr lang="zh-CN" altLang="en-US" sz="1200" dirty="0" smtClean="0">
                  <a:solidFill>
                    <a:schemeClr val="bg1"/>
                  </a:solidFill>
                </a:rPr>
                <a:t>相似度</a:t>
              </a:r>
              <a:endParaRPr lang="zh-CN" altLang="en-US" sz="1200" dirty="0">
                <a:solidFill>
                  <a:schemeClr val="bg1"/>
                </a:solidFill>
              </a:endParaRPr>
            </a:p>
          </p:txBody>
        </p:sp>
      </p:grpSp>
      <p:pic>
        <p:nvPicPr>
          <p:cNvPr id="4" name="图片 3"/>
          <p:cNvPicPr>
            <a:picLocks noChangeAspect="1"/>
          </p:cNvPicPr>
          <p:nvPr/>
        </p:nvPicPr>
        <p:blipFill>
          <a:blip r:embed="rId3"/>
          <a:stretch>
            <a:fillRect/>
          </a:stretch>
        </p:blipFill>
        <p:spPr>
          <a:xfrm>
            <a:off x="408031" y="2177734"/>
            <a:ext cx="5114286" cy="523810"/>
          </a:xfrm>
          <a:prstGeom prst="rect">
            <a:avLst/>
          </a:prstGeom>
        </p:spPr>
      </p:pic>
      <p:pic>
        <p:nvPicPr>
          <p:cNvPr id="5" name="图片 4"/>
          <p:cNvPicPr>
            <a:picLocks noChangeAspect="1"/>
          </p:cNvPicPr>
          <p:nvPr/>
        </p:nvPicPr>
        <p:blipFill>
          <a:blip r:embed="rId4"/>
          <a:stretch>
            <a:fillRect/>
          </a:stretch>
        </p:blipFill>
        <p:spPr>
          <a:xfrm>
            <a:off x="408031" y="3592589"/>
            <a:ext cx="4857143" cy="580952"/>
          </a:xfrm>
          <a:prstGeom prst="rect">
            <a:avLst/>
          </a:prstGeom>
        </p:spPr>
      </p:pic>
    </p:spTree>
    <p:extLst>
      <p:ext uri="{BB962C8B-B14F-4D97-AF65-F5344CB8AC3E}">
        <p14:creationId xmlns:p14="http://schemas.microsoft.com/office/powerpoint/2010/main" val="9779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07139"/>
            <a:ext cx="8563249" cy="498598"/>
          </a:xfrm>
          <a:prstGeom prst="rect">
            <a:avLst/>
          </a:prstGeom>
          <a:noFill/>
        </p:spPr>
        <p:txBody>
          <a:bodyPr wrap="square" rtlCol="0" anchor="ctr">
            <a:spAutoFit/>
          </a:bodyPr>
          <a:lstStyle/>
          <a:p>
            <a:pPr>
              <a:lnSpc>
                <a:spcPct val="110000"/>
              </a:lnSpc>
            </a:pPr>
            <a:r>
              <a:rPr kumimoji="1" lang="en-US" altLang="zh-CN" sz="2400" b="1" dirty="0" smtClean="0">
                <a:solidFill>
                  <a:schemeClr val="bg1"/>
                </a:solidFill>
                <a:latin typeface="微软雅黑"/>
                <a:ea typeface="微软雅黑"/>
                <a:cs typeface="微软雅黑"/>
              </a:rPr>
              <a:t>Distributional hypothesis and word representations</a:t>
            </a:r>
            <a:endParaRPr kumimoji="1" lang="zh-CN" altLang="en-US" sz="2400" b="1" dirty="0">
              <a:solidFill>
                <a:schemeClr val="bg1"/>
              </a:solidFill>
              <a:latin typeface="微软雅黑"/>
              <a:ea typeface="微软雅黑"/>
              <a:cs typeface="微软雅黑"/>
            </a:endParaRPr>
          </a:p>
        </p:txBody>
      </p:sp>
      <p:grpSp>
        <p:nvGrpSpPr>
          <p:cNvPr id="3" name="组合 2"/>
          <p:cNvGrpSpPr/>
          <p:nvPr/>
        </p:nvGrpSpPr>
        <p:grpSpPr>
          <a:xfrm>
            <a:off x="408028" y="958691"/>
            <a:ext cx="7832330" cy="2263288"/>
            <a:chOff x="408028" y="958691"/>
            <a:chExt cx="7832330" cy="2263288"/>
          </a:xfrm>
        </p:grpSpPr>
        <p:grpSp>
          <p:nvGrpSpPr>
            <p:cNvPr id="30" name="组合 29">
              <a:extLst>
                <a:ext uri="{FF2B5EF4-FFF2-40B4-BE49-F238E27FC236}">
                  <a16:creationId xmlns="" xmlns:a16="http://schemas.microsoft.com/office/drawing/2014/main" id="{C5FD8ADF-44D0-413C-95F6-D52B1A25C423}"/>
                </a:ext>
              </a:extLst>
            </p:cNvPr>
            <p:cNvGrpSpPr/>
            <p:nvPr/>
          </p:nvGrpSpPr>
          <p:grpSpPr>
            <a:xfrm>
              <a:off x="408028" y="958691"/>
              <a:ext cx="7832327" cy="1005167"/>
              <a:chOff x="408028" y="958691"/>
              <a:chExt cx="7832327" cy="1005167"/>
            </a:xfrm>
          </p:grpSpPr>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Word-context Weighting and PMI</a:t>
                </a:r>
              </a:p>
            </p:txBody>
          </p:sp>
          <p:sp>
            <p:nvSpPr>
              <p:cNvPr id="34" name="矩形 33">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28" y="1657299"/>
                <a:ext cx="7832327" cy="306559"/>
              </a:xfrm>
              <a:prstGeom prst="rect">
                <a:avLst/>
              </a:prstGeom>
            </p:spPr>
            <p:txBody>
              <a:bodyPr wrap="square">
                <a:spAutoFit/>
              </a:bodyPr>
              <a:lstStyle/>
              <a:p>
                <a:pPr lvl="0">
                  <a:lnSpc>
                    <a:spcPct val="130000"/>
                  </a:lnSpc>
                </a:pPr>
                <a:endParaRPr lang="zh-CN" altLang="en-US" sz="1200" dirty="0">
                  <a:solidFill>
                    <a:schemeClr val="bg1"/>
                  </a:solidFill>
                </a:endParaRPr>
              </a:p>
            </p:txBody>
          </p:sp>
        </p:grpSp>
        <p:sp>
          <p:nvSpPr>
            <p:cNvPr id="7" name="矩形 6">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31" y="2915420"/>
              <a:ext cx="7832327" cy="306559"/>
            </a:xfrm>
            <a:prstGeom prst="rect">
              <a:avLst/>
            </a:prstGeom>
          </p:spPr>
          <p:txBody>
            <a:bodyPr wrap="square">
              <a:spAutoFit/>
            </a:bodyPr>
            <a:lstStyle/>
            <a:p>
              <a:pPr lvl="0">
                <a:lnSpc>
                  <a:spcPct val="130000"/>
                </a:lnSpc>
              </a:pPr>
              <a:endParaRPr lang="zh-CN" altLang="en-US" sz="1200" dirty="0">
                <a:solidFill>
                  <a:schemeClr val="bg1"/>
                </a:solidFill>
              </a:endParaRPr>
            </a:p>
          </p:txBody>
        </p:sp>
      </p:grpSp>
      <p:pic>
        <p:nvPicPr>
          <p:cNvPr id="9" name="图片 8"/>
          <p:cNvPicPr>
            <a:picLocks noChangeAspect="1"/>
          </p:cNvPicPr>
          <p:nvPr/>
        </p:nvPicPr>
        <p:blipFill>
          <a:blip r:embed="rId3"/>
          <a:stretch>
            <a:fillRect/>
          </a:stretch>
        </p:blipFill>
        <p:spPr>
          <a:xfrm>
            <a:off x="637601" y="2728528"/>
            <a:ext cx="2523809" cy="419048"/>
          </a:xfrm>
          <a:prstGeom prst="rect">
            <a:avLst/>
          </a:prstGeom>
        </p:spPr>
      </p:pic>
      <p:pic>
        <p:nvPicPr>
          <p:cNvPr id="12" name="图片 11"/>
          <p:cNvPicPr>
            <a:picLocks noChangeAspect="1"/>
          </p:cNvPicPr>
          <p:nvPr/>
        </p:nvPicPr>
        <p:blipFill>
          <a:blip r:embed="rId4"/>
          <a:stretch>
            <a:fillRect/>
          </a:stretch>
        </p:blipFill>
        <p:spPr>
          <a:xfrm>
            <a:off x="556321" y="1786490"/>
            <a:ext cx="4104762" cy="200000"/>
          </a:xfrm>
          <a:prstGeom prst="rect">
            <a:avLst/>
          </a:prstGeom>
        </p:spPr>
      </p:pic>
      <p:sp>
        <p:nvSpPr>
          <p:cNvPr id="17" name="矩形 16">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556321" y="2232939"/>
            <a:ext cx="7832327" cy="306559"/>
          </a:xfrm>
          <a:prstGeom prst="rect">
            <a:avLst/>
          </a:prstGeom>
        </p:spPr>
        <p:txBody>
          <a:bodyPr wrap="square">
            <a:spAutoFit/>
          </a:bodyPr>
          <a:lstStyle/>
          <a:p>
            <a:pPr lvl="0">
              <a:lnSpc>
                <a:spcPct val="130000"/>
              </a:lnSpc>
            </a:pPr>
            <a:r>
              <a:rPr lang="en-US" altLang="zh-CN" sz="1200" dirty="0" smtClean="0">
                <a:solidFill>
                  <a:schemeClr val="bg1"/>
                </a:solidFill>
              </a:rPr>
              <a:t>pointwise mutual information (PMI)</a:t>
            </a:r>
            <a:endParaRPr lang="zh-CN" altLang="en-US" sz="1200" dirty="0">
              <a:solidFill>
                <a:schemeClr val="bg1"/>
              </a:solidFill>
            </a:endParaRPr>
          </a:p>
        </p:txBody>
      </p:sp>
      <p:sp>
        <p:nvSpPr>
          <p:cNvPr id="18" name="矩形 17">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556321" y="3315148"/>
            <a:ext cx="7832327" cy="332399"/>
          </a:xfrm>
          <a:prstGeom prst="rect">
            <a:avLst/>
          </a:prstGeom>
        </p:spPr>
        <p:txBody>
          <a:bodyPr wrap="square">
            <a:spAutoFit/>
          </a:bodyPr>
          <a:lstStyle/>
          <a:p>
            <a:pPr lvl="0">
              <a:lnSpc>
                <a:spcPct val="130000"/>
              </a:lnSpc>
            </a:pPr>
            <a:r>
              <a:rPr lang="en-US" altLang="zh-CN" sz="1200" dirty="0">
                <a:solidFill>
                  <a:schemeClr val="bg1"/>
                </a:solidFill>
              </a:rPr>
              <a:t>positive </a:t>
            </a:r>
            <a:r>
              <a:rPr lang="en-US" altLang="zh-CN" sz="1200" dirty="0" smtClean="0">
                <a:solidFill>
                  <a:schemeClr val="bg1"/>
                </a:solidFill>
              </a:rPr>
              <a:t>PMI (PPMI</a:t>
            </a:r>
            <a:r>
              <a:rPr lang="en-US" altLang="zh-CN" sz="1200" dirty="0">
                <a:solidFill>
                  <a:schemeClr val="bg1"/>
                </a:solidFill>
              </a:rPr>
              <a:t>)</a:t>
            </a:r>
            <a:endParaRPr lang="zh-CN" altLang="en-US" sz="1200" dirty="0">
              <a:solidFill>
                <a:schemeClr val="bg1"/>
              </a:solidFill>
            </a:endParaRPr>
          </a:p>
        </p:txBody>
      </p:sp>
      <p:pic>
        <p:nvPicPr>
          <p:cNvPr id="13" name="图片 12"/>
          <p:cNvPicPr>
            <a:picLocks noChangeAspect="1"/>
          </p:cNvPicPr>
          <p:nvPr/>
        </p:nvPicPr>
        <p:blipFill>
          <a:blip r:embed="rId5"/>
          <a:stretch>
            <a:fillRect/>
          </a:stretch>
        </p:blipFill>
        <p:spPr>
          <a:xfrm>
            <a:off x="637601" y="3922947"/>
            <a:ext cx="2161905" cy="352381"/>
          </a:xfrm>
          <a:prstGeom prst="rect">
            <a:avLst/>
          </a:prstGeom>
        </p:spPr>
      </p:pic>
    </p:spTree>
    <p:extLst>
      <p:ext uri="{BB962C8B-B14F-4D97-AF65-F5344CB8AC3E}">
        <p14:creationId xmlns:p14="http://schemas.microsoft.com/office/powerpoint/2010/main" val="3326489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07139"/>
            <a:ext cx="8563249" cy="498598"/>
          </a:xfrm>
          <a:prstGeom prst="rect">
            <a:avLst/>
          </a:prstGeom>
          <a:noFill/>
        </p:spPr>
        <p:txBody>
          <a:bodyPr wrap="square" rtlCol="0" anchor="ctr">
            <a:spAutoFit/>
          </a:bodyPr>
          <a:lstStyle/>
          <a:p>
            <a:pPr>
              <a:lnSpc>
                <a:spcPct val="110000"/>
              </a:lnSpc>
            </a:pPr>
            <a:r>
              <a:rPr kumimoji="1" lang="en-US" altLang="zh-CN" sz="2400" b="1" dirty="0" smtClean="0">
                <a:solidFill>
                  <a:schemeClr val="bg1"/>
                </a:solidFill>
                <a:latin typeface="微软雅黑"/>
                <a:ea typeface="微软雅黑"/>
                <a:cs typeface="微软雅黑"/>
              </a:rPr>
              <a:t>Distributional hypothesis and word representations</a:t>
            </a:r>
            <a:endParaRPr kumimoji="1" lang="zh-CN" altLang="en-US" sz="2400" b="1" dirty="0">
              <a:solidFill>
                <a:schemeClr val="bg1"/>
              </a:solidFill>
              <a:latin typeface="微软雅黑"/>
              <a:ea typeface="微软雅黑"/>
              <a:cs typeface="微软雅黑"/>
            </a:endParaRPr>
          </a:p>
        </p:txBody>
      </p:sp>
      <p:grpSp>
        <p:nvGrpSpPr>
          <p:cNvPr id="3" name="组合 2"/>
          <p:cNvGrpSpPr/>
          <p:nvPr/>
        </p:nvGrpSpPr>
        <p:grpSpPr>
          <a:xfrm>
            <a:off x="408028" y="958691"/>
            <a:ext cx="7832330" cy="2263288"/>
            <a:chOff x="408028" y="958691"/>
            <a:chExt cx="7832330" cy="2263288"/>
          </a:xfrm>
        </p:grpSpPr>
        <p:grpSp>
          <p:nvGrpSpPr>
            <p:cNvPr id="30" name="组合 29">
              <a:extLst>
                <a:ext uri="{FF2B5EF4-FFF2-40B4-BE49-F238E27FC236}">
                  <a16:creationId xmlns="" xmlns:a16="http://schemas.microsoft.com/office/drawing/2014/main" id="{C5FD8ADF-44D0-413C-95F6-D52B1A25C423}"/>
                </a:ext>
              </a:extLst>
            </p:cNvPr>
            <p:cNvGrpSpPr/>
            <p:nvPr/>
          </p:nvGrpSpPr>
          <p:grpSpPr>
            <a:xfrm>
              <a:off x="408028" y="958691"/>
              <a:ext cx="7832327" cy="1005167"/>
              <a:chOff x="408028" y="958691"/>
              <a:chExt cx="7832327" cy="1005167"/>
            </a:xfrm>
          </p:grpSpPr>
          <p:sp>
            <p:nvSpPr>
              <p:cNvPr id="33" name="矩形 32">
                <a:extLst>
                  <a:ext uri="{FF2B5EF4-FFF2-40B4-BE49-F238E27FC236}">
                    <a16:creationId xmlns="" xmlns:a16="http://schemas.microsoft.com/office/drawing/2014/main" id="{5D3EAD96-2390-450D-BDD0-9FAAFA09FF19}"/>
                  </a:ext>
                </a:extLst>
              </p:cNvPr>
              <p:cNvSpPr/>
              <p:nvPr/>
            </p:nvSpPr>
            <p:spPr>
              <a:xfrm>
                <a:off x="408030" y="958691"/>
                <a:ext cx="7191649" cy="553998"/>
              </a:xfrm>
              <a:prstGeom prst="rect">
                <a:avLst/>
              </a:prstGeom>
            </p:spPr>
            <p:txBody>
              <a:bodyPr wrap="square">
                <a:spAutoFit/>
              </a:bodyPr>
              <a:lstStyle/>
              <a:p>
                <a:pPr>
                  <a:lnSpc>
                    <a:spcPct val="150000"/>
                  </a:lnSpc>
                </a:pPr>
                <a:r>
                  <a:rPr lang="en-US" altLang="zh-CN" sz="2000" b="1" dirty="0">
                    <a:solidFill>
                      <a:srgbClr val="46C6A9"/>
                    </a:solidFill>
                  </a:rPr>
                  <a:t>Dimensionality Reduction through Matrix Factorization</a:t>
                </a:r>
              </a:p>
            </p:txBody>
          </p:sp>
          <p:sp>
            <p:nvSpPr>
              <p:cNvPr id="34" name="矩形 33">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28" y="1657299"/>
                <a:ext cx="7832327" cy="306559"/>
              </a:xfrm>
              <a:prstGeom prst="rect">
                <a:avLst/>
              </a:prstGeom>
            </p:spPr>
            <p:txBody>
              <a:bodyPr wrap="square">
                <a:spAutoFit/>
              </a:bodyPr>
              <a:lstStyle/>
              <a:p>
                <a:pPr lvl="0">
                  <a:lnSpc>
                    <a:spcPct val="130000"/>
                  </a:lnSpc>
                </a:pPr>
                <a:endParaRPr lang="zh-CN" altLang="en-US" sz="1200" dirty="0">
                  <a:solidFill>
                    <a:schemeClr val="bg1"/>
                  </a:solidFill>
                </a:endParaRPr>
              </a:p>
            </p:txBody>
          </p:sp>
        </p:grpSp>
        <p:sp>
          <p:nvSpPr>
            <p:cNvPr id="7" name="矩形 6">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31" y="2915420"/>
              <a:ext cx="7832327" cy="306559"/>
            </a:xfrm>
            <a:prstGeom prst="rect">
              <a:avLst/>
            </a:prstGeom>
          </p:spPr>
          <p:txBody>
            <a:bodyPr wrap="square">
              <a:spAutoFit/>
            </a:bodyPr>
            <a:lstStyle/>
            <a:p>
              <a:pPr lvl="0">
                <a:lnSpc>
                  <a:spcPct val="130000"/>
                </a:lnSpc>
              </a:pPr>
              <a:endParaRPr lang="zh-CN" altLang="en-US" sz="1200" dirty="0">
                <a:solidFill>
                  <a:schemeClr val="bg1"/>
                </a:solidFill>
              </a:endParaRPr>
            </a:p>
          </p:txBody>
        </p:sp>
      </p:grpSp>
      <p:sp>
        <p:nvSpPr>
          <p:cNvPr id="17" name="矩形 16">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31" y="1703883"/>
            <a:ext cx="7832327" cy="377155"/>
          </a:xfrm>
          <a:prstGeom prst="rect">
            <a:avLst/>
          </a:prstGeom>
        </p:spPr>
        <p:txBody>
          <a:bodyPr wrap="square">
            <a:spAutoFit/>
          </a:bodyPr>
          <a:lstStyle/>
          <a:p>
            <a:pPr lvl="0">
              <a:lnSpc>
                <a:spcPct val="130000"/>
              </a:lnSpc>
            </a:pPr>
            <a:r>
              <a:rPr lang="en-US" altLang="zh-CN" sz="1600" b="1" dirty="0" smtClean="0">
                <a:solidFill>
                  <a:schemeClr val="bg1"/>
                </a:solidFill>
              </a:rPr>
              <a:t>SVD</a:t>
            </a:r>
            <a:endParaRPr lang="zh-CN" altLang="en-US" sz="1600" b="1" dirty="0">
              <a:solidFill>
                <a:schemeClr val="bg1"/>
              </a:solidFill>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 xmlns:a16="http://schemas.microsoft.com/office/drawing/2014/main" id="{09F40DB9-E1CE-42C2-9FE2-2C6FEC4DC3F5}"/>
                  </a:ext>
                </a:extLst>
              </p:cNvPr>
              <p:cNvSpPr/>
              <p:nvPr/>
            </p:nvSpPr>
            <p:spPr>
              <a:xfrm>
                <a:off x="408031" y="2347071"/>
                <a:ext cx="7832327" cy="347403"/>
              </a:xfrm>
              <a:prstGeom prst="rect">
                <a:avLst/>
              </a:prstGeom>
            </p:spPr>
            <p:txBody>
              <a:bodyPr wrap="square">
                <a:spAutoFit/>
              </a:bodyPr>
              <a:lstStyle/>
              <a:p>
                <a:pPr lvl="0">
                  <a:lnSpc>
                    <a:spcPct val="130000"/>
                  </a:lnSpc>
                </a:pPr>
                <a14:m>
                  <m:oMathPara xmlns:m="http://schemas.openxmlformats.org/officeDocument/2006/math">
                    <m:oMathParaPr>
                      <m:jc m:val="left"/>
                    </m:oMathParaPr>
                    <m:oMath xmlns:m="http://schemas.openxmlformats.org/officeDocument/2006/math">
                      <m:r>
                        <m:rPr>
                          <m:sty m:val="p"/>
                        </m:rPr>
                        <a:rPr lang="en-US" altLang="zh-CN" sz="1200" i="1" smtClean="0">
                          <a:solidFill>
                            <a:schemeClr val="bg1"/>
                          </a:solidFill>
                          <a:latin typeface="Cambria Math" panose="02040503050406030204" pitchFamily="18" charset="0"/>
                        </a:rPr>
                        <m:t>W</m:t>
                      </m:r>
                      <m:sSup>
                        <m:sSupPr>
                          <m:ctrlPr>
                            <a:rPr lang="en-US" altLang="zh-CN" sz="1200" i="1" smtClean="0">
                              <a:solidFill>
                                <a:schemeClr val="bg1"/>
                              </a:solidFill>
                              <a:latin typeface="Cambria Math" panose="02040503050406030204" pitchFamily="18" charset="0"/>
                            </a:rPr>
                          </m:ctrlPr>
                        </m:sSupPr>
                        <m:e>
                          <m:r>
                            <a:rPr lang="en-US" altLang="zh-CN" sz="1200" b="0" i="1" smtClean="0">
                              <a:solidFill>
                                <a:schemeClr val="bg1"/>
                              </a:solidFill>
                              <a:latin typeface="Cambria Math" panose="02040503050406030204" pitchFamily="18" charset="0"/>
                            </a:rPr>
                            <m:t>𝐶</m:t>
                          </m:r>
                        </m:e>
                        <m:sup>
                          <m:r>
                            <a:rPr lang="en-US" altLang="zh-CN" sz="1200" b="0" i="1" smtClean="0">
                              <a:solidFill>
                                <a:schemeClr val="bg1"/>
                              </a:solidFill>
                              <a:latin typeface="Cambria Math" panose="02040503050406030204" pitchFamily="18" charset="0"/>
                            </a:rPr>
                            <m:t>𝑇</m:t>
                          </m:r>
                        </m:sup>
                      </m:sSup>
                      <m:r>
                        <a:rPr lang="en-US" altLang="zh-CN" sz="1200" b="0" i="1" smtClean="0">
                          <a:solidFill>
                            <a:schemeClr val="bg1"/>
                          </a:solidFill>
                          <a:latin typeface="Cambria Math" panose="02040503050406030204" pitchFamily="18" charset="0"/>
                        </a:rPr>
                        <m:t>=</m:t>
                      </m:r>
                      <m:sSup>
                        <m:sSupPr>
                          <m:ctrlPr>
                            <a:rPr lang="en-US" altLang="zh-CN" sz="1200" b="0" i="1" smtClean="0">
                              <a:solidFill>
                                <a:schemeClr val="bg1"/>
                              </a:solidFill>
                              <a:latin typeface="Cambria Math" panose="02040503050406030204" pitchFamily="18" charset="0"/>
                            </a:rPr>
                          </m:ctrlPr>
                        </m:sSupPr>
                        <m:e>
                          <m:r>
                            <a:rPr lang="en-US" altLang="zh-CN" sz="1200" b="0" i="1" smtClean="0">
                              <a:solidFill>
                                <a:schemeClr val="bg1"/>
                              </a:solidFill>
                              <a:latin typeface="Cambria Math" panose="02040503050406030204" pitchFamily="18" charset="0"/>
                            </a:rPr>
                            <m:t>𝑀</m:t>
                          </m:r>
                        </m:e>
                        <m:sup>
                          <m:r>
                            <a:rPr lang="en-US" altLang="zh-CN" sz="1200" b="0" i="1" smtClean="0">
                              <a:solidFill>
                                <a:schemeClr val="bg1"/>
                              </a:solidFill>
                              <a:latin typeface="Cambria Math" panose="02040503050406030204" pitchFamily="18" charset="0"/>
                            </a:rPr>
                            <m:t>′</m:t>
                          </m:r>
                        </m:sup>
                      </m:sSup>
                      <m:r>
                        <a:rPr lang="en-US" altLang="zh-CN" sz="1200" b="0" i="1" smtClean="0">
                          <a:solidFill>
                            <a:schemeClr val="bg1"/>
                          </a:solidFill>
                          <a:latin typeface="Cambria Math" panose="02040503050406030204" pitchFamily="18" charset="0"/>
                          <a:ea typeface="Cambria Math" panose="02040503050406030204" pitchFamily="18" charset="0"/>
                        </a:rPr>
                        <m:t>∈</m:t>
                      </m:r>
                      <m:sSup>
                        <m:sSupPr>
                          <m:ctrlPr>
                            <a:rPr lang="en-US" altLang="zh-CN" sz="1200" b="0" i="1" smtClean="0">
                              <a:solidFill>
                                <a:schemeClr val="bg1"/>
                              </a:solidFill>
                              <a:latin typeface="Cambria Math" panose="02040503050406030204" pitchFamily="18" charset="0"/>
                              <a:ea typeface="Cambria Math" panose="02040503050406030204" pitchFamily="18" charset="0"/>
                            </a:rPr>
                          </m:ctrlPr>
                        </m:sSupPr>
                        <m:e>
                          <m:r>
                            <a:rPr lang="en-US" altLang="zh-CN" sz="1200" b="0" i="1" smtClean="0">
                              <a:solidFill>
                                <a:schemeClr val="bg1"/>
                              </a:solidFill>
                              <a:latin typeface="Cambria Math" panose="02040503050406030204" pitchFamily="18" charset="0"/>
                              <a:ea typeface="Cambria Math" panose="02040503050406030204" pitchFamily="18" charset="0"/>
                            </a:rPr>
                            <m:t>𝑅</m:t>
                          </m:r>
                        </m:e>
                        <m:sup>
                          <m:d>
                            <m:dPr>
                              <m:begChr m:val="|"/>
                              <m:endChr m:val="|"/>
                              <m:ctrlPr>
                                <a:rPr lang="en-US" altLang="zh-CN" sz="1200" b="0" i="1" smtClean="0">
                                  <a:solidFill>
                                    <a:schemeClr val="bg1"/>
                                  </a:solidFill>
                                  <a:latin typeface="Cambria Math" panose="02040503050406030204" pitchFamily="18" charset="0"/>
                                  <a:ea typeface="Cambria Math" panose="02040503050406030204" pitchFamily="18" charset="0"/>
                                </a:rPr>
                              </m:ctrlPr>
                            </m:dPr>
                            <m:e>
                              <m:sSub>
                                <m:sSubPr>
                                  <m:ctrlPr>
                                    <a:rPr lang="en-US" altLang="zh-CN" sz="1200" b="0" i="1" smtClean="0">
                                      <a:solidFill>
                                        <a:schemeClr val="bg1"/>
                                      </a:solidFill>
                                      <a:latin typeface="Cambria Math" panose="02040503050406030204" pitchFamily="18" charset="0"/>
                                      <a:ea typeface="Cambria Math" panose="02040503050406030204" pitchFamily="18" charset="0"/>
                                    </a:rPr>
                                  </m:ctrlPr>
                                </m:sSubPr>
                                <m:e>
                                  <m:r>
                                    <a:rPr lang="en-US" altLang="zh-CN" sz="1200" b="0" i="1" smtClean="0">
                                      <a:solidFill>
                                        <a:schemeClr val="bg1"/>
                                      </a:solidFill>
                                      <a:latin typeface="Cambria Math" panose="02040503050406030204" pitchFamily="18" charset="0"/>
                                      <a:ea typeface="Cambria Math" panose="02040503050406030204" pitchFamily="18" charset="0"/>
                                    </a:rPr>
                                    <m:t>𝑉</m:t>
                                  </m:r>
                                </m:e>
                                <m:sub>
                                  <m:r>
                                    <a:rPr lang="en-US" altLang="zh-CN" sz="1200" b="0" i="1" smtClean="0">
                                      <a:solidFill>
                                        <a:schemeClr val="bg1"/>
                                      </a:solidFill>
                                      <a:latin typeface="Cambria Math" panose="02040503050406030204" pitchFamily="18" charset="0"/>
                                      <a:ea typeface="Cambria Math" panose="02040503050406030204" pitchFamily="18" charset="0"/>
                                    </a:rPr>
                                    <m:t>𝑊</m:t>
                                  </m:r>
                                </m:sub>
                              </m:sSub>
                            </m:e>
                          </m:d>
                          <m:r>
                            <a:rPr lang="en-US" altLang="zh-CN" sz="1200" b="0" i="1" smtClean="0">
                              <a:solidFill>
                                <a:schemeClr val="bg1"/>
                              </a:solidFill>
                              <a:latin typeface="Cambria Math" panose="02040503050406030204" pitchFamily="18" charset="0"/>
                              <a:ea typeface="Cambria Math" panose="02040503050406030204" pitchFamily="18" charset="0"/>
                            </a:rPr>
                            <m:t>×</m:t>
                          </m:r>
                          <m:d>
                            <m:dPr>
                              <m:begChr m:val="|"/>
                              <m:endChr m:val="|"/>
                              <m:ctrlPr>
                                <a:rPr lang="en-US" altLang="zh-CN" sz="1200" i="1">
                                  <a:solidFill>
                                    <a:schemeClr val="bg1"/>
                                  </a:solidFill>
                                  <a:latin typeface="Cambria Math" panose="02040503050406030204" pitchFamily="18" charset="0"/>
                                  <a:ea typeface="Cambria Math" panose="02040503050406030204" pitchFamily="18" charset="0"/>
                                </a:rPr>
                              </m:ctrlPr>
                            </m:dPr>
                            <m:e>
                              <m:sSub>
                                <m:sSubPr>
                                  <m:ctrlPr>
                                    <a:rPr lang="en-US" altLang="zh-CN" sz="1200" i="1">
                                      <a:solidFill>
                                        <a:schemeClr val="bg1"/>
                                      </a:solidFill>
                                      <a:latin typeface="Cambria Math" panose="02040503050406030204" pitchFamily="18" charset="0"/>
                                      <a:ea typeface="Cambria Math" panose="02040503050406030204" pitchFamily="18" charset="0"/>
                                    </a:rPr>
                                  </m:ctrlPr>
                                </m:sSubPr>
                                <m:e>
                                  <m:r>
                                    <a:rPr lang="en-US" altLang="zh-CN" sz="1200" i="1">
                                      <a:solidFill>
                                        <a:schemeClr val="bg1"/>
                                      </a:solidFill>
                                      <a:latin typeface="Cambria Math" panose="02040503050406030204" pitchFamily="18" charset="0"/>
                                      <a:ea typeface="Cambria Math" panose="02040503050406030204" pitchFamily="18" charset="0"/>
                                    </a:rPr>
                                    <m:t>𝑉</m:t>
                                  </m:r>
                                </m:e>
                                <m:sub>
                                  <m:r>
                                    <a:rPr lang="en-US" altLang="zh-CN" sz="1200" b="0" i="1" smtClean="0">
                                      <a:solidFill>
                                        <a:schemeClr val="bg1"/>
                                      </a:solidFill>
                                      <a:latin typeface="Cambria Math" panose="02040503050406030204" pitchFamily="18" charset="0"/>
                                      <a:ea typeface="Cambria Math" panose="02040503050406030204" pitchFamily="18" charset="0"/>
                                    </a:rPr>
                                    <m:t>𝐶</m:t>
                                  </m:r>
                                </m:sub>
                              </m:sSub>
                            </m:e>
                          </m:d>
                        </m:sup>
                      </m:sSup>
                      <m:r>
                        <a:rPr lang="en-US" altLang="zh-CN" sz="1200" b="0" i="1" smtClean="0">
                          <a:solidFill>
                            <a:schemeClr val="bg1"/>
                          </a:solidFill>
                          <a:latin typeface="Cambria Math" panose="02040503050406030204" pitchFamily="18" charset="0"/>
                          <a:ea typeface="Cambria Math" panose="02040503050406030204" pitchFamily="18" charset="0"/>
                        </a:rPr>
                        <m:t>       </m:t>
                      </m:r>
                      <m:r>
                        <a:rPr lang="en-US" altLang="zh-CN" sz="1200" b="0" i="1" smtClean="0">
                          <a:solidFill>
                            <a:schemeClr val="bg1"/>
                          </a:solidFill>
                          <a:latin typeface="Cambria Math" panose="02040503050406030204" pitchFamily="18" charset="0"/>
                        </a:rPr>
                        <m:t>𝑊</m:t>
                      </m:r>
                      <m:r>
                        <a:rPr lang="en-US" altLang="zh-CN" sz="1200" i="1">
                          <a:solidFill>
                            <a:schemeClr val="bg1"/>
                          </a:solidFill>
                          <a:latin typeface="Cambria Math" panose="02040503050406030204" pitchFamily="18" charset="0"/>
                          <a:ea typeface="Cambria Math" panose="02040503050406030204" pitchFamily="18" charset="0"/>
                        </a:rPr>
                        <m:t>∈</m:t>
                      </m:r>
                      <m:sSup>
                        <m:sSupPr>
                          <m:ctrlPr>
                            <a:rPr lang="en-US" altLang="zh-CN" sz="1200" i="1">
                              <a:solidFill>
                                <a:schemeClr val="bg1"/>
                              </a:solidFill>
                              <a:latin typeface="Cambria Math" panose="02040503050406030204" pitchFamily="18" charset="0"/>
                              <a:ea typeface="Cambria Math" panose="02040503050406030204" pitchFamily="18" charset="0"/>
                            </a:rPr>
                          </m:ctrlPr>
                        </m:sSupPr>
                        <m:e>
                          <m:r>
                            <a:rPr lang="en-US" altLang="zh-CN" sz="1200" i="1">
                              <a:solidFill>
                                <a:schemeClr val="bg1"/>
                              </a:solidFill>
                              <a:latin typeface="Cambria Math" panose="02040503050406030204" pitchFamily="18" charset="0"/>
                              <a:ea typeface="Cambria Math" panose="02040503050406030204" pitchFamily="18" charset="0"/>
                            </a:rPr>
                            <m:t>𝑅</m:t>
                          </m:r>
                        </m:e>
                        <m:sup>
                          <m:d>
                            <m:dPr>
                              <m:begChr m:val="|"/>
                              <m:endChr m:val="|"/>
                              <m:ctrlPr>
                                <a:rPr lang="en-US" altLang="zh-CN" sz="1200" i="1">
                                  <a:solidFill>
                                    <a:schemeClr val="bg1"/>
                                  </a:solidFill>
                                  <a:latin typeface="Cambria Math" panose="02040503050406030204" pitchFamily="18" charset="0"/>
                                  <a:ea typeface="Cambria Math" panose="02040503050406030204" pitchFamily="18" charset="0"/>
                                </a:rPr>
                              </m:ctrlPr>
                            </m:dPr>
                            <m:e>
                              <m:sSub>
                                <m:sSubPr>
                                  <m:ctrlPr>
                                    <a:rPr lang="en-US" altLang="zh-CN" sz="1200" i="1">
                                      <a:solidFill>
                                        <a:schemeClr val="bg1"/>
                                      </a:solidFill>
                                      <a:latin typeface="Cambria Math" panose="02040503050406030204" pitchFamily="18" charset="0"/>
                                      <a:ea typeface="Cambria Math" panose="02040503050406030204" pitchFamily="18" charset="0"/>
                                    </a:rPr>
                                  </m:ctrlPr>
                                </m:sSubPr>
                                <m:e>
                                  <m:r>
                                    <a:rPr lang="en-US" altLang="zh-CN" sz="1200" i="1">
                                      <a:solidFill>
                                        <a:schemeClr val="bg1"/>
                                      </a:solidFill>
                                      <a:latin typeface="Cambria Math" panose="02040503050406030204" pitchFamily="18" charset="0"/>
                                      <a:ea typeface="Cambria Math" panose="02040503050406030204" pitchFamily="18" charset="0"/>
                                    </a:rPr>
                                    <m:t>𝑉</m:t>
                                  </m:r>
                                </m:e>
                                <m:sub>
                                  <m:r>
                                    <a:rPr lang="en-US" altLang="zh-CN" sz="1200" i="1">
                                      <a:solidFill>
                                        <a:schemeClr val="bg1"/>
                                      </a:solidFill>
                                      <a:latin typeface="Cambria Math" panose="02040503050406030204" pitchFamily="18" charset="0"/>
                                      <a:ea typeface="Cambria Math" panose="02040503050406030204" pitchFamily="18" charset="0"/>
                                    </a:rPr>
                                    <m:t>𝑊</m:t>
                                  </m:r>
                                </m:sub>
                              </m:sSub>
                            </m:e>
                          </m:d>
                          <m:r>
                            <a:rPr lang="en-US" altLang="zh-CN" sz="1200" i="1">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𝑑</m:t>
                          </m:r>
                        </m:sup>
                      </m:sSup>
                      <m:r>
                        <a:rPr lang="en-US" altLang="zh-CN" sz="1200" b="0" i="1" smtClean="0">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rPr>
                        <m:t>𝐶</m:t>
                      </m:r>
                      <m:r>
                        <a:rPr lang="en-US" altLang="zh-CN" sz="1200" i="1">
                          <a:solidFill>
                            <a:schemeClr val="bg1"/>
                          </a:solidFill>
                          <a:latin typeface="Cambria Math" panose="02040503050406030204" pitchFamily="18" charset="0"/>
                          <a:ea typeface="Cambria Math" panose="02040503050406030204" pitchFamily="18" charset="0"/>
                        </a:rPr>
                        <m:t>∈</m:t>
                      </m:r>
                      <m:sSup>
                        <m:sSupPr>
                          <m:ctrlPr>
                            <a:rPr lang="en-US" altLang="zh-CN" sz="1200" i="1">
                              <a:solidFill>
                                <a:schemeClr val="bg1"/>
                              </a:solidFill>
                              <a:latin typeface="Cambria Math" panose="02040503050406030204" pitchFamily="18" charset="0"/>
                              <a:ea typeface="Cambria Math" panose="02040503050406030204" pitchFamily="18" charset="0"/>
                            </a:rPr>
                          </m:ctrlPr>
                        </m:sSupPr>
                        <m:e>
                          <m:r>
                            <a:rPr lang="en-US" altLang="zh-CN" sz="1200" i="1">
                              <a:solidFill>
                                <a:schemeClr val="bg1"/>
                              </a:solidFill>
                              <a:latin typeface="Cambria Math" panose="02040503050406030204" pitchFamily="18" charset="0"/>
                              <a:ea typeface="Cambria Math" panose="02040503050406030204" pitchFamily="18" charset="0"/>
                            </a:rPr>
                            <m:t>𝑅</m:t>
                          </m:r>
                        </m:e>
                        <m:sup>
                          <m:d>
                            <m:dPr>
                              <m:begChr m:val="|"/>
                              <m:endChr m:val="|"/>
                              <m:ctrlPr>
                                <a:rPr lang="en-US" altLang="zh-CN" sz="1200" i="1">
                                  <a:solidFill>
                                    <a:schemeClr val="bg1"/>
                                  </a:solidFill>
                                  <a:latin typeface="Cambria Math" panose="02040503050406030204" pitchFamily="18" charset="0"/>
                                  <a:ea typeface="Cambria Math" panose="02040503050406030204" pitchFamily="18" charset="0"/>
                                </a:rPr>
                              </m:ctrlPr>
                            </m:dPr>
                            <m:e>
                              <m:sSub>
                                <m:sSubPr>
                                  <m:ctrlPr>
                                    <a:rPr lang="en-US" altLang="zh-CN" sz="1200" i="1">
                                      <a:solidFill>
                                        <a:schemeClr val="bg1"/>
                                      </a:solidFill>
                                      <a:latin typeface="Cambria Math" panose="02040503050406030204" pitchFamily="18" charset="0"/>
                                      <a:ea typeface="Cambria Math" panose="02040503050406030204" pitchFamily="18" charset="0"/>
                                    </a:rPr>
                                  </m:ctrlPr>
                                </m:sSubPr>
                                <m:e>
                                  <m:r>
                                    <a:rPr lang="en-US" altLang="zh-CN" sz="1200" i="1">
                                      <a:solidFill>
                                        <a:schemeClr val="bg1"/>
                                      </a:solidFill>
                                      <a:latin typeface="Cambria Math" panose="02040503050406030204" pitchFamily="18" charset="0"/>
                                      <a:ea typeface="Cambria Math" panose="02040503050406030204" pitchFamily="18" charset="0"/>
                                    </a:rPr>
                                    <m:t>𝑉</m:t>
                                  </m:r>
                                </m:e>
                                <m:sub>
                                  <m:r>
                                    <a:rPr lang="en-US" altLang="zh-CN" sz="1200" i="1">
                                      <a:solidFill>
                                        <a:schemeClr val="bg1"/>
                                      </a:solidFill>
                                      <a:latin typeface="Cambria Math" panose="02040503050406030204" pitchFamily="18" charset="0"/>
                                      <a:ea typeface="Cambria Math" panose="02040503050406030204" pitchFamily="18" charset="0"/>
                                    </a:rPr>
                                    <m:t>𝐶</m:t>
                                  </m:r>
                                </m:sub>
                              </m:sSub>
                            </m:e>
                          </m:d>
                          <m:r>
                            <a:rPr lang="en-US" altLang="zh-CN" sz="1200" i="1" smtClean="0">
                              <a:solidFill>
                                <a:schemeClr val="bg1"/>
                              </a:solidFill>
                              <a:latin typeface="Cambria Math" panose="02040503050406030204" pitchFamily="18" charset="0"/>
                              <a:ea typeface="Cambria Math" panose="02040503050406030204" pitchFamily="18" charset="0"/>
                            </a:rPr>
                            <m:t>×</m:t>
                          </m:r>
                          <m:r>
                            <a:rPr lang="en-US" altLang="zh-CN" sz="1200" b="0" i="1" smtClean="0">
                              <a:solidFill>
                                <a:schemeClr val="bg1"/>
                              </a:solidFill>
                              <a:latin typeface="Cambria Math" panose="02040503050406030204" pitchFamily="18" charset="0"/>
                              <a:ea typeface="Cambria Math" panose="02040503050406030204" pitchFamily="18" charset="0"/>
                            </a:rPr>
                            <m:t>𝑑</m:t>
                          </m:r>
                        </m:sup>
                      </m:sSup>
                    </m:oMath>
                  </m:oMathPara>
                </a14:m>
                <a:endParaRPr lang="zh-CN" altLang="en-US" sz="1200" dirty="0">
                  <a:solidFill>
                    <a:schemeClr val="bg1"/>
                  </a:solidFill>
                </a:endParaRPr>
              </a:p>
            </p:txBody>
          </p:sp>
        </mc:Choice>
        <mc:Fallback xmlns="">
          <p:sp>
            <p:nvSpPr>
              <p:cNvPr id="18" name="矩形 17">
                <a:extLst>
                  <a:ext uri="{FF2B5EF4-FFF2-40B4-BE49-F238E27FC236}">
                    <a16:creationId xmlns="" xmlns:a16="http://schemas.microsoft.com/office/drawing/2014/main" xmlns:a14="http://schemas.microsoft.com/office/drawing/2010/main" id="{09F40DB9-E1CE-42C2-9FE2-2C6FEC4DC3F5}"/>
                  </a:ext>
                </a:extLst>
              </p:cNvPr>
              <p:cNvSpPr>
                <a:spLocks noRot="1" noChangeAspect="1" noMove="1" noResize="1" noEditPoints="1" noAdjustHandles="1" noChangeArrowheads="1" noChangeShapeType="1" noTextEdit="1"/>
              </p:cNvSpPr>
              <p:nvPr/>
            </p:nvSpPr>
            <p:spPr>
              <a:xfrm>
                <a:off x="408031" y="2347071"/>
                <a:ext cx="7832327" cy="347403"/>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587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52793"/>
            <a:ext cx="9630050" cy="407291"/>
          </a:xfrm>
          <a:prstGeom prst="rect">
            <a:avLst/>
          </a:prstGeom>
          <a:noFill/>
        </p:spPr>
        <p:txBody>
          <a:bodyPr wrap="square" rtlCol="0" anchor="ctr">
            <a:spAutoFit/>
          </a:bodyPr>
          <a:lstStyle/>
          <a:p>
            <a:pPr>
              <a:lnSpc>
                <a:spcPct val="110000"/>
              </a:lnSpc>
            </a:pPr>
            <a:r>
              <a:rPr kumimoji="1" lang="en-US" altLang="zh-CN" sz="2000" b="1" dirty="0" smtClean="0">
                <a:solidFill>
                  <a:schemeClr val="bg1"/>
                </a:solidFill>
                <a:latin typeface="微软雅黑"/>
                <a:ea typeface="微软雅黑"/>
                <a:cs typeface="微软雅黑"/>
              </a:rPr>
              <a:t>From neural language models to distributed representations</a:t>
            </a:r>
            <a:endParaRPr kumimoji="1" lang="zh-CN" altLang="en-US" sz="2000" b="1" dirty="0">
              <a:solidFill>
                <a:schemeClr val="bg1"/>
              </a:solidFill>
              <a:latin typeface="微软雅黑"/>
              <a:ea typeface="微软雅黑"/>
              <a:cs typeface="微软雅黑"/>
            </a:endParaRPr>
          </a:p>
        </p:txBody>
      </p:sp>
      <p:grpSp>
        <p:nvGrpSpPr>
          <p:cNvPr id="30" name="组合 29">
            <a:extLst>
              <a:ext uri="{FF2B5EF4-FFF2-40B4-BE49-F238E27FC236}">
                <a16:creationId xmlns="" xmlns:a16="http://schemas.microsoft.com/office/drawing/2014/main" id="{C5FD8ADF-44D0-413C-95F6-D52B1A25C423}"/>
              </a:ext>
            </a:extLst>
          </p:cNvPr>
          <p:cNvGrpSpPr/>
          <p:nvPr/>
        </p:nvGrpSpPr>
        <p:grpSpPr>
          <a:xfrm>
            <a:off x="408031" y="958691"/>
            <a:ext cx="7832327" cy="1801096"/>
            <a:chOff x="408031" y="958691"/>
            <a:chExt cx="7832327" cy="1801096"/>
          </a:xfrm>
        </p:grpSpPr>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Collobert and Weston</a:t>
              </a:r>
            </a:p>
          </p:txBody>
        </p:sp>
        <p:sp>
          <p:nvSpPr>
            <p:cNvPr id="34" name="矩形 33">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31" y="2453228"/>
              <a:ext cx="7832327" cy="306559"/>
            </a:xfrm>
            <a:prstGeom prst="rect">
              <a:avLst/>
            </a:prstGeom>
          </p:spPr>
          <p:txBody>
            <a:bodyPr wrap="square">
              <a:spAutoFit/>
            </a:bodyPr>
            <a:lstStyle/>
            <a:p>
              <a:pPr lvl="0">
                <a:lnSpc>
                  <a:spcPct val="130000"/>
                </a:lnSpc>
              </a:pPr>
              <a:r>
                <a:rPr lang="zh-CN" altLang="en-US" sz="1200" dirty="0" smtClean="0">
                  <a:solidFill>
                    <a:schemeClr val="bg1"/>
                  </a:solidFill>
                </a:rPr>
                <a:t>放弃概率输出要求，只针对每个词打分数，而不是计算给定上下文的目标词概率分布</a:t>
              </a:r>
              <a:endParaRPr lang="zh-CN" altLang="en-US" sz="1200" dirty="0">
                <a:solidFill>
                  <a:schemeClr val="bg1"/>
                </a:solidFill>
              </a:endParaRPr>
            </a:p>
          </p:txBody>
        </p:sp>
      </p:grpSp>
      <p:grpSp>
        <p:nvGrpSpPr>
          <p:cNvPr id="8" name="组合 7"/>
          <p:cNvGrpSpPr/>
          <p:nvPr/>
        </p:nvGrpSpPr>
        <p:grpSpPr>
          <a:xfrm>
            <a:off x="453035" y="1809303"/>
            <a:ext cx="5927446" cy="324297"/>
            <a:chOff x="939952" y="1654208"/>
            <a:chExt cx="6540539" cy="428591"/>
          </a:xfrm>
        </p:grpSpPr>
        <p:pic>
          <p:nvPicPr>
            <p:cNvPr id="2" name="图片 1"/>
            <p:cNvPicPr>
              <a:picLocks noChangeAspect="1"/>
            </p:cNvPicPr>
            <p:nvPr/>
          </p:nvPicPr>
          <p:blipFill>
            <a:blip r:embed="rId3"/>
            <a:stretch>
              <a:fillRect/>
            </a:stretch>
          </p:blipFill>
          <p:spPr>
            <a:xfrm>
              <a:off x="4947637" y="1654208"/>
              <a:ext cx="2532854" cy="422142"/>
            </a:xfrm>
            <a:prstGeom prst="rect">
              <a:avLst/>
            </a:prstGeom>
          </p:spPr>
        </p:pic>
        <p:pic>
          <p:nvPicPr>
            <p:cNvPr id="3" name="图片 2"/>
            <p:cNvPicPr>
              <a:picLocks noChangeAspect="1"/>
            </p:cNvPicPr>
            <p:nvPr/>
          </p:nvPicPr>
          <p:blipFill>
            <a:blip r:embed="rId4"/>
            <a:stretch>
              <a:fillRect/>
            </a:stretch>
          </p:blipFill>
          <p:spPr>
            <a:xfrm>
              <a:off x="939952" y="1657298"/>
              <a:ext cx="2732171" cy="425501"/>
            </a:xfrm>
            <a:prstGeom prst="rect">
              <a:avLst/>
            </a:prstGeom>
          </p:spPr>
        </p:pic>
        <p:cxnSp>
          <p:nvCxnSpPr>
            <p:cNvPr id="5" name="直接箭头连接符 4"/>
            <p:cNvCxnSpPr>
              <a:stCxn id="3" idx="3"/>
              <a:endCxn id="2" idx="1"/>
            </p:cNvCxnSpPr>
            <p:nvPr/>
          </p:nvCxnSpPr>
          <p:spPr>
            <a:xfrm flipV="1">
              <a:off x="3672123" y="1865279"/>
              <a:ext cx="1275514" cy="47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9" name="图片 8"/>
          <p:cNvPicPr>
            <a:picLocks noChangeAspect="1"/>
          </p:cNvPicPr>
          <p:nvPr/>
        </p:nvPicPr>
        <p:blipFill>
          <a:blip r:embed="rId5"/>
          <a:stretch>
            <a:fillRect/>
          </a:stretch>
        </p:blipFill>
        <p:spPr>
          <a:xfrm>
            <a:off x="408030" y="3129539"/>
            <a:ext cx="2600000" cy="866667"/>
          </a:xfrm>
          <a:prstGeom prst="rect">
            <a:avLst/>
          </a:prstGeom>
        </p:spPr>
      </p:pic>
      <p:pic>
        <p:nvPicPr>
          <p:cNvPr id="10" name="图片 9"/>
          <p:cNvPicPr>
            <a:picLocks noChangeAspect="1"/>
          </p:cNvPicPr>
          <p:nvPr/>
        </p:nvPicPr>
        <p:blipFill>
          <a:blip r:embed="rId6"/>
          <a:stretch>
            <a:fillRect/>
          </a:stretch>
        </p:blipFill>
        <p:spPr>
          <a:xfrm>
            <a:off x="408030" y="4273730"/>
            <a:ext cx="3257143" cy="380952"/>
          </a:xfrm>
          <a:prstGeom prst="rect">
            <a:avLst/>
          </a:prstGeom>
        </p:spPr>
      </p:pic>
    </p:spTree>
    <p:extLst>
      <p:ext uri="{BB962C8B-B14F-4D97-AF65-F5344CB8AC3E}">
        <p14:creationId xmlns:p14="http://schemas.microsoft.com/office/powerpoint/2010/main" val="155860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52793"/>
            <a:ext cx="9630050" cy="407291"/>
          </a:xfrm>
          <a:prstGeom prst="rect">
            <a:avLst/>
          </a:prstGeom>
          <a:noFill/>
        </p:spPr>
        <p:txBody>
          <a:bodyPr wrap="square" rtlCol="0" anchor="ctr">
            <a:spAutoFit/>
          </a:bodyPr>
          <a:lstStyle/>
          <a:p>
            <a:pPr>
              <a:lnSpc>
                <a:spcPct val="110000"/>
              </a:lnSpc>
            </a:pPr>
            <a:r>
              <a:rPr kumimoji="1" lang="en-US" altLang="zh-CN" sz="2000" b="1" dirty="0" smtClean="0">
                <a:solidFill>
                  <a:schemeClr val="bg1"/>
                </a:solidFill>
                <a:latin typeface="微软雅黑"/>
                <a:ea typeface="微软雅黑"/>
                <a:cs typeface="微软雅黑"/>
              </a:rPr>
              <a:t>From neural language models to distributed representations</a:t>
            </a:r>
            <a:endParaRPr kumimoji="1" lang="zh-CN" altLang="en-US" sz="2000" b="1" dirty="0">
              <a:solidFill>
                <a:schemeClr val="bg1"/>
              </a:solidFill>
              <a:latin typeface="微软雅黑"/>
              <a:ea typeface="微软雅黑"/>
              <a:cs typeface="微软雅黑"/>
            </a:endParaRPr>
          </a:p>
        </p:txBody>
      </p:sp>
      <p:grpSp>
        <p:nvGrpSpPr>
          <p:cNvPr id="30" name="组合 29">
            <a:extLst>
              <a:ext uri="{FF2B5EF4-FFF2-40B4-BE49-F238E27FC236}">
                <a16:creationId xmlns="" xmlns:a16="http://schemas.microsoft.com/office/drawing/2014/main" id="{C5FD8ADF-44D0-413C-95F6-D52B1A25C423}"/>
              </a:ext>
            </a:extLst>
          </p:cNvPr>
          <p:cNvGrpSpPr/>
          <p:nvPr/>
        </p:nvGrpSpPr>
        <p:grpSpPr>
          <a:xfrm>
            <a:off x="408028" y="958691"/>
            <a:ext cx="7832327" cy="1619438"/>
            <a:chOff x="408028" y="958691"/>
            <a:chExt cx="7832327" cy="1619438"/>
          </a:xfrm>
        </p:grpSpPr>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Word2Vec</a:t>
              </a:r>
            </a:p>
          </p:txBody>
        </p:sp>
        <mc:AlternateContent xmlns:mc="http://schemas.openxmlformats.org/markup-compatibility/2006" xmlns:a14="http://schemas.microsoft.com/office/drawing/2010/main">
          <mc:Choice Requires="a14">
            <p:sp>
              <p:nvSpPr>
                <p:cNvPr id="34" name="矩形 33">
                  <a:extLst>
                    <a:ext uri="{FF2B5EF4-FFF2-40B4-BE49-F238E27FC236}">
                      <a16:creationId xmlns="" xmlns:a16="http://schemas.microsoft.com/office/drawing/2014/main" id="{09F40DB9-E1CE-42C2-9FE2-2C6FEC4DC3F5}"/>
                    </a:ext>
                  </a:extLst>
                </p:cNvPr>
                <p:cNvSpPr/>
                <p:nvPr/>
              </p:nvSpPr>
              <p:spPr>
                <a:xfrm>
                  <a:off x="408028" y="1657299"/>
                  <a:ext cx="7832327" cy="920830"/>
                </a:xfrm>
                <a:prstGeom prst="rect">
                  <a:avLst/>
                </a:prstGeom>
              </p:spPr>
              <p:txBody>
                <a:bodyPr wrap="square">
                  <a:spAutoFit/>
                </a:bodyPr>
                <a:lstStyle/>
                <a:p>
                  <a:pPr lvl="0">
                    <a:lnSpc>
                      <a:spcPct val="130000"/>
                    </a:lnSpc>
                  </a:pPr>
                  <a:r>
                    <a:rPr lang="zh-CN" altLang="en-US" sz="1200" dirty="0" smtClean="0">
                      <a:solidFill>
                        <a:schemeClr val="bg1"/>
                      </a:solidFill>
                    </a:rPr>
                    <a:t>矩阵</a:t>
                  </a:r>
                  <a14:m>
                    <m:oMath xmlns:m="http://schemas.openxmlformats.org/officeDocument/2006/math">
                      <m:sSup>
                        <m:sSupPr>
                          <m:ctrlPr>
                            <a:rPr lang="en-US" altLang="zh-CN" sz="1200" i="1" dirty="0" smtClean="0">
                              <a:solidFill>
                                <a:schemeClr val="bg1"/>
                              </a:solidFill>
                              <a:latin typeface="Cambria Math" panose="02040503050406030204" pitchFamily="18" charset="0"/>
                              <a:ea typeface="Cambria Math" panose="02040503050406030204" pitchFamily="18" charset="0"/>
                            </a:rPr>
                          </m:ctrlPr>
                        </m:sSupPr>
                        <m:e>
                          <m:r>
                            <a:rPr lang="en-US" altLang="zh-CN" sz="1200" b="0" i="1" dirty="0" smtClean="0">
                              <a:solidFill>
                                <a:schemeClr val="bg1"/>
                              </a:solidFill>
                              <a:latin typeface="Cambria Math" panose="02040503050406030204" pitchFamily="18" charset="0"/>
                              <a:ea typeface="Cambria Math" panose="02040503050406030204" pitchFamily="18" charset="0"/>
                            </a:rPr>
                            <m:t>𝑊</m:t>
                          </m:r>
                        </m:e>
                        <m:sup>
                          <m:r>
                            <a:rPr lang="en-US" altLang="zh-CN" sz="1200" b="0" i="1" dirty="0" smtClean="0">
                              <a:solidFill>
                                <a:schemeClr val="bg1"/>
                              </a:solidFill>
                              <a:latin typeface="Cambria Math" panose="02040503050406030204" pitchFamily="18" charset="0"/>
                              <a:ea typeface="Cambria Math" panose="02040503050406030204" pitchFamily="18" charset="0"/>
                            </a:rPr>
                            <m:t>𝑓</m:t>
                          </m:r>
                        </m:sup>
                      </m:sSup>
                      <m:r>
                        <a:rPr lang="en-US" altLang="zh-CN" sz="1200" i="1" dirty="0" smtClean="0">
                          <a:solidFill>
                            <a:schemeClr val="bg1"/>
                          </a:solidFill>
                          <a:latin typeface="Cambria Math" panose="02040503050406030204" pitchFamily="18" charset="0"/>
                          <a:ea typeface="Cambria Math" panose="02040503050406030204" pitchFamily="18" charset="0"/>
                        </a:rPr>
                        <m:t>∈</m:t>
                      </m:r>
                      <m:sSup>
                        <m:sSupPr>
                          <m:ctrlPr>
                            <a:rPr lang="en-US" altLang="zh-CN" sz="1200" i="1" dirty="0" smtClean="0">
                              <a:solidFill>
                                <a:schemeClr val="bg1"/>
                              </a:solidFill>
                              <a:latin typeface="Cambria Math" panose="02040503050406030204" pitchFamily="18" charset="0"/>
                              <a:ea typeface="Cambria Math" panose="02040503050406030204" pitchFamily="18" charset="0"/>
                            </a:rPr>
                          </m:ctrlPr>
                        </m:sSupPr>
                        <m:e>
                          <m:r>
                            <a:rPr lang="en-US" altLang="zh-CN" sz="1200" b="0" i="1" dirty="0" smtClean="0">
                              <a:solidFill>
                                <a:schemeClr val="bg1"/>
                              </a:solidFill>
                              <a:latin typeface="Cambria Math" panose="02040503050406030204" pitchFamily="18" charset="0"/>
                              <a:ea typeface="Cambria Math" panose="02040503050406030204" pitchFamily="18" charset="0"/>
                            </a:rPr>
                            <m:t>𝑅</m:t>
                          </m:r>
                        </m:e>
                        <m:sup>
                          <m:d>
                            <m:dPr>
                              <m:begChr m:val="|"/>
                              <m:endChr m:val="|"/>
                              <m:ctrlPr>
                                <a:rPr lang="en-US" altLang="zh-CN" sz="1200" b="0" i="1" dirty="0" smtClean="0">
                                  <a:solidFill>
                                    <a:schemeClr val="bg1"/>
                                  </a:solidFill>
                                  <a:latin typeface="Cambria Math" panose="02040503050406030204" pitchFamily="18" charset="0"/>
                                  <a:ea typeface="Cambria Math" panose="02040503050406030204" pitchFamily="18" charset="0"/>
                                </a:rPr>
                              </m:ctrlPr>
                            </m:dPr>
                            <m:e>
                              <m:sSub>
                                <m:sSubPr>
                                  <m:ctrlPr>
                                    <a:rPr lang="en-US" altLang="zh-CN" sz="1200" b="0" i="1" dirty="0" smtClean="0">
                                      <a:solidFill>
                                        <a:schemeClr val="bg1"/>
                                      </a:solidFill>
                                      <a:latin typeface="Cambria Math" panose="02040503050406030204" pitchFamily="18" charset="0"/>
                                      <a:ea typeface="Cambria Math" panose="02040503050406030204" pitchFamily="18" charset="0"/>
                                    </a:rPr>
                                  </m:ctrlPr>
                                </m:sSubPr>
                                <m:e>
                                  <m:r>
                                    <a:rPr lang="en-US" altLang="zh-CN" sz="1200" b="0" i="1" dirty="0" smtClean="0">
                                      <a:solidFill>
                                        <a:schemeClr val="bg1"/>
                                      </a:solidFill>
                                      <a:latin typeface="Cambria Math" panose="02040503050406030204" pitchFamily="18" charset="0"/>
                                      <a:ea typeface="Cambria Math" panose="02040503050406030204" pitchFamily="18" charset="0"/>
                                    </a:rPr>
                                    <m:t>𝑉</m:t>
                                  </m:r>
                                </m:e>
                                <m:sub>
                                  <m:r>
                                    <a:rPr lang="en-US" altLang="zh-CN" sz="1200" b="0" i="1" dirty="0" smtClean="0">
                                      <a:solidFill>
                                        <a:schemeClr val="bg1"/>
                                      </a:solidFill>
                                      <a:latin typeface="Cambria Math" panose="02040503050406030204" pitchFamily="18" charset="0"/>
                                      <a:ea typeface="Cambria Math" panose="02040503050406030204" pitchFamily="18" charset="0"/>
                                    </a:rPr>
                                    <m:t>𝑊</m:t>
                                  </m:r>
                                </m:sub>
                              </m:sSub>
                            </m:e>
                          </m:d>
                          <m:r>
                            <a:rPr lang="en-US" altLang="zh-CN" sz="1200" b="0" i="1" dirty="0" smtClean="0">
                              <a:solidFill>
                                <a:schemeClr val="bg1"/>
                              </a:solidFill>
                              <a:latin typeface="Cambria Math" panose="02040503050406030204" pitchFamily="18" charset="0"/>
                              <a:ea typeface="Cambria Math" panose="02040503050406030204" pitchFamily="18" charset="0"/>
                            </a:rPr>
                            <m:t>×</m:t>
                          </m:r>
                          <m:d>
                            <m:dPr>
                              <m:begChr m:val="|"/>
                              <m:endChr m:val="|"/>
                              <m:ctrlPr>
                                <a:rPr lang="en-US" altLang="zh-CN" sz="1200" i="1" dirty="0">
                                  <a:solidFill>
                                    <a:schemeClr val="bg1"/>
                                  </a:solidFill>
                                  <a:latin typeface="Cambria Math" panose="02040503050406030204" pitchFamily="18" charset="0"/>
                                  <a:ea typeface="Cambria Math" panose="02040503050406030204" pitchFamily="18" charset="0"/>
                                </a:rPr>
                              </m:ctrlPr>
                            </m:dPr>
                            <m:e>
                              <m:sSub>
                                <m:sSubPr>
                                  <m:ctrlPr>
                                    <a:rPr lang="en-US" altLang="zh-CN" sz="1200" i="1" dirty="0">
                                      <a:solidFill>
                                        <a:schemeClr val="bg1"/>
                                      </a:solidFill>
                                      <a:latin typeface="Cambria Math" panose="02040503050406030204" pitchFamily="18" charset="0"/>
                                      <a:ea typeface="Cambria Math" panose="02040503050406030204" pitchFamily="18" charset="0"/>
                                    </a:rPr>
                                  </m:ctrlPr>
                                </m:sSubPr>
                                <m:e>
                                  <m:r>
                                    <a:rPr lang="en-US" altLang="zh-CN" sz="1200" i="1" dirty="0">
                                      <a:solidFill>
                                        <a:schemeClr val="bg1"/>
                                      </a:solidFill>
                                      <a:latin typeface="Cambria Math" panose="02040503050406030204" pitchFamily="18" charset="0"/>
                                      <a:ea typeface="Cambria Math" panose="02040503050406030204" pitchFamily="18" charset="0"/>
                                    </a:rPr>
                                    <m:t>𝑉</m:t>
                                  </m:r>
                                </m:e>
                                <m:sub>
                                  <m:r>
                                    <a:rPr lang="en-US" altLang="zh-CN" sz="1200" b="0" i="1" dirty="0" smtClean="0">
                                      <a:solidFill>
                                        <a:schemeClr val="bg1"/>
                                      </a:solidFill>
                                      <a:latin typeface="Cambria Math" panose="02040503050406030204" pitchFamily="18" charset="0"/>
                                      <a:ea typeface="Cambria Math" panose="02040503050406030204" pitchFamily="18" charset="0"/>
                                    </a:rPr>
                                    <m:t>𝑐</m:t>
                                  </m:r>
                                </m:sub>
                              </m:sSub>
                            </m:e>
                          </m:d>
                        </m:sup>
                      </m:sSup>
                    </m:oMath>
                  </a14:m>
                  <a:r>
                    <a:rPr lang="zh-CN" altLang="en-US" sz="1200" dirty="0" smtClean="0">
                      <a:solidFill>
                        <a:schemeClr val="bg1"/>
                      </a:solidFill>
                    </a:rPr>
                    <a:t>是词</a:t>
                  </a:r>
                  <a:r>
                    <a:rPr lang="en-US" altLang="zh-CN" sz="1200" dirty="0" smtClean="0">
                      <a:solidFill>
                        <a:schemeClr val="bg1"/>
                      </a:solidFill>
                    </a:rPr>
                    <a:t>-</a:t>
                  </a:r>
                  <a:r>
                    <a:rPr lang="zh-CN" altLang="en-US" sz="1200" dirty="0" smtClean="0">
                      <a:solidFill>
                        <a:schemeClr val="bg1"/>
                      </a:solidFill>
                    </a:rPr>
                    <a:t>上下文矩阵。</a:t>
                  </a:r>
                  <a14:m>
                    <m:oMath xmlns:m="http://schemas.openxmlformats.org/officeDocument/2006/math">
                      <m:sSub>
                        <m:sSubPr>
                          <m:ctrlPr>
                            <a:rPr lang="en-US" altLang="zh-CN" sz="1200" i="1" smtClean="0">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𝑤</m:t>
                          </m:r>
                        </m:e>
                        <m:sub>
                          <m:r>
                            <a:rPr lang="en-US" altLang="zh-CN" sz="1200" b="0" i="1" smtClean="0">
                              <a:solidFill>
                                <a:schemeClr val="bg1"/>
                              </a:solidFill>
                              <a:latin typeface="Cambria Math" panose="02040503050406030204" pitchFamily="18" charset="0"/>
                            </a:rPr>
                            <m:t>𝑖</m:t>
                          </m:r>
                        </m:sub>
                      </m:sSub>
                    </m:oMath>
                  </a14:m>
                  <a:r>
                    <a:rPr lang="zh-CN" altLang="en-US" sz="1200" dirty="0" smtClean="0">
                      <a:solidFill>
                        <a:schemeClr val="bg1"/>
                      </a:solidFill>
                    </a:rPr>
                    <a:t>是词表中第</a:t>
                  </a:r>
                  <a14:m>
                    <m:oMath xmlns:m="http://schemas.openxmlformats.org/officeDocument/2006/math">
                      <m:r>
                        <m:rPr>
                          <m:sty m:val="p"/>
                        </m:rPr>
                        <a:rPr lang="en-US" altLang="zh-CN" sz="1200" dirty="0">
                          <a:solidFill>
                            <a:schemeClr val="bg1"/>
                          </a:solidFill>
                          <a:latin typeface="Cambria Math" panose="02040503050406030204" pitchFamily="18" charset="0"/>
                        </a:rPr>
                        <m:t>i</m:t>
                      </m:r>
                    </m:oMath>
                  </a14:m>
                  <a:r>
                    <a:rPr lang="zh-CN" altLang="en-US" sz="1200" dirty="0" smtClean="0">
                      <a:solidFill>
                        <a:schemeClr val="bg1"/>
                      </a:solidFill>
                    </a:rPr>
                    <a:t>个词，</a:t>
                  </a:r>
                  <a14:m>
                    <m:oMath xmlns:m="http://schemas.openxmlformats.org/officeDocument/2006/math">
                      <m:sSub>
                        <m:sSubPr>
                          <m:ctrlPr>
                            <a:rPr lang="en-US" altLang="zh-CN" sz="1200" i="1">
                              <a:solidFill>
                                <a:schemeClr val="bg1"/>
                              </a:solidFill>
                              <a:latin typeface="Cambria Math" panose="02040503050406030204" pitchFamily="18" charset="0"/>
                            </a:rPr>
                          </m:ctrlPr>
                        </m:sSubPr>
                        <m:e>
                          <m:r>
                            <a:rPr lang="en-US" altLang="zh-CN" sz="1200" b="0" i="1" smtClean="0">
                              <a:solidFill>
                                <a:schemeClr val="bg1"/>
                              </a:solidFill>
                              <a:latin typeface="Cambria Math" panose="02040503050406030204" pitchFamily="18" charset="0"/>
                            </a:rPr>
                            <m:t>𝑐</m:t>
                          </m:r>
                        </m:e>
                        <m:sub>
                          <m:r>
                            <a:rPr lang="en-US" altLang="zh-CN" sz="1200" b="0" i="1" smtClean="0">
                              <a:solidFill>
                                <a:schemeClr val="bg1"/>
                              </a:solidFill>
                              <a:latin typeface="Cambria Math" panose="02040503050406030204" pitchFamily="18" charset="0"/>
                            </a:rPr>
                            <m:t>𝑗</m:t>
                          </m:r>
                        </m:sub>
                      </m:sSub>
                    </m:oMath>
                  </a14:m>
                  <a:r>
                    <a:rPr lang="zh-CN" altLang="en-US" sz="1200" dirty="0" smtClean="0">
                      <a:solidFill>
                        <a:schemeClr val="bg1"/>
                      </a:solidFill>
                    </a:rPr>
                    <a:t>是上下文表中的第</a:t>
                  </a:r>
                  <a:r>
                    <a:rPr lang="en-US" altLang="zh-CN" sz="1200" dirty="0" smtClean="0">
                      <a:solidFill>
                        <a:schemeClr val="bg1"/>
                      </a:solidFill>
                    </a:rPr>
                    <a:t>j</a:t>
                  </a:r>
                  <a:r>
                    <a:rPr lang="zh-CN" altLang="en-US" sz="1200" dirty="0" smtClean="0">
                      <a:solidFill>
                        <a:schemeClr val="bg1"/>
                      </a:solidFill>
                    </a:rPr>
                    <a:t>个词，</a:t>
                  </a:r>
                  <a:r>
                    <a:rPr lang="en-US" altLang="zh-CN" sz="1200" dirty="0" smtClean="0">
                      <a:solidFill>
                        <a:schemeClr val="bg1"/>
                      </a:solidFill>
                    </a:rPr>
                    <a:t>f</a:t>
                  </a:r>
                  <a:r>
                    <a:rPr lang="zh-CN" altLang="en-US" sz="1200" dirty="0" smtClean="0">
                      <a:solidFill>
                        <a:schemeClr val="bg1"/>
                      </a:solidFill>
                    </a:rPr>
                    <a:t>是词语上下文之间的相关性强度的度量：</a:t>
                  </a:r>
                </a:p>
                <a:p>
                  <a:pPr lvl="0">
                    <a:lnSpc>
                      <a:spcPct val="130000"/>
                    </a:lnSpc>
                  </a:pPr>
                  <a14:m>
                    <m:oMathPara xmlns:m="http://schemas.openxmlformats.org/officeDocument/2006/math">
                      <m:oMathParaPr>
                        <m:jc m:val="centerGroup"/>
                      </m:oMathParaPr>
                      <m:oMath xmlns:m="http://schemas.openxmlformats.org/officeDocument/2006/math">
                        <m:sSubSup>
                          <m:sSubSupPr>
                            <m:ctrlPr>
                              <a:rPr lang="en-US" altLang="zh-CN" sz="1200" i="1" smtClean="0">
                                <a:solidFill>
                                  <a:schemeClr val="bg1"/>
                                </a:solidFill>
                                <a:latin typeface="Cambria Math" panose="02040503050406030204" pitchFamily="18" charset="0"/>
                              </a:rPr>
                            </m:ctrlPr>
                          </m:sSubSupPr>
                          <m:e>
                            <m:r>
                              <a:rPr lang="en-US" altLang="zh-CN" sz="1200" b="0" i="1" smtClean="0">
                                <a:solidFill>
                                  <a:schemeClr val="bg1"/>
                                </a:solidFill>
                                <a:latin typeface="Cambria Math" panose="02040503050406030204" pitchFamily="18" charset="0"/>
                              </a:rPr>
                              <m:t>𝑀</m:t>
                            </m:r>
                          </m:e>
                          <m:sub>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𝑖</m:t>
                            </m:r>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𝑗</m:t>
                            </m:r>
                            <m:r>
                              <a:rPr lang="en-US" altLang="zh-CN" sz="1200" b="0" i="1" smtClean="0">
                                <a:solidFill>
                                  <a:schemeClr val="bg1"/>
                                </a:solidFill>
                                <a:latin typeface="Cambria Math" panose="02040503050406030204" pitchFamily="18" charset="0"/>
                              </a:rPr>
                              <m:t>]</m:t>
                            </m:r>
                          </m:sub>
                          <m:sup>
                            <m:r>
                              <a:rPr lang="en-US" altLang="zh-CN" sz="1200" b="0" i="1" smtClean="0">
                                <a:solidFill>
                                  <a:schemeClr val="bg1"/>
                                </a:solidFill>
                                <a:latin typeface="Cambria Math" panose="02040503050406030204" pitchFamily="18" charset="0"/>
                              </a:rPr>
                              <m:t>𝑓</m:t>
                            </m:r>
                          </m:sup>
                        </m:sSubSup>
                        <m:r>
                          <a:rPr lang="en-US" altLang="zh-CN" sz="1200" b="0" i="1" smtClean="0">
                            <a:solidFill>
                              <a:schemeClr val="bg1"/>
                            </a:solidFill>
                            <a:latin typeface="Cambria Math" panose="02040503050406030204" pitchFamily="18" charset="0"/>
                          </a:rPr>
                          <m:t>=</m:t>
                        </m:r>
                        <m:r>
                          <a:rPr lang="en-US" altLang="zh-CN" sz="1200" b="0" i="1" smtClean="0">
                            <a:solidFill>
                              <a:schemeClr val="bg1"/>
                            </a:solidFill>
                            <a:latin typeface="Cambria Math" panose="02040503050406030204" pitchFamily="18" charset="0"/>
                          </a:rPr>
                          <m:t>𝑓</m:t>
                        </m:r>
                        <m:r>
                          <a:rPr lang="en-US" altLang="zh-CN" sz="1200" b="0" i="1" smtClean="0">
                            <a:solidFill>
                              <a:schemeClr val="bg1"/>
                            </a:solidFill>
                            <a:latin typeface="Cambria Math" panose="02040503050406030204" pitchFamily="18" charset="0"/>
                          </a:rPr>
                          <m:t>(</m:t>
                        </m:r>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𝑤</m:t>
                            </m:r>
                          </m:e>
                          <m:sub>
                            <m:r>
                              <a:rPr lang="en-US" altLang="zh-CN" sz="1200" i="1">
                                <a:solidFill>
                                  <a:schemeClr val="bg1"/>
                                </a:solidFill>
                                <a:latin typeface="Cambria Math" panose="02040503050406030204" pitchFamily="18" charset="0"/>
                              </a:rPr>
                              <m:t>𝑖</m:t>
                            </m:r>
                          </m:sub>
                        </m:sSub>
                        <m:r>
                          <a:rPr lang="en-US" altLang="zh-CN" sz="1200" b="0" i="1" smtClean="0">
                            <a:solidFill>
                              <a:schemeClr val="bg1"/>
                            </a:solidFill>
                            <a:latin typeface="Cambria Math" panose="02040503050406030204" pitchFamily="18" charset="0"/>
                          </a:rPr>
                          <m:t>,</m:t>
                        </m:r>
                        <m:sSub>
                          <m:sSubPr>
                            <m:ctrlPr>
                              <a:rPr lang="en-US" altLang="zh-CN" sz="1200" i="1">
                                <a:solidFill>
                                  <a:schemeClr val="bg1"/>
                                </a:solidFill>
                                <a:latin typeface="Cambria Math" panose="02040503050406030204" pitchFamily="18" charset="0"/>
                              </a:rPr>
                            </m:ctrlPr>
                          </m:sSubPr>
                          <m:e>
                            <m:r>
                              <a:rPr lang="en-US" altLang="zh-CN" sz="1200" i="1">
                                <a:solidFill>
                                  <a:schemeClr val="bg1"/>
                                </a:solidFill>
                                <a:latin typeface="Cambria Math" panose="02040503050406030204" pitchFamily="18" charset="0"/>
                              </a:rPr>
                              <m:t>𝑐</m:t>
                            </m:r>
                          </m:e>
                          <m:sub>
                            <m:r>
                              <a:rPr lang="en-US" altLang="zh-CN" sz="1200" i="1">
                                <a:solidFill>
                                  <a:schemeClr val="bg1"/>
                                </a:solidFill>
                                <a:latin typeface="Cambria Math" panose="02040503050406030204" pitchFamily="18" charset="0"/>
                              </a:rPr>
                              <m:t>𝑗</m:t>
                            </m:r>
                          </m:sub>
                        </m:sSub>
                        <m:r>
                          <a:rPr lang="en-US" altLang="zh-CN" sz="1200" b="0" i="1" smtClean="0">
                            <a:solidFill>
                              <a:schemeClr val="bg1"/>
                            </a:solidFill>
                            <a:latin typeface="Cambria Math" panose="02040503050406030204" pitchFamily="18" charset="0"/>
                          </a:rPr>
                          <m:t>)</m:t>
                        </m:r>
                      </m:oMath>
                    </m:oMathPara>
                  </a14:m>
                  <a:endParaRPr lang="zh-CN" altLang="en-US" sz="1200" dirty="0">
                    <a:solidFill>
                      <a:schemeClr val="bg1"/>
                    </a:solidFill>
                  </a:endParaRPr>
                </a:p>
              </p:txBody>
            </p:sp>
          </mc:Choice>
          <mc:Fallback xmlns="">
            <p:sp>
              <p:nvSpPr>
                <p:cNvPr id="34" name="矩形 33">
                  <a:extLst>
                    <a:ext uri="{FF2B5EF4-FFF2-40B4-BE49-F238E27FC236}">
                      <a16:creationId xmlns="" xmlns:a16="http://schemas.microsoft.com/office/drawing/2014/main" xmlns:a14="http://schemas.microsoft.com/office/drawing/2010/main" id="{09F40DB9-E1CE-42C2-9FE2-2C6FEC4DC3F5}"/>
                    </a:ext>
                  </a:extLst>
                </p:cNvPr>
                <p:cNvSpPr>
                  <a:spLocks noRot="1" noChangeAspect="1" noMove="1" noResize="1" noEditPoints="1" noAdjustHandles="1" noChangeArrowheads="1" noChangeShapeType="1" noTextEdit="1"/>
                </p:cNvSpPr>
                <p:nvPr/>
              </p:nvSpPr>
              <p:spPr>
                <a:xfrm>
                  <a:off x="408028" y="1657299"/>
                  <a:ext cx="7832327" cy="920830"/>
                </a:xfrm>
                <a:prstGeom prst="rect">
                  <a:avLst/>
                </a:prstGeom>
                <a:blipFill rotWithShape="0">
                  <a:blip r:embed="rId3"/>
                  <a:stretch>
                    <a:fillRect l="-78"/>
                  </a:stretch>
                </a:blipFill>
              </p:spPr>
              <p:txBody>
                <a:bodyPr/>
                <a:lstStyle/>
                <a:p>
                  <a:r>
                    <a:rPr lang="zh-CN" altLang="en-US">
                      <a:noFill/>
                    </a:rPr>
                    <a:t> </a:t>
                  </a:r>
                </a:p>
              </p:txBody>
            </p:sp>
          </mc:Fallback>
        </mc:AlternateContent>
      </p:grpSp>
      <p:pic>
        <p:nvPicPr>
          <p:cNvPr id="2" name="图片 1"/>
          <p:cNvPicPr>
            <a:picLocks noChangeAspect="1"/>
          </p:cNvPicPr>
          <p:nvPr/>
        </p:nvPicPr>
        <p:blipFill>
          <a:blip r:embed="rId4"/>
          <a:stretch>
            <a:fillRect/>
          </a:stretch>
        </p:blipFill>
        <p:spPr>
          <a:xfrm>
            <a:off x="408031" y="2578129"/>
            <a:ext cx="2171429" cy="409524"/>
          </a:xfrm>
          <a:prstGeom prst="rect">
            <a:avLst/>
          </a:prstGeom>
        </p:spPr>
      </p:pic>
      <p:pic>
        <p:nvPicPr>
          <p:cNvPr id="3" name="图片 2"/>
          <p:cNvPicPr>
            <a:picLocks noChangeAspect="1"/>
          </p:cNvPicPr>
          <p:nvPr/>
        </p:nvPicPr>
        <p:blipFill>
          <a:blip r:embed="rId5"/>
          <a:stretch>
            <a:fillRect/>
          </a:stretch>
        </p:blipFill>
        <p:spPr>
          <a:xfrm>
            <a:off x="408028" y="3418677"/>
            <a:ext cx="4238095" cy="495238"/>
          </a:xfrm>
          <a:prstGeom prst="rect">
            <a:avLst/>
          </a:prstGeom>
        </p:spPr>
      </p:pic>
    </p:spTree>
    <p:extLst>
      <p:ext uri="{BB962C8B-B14F-4D97-AF65-F5344CB8AC3E}">
        <p14:creationId xmlns:p14="http://schemas.microsoft.com/office/powerpoint/2010/main" val="174508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52793"/>
            <a:ext cx="9630050" cy="407291"/>
          </a:xfrm>
          <a:prstGeom prst="rect">
            <a:avLst/>
          </a:prstGeom>
          <a:noFill/>
        </p:spPr>
        <p:txBody>
          <a:bodyPr wrap="square" rtlCol="0" anchor="ctr">
            <a:spAutoFit/>
          </a:bodyPr>
          <a:lstStyle/>
          <a:p>
            <a:pPr>
              <a:lnSpc>
                <a:spcPct val="110000"/>
              </a:lnSpc>
            </a:pPr>
            <a:r>
              <a:rPr kumimoji="1" lang="en-US" altLang="zh-CN" sz="2000" b="1" dirty="0" smtClean="0">
                <a:solidFill>
                  <a:schemeClr val="bg1"/>
                </a:solidFill>
                <a:latin typeface="微软雅黑"/>
                <a:ea typeface="微软雅黑"/>
                <a:cs typeface="微软雅黑"/>
              </a:rPr>
              <a:t>From neural language models to distributed representations</a:t>
            </a:r>
            <a:endParaRPr kumimoji="1" lang="zh-CN" altLang="en-US" sz="2000" b="1" dirty="0">
              <a:solidFill>
                <a:schemeClr val="bg1"/>
              </a:solidFill>
              <a:latin typeface="微软雅黑"/>
              <a:ea typeface="微软雅黑"/>
              <a:cs typeface="微软雅黑"/>
            </a:endParaRPr>
          </a:p>
        </p:txBody>
      </p:sp>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Word2Vec(CBOW)</a:t>
            </a:r>
          </a:p>
        </p:txBody>
      </p:sp>
      <p:pic>
        <p:nvPicPr>
          <p:cNvPr id="2" name="图片 1"/>
          <p:cNvPicPr>
            <a:picLocks noChangeAspect="1"/>
          </p:cNvPicPr>
          <p:nvPr/>
        </p:nvPicPr>
        <p:blipFill>
          <a:blip r:embed="rId3"/>
          <a:stretch>
            <a:fillRect/>
          </a:stretch>
        </p:blipFill>
        <p:spPr>
          <a:xfrm>
            <a:off x="512914" y="1835494"/>
            <a:ext cx="1617854" cy="399705"/>
          </a:xfrm>
          <a:prstGeom prst="rect">
            <a:avLst/>
          </a:prstGeom>
        </p:spPr>
      </p:pic>
      <p:pic>
        <p:nvPicPr>
          <p:cNvPr id="3" name="图片 2"/>
          <p:cNvPicPr>
            <a:picLocks noChangeAspect="1"/>
          </p:cNvPicPr>
          <p:nvPr/>
        </p:nvPicPr>
        <p:blipFill>
          <a:blip r:embed="rId4"/>
          <a:stretch>
            <a:fillRect/>
          </a:stretch>
        </p:blipFill>
        <p:spPr>
          <a:xfrm>
            <a:off x="512913" y="2518166"/>
            <a:ext cx="1599773" cy="336794"/>
          </a:xfrm>
          <a:prstGeom prst="rect">
            <a:avLst/>
          </a:prstGeom>
        </p:spPr>
      </p:pic>
      <p:pic>
        <p:nvPicPr>
          <p:cNvPr id="4" name="图片 3"/>
          <p:cNvPicPr>
            <a:picLocks noChangeAspect="1"/>
          </p:cNvPicPr>
          <p:nvPr/>
        </p:nvPicPr>
        <p:blipFill>
          <a:blip r:embed="rId5"/>
          <a:stretch>
            <a:fillRect/>
          </a:stretch>
        </p:blipFill>
        <p:spPr>
          <a:xfrm>
            <a:off x="512913" y="3165820"/>
            <a:ext cx="4629818" cy="634020"/>
          </a:xfrm>
          <a:prstGeom prst="rect">
            <a:avLst/>
          </a:prstGeom>
        </p:spPr>
      </p:pic>
    </p:spTree>
    <p:extLst>
      <p:ext uri="{BB962C8B-B14F-4D97-AF65-F5344CB8AC3E}">
        <p14:creationId xmlns:p14="http://schemas.microsoft.com/office/powerpoint/2010/main" val="121752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52793"/>
            <a:ext cx="9630050" cy="407291"/>
          </a:xfrm>
          <a:prstGeom prst="rect">
            <a:avLst/>
          </a:prstGeom>
          <a:noFill/>
        </p:spPr>
        <p:txBody>
          <a:bodyPr wrap="square" rtlCol="0" anchor="ctr">
            <a:spAutoFit/>
          </a:bodyPr>
          <a:lstStyle/>
          <a:p>
            <a:pPr>
              <a:lnSpc>
                <a:spcPct val="110000"/>
              </a:lnSpc>
            </a:pPr>
            <a:r>
              <a:rPr kumimoji="1" lang="en-US" altLang="zh-CN" sz="2000" b="1" dirty="0" smtClean="0">
                <a:solidFill>
                  <a:schemeClr val="bg1"/>
                </a:solidFill>
                <a:latin typeface="微软雅黑"/>
                <a:ea typeface="微软雅黑"/>
                <a:cs typeface="微软雅黑"/>
              </a:rPr>
              <a:t>From neural language models to distributed representations</a:t>
            </a:r>
            <a:endParaRPr kumimoji="1" lang="zh-CN" altLang="en-US" sz="2000" b="1" dirty="0">
              <a:solidFill>
                <a:schemeClr val="bg1"/>
              </a:solidFill>
              <a:latin typeface="微软雅黑"/>
              <a:ea typeface="微软雅黑"/>
              <a:cs typeface="微软雅黑"/>
            </a:endParaRPr>
          </a:p>
        </p:txBody>
      </p:sp>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Word2Vec(Skip-Gram)</a:t>
            </a:r>
          </a:p>
        </p:txBody>
      </p:sp>
      <p:pic>
        <p:nvPicPr>
          <p:cNvPr id="2" name="图片 1"/>
          <p:cNvPicPr>
            <a:picLocks noChangeAspect="1"/>
          </p:cNvPicPr>
          <p:nvPr/>
        </p:nvPicPr>
        <p:blipFill>
          <a:blip r:embed="rId3"/>
          <a:stretch>
            <a:fillRect/>
          </a:stretch>
        </p:blipFill>
        <p:spPr>
          <a:xfrm>
            <a:off x="516517" y="1776512"/>
            <a:ext cx="6000529" cy="2267168"/>
          </a:xfrm>
          <a:prstGeom prst="rect">
            <a:avLst/>
          </a:prstGeom>
        </p:spPr>
      </p:pic>
    </p:spTree>
    <p:extLst>
      <p:ext uri="{BB962C8B-B14F-4D97-AF65-F5344CB8AC3E}">
        <p14:creationId xmlns:p14="http://schemas.microsoft.com/office/powerpoint/2010/main" val="50085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7377" y="0"/>
            <a:ext cx="4306623" cy="5143500"/>
          </a:xfrm>
          <a:prstGeom prst="rect">
            <a:avLst/>
          </a:prstGeom>
          <a:solidFill>
            <a:srgbClr val="2227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605792" y="558800"/>
            <a:ext cx="3666067" cy="3666067"/>
          </a:xfrm>
          <a:prstGeom prst="ellipse">
            <a:avLst/>
          </a:prstGeom>
          <a:solidFill>
            <a:srgbClr val="22273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4" name="直线连接符 3"/>
          <p:cNvCxnSpPr/>
          <p:nvPr/>
        </p:nvCxnSpPr>
        <p:spPr>
          <a:xfrm>
            <a:off x="948692" y="2237487"/>
            <a:ext cx="2980267" cy="0"/>
          </a:xfrm>
          <a:prstGeom prst="line">
            <a:avLst/>
          </a:prstGeom>
          <a:ln w="1270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1317214" y="994339"/>
            <a:ext cx="2243222" cy="1200329"/>
          </a:xfrm>
          <a:prstGeom prst="rect">
            <a:avLst/>
          </a:prstGeom>
          <a:noFill/>
        </p:spPr>
        <p:txBody>
          <a:bodyPr wrap="none" rtlCol="0">
            <a:spAutoFit/>
          </a:bodyPr>
          <a:lstStyle/>
          <a:p>
            <a:pPr algn="ctr"/>
            <a:r>
              <a:rPr kumimoji="1" lang="zh-CN" altLang="en-US" sz="3600" b="1" dirty="0" smtClean="0">
                <a:solidFill>
                  <a:srgbClr val="46C6A9"/>
                </a:solidFill>
                <a:effectLst>
                  <a:outerShdw blurRad="50800" dist="38100" dir="5400000" algn="t" rotWithShape="0">
                    <a:prstClr val="black">
                      <a:alpha val="40000"/>
                    </a:prstClr>
                  </a:outerShdw>
                </a:effectLst>
                <a:latin typeface="+mn-ea"/>
              </a:rPr>
              <a:t>目录</a:t>
            </a:r>
            <a:endParaRPr kumimoji="1" lang="en-US" altLang="zh-CN" sz="3600" b="1" dirty="0" smtClean="0">
              <a:solidFill>
                <a:srgbClr val="46C6A9"/>
              </a:solidFill>
              <a:effectLst>
                <a:outerShdw blurRad="50800" dist="38100" dir="5400000" algn="t" rotWithShape="0">
                  <a:prstClr val="black">
                    <a:alpha val="40000"/>
                  </a:prstClr>
                </a:outerShdw>
              </a:effectLst>
              <a:latin typeface="+mn-ea"/>
            </a:endParaRPr>
          </a:p>
          <a:p>
            <a:pPr algn="ctr"/>
            <a:r>
              <a:rPr kumimoji="1" lang="en-US" altLang="zh-CN" sz="3600" b="1" dirty="0" smtClean="0">
                <a:solidFill>
                  <a:srgbClr val="46C6A9"/>
                </a:solidFill>
                <a:effectLst>
                  <a:outerShdw blurRad="50800" dist="38100" dir="5400000" algn="t" rotWithShape="0">
                    <a:prstClr val="black">
                      <a:alpha val="40000"/>
                    </a:prstClr>
                  </a:outerShdw>
                </a:effectLst>
                <a:ea typeface="宋体"/>
              </a:rPr>
              <a:t>CONTENT</a:t>
            </a:r>
            <a:endParaRPr kumimoji="1" lang="zh-CN" altLang="en-US" sz="3600" b="1" dirty="0">
              <a:solidFill>
                <a:srgbClr val="46C6A9"/>
              </a:solidFill>
              <a:effectLst>
                <a:outerShdw blurRad="50800" dist="38100" dir="5400000" algn="t" rotWithShape="0">
                  <a:prstClr val="black">
                    <a:alpha val="40000"/>
                  </a:prstClr>
                </a:outerShdw>
              </a:effectLst>
              <a:ea typeface="宋体"/>
            </a:endParaRPr>
          </a:p>
        </p:txBody>
      </p:sp>
      <p:sp>
        <p:nvSpPr>
          <p:cNvPr id="6" name="文本框 5"/>
          <p:cNvSpPr txBox="1"/>
          <p:nvPr/>
        </p:nvSpPr>
        <p:spPr>
          <a:xfrm>
            <a:off x="948692" y="2314346"/>
            <a:ext cx="2980267" cy="692497"/>
          </a:xfrm>
          <a:prstGeom prst="rect">
            <a:avLst/>
          </a:prstGeom>
          <a:noFill/>
        </p:spPr>
        <p:txBody>
          <a:bodyPr wrap="square" rtlCol="0">
            <a:spAutoFit/>
          </a:bodyPr>
          <a:lstStyle/>
          <a:p>
            <a:pPr>
              <a:lnSpc>
                <a:spcPct val="130000"/>
              </a:lnSpc>
            </a:pPr>
            <a:r>
              <a:rPr lang="zh-CN" altLang="en-US" sz="1000" dirty="0" smtClean="0">
                <a:solidFill>
                  <a:srgbClr val="FFFFFF"/>
                </a:solidFill>
              </a:rPr>
              <a:t>        词嵌入是神经网络的一个重要组成部分，它把每个特征表示为蒂维空间中的向量，本章主要讨论如何预训练这些词向量。</a:t>
            </a:r>
            <a:endParaRPr lang="zh-CN" altLang="en-US" sz="1000" dirty="0">
              <a:solidFill>
                <a:srgbClr val="FFFFFF"/>
              </a:solidFill>
            </a:endParaRPr>
          </a:p>
        </p:txBody>
      </p:sp>
      <p:sp>
        <p:nvSpPr>
          <p:cNvPr id="9" name="文本框 8"/>
          <p:cNvSpPr txBox="1"/>
          <p:nvPr/>
        </p:nvSpPr>
        <p:spPr>
          <a:xfrm>
            <a:off x="5532074" y="1049149"/>
            <a:ext cx="2505814"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smtClean="0">
                <a:solidFill>
                  <a:srgbClr val="46C6A9"/>
                </a:solidFill>
              </a:rPr>
              <a:t>2 </a:t>
            </a:r>
            <a:r>
              <a:rPr lang="zh-CN" altLang="en-US" b="1" dirty="0" smtClean="0">
                <a:solidFill>
                  <a:schemeClr val="bg1"/>
                </a:solidFill>
              </a:rPr>
              <a:t>有监督的预训练</a:t>
            </a:r>
            <a:r>
              <a:rPr lang="en-US" altLang="zh-CN" b="1" dirty="0" smtClean="0">
                <a:solidFill>
                  <a:schemeClr val="bg1"/>
                </a:solidFill>
              </a:rPr>
              <a:t> </a:t>
            </a:r>
            <a:endParaRPr lang="zh-CN" altLang="en-US" b="1" dirty="0">
              <a:solidFill>
                <a:schemeClr val="bg1"/>
              </a:solidFill>
            </a:endParaRPr>
          </a:p>
        </p:txBody>
      </p:sp>
      <p:sp>
        <p:nvSpPr>
          <p:cNvPr id="18" name="文本框 17"/>
          <p:cNvSpPr txBox="1"/>
          <p:nvPr/>
        </p:nvSpPr>
        <p:spPr>
          <a:xfrm>
            <a:off x="5532073" y="586727"/>
            <a:ext cx="2044149"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smtClean="0">
                <a:solidFill>
                  <a:srgbClr val="46C6A9"/>
                </a:solidFill>
              </a:rPr>
              <a:t>1 </a:t>
            </a:r>
            <a:r>
              <a:rPr lang="zh-CN" altLang="en-US" b="1" dirty="0">
                <a:solidFill>
                  <a:schemeClr val="bg1"/>
                </a:solidFill>
              </a:rPr>
              <a:t>随机初始化</a:t>
            </a:r>
            <a:r>
              <a:rPr lang="en-US" altLang="zh-CN" b="1" dirty="0">
                <a:solidFill>
                  <a:schemeClr val="bg1"/>
                </a:solidFill>
              </a:rPr>
              <a:t> </a:t>
            </a:r>
            <a:endParaRPr lang="zh-CN" altLang="en-US" b="1" dirty="0">
              <a:solidFill>
                <a:schemeClr val="bg1"/>
              </a:solidFill>
            </a:endParaRPr>
          </a:p>
        </p:txBody>
      </p:sp>
      <p:sp>
        <p:nvSpPr>
          <p:cNvPr id="19" name="文本框 18"/>
          <p:cNvSpPr txBox="1"/>
          <p:nvPr/>
        </p:nvSpPr>
        <p:spPr>
          <a:xfrm>
            <a:off x="5532074" y="1498191"/>
            <a:ext cx="2672526"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a:solidFill>
                  <a:srgbClr val="46C6A9"/>
                </a:solidFill>
              </a:rPr>
              <a:t>3</a:t>
            </a:r>
            <a:r>
              <a:rPr kumimoji="1" lang="en-US" altLang="zh-CN" sz="3600" dirty="0" smtClean="0">
                <a:solidFill>
                  <a:srgbClr val="46C6A9"/>
                </a:solidFill>
              </a:rPr>
              <a:t> </a:t>
            </a:r>
            <a:r>
              <a:rPr lang="zh-CN" altLang="en-US" b="1" dirty="0" smtClean="0">
                <a:solidFill>
                  <a:schemeClr val="bg1"/>
                </a:solidFill>
              </a:rPr>
              <a:t>化无监督的预训练</a:t>
            </a:r>
            <a:endParaRPr lang="zh-CN" altLang="en-US" b="1" dirty="0">
              <a:solidFill>
                <a:schemeClr val="bg1"/>
              </a:solidFill>
            </a:endParaRPr>
          </a:p>
        </p:txBody>
      </p:sp>
      <p:sp>
        <p:nvSpPr>
          <p:cNvPr id="20" name="文本框 19"/>
          <p:cNvSpPr txBox="1"/>
          <p:nvPr/>
        </p:nvSpPr>
        <p:spPr>
          <a:xfrm>
            <a:off x="5532072" y="1914321"/>
            <a:ext cx="2044149"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a:solidFill>
                  <a:srgbClr val="46C6A9"/>
                </a:solidFill>
              </a:rPr>
              <a:t>4</a:t>
            </a:r>
            <a:r>
              <a:rPr kumimoji="1" lang="en-US" altLang="zh-CN" sz="3600" dirty="0" smtClean="0">
                <a:solidFill>
                  <a:srgbClr val="46C6A9"/>
                </a:solidFill>
              </a:rPr>
              <a:t> </a:t>
            </a:r>
            <a:r>
              <a:rPr lang="zh-CN" altLang="en-US" b="1" dirty="0" smtClean="0">
                <a:solidFill>
                  <a:schemeClr val="bg1"/>
                </a:solidFill>
              </a:rPr>
              <a:t>词嵌入算法</a:t>
            </a:r>
            <a:r>
              <a:rPr lang="en-US" altLang="zh-CN" b="1" dirty="0" smtClean="0">
                <a:solidFill>
                  <a:schemeClr val="bg1"/>
                </a:solidFill>
              </a:rPr>
              <a:t> </a:t>
            </a:r>
            <a:endParaRPr lang="zh-CN" altLang="en-US" b="1" dirty="0">
              <a:solidFill>
                <a:schemeClr val="bg1"/>
              </a:solidFill>
            </a:endParaRPr>
          </a:p>
        </p:txBody>
      </p:sp>
      <p:sp>
        <p:nvSpPr>
          <p:cNvPr id="21" name="文本框 20"/>
          <p:cNvSpPr txBox="1"/>
          <p:nvPr/>
        </p:nvSpPr>
        <p:spPr>
          <a:xfrm>
            <a:off x="5532066" y="3355073"/>
            <a:ext cx="2967479"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a:solidFill>
                  <a:srgbClr val="46C6A9"/>
                </a:solidFill>
              </a:rPr>
              <a:t>7</a:t>
            </a:r>
            <a:r>
              <a:rPr kumimoji="1" lang="en-US" altLang="zh-CN" sz="3600" dirty="0" smtClean="0">
                <a:solidFill>
                  <a:srgbClr val="46C6A9"/>
                </a:solidFill>
              </a:rPr>
              <a:t> </a:t>
            </a:r>
            <a:r>
              <a:rPr lang="zh-CN" altLang="en-US" b="1" dirty="0" smtClean="0">
                <a:solidFill>
                  <a:schemeClr val="bg1"/>
                </a:solidFill>
              </a:rPr>
              <a:t>分布式方法不足之处</a:t>
            </a:r>
            <a:r>
              <a:rPr lang="en-US" altLang="zh-CN" b="1" dirty="0" smtClean="0">
                <a:solidFill>
                  <a:schemeClr val="bg1"/>
                </a:solidFill>
              </a:rPr>
              <a:t> </a:t>
            </a:r>
            <a:endParaRPr lang="zh-CN" altLang="en-US" b="1" dirty="0">
              <a:solidFill>
                <a:schemeClr val="bg1"/>
              </a:solidFill>
            </a:endParaRPr>
          </a:p>
        </p:txBody>
      </p:sp>
      <p:sp>
        <p:nvSpPr>
          <p:cNvPr id="22" name="文本框 21"/>
          <p:cNvSpPr txBox="1"/>
          <p:nvPr/>
        </p:nvSpPr>
        <p:spPr>
          <a:xfrm>
            <a:off x="5532068" y="2859308"/>
            <a:ext cx="2736647"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a:solidFill>
                  <a:srgbClr val="46C6A9"/>
                </a:solidFill>
              </a:rPr>
              <a:t>6</a:t>
            </a:r>
            <a:r>
              <a:rPr kumimoji="1" lang="en-US" altLang="zh-CN" sz="3600" dirty="0" smtClean="0">
                <a:solidFill>
                  <a:srgbClr val="46C6A9"/>
                </a:solidFill>
              </a:rPr>
              <a:t> </a:t>
            </a:r>
            <a:r>
              <a:rPr lang="zh-CN" altLang="en-US" b="1" dirty="0" smtClean="0">
                <a:solidFill>
                  <a:schemeClr val="bg1"/>
                </a:solidFill>
              </a:rPr>
              <a:t>多字单元和字变形</a:t>
            </a:r>
            <a:r>
              <a:rPr lang="en-US" altLang="zh-CN" b="1" dirty="0" smtClean="0">
                <a:solidFill>
                  <a:schemeClr val="bg1"/>
                </a:solidFill>
              </a:rPr>
              <a:t> </a:t>
            </a:r>
            <a:endParaRPr lang="zh-CN" altLang="en-US" b="1" dirty="0">
              <a:solidFill>
                <a:schemeClr val="bg1"/>
              </a:solidFill>
            </a:endParaRPr>
          </a:p>
        </p:txBody>
      </p:sp>
      <p:sp>
        <p:nvSpPr>
          <p:cNvPr id="23" name="文本框 22"/>
          <p:cNvSpPr txBox="1"/>
          <p:nvPr/>
        </p:nvSpPr>
        <p:spPr>
          <a:xfrm>
            <a:off x="5532070" y="2399069"/>
            <a:ext cx="2044149" cy="646331"/>
          </a:xfrm>
          <a:prstGeom prst="rect">
            <a:avLst/>
          </a:prstGeom>
          <a:noFill/>
        </p:spPr>
        <p:txBody>
          <a:bodyPr wrap="none" rtlCol="0">
            <a:spAutoFit/>
          </a:bodyPr>
          <a:lstStyle/>
          <a:p>
            <a:r>
              <a:rPr kumimoji="1" lang="en-US" altLang="zh-CN" sz="3600" dirty="0" smtClean="0">
                <a:solidFill>
                  <a:schemeClr val="bg1"/>
                </a:solidFill>
              </a:rPr>
              <a:t>0</a:t>
            </a:r>
            <a:r>
              <a:rPr kumimoji="1" lang="en-US" altLang="zh-CN" sz="3600" dirty="0">
                <a:solidFill>
                  <a:srgbClr val="46C6A9"/>
                </a:solidFill>
              </a:rPr>
              <a:t>5</a:t>
            </a:r>
            <a:r>
              <a:rPr kumimoji="1" lang="en-US" altLang="zh-CN" sz="3600" dirty="0" smtClean="0">
                <a:solidFill>
                  <a:srgbClr val="46C6A9"/>
                </a:solidFill>
              </a:rPr>
              <a:t> </a:t>
            </a:r>
            <a:r>
              <a:rPr lang="zh-CN" altLang="en-US" b="1" dirty="0" smtClean="0">
                <a:solidFill>
                  <a:schemeClr val="bg1"/>
                </a:solidFill>
              </a:rPr>
              <a:t>上下文选择</a:t>
            </a:r>
            <a:r>
              <a:rPr lang="en-US" altLang="zh-CN" b="1" dirty="0" smtClean="0">
                <a:solidFill>
                  <a:schemeClr val="bg1"/>
                </a:solidFill>
              </a:rPr>
              <a:t> </a:t>
            </a:r>
            <a:endParaRPr lang="zh-CN" altLang="en-US" b="1" dirty="0">
              <a:solidFill>
                <a:schemeClr val="bg1"/>
              </a:solidFill>
            </a:endParaRPr>
          </a:p>
        </p:txBody>
      </p:sp>
    </p:spTree>
    <p:extLst>
      <p:ext uri="{BB962C8B-B14F-4D97-AF65-F5344CB8AC3E}">
        <p14:creationId xmlns:p14="http://schemas.microsoft.com/office/powerpoint/2010/main" val="30020844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21309"/>
            <a:ext cx="8563249" cy="470257"/>
          </a:xfrm>
          <a:prstGeom prst="rect">
            <a:avLst/>
          </a:prstGeom>
          <a:noFill/>
        </p:spPr>
        <p:txBody>
          <a:bodyPr wrap="square" rtlCol="0" anchor="ctr">
            <a:spAutoFit/>
          </a:bodyPr>
          <a:lstStyle/>
          <a:p>
            <a:pPr>
              <a:lnSpc>
                <a:spcPct val="110000"/>
              </a:lnSpc>
            </a:pPr>
            <a:r>
              <a:rPr kumimoji="1" lang="en-US" altLang="zh-CN" sz="2400" b="1" dirty="0" smtClean="0">
                <a:solidFill>
                  <a:schemeClr val="bg1"/>
                </a:solidFill>
                <a:latin typeface="微软雅黑"/>
                <a:ea typeface="微软雅黑"/>
                <a:cs typeface="微软雅黑"/>
              </a:rPr>
              <a:t>Connecting the worlds</a:t>
            </a:r>
            <a:endParaRPr kumimoji="1" lang="zh-CN" altLang="en-US" sz="2400" b="1" dirty="0">
              <a:solidFill>
                <a:schemeClr val="bg1"/>
              </a:solidFill>
              <a:latin typeface="微软雅黑"/>
              <a:ea typeface="微软雅黑"/>
              <a:cs typeface="微软雅黑"/>
            </a:endParaRPr>
          </a:p>
        </p:txBody>
      </p:sp>
      <p:grpSp>
        <p:nvGrpSpPr>
          <p:cNvPr id="3" name="组合 2"/>
          <p:cNvGrpSpPr/>
          <p:nvPr/>
        </p:nvGrpSpPr>
        <p:grpSpPr>
          <a:xfrm>
            <a:off x="408028" y="1657299"/>
            <a:ext cx="7832330" cy="1564680"/>
            <a:chOff x="408028" y="1657299"/>
            <a:chExt cx="7832330" cy="1564680"/>
          </a:xfrm>
        </p:grpSpPr>
        <p:sp>
          <p:nvSpPr>
            <p:cNvPr id="34" name="矩形 33">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28" y="1657299"/>
              <a:ext cx="7832327" cy="306559"/>
            </a:xfrm>
            <a:prstGeom prst="rect">
              <a:avLst/>
            </a:prstGeom>
          </p:spPr>
          <p:txBody>
            <a:bodyPr wrap="square">
              <a:spAutoFit/>
            </a:bodyPr>
            <a:lstStyle/>
            <a:p>
              <a:pPr lvl="0">
                <a:lnSpc>
                  <a:spcPct val="130000"/>
                </a:lnSpc>
              </a:pPr>
              <a:endParaRPr lang="zh-CN" altLang="en-US" sz="1200" dirty="0">
                <a:solidFill>
                  <a:schemeClr val="bg1"/>
                </a:solidFill>
              </a:endParaRPr>
            </a:p>
          </p:txBody>
        </p:sp>
        <p:sp>
          <p:nvSpPr>
            <p:cNvPr id="7" name="矩形 6">
              <a:extLst>
                <a:ext uri="{FF2B5EF4-FFF2-40B4-BE49-F238E27FC236}">
                  <a16:creationId xmlns="" xmlns:a16="http://schemas.microsoft.com/office/drawing/2014/main" xmlns:a14="http://schemas.microsoft.com/office/drawing/2010/main" xmlns:mc="http://schemas.openxmlformats.org/markup-compatibility/2006" id="{09F40DB9-E1CE-42C2-9FE2-2C6FEC4DC3F5}"/>
                </a:ext>
              </a:extLst>
            </p:cNvPr>
            <p:cNvSpPr/>
            <p:nvPr/>
          </p:nvSpPr>
          <p:spPr>
            <a:xfrm>
              <a:off x="408031" y="2915420"/>
              <a:ext cx="7832327" cy="306559"/>
            </a:xfrm>
            <a:prstGeom prst="rect">
              <a:avLst/>
            </a:prstGeom>
          </p:spPr>
          <p:txBody>
            <a:bodyPr wrap="square">
              <a:spAutoFit/>
            </a:bodyPr>
            <a:lstStyle/>
            <a:p>
              <a:pPr lvl="0">
                <a:lnSpc>
                  <a:spcPct val="130000"/>
                </a:lnSpc>
              </a:pPr>
              <a:endParaRPr lang="zh-CN" altLang="en-US" sz="1200" dirty="0">
                <a:solidFill>
                  <a:schemeClr val="bg1"/>
                </a:solidFill>
              </a:endParaRPr>
            </a:p>
          </p:txBody>
        </p:sp>
      </p:grpSp>
      <p:pic>
        <p:nvPicPr>
          <p:cNvPr id="4" name="图片 3"/>
          <p:cNvPicPr>
            <a:picLocks noChangeAspect="1"/>
          </p:cNvPicPr>
          <p:nvPr/>
        </p:nvPicPr>
        <p:blipFill>
          <a:blip r:embed="rId3"/>
          <a:stretch>
            <a:fillRect/>
          </a:stretch>
        </p:blipFill>
        <p:spPr>
          <a:xfrm>
            <a:off x="652262" y="2674990"/>
            <a:ext cx="3375436" cy="323672"/>
          </a:xfrm>
          <a:prstGeom prst="rect">
            <a:avLst/>
          </a:prstGeom>
        </p:spPr>
      </p:pic>
      <p:pic>
        <p:nvPicPr>
          <p:cNvPr id="5" name="图片 4"/>
          <p:cNvPicPr>
            <a:picLocks noChangeAspect="1"/>
          </p:cNvPicPr>
          <p:nvPr/>
        </p:nvPicPr>
        <p:blipFill>
          <a:blip r:embed="rId4"/>
          <a:stretch>
            <a:fillRect/>
          </a:stretch>
        </p:blipFill>
        <p:spPr>
          <a:xfrm>
            <a:off x="652262" y="1717778"/>
            <a:ext cx="3460065" cy="324382"/>
          </a:xfrm>
          <a:prstGeom prst="rect">
            <a:avLst/>
          </a:prstGeom>
        </p:spPr>
      </p:pic>
    </p:spTree>
    <p:extLst>
      <p:ext uri="{BB962C8B-B14F-4D97-AF65-F5344CB8AC3E}">
        <p14:creationId xmlns:p14="http://schemas.microsoft.com/office/powerpoint/2010/main" val="163771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52793"/>
            <a:ext cx="9630050" cy="407291"/>
          </a:xfrm>
          <a:prstGeom prst="rect">
            <a:avLst/>
          </a:prstGeom>
          <a:noFill/>
        </p:spPr>
        <p:txBody>
          <a:bodyPr wrap="square" rtlCol="0" anchor="ctr">
            <a:spAutoFit/>
          </a:bodyPr>
          <a:lstStyle/>
          <a:p>
            <a:pPr>
              <a:lnSpc>
                <a:spcPct val="110000"/>
              </a:lnSpc>
            </a:pPr>
            <a:r>
              <a:rPr kumimoji="1" lang="en-US" altLang="zh-CN" sz="2000" b="1" dirty="0" smtClean="0">
                <a:solidFill>
                  <a:schemeClr val="bg1"/>
                </a:solidFill>
                <a:latin typeface="微软雅黑"/>
                <a:ea typeface="微软雅黑"/>
                <a:cs typeface="微软雅黑"/>
              </a:rPr>
              <a:t>Other algorithms</a:t>
            </a:r>
            <a:endParaRPr kumimoji="1" lang="zh-CN" altLang="en-US" sz="2000" b="1" dirty="0">
              <a:solidFill>
                <a:schemeClr val="bg1"/>
              </a:solidFill>
              <a:latin typeface="微软雅黑"/>
              <a:ea typeface="微软雅黑"/>
              <a:cs typeface="微软雅黑"/>
            </a:endParaRPr>
          </a:p>
        </p:txBody>
      </p:sp>
      <p:sp>
        <p:nvSpPr>
          <p:cNvPr id="33" name="矩形 32">
            <a:extLst>
              <a:ext uri="{FF2B5EF4-FFF2-40B4-BE49-F238E27FC236}">
                <a16:creationId xmlns="" xmlns:a16="http://schemas.microsoft.com/office/drawing/2014/main" id="{5D3EAD96-2390-450D-BDD0-9FAAFA09FF19}"/>
              </a:ext>
            </a:extLst>
          </p:cNvPr>
          <p:cNvSpPr/>
          <p:nvPr/>
        </p:nvSpPr>
        <p:spPr>
          <a:xfrm>
            <a:off x="408030" y="958691"/>
            <a:ext cx="6368689" cy="553998"/>
          </a:xfrm>
          <a:prstGeom prst="rect">
            <a:avLst/>
          </a:prstGeom>
        </p:spPr>
        <p:txBody>
          <a:bodyPr wrap="square">
            <a:spAutoFit/>
          </a:bodyPr>
          <a:lstStyle/>
          <a:p>
            <a:pPr>
              <a:lnSpc>
                <a:spcPct val="150000"/>
              </a:lnSpc>
            </a:pPr>
            <a:r>
              <a:rPr lang="en-US" altLang="zh-CN" sz="2000" b="1" dirty="0">
                <a:solidFill>
                  <a:srgbClr val="46C6A9"/>
                </a:solidFill>
              </a:rPr>
              <a:t>The noise-contrastive </a:t>
            </a:r>
            <a:r>
              <a:rPr lang="en-US" altLang="zh-CN" sz="2000" b="1" dirty="0" smtClean="0">
                <a:solidFill>
                  <a:srgbClr val="46C6A9"/>
                </a:solidFill>
              </a:rPr>
              <a:t>estimation (NCE</a:t>
            </a:r>
            <a:r>
              <a:rPr lang="en-US" altLang="zh-CN" sz="2000" b="1" dirty="0">
                <a:solidFill>
                  <a:srgbClr val="46C6A9"/>
                </a:solidFill>
              </a:rPr>
              <a:t>) approach</a:t>
            </a:r>
          </a:p>
        </p:txBody>
      </p:sp>
      <p:pic>
        <p:nvPicPr>
          <p:cNvPr id="6" name="图片 5"/>
          <p:cNvPicPr>
            <a:picLocks noChangeAspect="1"/>
          </p:cNvPicPr>
          <p:nvPr/>
        </p:nvPicPr>
        <p:blipFill>
          <a:blip r:embed="rId3"/>
          <a:stretch>
            <a:fillRect/>
          </a:stretch>
        </p:blipFill>
        <p:spPr>
          <a:xfrm>
            <a:off x="763440" y="1811296"/>
            <a:ext cx="4712800" cy="1432829"/>
          </a:xfrm>
          <a:prstGeom prst="rect">
            <a:avLst/>
          </a:prstGeom>
        </p:spPr>
      </p:pic>
      <p:pic>
        <p:nvPicPr>
          <p:cNvPr id="7" name="图片 6"/>
          <p:cNvPicPr>
            <a:picLocks noChangeAspect="1"/>
          </p:cNvPicPr>
          <p:nvPr/>
        </p:nvPicPr>
        <p:blipFill>
          <a:blip r:embed="rId4"/>
          <a:stretch>
            <a:fillRect/>
          </a:stretch>
        </p:blipFill>
        <p:spPr>
          <a:xfrm>
            <a:off x="763440" y="3542732"/>
            <a:ext cx="1572317" cy="568307"/>
          </a:xfrm>
          <a:prstGeom prst="rect">
            <a:avLst/>
          </a:prstGeom>
        </p:spPr>
      </p:pic>
      <p:pic>
        <p:nvPicPr>
          <p:cNvPr id="8" name="图片 7"/>
          <p:cNvPicPr>
            <a:picLocks noChangeAspect="1"/>
          </p:cNvPicPr>
          <p:nvPr/>
        </p:nvPicPr>
        <p:blipFill>
          <a:blip r:embed="rId5"/>
          <a:stretch>
            <a:fillRect/>
          </a:stretch>
        </p:blipFill>
        <p:spPr>
          <a:xfrm>
            <a:off x="763439" y="4409646"/>
            <a:ext cx="2529613" cy="385874"/>
          </a:xfrm>
          <a:prstGeom prst="rect">
            <a:avLst/>
          </a:prstGeom>
        </p:spPr>
      </p:pic>
    </p:spTree>
    <p:extLst>
      <p:ext uri="{BB962C8B-B14F-4D97-AF65-F5344CB8AC3E}">
        <p14:creationId xmlns:p14="http://schemas.microsoft.com/office/powerpoint/2010/main" val="401205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30" y="252793"/>
            <a:ext cx="9630050" cy="407291"/>
          </a:xfrm>
          <a:prstGeom prst="rect">
            <a:avLst/>
          </a:prstGeom>
          <a:noFill/>
        </p:spPr>
        <p:txBody>
          <a:bodyPr wrap="square" rtlCol="0" anchor="ctr">
            <a:spAutoFit/>
          </a:bodyPr>
          <a:lstStyle/>
          <a:p>
            <a:pPr>
              <a:lnSpc>
                <a:spcPct val="110000"/>
              </a:lnSpc>
            </a:pPr>
            <a:r>
              <a:rPr kumimoji="1" lang="en-US" altLang="zh-CN" sz="2000" b="1" dirty="0" smtClean="0">
                <a:solidFill>
                  <a:schemeClr val="bg1"/>
                </a:solidFill>
                <a:latin typeface="微软雅黑"/>
                <a:ea typeface="微软雅黑"/>
                <a:cs typeface="微软雅黑"/>
              </a:rPr>
              <a:t>Other algorithms</a:t>
            </a:r>
            <a:endParaRPr kumimoji="1" lang="zh-CN" altLang="en-US" sz="2000" b="1" dirty="0">
              <a:solidFill>
                <a:schemeClr val="bg1"/>
              </a:solidFill>
              <a:latin typeface="微软雅黑"/>
              <a:ea typeface="微软雅黑"/>
              <a:cs typeface="微软雅黑"/>
            </a:endParaRPr>
          </a:p>
        </p:txBody>
      </p:sp>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err="1" smtClean="0">
                <a:solidFill>
                  <a:srgbClr val="46C6A9"/>
                </a:solidFill>
              </a:rPr>
              <a:t>GloVe</a:t>
            </a:r>
            <a:endParaRPr lang="en-US" altLang="zh-CN" sz="2000" b="1" dirty="0">
              <a:solidFill>
                <a:srgbClr val="46C6A9"/>
              </a:solidFill>
            </a:endParaRPr>
          </a:p>
        </p:txBody>
      </p:sp>
      <p:pic>
        <p:nvPicPr>
          <p:cNvPr id="5" name="图片 4"/>
          <p:cNvPicPr>
            <a:picLocks noChangeAspect="1"/>
          </p:cNvPicPr>
          <p:nvPr/>
        </p:nvPicPr>
        <p:blipFill>
          <a:blip r:embed="rId3"/>
          <a:stretch>
            <a:fillRect/>
          </a:stretch>
        </p:blipFill>
        <p:spPr>
          <a:xfrm>
            <a:off x="408031" y="1755896"/>
            <a:ext cx="6246041" cy="579104"/>
          </a:xfrm>
          <a:prstGeom prst="rect">
            <a:avLst/>
          </a:prstGeom>
        </p:spPr>
      </p:pic>
      <p:pic>
        <p:nvPicPr>
          <p:cNvPr id="6" name="图片 5"/>
          <p:cNvPicPr>
            <a:picLocks noChangeAspect="1"/>
          </p:cNvPicPr>
          <p:nvPr/>
        </p:nvPicPr>
        <p:blipFill>
          <a:blip r:embed="rId4"/>
          <a:stretch>
            <a:fillRect/>
          </a:stretch>
        </p:blipFill>
        <p:spPr>
          <a:xfrm>
            <a:off x="408030" y="2838146"/>
            <a:ext cx="2303121" cy="504494"/>
          </a:xfrm>
          <a:prstGeom prst="rect">
            <a:avLst/>
          </a:prstGeom>
        </p:spPr>
      </p:pic>
      <p:pic>
        <p:nvPicPr>
          <p:cNvPr id="7" name="图片 6"/>
          <p:cNvPicPr>
            <a:picLocks noChangeAspect="1"/>
          </p:cNvPicPr>
          <p:nvPr/>
        </p:nvPicPr>
        <p:blipFill>
          <a:blip r:embed="rId5"/>
          <a:stretch>
            <a:fillRect/>
          </a:stretch>
        </p:blipFill>
        <p:spPr>
          <a:xfrm>
            <a:off x="3200570" y="2838146"/>
            <a:ext cx="2201427" cy="504494"/>
          </a:xfrm>
          <a:prstGeom prst="rect">
            <a:avLst/>
          </a:prstGeom>
        </p:spPr>
      </p:pic>
    </p:spTree>
    <p:extLst>
      <p:ext uri="{BB962C8B-B14F-4D97-AF65-F5344CB8AC3E}">
        <p14:creationId xmlns:p14="http://schemas.microsoft.com/office/powerpoint/2010/main" val="270015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4284507" y="2449228"/>
            <a:ext cx="5078530" cy="461665"/>
          </a:xfrm>
          <a:prstGeom prst="rect">
            <a:avLst/>
          </a:prstGeom>
          <a:noFill/>
        </p:spPr>
        <p:txBody>
          <a:bodyPr wrap="square" rtlCol="0">
            <a:spAutoFit/>
          </a:bodyPr>
          <a:lstStyle/>
          <a:p>
            <a:pPr algn="ctr"/>
            <a:r>
              <a:rPr kumimoji="1" lang="en-US" altLang="zh-CN" sz="2400" b="1" dirty="0" smtClean="0">
                <a:solidFill>
                  <a:srgbClr val="FFFFFF"/>
                </a:solidFill>
              </a:rPr>
              <a:t>The Choice of context</a:t>
            </a:r>
            <a:endParaRPr kumimoji="1" lang="zh-CN" altLang="en-US" sz="2400" b="1" dirty="0">
              <a:solidFill>
                <a:srgbClr val="FFFFFF"/>
              </a:solidFill>
            </a:endParaRPr>
          </a:p>
        </p:txBody>
      </p:sp>
      <p:sp>
        <p:nvSpPr>
          <p:cNvPr id="6" name="矩形 5"/>
          <p:cNvSpPr/>
          <p:nvPr/>
        </p:nvSpPr>
        <p:spPr>
          <a:xfrm>
            <a:off x="6421592" y="954949"/>
            <a:ext cx="824265" cy="1477328"/>
          </a:xfrm>
          <a:prstGeom prst="rect">
            <a:avLst/>
          </a:prstGeom>
        </p:spPr>
        <p:txBody>
          <a:bodyPr wrap="none">
            <a:spAutoFit/>
          </a:bodyPr>
          <a:lstStyle/>
          <a:p>
            <a:pPr lvl="0" algn="ctr"/>
            <a:r>
              <a:rPr kumimoji="1" lang="en-US" altLang="zh-CN" sz="9000" dirty="0">
                <a:solidFill>
                  <a:srgbClr val="FFFFFF"/>
                </a:solidFill>
                <a:effectLst>
                  <a:outerShdw blurRad="50800" dist="38100" dir="5400000" algn="t" rotWithShape="0">
                    <a:prstClr val="black">
                      <a:alpha val="40000"/>
                    </a:prstClr>
                  </a:outerShdw>
                </a:effectLst>
              </a:rPr>
              <a:t>5</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6177471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5230772" cy="470257"/>
          </a:xfrm>
          <a:prstGeom prst="rect">
            <a:avLst/>
          </a:prstGeom>
          <a:noFill/>
        </p:spPr>
        <p:txBody>
          <a:bodyPr wrap="square" rtlCol="0" anchor="ctr">
            <a:spAutoFit/>
          </a:bodyPr>
          <a:lstStyle/>
          <a:p>
            <a:pPr>
              <a:lnSpc>
                <a:spcPct val="110000"/>
              </a:lnSpc>
            </a:pPr>
            <a:r>
              <a:rPr kumimoji="1" lang="en-US" altLang="zh-CN" sz="2400" b="1" dirty="0">
                <a:solidFill>
                  <a:schemeClr val="bg1"/>
                </a:solidFill>
                <a:latin typeface="微软雅黑"/>
                <a:ea typeface="微软雅黑"/>
                <a:cs typeface="微软雅黑"/>
              </a:rPr>
              <a:t>The Choice of context</a:t>
            </a:r>
          </a:p>
        </p:txBody>
      </p:sp>
      <p:sp>
        <p:nvSpPr>
          <p:cNvPr id="29" name="矩形 28"/>
          <p:cNvSpPr/>
          <p:nvPr/>
        </p:nvSpPr>
        <p:spPr>
          <a:xfrm>
            <a:off x="408030" y="958691"/>
            <a:ext cx="5149490" cy="3600986"/>
          </a:xfrm>
          <a:prstGeom prst="rect">
            <a:avLst/>
          </a:prstGeom>
        </p:spPr>
        <p:txBody>
          <a:bodyPr wrap="square">
            <a:spAutoFit/>
          </a:bodyPr>
          <a:lstStyle/>
          <a:p>
            <a:pPr>
              <a:lnSpc>
                <a:spcPct val="150000"/>
              </a:lnSpc>
            </a:pPr>
            <a:r>
              <a:rPr lang="en-US" altLang="zh-CN" sz="2000" b="1" dirty="0" smtClean="0">
                <a:solidFill>
                  <a:srgbClr val="46C6A9"/>
                </a:solidFill>
              </a:rPr>
              <a:t>Window approach</a:t>
            </a:r>
          </a:p>
          <a:p>
            <a:pPr>
              <a:lnSpc>
                <a:spcPct val="150000"/>
              </a:lnSpc>
            </a:pPr>
            <a:r>
              <a:rPr lang="en-US" altLang="zh-CN" sz="2000" b="1" dirty="0">
                <a:solidFill>
                  <a:srgbClr val="46C6A9"/>
                </a:solidFill>
              </a:rPr>
              <a:t>	</a:t>
            </a:r>
            <a:r>
              <a:rPr lang="en-US" altLang="zh-CN" sz="1600" b="1" dirty="0" smtClean="0">
                <a:solidFill>
                  <a:schemeClr val="bg1"/>
                </a:solidFill>
              </a:rPr>
              <a:t>Window size</a:t>
            </a:r>
          </a:p>
          <a:p>
            <a:pPr>
              <a:lnSpc>
                <a:spcPct val="150000"/>
              </a:lnSpc>
            </a:pPr>
            <a:r>
              <a:rPr lang="en-US" altLang="zh-CN" sz="1600" b="1" dirty="0">
                <a:solidFill>
                  <a:schemeClr val="bg1"/>
                </a:solidFill>
              </a:rPr>
              <a:t>	</a:t>
            </a:r>
            <a:r>
              <a:rPr lang="en-US" altLang="zh-CN" sz="1600" b="1" dirty="0" smtClean="0">
                <a:solidFill>
                  <a:schemeClr val="bg1"/>
                </a:solidFill>
              </a:rPr>
              <a:t>Positional window</a:t>
            </a:r>
          </a:p>
          <a:p>
            <a:pPr>
              <a:lnSpc>
                <a:spcPct val="150000"/>
              </a:lnSpc>
            </a:pPr>
            <a:r>
              <a:rPr lang="en-US" altLang="zh-CN" sz="1600" b="1" dirty="0">
                <a:solidFill>
                  <a:schemeClr val="bg1"/>
                </a:solidFill>
              </a:rPr>
              <a:t>	</a:t>
            </a:r>
            <a:r>
              <a:rPr lang="en-US" altLang="zh-CN" sz="1600" b="1" dirty="0" smtClean="0">
                <a:solidFill>
                  <a:schemeClr val="bg1"/>
                </a:solidFill>
              </a:rPr>
              <a:t>Variants</a:t>
            </a:r>
            <a:endParaRPr lang="en-US" altLang="zh-CN" sz="2000" b="1" dirty="0" smtClean="0">
              <a:solidFill>
                <a:srgbClr val="46C6A9"/>
              </a:solidFill>
            </a:endParaRPr>
          </a:p>
          <a:p>
            <a:pPr>
              <a:lnSpc>
                <a:spcPct val="150000"/>
              </a:lnSpc>
            </a:pPr>
            <a:r>
              <a:rPr lang="en-US" altLang="zh-CN" sz="2000" b="1" dirty="0" smtClean="0">
                <a:solidFill>
                  <a:srgbClr val="46C6A9"/>
                </a:solidFill>
              </a:rPr>
              <a:t>Sentences, paragraphs, or documents</a:t>
            </a:r>
          </a:p>
          <a:p>
            <a:pPr>
              <a:lnSpc>
                <a:spcPct val="150000"/>
              </a:lnSpc>
            </a:pPr>
            <a:r>
              <a:rPr lang="en-US" altLang="zh-CN" sz="2000" b="1" dirty="0" smtClean="0">
                <a:solidFill>
                  <a:srgbClr val="46C6A9"/>
                </a:solidFill>
              </a:rPr>
              <a:t>	</a:t>
            </a:r>
            <a:r>
              <a:rPr lang="en-US" altLang="zh-CN" sz="1600" b="1" dirty="0" smtClean="0">
                <a:solidFill>
                  <a:schemeClr val="bg1"/>
                </a:solidFill>
              </a:rPr>
              <a:t>Equivalent to using very large window size</a:t>
            </a:r>
            <a:endParaRPr lang="en-US" altLang="zh-CN" sz="2000" b="1" dirty="0" smtClean="0">
              <a:solidFill>
                <a:srgbClr val="46C6A9"/>
              </a:solidFill>
            </a:endParaRPr>
          </a:p>
          <a:p>
            <a:pPr>
              <a:lnSpc>
                <a:spcPct val="150000"/>
              </a:lnSpc>
            </a:pPr>
            <a:r>
              <a:rPr lang="en-US" altLang="zh-CN" sz="2000" b="1" dirty="0" smtClean="0">
                <a:solidFill>
                  <a:srgbClr val="46C6A9"/>
                </a:solidFill>
              </a:rPr>
              <a:t>Syntactic window</a:t>
            </a:r>
          </a:p>
          <a:p>
            <a:pPr>
              <a:lnSpc>
                <a:spcPct val="150000"/>
              </a:lnSpc>
            </a:pPr>
            <a:endParaRPr lang="en-US" altLang="zh-CN" sz="2000" b="1" dirty="0">
              <a:solidFill>
                <a:srgbClr val="46C6A9"/>
              </a:solidFill>
            </a:endParaRPr>
          </a:p>
        </p:txBody>
      </p:sp>
    </p:spTree>
    <p:extLst>
      <p:ext uri="{BB962C8B-B14F-4D97-AF65-F5344CB8AC3E}">
        <p14:creationId xmlns:p14="http://schemas.microsoft.com/office/powerpoint/2010/main" val="103529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5230772" cy="470257"/>
          </a:xfrm>
          <a:prstGeom prst="rect">
            <a:avLst/>
          </a:prstGeom>
          <a:noFill/>
        </p:spPr>
        <p:txBody>
          <a:bodyPr wrap="square" rtlCol="0" anchor="ctr">
            <a:spAutoFit/>
          </a:bodyPr>
          <a:lstStyle/>
          <a:p>
            <a:pPr>
              <a:lnSpc>
                <a:spcPct val="110000"/>
              </a:lnSpc>
            </a:pPr>
            <a:r>
              <a:rPr kumimoji="1" lang="en-US" altLang="zh-CN" sz="2400" b="1" dirty="0">
                <a:solidFill>
                  <a:schemeClr val="bg1"/>
                </a:solidFill>
                <a:latin typeface="微软雅黑"/>
                <a:ea typeface="微软雅黑"/>
                <a:cs typeface="微软雅黑"/>
              </a:rPr>
              <a:t>The Choice of context</a:t>
            </a:r>
          </a:p>
        </p:txBody>
      </p:sp>
      <p:sp>
        <p:nvSpPr>
          <p:cNvPr id="29" name="矩形 28"/>
          <p:cNvSpPr/>
          <p:nvPr/>
        </p:nvSpPr>
        <p:spPr>
          <a:xfrm>
            <a:off x="408030" y="958691"/>
            <a:ext cx="7882530" cy="3693319"/>
          </a:xfrm>
          <a:prstGeom prst="rect">
            <a:avLst/>
          </a:prstGeom>
        </p:spPr>
        <p:txBody>
          <a:bodyPr wrap="square">
            <a:spAutoFit/>
          </a:bodyPr>
          <a:lstStyle/>
          <a:p>
            <a:pPr>
              <a:lnSpc>
                <a:spcPct val="150000"/>
              </a:lnSpc>
            </a:pPr>
            <a:r>
              <a:rPr lang="en-US" altLang="zh-CN" sz="2000" b="1" dirty="0" smtClean="0">
                <a:solidFill>
                  <a:srgbClr val="46C6A9"/>
                </a:solidFill>
              </a:rPr>
              <a:t>Multilingual</a:t>
            </a:r>
          </a:p>
          <a:p>
            <a:pPr>
              <a:lnSpc>
                <a:spcPct val="150000"/>
              </a:lnSpc>
            </a:pPr>
            <a:r>
              <a:rPr lang="en-US" altLang="zh-CN" sz="2000" b="1" dirty="0">
                <a:solidFill>
                  <a:srgbClr val="46C6A9"/>
                </a:solidFill>
              </a:rPr>
              <a:t>	</a:t>
            </a:r>
            <a:r>
              <a:rPr lang="en-US" altLang="zh-CN" sz="1600" b="1" dirty="0" smtClean="0">
                <a:solidFill>
                  <a:schemeClr val="bg1"/>
                </a:solidFill>
              </a:rPr>
              <a:t>The context of a word is the foreign language words aligned to it</a:t>
            </a:r>
            <a:endParaRPr lang="en-US" altLang="zh-CN" sz="2000" b="1" dirty="0" smtClean="0">
              <a:solidFill>
                <a:srgbClr val="46C6A9"/>
              </a:solidFill>
            </a:endParaRPr>
          </a:p>
          <a:p>
            <a:pPr>
              <a:lnSpc>
                <a:spcPct val="150000"/>
              </a:lnSpc>
            </a:pPr>
            <a:r>
              <a:rPr lang="en-US" altLang="zh-CN" sz="2000" b="1" dirty="0" smtClean="0">
                <a:solidFill>
                  <a:srgbClr val="46C6A9"/>
                </a:solidFill>
              </a:rPr>
              <a:t>Character-based and sub-word representations</a:t>
            </a:r>
          </a:p>
          <a:p>
            <a:pPr>
              <a:lnSpc>
                <a:spcPct val="150000"/>
              </a:lnSpc>
            </a:pPr>
            <a:r>
              <a:rPr lang="en-US" altLang="zh-CN" sz="2000" b="1" dirty="0" smtClean="0">
                <a:solidFill>
                  <a:srgbClr val="46C6A9"/>
                </a:solidFill>
              </a:rPr>
              <a:t>	</a:t>
            </a:r>
            <a:r>
              <a:rPr lang="en-US" altLang="zh-CN" sz="1600" b="1" dirty="0" smtClean="0">
                <a:solidFill>
                  <a:schemeClr val="bg1"/>
                </a:solidFill>
              </a:rPr>
              <a:t>Derive the vector representation od a word from the characters that compose it</a:t>
            </a:r>
          </a:p>
          <a:p>
            <a:pPr>
              <a:lnSpc>
                <a:spcPct val="150000"/>
              </a:lnSpc>
            </a:pPr>
            <a:r>
              <a:rPr lang="en-US" altLang="zh-CN" sz="1600" b="1" dirty="0">
                <a:solidFill>
                  <a:schemeClr val="bg1"/>
                </a:solidFill>
              </a:rPr>
              <a:t>	</a:t>
            </a:r>
            <a:endParaRPr lang="en-US" altLang="zh-CN" sz="2000" b="1" dirty="0" smtClean="0">
              <a:solidFill>
                <a:srgbClr val="46C6A9"/>
              </a:solidFill>
            </a:endParaRPr>
          </a:p>
          <a:p>
            <a:pPr>
              <a:lnSpc>
                <a:spcPct val="150000"/>
              </a:lnSpc>
            </a:pPr>
            <a:endParaRPr lang="en-US" altLang="zh-CN" sz="2000" b="1" dirty="0" smtClean="0">
              <a:solidFill>
                <a:srgbClr val="46C6A9"/>
              </a:solidFill>
            </a:endParaRPr>
          </a:p>
          <a:p>
            <a:pPr>
              <a:lnSpc>
                <a:spcPct val="150000"/>
              </a:lnSpc>
            </a:pPr>
            <a:endParaRPr lang="en-US" altLang="zh-CN" sz="2000" b="1" dirty="0">
              <a:solidFill>
                <a:srgbClr val="46C6A9"/>
              </a:solidFill>
            </a:endParaRPr>
          </a:p>
        </p:txBody>
      </p:sp>
    </p:spTree>
    <p:extLst>
      <p:ext uri="{BB962C8B-B14F-4D97-AF65-F5344CB8AC3E}">
        <p14:creationId xmlns:p14="http://schemas.microsoft.com/office/powerpoint/2010/main" val="219345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4284507" y="2449228"/>
            <a:ext cx="5078530" cy="830997"/>
          </a:xfrm>
          <a:prstGeom prst="rect">
            <a:avLst/>
          </a:prstGeom>
          <a:noFill/>
        </p:spPr>
        <p:txBody>
          <a:bodyPr wrap="square" rtlCol="0">
            <a:spAutoFit/>
          </a:bodyPr>
          <a:lstStyle/>
          <a:p>
            <a:pPr algn="ctr"/>
            <a:r>
              <a:rPr kumimoji="1" lang="en-US" altLang="zh-CN" sz="2400" b="1" dirty="0" smtClean="0">
                <a:solidFill>
                  <a:srgbClr val="FFFFFF"/>
                </a:solidFill>
              </a:rPr>
              <a:t>Dealing with multi-word units and word inflections</a:t>
            </a:r>
            <a:endParaRPr kumimoji="1" lang="zh-CN" altLang="en-US" sz="2400" b="1" dirty="0">
              <a:solidFill>
                <a:srgbClr val="FFFFFF"/>
              </a:solidFill>
            </a:endParaRPr>
          </a:p>
        </p:txBody>
      </p:sp>
      <p:sp>
        <p:nvSpPr>
          <p:cNvPr id="6" name="矩形 5"/>
          <p:cNvSpPr/>
          <p:nvPr/>
        </p:nvSpPr>
        <p:spPr>
          <a:xfrm>
            <a:off x="6421592" y="954949"/>
            <a:ext cx="824265" cy="1477328"/>
          </a:xfrm>
          <a:prstGeom prst="rect">
            <a:avLst/>
          </a:prstGeom>
        </p:spPr>
        <p:txBody>
          <a:bodyPr wrap="none">
            <a:spAutoFit/>
          </a:bodyPr>
          <a:lstStyle/>
          <a:p>
            <a:pPr lvl="0" algn="ctr"/>
            <a:r>
              <a:rPr kumimoji="1" lang="en-US" altLang="zh-CN" sz="9000" dirty="0" smtClean="0">
                <a:solidFill>
                  <a:srgbClr val="FFFFFF"/>
                </a:solidFill>
                <a:effectLst>
                  <a:outerShdw blurRad="50800" dist="38100" dir="5400000" algn="t" rotWithShape="0">
                    <a:prstClr val="black">
                      <a:alpha val="40000"/>
                    </a:prstClr>
                  </a:outerShdw>
                </a:effectLst>
              </a:rPr>
              <a:t>6</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42560575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07138"/>
            <a:ext cx="8735972" cy="498598"/>
          </a:xfrm>
          <a:prstGeom prst="rect">
            <a:avLst/>
          </a:prstGeom>
          <a:noFill/>
        </p:spPr>
        <p:txBody>
          <a:bodyPr wrap="square" rtlCol="0" anchor="ctr">
            <a:spAutoFit/>
          </a:bodyPr>
          <a:lstStyle/>
          <a:p>
            <a:pPr>
              <a:lnSpc>
                <a:spcPct val="110000"/>
              </a:lnSpc>
            </a:pPr>
            <a:r>
              <a:rPr kumimoji="1" lang="en-US" altLang="zh-CN" sz="2400" b="1" dirty="0" smtClean="0">
                <a:solidFill>
                  <a:schemeClr val="bg1"/>
                </a:solidFill>
                <a:latin typeface="微软雅黑"/>
                <a:ea typeface="微软雅黑"/>
                <a:cs typeface="微软雅黑"/>
              </a:rPr>
              <a:t>Dealing </a:t>
            </a:r>
            <a:r>
              <a:rPr kumimoji="1" lang="en-US" altLang="zh-CN" sz="2400" b="1" dirty="0">
                <a:solidFill>
                  <a:schemeClr val="bg1"/>
                </a:solidFill>
                <a:latin typeface="微软雅黑"/>
                <a:ea typeface="微软雅黑"/>
                <a:cs typeface="微软雅黑"/>
              </a:rPr>
              <a:t>with multi-word units and word </a:t>
            </a:r>
            <a:r>
              <a:rPr kumimoji="1" lang="en-US" altLang="zh-CN" sz="2400" b="1" dirty="0" smtClean="0">
                <a:solidFill>
                  <a:schemeClr val="bg1"/>
                </a:solidFill>
                <a:latin typeface="微软雅黑"/>
                <a:ea typeface="微软雅黑"/>
                <a:cs typeface="微软雅黑"/>
              </a:rPr>
              <a:t>inflections</a:t>
            </a:r>
            <a:endParaRPr kumimoji="1" lang="en-US" altLang="zh-CN" sz="2400" b="1" dirty="0">
              <a:solidFill>
                <a:schemeClr val="bg1"/>
              </a:solidFill>
              <a:latin typeface="微软雅黑"/>
              <a:ea typeface="微软雅黑"/>
              <a:cs typeface="微软雅黑"/>
            </a:endParaRPr>
          </a:p>
        </p:txBody>
      </p:sp>
      <mc:AlternateContent xmlns:mc="http://schemas.openxmlformats.org/markup-compatibility/2006" xmlns:a14="http://schemas.microsoft.com/office/drawing/2010/main">
        <mc:Choice Requires="a14">
          <p:sp>
            <p:nvSpPr>
              <p:cNvPr id="29" name="矩形 28"/>
              <p:cNvSpPr/>
              <p:nvPr/>
            </p:nvSpPr>
            <p:spPr>
              <a:xfrm>
                <a:off x="408030" y="958691"/>
                <a:ext cx="5149490" cy="2400657"/>
              </a:xfrm>
              <a:prstGeom prst="rect">
                <a:avLst/>
              </a:prstGeom>
            </p:spPr>
            <p:txBody>
              <a:bodyPr wrap="square">
                <a:spAutoFit/>
              </a:bodyPr>
              <a:lstStyle/>
              <a:p>
                <a:pPr>
                  <a:lnSpc>
                    <a:spcPct val="150000"/>
                  </a:lnSpc>
                </a:pPr>
                <a:r>
                  <a:rPr lang="en-US" altLang="zh-CN" sz="2000" b="1" dirty="0" smtClean="0">
                    <a:solidFill>
                      <a:srgbClr val="46C6A9"/>
                    </a:solidFill>
                  </a:rPr>
                  <a:t>Multi-word units</a:t>
                </a:r>
              </a:p>
              <a:p>
                <a:pPr>
                  <a:lnSpc>
                    <a:spcPct val="150000"/>
                  </a:lnSpc>
                </a:pPr>
                <a:r>
                  <a:rPr lang="en-US" altLang="zh-CN" sz="2000" b="1" dirty="0">
                    <a:solidFill>
                      <a:srgbClr val="46C6A9"/>
                    </a:solidFill>
                  </a:rPr>
                  <a:t>	</a:t>
                </a:r>
                <a14:m>
                  <m:oMath xmlns:m="http://schemas.openxmlformats.org/officeDocument/2006/math">
                    <m:r>
                      <a:rPr lang="en-US" altLang="zh-CN" sz="1600" b="1" i="1" smtClean="0">
                        <a:solidFill>
                          <a:schemeClr val="bg1"/>
                        </a:solidFill>
                        <a:latin typeface="Cambria Math" panose="02040503050406030204" pitchFamily="18" charset="0"/>
                      </a:rPr>
                      <m:t>𝒆</m:t>
                    </m:r>
                    <m:r>
                      <a:rPr lang="en-US" altLang="zh-CN" sz="1600" b="1" i="1" smtClean="0">
                        <a:solidFill>
                          <a:schemeClr val="bg1"/>
                        </a:solidFill>
                        <a:latin typeface="Cambria Math" panose="02040503050406030204" pitchFamily="18" charset="0"/>
                      </a:rPr>
                      <m:t>.</m:t>
                    </m:r>
                    <m:r>
                      <a:rPr lang="en-US" altLang="zh-CN" sz="1600" b="1" i="1" smtClean="0">
                        <a:solidFill>
                          <a:schemeClr val="bg1"/>
                        </a:solidFill>
                        <a:latin typeface="Cambria Math" panose="02040503050406030204" pitchFamily="18" charset="0"/>
                      </a:rPr>
                      <m:t>𝒈</m:t>
                    </m:r>
                    <m:r>
                      <a:rPr lang="en-US" altLang="zh-CN" sz="1600" b="1" i="1" smtClean="0">
                        <a:solidFill>
                          <a:schemeClr val="bg1"/>
                        </a:solidFill>
                        <a:latin typeface="Cambria Math" panose="02040503050406030204" pitchFamily="18" charset="0"/>
                      </a:rPr>
                      <m:t>.     </m:t>
                    </m:r>
                    <m:r>
                      <a:rPr lang="en-US" altLang="zh-CN" sz="1600" b="1" i="1" smtClean="0">
                        <a:solidFill>
                          <a:schemeClr val="bg1"/>
                        </a:solidFill>
                        <a:latin typeface="Cambria Math" panose="02040503050406030204" pitchFamily="18" charset="0"/>
                      </a:rPr>
                      <m:t>𝑵𝒆𝒘</m:t>
                    </m:r>
                    <m:r>
                      <a:rPr lang="en-US" altLang="zh-CN" sz="1600" b="1" i="1" smtClean="0">
                        <a:solidFill>
                          <a:schemeClr val="bg1"/>
                        </a:solidFill>
                        <a:latin typeface="Cambria Math" panose="02040503050406030204" pitchFamily="18" charset="0"/>
                      </a:rPr>
                      <m:t> </m:t>
                    </m:r>
                    <m:r>
                      <a:rPr lang="en-US" altLang="zh-CN" sz="1600" b="1" i="1" smtClean="0">
                        <a:solidFill>
                          <a:schemeClr val="bg1"/>
                        </a:solidFill>
                        <a:latin typeface="Cambria Math" panose="02040503050406030204" pitchFamily="18" charset="0"/>
                      </a:rPr>
                      <m:t>𝒀𝒐𝒓𝒌</m:t>
                    </m:r>
                    <m:r>
                      <a:rPr lang="en-US" altLang="zh-CN" sz="1600" b="1" i="1" smtClean="0">
                        <a:solidFill>
                          <a:schemeClr val="bg1"/>
                        </a:solidFill>
                        <a:latin typeface="Cambria Math" panose="02040503050406030204" pitchFamily="18" charset="0"/>
                      </a:rPr>
                      <m:t> →</m:t>
                    </m:r>
                    <m:r>
                      <a:rPr lang="en-US" altLang="zh-CN" sz="1600" b="1" i="1" smtClean="0">
                        <a:solidFill>
                          <a:schemeClr val="bg1"/>
                        </a:solidFill>
                        <a:latin typeface="Cambria Math" panose="02040503050406030204" pitchFamily="18" charset="0"/>
                      </a:rPr>
                      <m:t>𝑵𝒆𝒘</m:t>
                    </m:r>
                    <m:r>
                      <a:rPr lang="en-US" altLang="zh-CN" sz="1600" b="1" i="1" smtClean="0">
                        <a:solidFill>
                          <a:schemeClr val="bg1"/>
                        </a:solidFill>
                        <a:latin typeface="Cambria Math" panose="02040503050406030204" pitchFamily="18" charset="0"/>
                      </a:rPr>
                      <m:t>_</m:t>
                    </m:r>
                    <m:r>
                      <a:rPr lang="en-US" altLang="zh-CN" sz="1600" b="1" i="1" smtClean="0">
                        <a:solidFill>
                          <a:schemeClr val="bg1"/>
                        </a:solidFill>
                        <a:latin typeface="Cambria Math" panose="02040503050406030204" pitchFamily="18" charset="0"/>
                      </a:rPr>
                      <m:t>𝒀𝒐𝒓𝒌</m:t>
                    </m:r>
                  </m:oMath>
                </a14:m>
                <a:endParaRPr lang="en-US" altLang="zh-CN" sz="2000" b="1" dirty="0" smtClean="0">
                  <a:solidFill>
                    <a:srgbClr val="46C6A9"/>
                  </a:solidFill>
                </a:endParaRPr>
              </a:p>
              <a:p>
                <a:pPr>
                  <a:lnSpc>
                    <a:spcPct val="150000"/>
                  </a:lnSpc>
                </a:pPr>
                <a:r>
                  <a:rPr lang="en-US" altLang="zh-CN" sz="2000" b="1" dirty="0" smtClean="0">
                    <a:solidFill>
                      <a:srgbClr val="46C6A9"/>
                    </a:solidFill>
                  </a:rPr>
                  <a:t>word inflections</a:t>
                </a:r>
              </a:p>
              <a:p>
                <a:pPr>
                  <a:lnSpc>
                    <a:spcPct val="150000"/>
                  </a:lnSpc>
                </a:pPr>
                <a:r>
                  <a:rPr lang="en-US" altLang="zh-CN" sz="2000" b="1" dirty="0" smtClean="0">
                    <a:solidFill>
                      <a:srgbClr val="46C6A9"/>
                    </a:solidFill>
                  </a:rPr>
                  <a:t>	</a:t>
                </a:r>
                <a14:m>
                  <m:oMath xmlns:m="http://schemas.openxmlformats.org/officeDocument/2006/math">
                    <m:sSub>
                      <m:sSubPr>
                        <m:ctrlPr>
                          <a:rPr lang="en-US" altLang="zh-CN" sz="1600" b="1" i="1" smtClean="0">
                            <a:solidFill>
                              <a:schemeClr val="bg1"/>
                            </a:solidFill>
                            <a:latin typeface="Cambria Math" panose="02040503050406030204" pitchFamily="18" charset="0"/>
                          </a:rPr>
                        </m:ctrlPr>
                      </m:sSubPr>
                      <m:e>
                        <m:r>
                          <a:rPr lang="en-US" altLang="zh-CN" sz="1600" b="1" i="1">
                            <a:solidFill>
                              <a:schemeClr val="bg1"/>
                            </a:solidFill>
                            <a:latin typeface="Cambria Math" panose="02040503050406030204" pitchFamily="18" charset="0"/>
                          </a:rPr>
                          <m:t>𝒆</m:t>
                        </m:r>
                        <m:r>
                          <a:rPr lang="en-US" altLang="zh-CN" sz="1600" b="1" i="1">
                            <a:solidFill>
                              <a:schemeClr val="bg1"/>
                            </a:solidFill>
                            <a:latin typeface="Cambria Math" panose="02040503050406030204" pitchFamily="18" charset="0"/>
                          </a:rPr>
                          <m:t>.</m:t>
                        </m:r>
                        <m:r>
                          <a:rPr lang="en-US" altLang="zh-CN" sz="1600" b="1" i="1">
                            <a:solidFill>
                              <a:schemeClr val="bg1"/>
                            </a:solidFill>
                            <a:latin typeface="Cambria Math" panose="02040503050406030204" pitchFamily="18" charset="0"/>
                          </a:rPr>
                          <m:t>𝒈</m:t>
                        </m:r>
                        <m:r>
                          <a:rPr lang="en-US" altLang="zh-CN" sz="1600" b="1" i="1">
                            <a:solidFill>
                              <a:schemeClr val="bg1"/>
                            </a:solidFill>
                            <a:latin typeface="Cambria Math" panose="02040503050406030204" pitchFamily="18" charset="0"/>
                          </a:rPr>
                          <m:t>.    </m:t>
                        </m:r>
                        <m:r>
                          <a:rPr lang="en-US" altLang="zh-CN" sz="1600" b="1" i="1" smtClean="0">
                            <a:solidFill>
                              <a:schemeClr val="bg1"/>
                            </a:solidFill>
                            <a:latin typeface="Cambria Math" panose="02040503050406030204" pitchFamily="18" charset="0"/>
                          </a:rPr>
                          <m:t>𝒃𝒐𝒐𝒌</m:t>
                        </m:r>
                      </m:e>
                      <m:sub>
                        <m:r>
                          <a:rPr lang="en-US" altLang="zh-CN" sz="1600" b="1" i="1" smtClean="0">
                            <a:solidFill>
                              <a:schemeClr val="bg1"/>
                            </a:solidFill>
                            <a:latin typeface="Cambria Math" panose="02040503050406030204" pitchFamily="18" charset="0"/>
                          </a:rPr>
                          <m:t>𝑵𝑶𝑼𝑵</m:t>
                        </m:r>
                      </m:sub>
                    </m:sSub>
                    <m:r>
                      <a:rPr lang="en-US" altLang="zh-CN" sz="1600" b="1" i="1" smtClean="0">
                        <a:solidFill>
                          <a:schemeClr val="bg1"/>
                        </a:solidFill>
                        <a:latin typeface="Cambria Math" panose="02040503050406030204" pitchFamily="18" charset="0"/>
                      </a:rPr>
                      <m:t>  </m:t>
                    </m:r>
                    <m:sSub>
                      <m:sSubPr>
                        <m:ctrlPr>
                          <a:rPr lang="en-US" altLang="zh-CN" sz="1600" b="1" i="1" smtClean="0">
                            <a:solidFill>
                              <a:schemeClr val="bg1"/>
                            </a:solidFill>
                            <a:latin typeface="Cambria Math" panose="02040503050406030204" pitchFamily="18" charset="0"/>
                          </a:rPr>
                        </m:ctrlPr>
                      </m:sSubPr>
                      <m:e>
                        <m:r>
                          <a:rPr lang="en-US" altLang="zh-CN" sz="1600" b="1" i="1" smtClean="0">
                            <a:solidFill>
                              <a:schemeClr val="bg1"/>
                            </a:solidFill>
                            <a:latin typeface="Cambria Math" panose="02040503050406030204" pitchFamily="18" charset="0"/>
                          </a:rPr>
                          <m:t>             </m:t>
                        </m:r>
                        <m:r>
                          <a:rPr lang="en-US" altLang="zh-CN" sz="1600" b="1" i="1" smtClean="0">
                            <a:solidFill>
                              <a:schemeClr val="bg1"/>
                            </a:solidFill>
                            <a:latin typeface="Cambria Math" panose="02040503050406030204" pitchFamily="18" charset="0"/>
                          </a:rPr>
                          <m:t>𝒃𝒐𝒐𝒌</m:t>
                        </m:r>
                      </m:e>
                      <m:sub>
                        <m:r>
                          <a:rPr lang="en-US" altLang="zh-CN" sz="1600" b="1" i="1" smtClean="0">
                            <a:solidFill>
                              <a:schemeClr val="bg1"/>
                            </a:solidFill>
                            <a:latin typeface="Cambria Math" panose="02040503050406030204" pitchFamily="18" charset="0"/>
                          </a:rPr>
                          <m:t>𝑽𝑬𝑹𝑩</m:t>
                        </m:r>
                      </m:sub>
                    </m:sSub>
                  </m:oMath>
                </a14:m>
                <a:endParaRPr lang="en-US" altLang="zh-CN" sz="2000" b="1" dirty="0" smtClean="0">
                  <a:solidFill>
                    <a:srgbClr val="46C6A9"/>
                  </a:solidFill>
                </a:endParaRPr>
              </a:p>
              <a:p>
                <a:pPr>
                  <a:lnSpc>
                    <a:spcPct val="150000"/>
                  </a:lnSpc>
                </a:pPr>
                <a:endParaRPr lang="en-US" altLang="zh-CN" sz="2000" b="1" dirty="0">
                  <a:solidFill>
                    <a:srgbClr val="46C6A9"/>
                  </a:solidFill>
                </a:endParaRPr>
              </a:p>
            </p:txBody>
          </p:sp>
        </mc:Choice>
        <mc:Fallback xmlns="">
          <p:sp>
            <p:nvSpPr>
              <p:cNvPr id="29" name="矩形 28"/>
              <p:cNvSpPr>
                <a:spLocks noRot="1" noChangeAspect="1" noMove="1" noResize="1" noEditPoints="1" noAdjustHandles="1" noChangeArrowheads="1" noChangeShapeType="1" noTextEdit="1"/>
              </p:cNvSpPr>
              <p:nvPr/>
            </p:nvSpPr>
            <p:spPr>
              <a:xfrm>
                <a:off x="408030" y="958691"/>
                <a:ext cx="5149490" cy="2400657"/>
              </a:xfrm>
              <a:prstGeom prst="rect">
                <a:avLst/>
              </a:prstGeom>
              <a:blipFill rotWithShape="0">
                <a:blip r:embed="rId3"/>
                <a:stretch>
                  <a:fillRect l="-13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69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4284507" y="2449228"/>
            <a:ext cx="5078530" cy="830997"/>
          </a:xfrm>
          <a:prstGeom prst="rect">
            <a:avLst/>
          </a:prstGeom>
          <a:noFill/>
        </p:spPr>
        <p:txBody>
          <a:bodyPr wrap="square" rtlCol="0">
            <a:spAutoFit/>
          </a:bodyPr>
          <a:lstStyle/>
          <a:p>
            <a:pPr algn="ctr"/>
            <a:r>
              <a:rPr kumimoji="1" lang="en-US" altLang="zh-CN" sz="2400" b="1" dirty="0" smtClean="0">
                <a:solidFill>
                  <a:srgbClr val="FFFFFF"/>
                </a:solidFill>
              </a:rPr>
              <a:t>The limitations of distributional methods</a:t>
            </a:r>
            <a:endParaRPr kumimoji="1" lang="zh-CN" altLang="en-US" sz="2400" b="1" dirty="0">
              <a:solidFill>
                <a:srgbClr val="FFFFFF"/>
              </a:solidFill>
            </a:endParaRPr>
          </a:p>
        </p:txBody>
      </p:sp>
      <p:sp>
        <p:nvSpPr>
          <p:cNvPr id="6" name="矩形 5"/>
          <p:cNvSpPr/>
          <p:nvPr/>
        </p:nvSpPr>
        <p:spPr>
          <a:xfrm>
            <a:off x="6421592" y="954949"/>
            <a:ext cx="824265" cy="1477328"/>
          </a:xfrm>
          <a:prstGeom prst="rect">
            <a:avLst/>
          </a:prstGeom>
        </p:spPr>
        <p:txBody>
          <a:bodyPr wrap="none">
            <a:spAutoFit/>
          </a:bodyPr>
          <a:lstStyle/>
          <a:p>
            <a:pPr lvl="0" algn="ctr"/>
            <a:r>
              <a:rPr kumimoji="1" lang="en-US" altLang="zh-CN" sz="9000" dirty="0" smtClean="0">
                <a:solidFill>
                  <a:srgbClr val="FFFFFF"/>
                </a:solidFill>
                <a:effectLst>
                  <a:outerShdw blurRad="50800" dist="38100" dir="5400000" algn="t" rotWithShape="0">
                    <a:prstClr val="black">
                      <a:alpha val="40000"/>
                    </a:prstClr>
                  </a:outerShdw>
                </a:effectLst>
              </a:rPr>
              <a:t>7</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3504508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4386"/>
            <a:ext cx="8735972" cy="464101"/>
          </a:xfrm>
          <a:prstGeom prst="rect">
            <a:avLst/>
          </a:prstGeom>
          <a:noFill/>
        </p:spPr>
        <p:txBody>
          <a:bodyPr wrap="square" rtlCol="0" anchor="ctr">
            <a:spAutoFit/>
          </a:bodyPr>
          <a:lstStyle/>
          <a:p>
            <a:pPr>
              <a:lnSpc>
                <a:spcPct val="110000"/>
              </a:lnSpc>
            </a:pPr>
            <a:r>
              <a:rPr kumimoji="1" lang="en-US" altLang="zh-CN" sz="2400" b="1" dirty="0" smtClean="0">
                <a:solidFill>
                  <a:srgbClr val="FFFFFF"/>
                </a:solidFill>
              </a:rPr>
              <a:t>The </a:t>
            </a:r>
            <a:r>
              <a:rPr kumimoji="1" lang="en-US" altLang="zh-CN" sz="2400" b="1" dirty="0">
                <a:solidFill>
                  <a:srgbClr val="FFFFFF"/>
                </a:solidFill>
              </a:rPr>
              <a:t>limitations of distributional </a:t>
            </a:r>
            <a:r>
              <a:rPr kumimoji="1" lang="en-US" altLang="zh-CN" sz="2400" b="1" dirty="0" smtClean="0">
                <a:solidFill>
                  <a:srgbClr val="FFFFFF"/>
                </a:solidFill>
              </a:rPr>
              <a:t>methods</a:t>
            </a:r>
            <a:endParaRPr kumimoji="1" lang="zh-CN" altLang="en-US" sz="2400" b="1" dirty="0">
              <a:solidFill>
                <a:srgbClr val="FFFFFF"/>
              </a:solidFill>
            </a:endParaRPr>
          </a:p>
        </p:txBody>
      </p:sp>
      <p:sp>
        <p:nvSpPr>
          <p:cNvPr id="29" name="矩形 28"/>
          <p:cNvSpPr/>
          <p:nvPr/>
        </p:nvSpPr>
        <p:spPr>
          <a:xfrm>
            <a:off x="408030" y="958691"/>
            <a:ext cx="5149490" cy="2862322"/>
          </a:xfrm>
          <a:prstGeom prst="rect">
            <a:avLst/>
          </a:prstGeom>
        </p:spPr>
        <p:txBody>
          <a:bodyPr wrap="square">
            <a:spAutoFit/>
          </a:bodyPr>
          <a:lstStyle/>
          <a:p>
            <a:pPr>
              <a:lnSpc>
                <a:spcPct val="150000"/>
              </a:lnSpc>
            </a:pPr>
            <a:r>
              <a:rPr lang="en-US" altLang="zh-CN" sz="2000" b="1" dirty="0">
                <a:solidFill>
                  <a:srgbClr val="46C6A9"/>
                </a:solidFill>
              </a:rPr>
              <a:t>D</a:t>
            </a:r>
            <a:r>
              <a:rPr lang="en-US" altLang="zh-CN" sz="2000" b="1" dirty="0" smtClean="0">
                <a:solidFill>
                  <a:srgbClr val="46C6A9"/>
                </a:solidFill>
              </a:rPr>
              <a:t>efinition of similarity</a:t>
            </a:r>
          </a:p>
          <a:p>
            <a:pPr>
              <a:lnSpc>
                <a:spcPct val="150000"/>
              </a:lnSpc>
            </a:pPr>
            <a:r>
              <a:rPr lang="en-US" altLang="zh-CN" sz="2000" b="1" dirty="0" smtClean="0">
                <a:solidFill>
                  <a:srgbClr val="46C6A9"/>
                </a:solidFill>
              </a:rPr>
              <a:t>Black </a:t>
            </a:r>
            <a:r>
              <a:rPr lang="en-US" altLang="zh-CN" sz="2000" b="1" dirty="0" smtClean="0">
                <a:solidFill>
                  <a:srgbClr val="46C6A9"/>
                </a:solidFill>
              </a:rPr>
              <a:t>sheep</a:t>
            </a:r>
            <a:endParaRPr lang="en-US" altLang="zh-CN" sz="2000" b="1" dirty="0" smtClean="0">
              <a:solidFill>
                <a:srgbClr val="46C6A9"/>
              </a:solidFill>
            </a:endParaRPr>
          </a:p>
          <a:p>
            <a:pPr>
              <a:lnSpc>
                <a:spcPct val="150000"/>
              </a:lnSpc>
            </a:pPr>
            <a:r>
              <a:rPr lang="en-US" altLang="zh-CN" sz="2000" b="1" dirty="0" smtClean="0">
                <a:solidFill>
                  <a:srgbClr val="46C6A9"/>
                </a:solidFill>
              </a:rPr>
              <a:t>Antonyms</a:t>
            </a:r>
          </a:p>
          <a:p>
            <a:pPr>
              <a:lnSpc>
                <a:spcPct val="150000"/>
              </a:lnSpc>
            </a:pPr>
            <a:r>
              <a:rPr lang="en-US" altLang="zh-CN" sz="2000" b="1" dirty="0" smtClean="0">
                <a:solidFill>
                  <a:srgbClr val="46C6A9"/>
                </a:solidFill>
              </a:rPr>
              <a:t>Corpus Biases</a:t>
            </a:r>
          </a:p>
          <a:p>
            <a:pPr>
              <a:lnSpc>
                <a:spcPct val="150000"/>
              </a:lnSpc>
            </a:pPr>
            <a:r>
              <a:rPr lang="en-US" altLang="zh-CN" sz="2000" b="1" dirty="0" smtClean="0">
                <a:solidFill>
                  <a:srgbClr val="46C6A9"/>
                </a:solidFill>
              </a:rPr>
              <a:t>Lack of Context</a:t>
            </a:r>
          </a:p>
          <a:p>
            <a:pPr>
              <a:lnSpc>
                <a:spcPct val="150000"/>
              </a:lnSpc>
            </a:pPr>
            <a:endParaRPr lang="en-US" altLang="zh-CN" sz="2000" b="1" dirty="0">
              <a:solidFill>
                <a:srgbClr val="46C6A9"/>
              </a:solidFill>
            </a:endParaRPr>
          </a:p>
        </p:txBody>
      </p:sp>
    </p:spTree>
    <p:extLst>
      <p:ext uri="{BB962C8B-B14F-4D97-AF65-F5344CB8AC3E}">
        <p14:creationId xmlns:p14="http://schemas.microsoft.com/office/powerpoint/2010/main" val="165693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4419107" y="2515141"/>
            <a:ext cx="4809330" cy="461665"/>
          </a:xfrm>
          <a:prstGeom prst="rect">
            <a:avLst/>
          </a:prstGeom>
          <a:noFill/>
        </p:spPr>
        <p:txBody>
          <a:bodyPr wrap="none" rtlCol="0">
            <a:spAutoFit/>
          </a:bodyPr>
          <a:lstStyle/>
          <a:p>
            <a:pPr algn="ctr"/>
            <a:r>
              <a:rPr kumimoji="1" lang="en-US" altLang="zh-CN" sz="2400" b="1" dirty="0">
                <a:solidFill>
                  <a:srgbClr val="FFFFFF"/>
                </a:solidFill>
              </a:rPr>
              <a:t>PART </a:t>
            </a:r>
            <a:r>
              <a:rPr kumimoji="1" lang="en-US" altLang="zh-CN" sz="2400" b="1" dirty="0" smtClean="0">
                <a:solidFill>
                  <a:srgbClr val="FFFFFF"/>
                </a:solidFill>
              </a:rPr>
              <a:t>ONE Random Initialization</a:t>
            </a:r>
            <a:endParaRPr kumimoji="1" lang="zh-CN" altLang="en-US" sz="2400" b="1" dirty="0">
              <a:solidFill>
                <a:srgbClr val="FFFFFF"/>
              </a:solidFill>
            </a:endParaRPr>
          </a:p>
        </p:txBody>
      </p:sp>
      <p:sp>
        <p:nvSpPr>
          <p:cNvPr id="6" name="矩形 5"/>
          <p:cNvSpPr/>
          <p:nvPr/>
        </p:nvSpPr>
        <p:spPr>
          <a:xfrm>
            <a:off x="6421574" y="954949"/>
            <a:ext cx="824302" cy="1477328"/>
          </a:xfrm>
          <a:prstGeom prst="rect">
            <a:avLst/>
          </a:prstGeom>
        </p:spPr>
        <p:txBody>
          <a:bodyPr wrap="none">
            <a:spAutoFit/>
          </a:bodyPr>
          <a:lstStyle/>
          <a:p>
            <a:pPr lvl="0" algn="ctr"/>
            <a:r>
              <a:rPr kumimoji="1" lang="en-US" altLang="zh-CN" sz="9000" dirty="0" smtClean="0">
                <a:solidFill>
                  <a:srgbClr val="FFFFFF"/>
                </a:solidFill>
                <a:effectLst>
                  <a:outerShdw blurRad="50800" dist="38100" dir="5400000" algn="t" rotWithShape="0">
                    <a:prstClr val="black">
                      <a:alpha val="40000"/>
                    </a:prstClr>
                  </a:outerShdw>
                </a:effectLst>
              </a:rPr>
              <a:t>1</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795404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557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1027379"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759183"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2490987"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3222791"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395459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4686399"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5418203"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6150007"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6881811"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7613615" y="18635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8345415" y="18635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661475" y="757096"/>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1393279"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2125083"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2856887" y="757096"/>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588691"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4320495"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5052299"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椭圆 24"/>
          <p:cNvSpPr/>
          <p:nvPr/>
        </p:nvSpPr>
        <p:spPr>
          <a:xfrm>
            <a:off x="5784103"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椭圆 25"/>
          <p:cNvSpPr/>
          <p:nvPr/>
        </p:nvSpPr>
        <p:spPr>
          <a:xfrm>
            <a:off x="6515907"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椭圆 26"/>
          <p:cNvSpPr/>
          <p:nvPr/>
        </p:nvSpPr>
        <p:spPr>
          <a:xfrm>
            <a:off x="7247711"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8" name="椭圆 27"/>
          <p:cNvSpPr/>
          <p:nvPr/>
        </p:nvSpPr>
        <p:spPr>
          <a:xfrm>
            <a:off x="7979515" y="757096"/>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椭圆 44"/>
          <p:cNvSpPr/>
          <p:nvPr/>
        </p:nvSpPr>
        <p:spPr>
          <a:xfrm flipV="1">
            <a:off x="29557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6" name="椭圆 45"/>
          <p:cNvSpPr/>
          <p:nvPr/>
        </p:nvSpPr>
        <p:spPr>
          <a:xfrm flipV="1">
            <a:off x="1027379"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7" name="椭圆 46"/>
          <p:cNvSpPr/>
          <p:nvPr/>
        </p:nvSpPr>
        <p:spPr>
          <a:xfrm flipV="1">
            <a:off x="1759183" y="448251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8" name="椭圆 47"/>
          <p:cNvSpPr/>
          <p:nvPr/>
        </p:nvSpPr>
        <p:spPr>
          <a:xfrm flipV="1">
            <a:off x="2490987"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椭圆 48"/>
          <p:cNvSpPr/>
          <p:nvPr/>
        </p:nvSpPr>
        <p:spPr>
          <a:xfrm flipV="1">
            <a:off x="3222791" y="4482512"/>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0" name="椭圆 49"/>
          <p:cNvSpPr/>
          <p:nvPr/>
        </p:nvSpPr>
        <p:spPr>
          <a:xfrm flipV="1">
            <a:off x="395459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1" name="椭圆 50"/>
          <p:cNvSpPr/>
          <p:nvPr/>
        </p:nvSpPr>
        <p:spPr>
          <a:xfrm flipV="1">
            <a:off x="4686399"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椭圆 51"/>
          <p:cNvSpPr/>
          <p:nvPr/>
        </p:nvSpPr>
        <p:spPr>
          <a:xfrm flipV="1">
            <a:off x="5418203"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椭圆 52"/>
          <p:cNvSpPr/>
          <p:nvPr/>
        </p:nvSpPr>
        <p:spPr>
          <a:xfrm flipV="1">
            <a:off x="6150007"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椭圆 53"/>
          <p:cNvSpPr/>
          <p:nvPr/>
        </p:nvSpPr>
        <p:spPr>
          <a:xfrm flipV="1">
            <a:off x="6881811"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5" name="椭圆 54"/>
          <p:cNvSpPr/>
          <p:nvPr/>
        </p:nvSpPr>
        <p:spPr>
          <a:xfrm flipV="1">
            <a:off x="761361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6" name="椭圆 55"/>
          <p:cNvSpPr/>
          <p:nvPr/>
        </p:nvSpPr>
        <p:spPr>
          <a:xfrm flipV="1">
            <a:off x="8345415" y="4482512"/>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4" name="椭圆 33"/>
          <p:cNvSpPr/>
          <p:nvPr/>
        </p:nvSpPr>
        <p:spPr>
          <a:xfrm flipV="1">
            <a:off x="66147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5" name="椭圆 34"/>
          <p:cNvSpPr/>
          <p:nvPr/>
        </p:nvSpPr>
        <p:spPr>
          <a:xfrm flipV="1">
            <a:off x="1393279"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6" name="椭圆 35"/>
          <p:cNvSpPr/>
          <p:nvPr/>
        </p:nvSpPr>
        <p:spPr>
          <a:xfrm flipV="1">
            <a:off x="2125083"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7" name="椭圆 36"/>
          <p:cNvSpPr/>
          <p:nvPr/>
        </p:nvSpPr>
        <p:spPr>
          <a:xfrm flipV="1">
            <a:off x="2856887"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8" name="椭圆 37"/>
          <p:cNvSpPr/>
          <p:nvPr/>
        </p:nvSpPr>
        <p:spPr>
          <a:xfrm flipV="1">
            <a:off x="3588691"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9" name="椭圆 38"/>
          <p:cNvSpPr/>
          <p:nvPr/>
        </p:nvSpPr>
        <p:spPr>
          <a:xfrm flipV="1">
            <a:off x="432049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0" name="椭圆 39"/>
          <p:cNvSpPr/>
          <p:nvPr/>
        </p:nvSpPr>
        <p:spPr>
          <a:xfrm flipV="1">
            <a:off x="5052299"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1" name="椭圆 40"/>
          <p:cNvSpPr/>
          <p:nvPr/>
        </p:nvSpPr>
        <p:spPr>
          <a:xfrm flipV="1">
            <a:off x="5784103"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椭圆 41"/>
          <p:cNvSpPr/>
          <p:nvPr/>
        </p:nvSpPr>
        <p:spPr>
          <a:xfrm flipV="1">
            <a:off x="6515907"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3" name="椭圆 42"/>
          <p:cNvSpPr/>
          <p:nvPr/>
        </p:nvSpPr>
        <p:spPr>
          <a:xfrm flipV="1">
            <a:off x="7247711" y="3911768"/>
            <a:ext cx="503011" cy="503011"/>
          </a:xfrm>
          <a:prstGeom prst="ellipse">
            <a:avLst/>
          </a:prstGeom>
          <a:solidFill>
            <a:srgbClr val="46C6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4" name="椭圆 43"/>
          <p:cNvSpPr/>
          <p:nvPr/>
        </p:nvSpPr>
        <p:spPr>
          <a:xfrm flipV="1">
            <a:off x="7979515" y="3911768"/>
            <a:ext cx="503011" cy="503011"/>
          </a:xfrm>
          <a:prstGeom prst="ellipse">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7" name="文本框 56"/>
          <p:cNvSpPr txBox="1"/>
          <p:nvPr/>
        </p:nvSpPr>
        <p:spPr>
          <a:xfrm>
            <a:off x="447943" y="1533647"/>
            <a:ext cx="4443845" cy="923330"/>
          </a:xfrm>
          <a:prstGeom prst="rect">
            <a:avLst/>
          </a:prstGeom>
          <a:noFill/>
          <a:effectLst>
            <a:outerShdw blurRad="50800" dist="38100" dir="5400000" algn="t" rotWithShape="0">
              <a:prstClr val="black">
                <a:alpha val="40000"/>
              </a:prstClr>
            </a:outerShdw>
          </a:effectLst>
        </p:spPr>
        <p:txBody>
          <a:bodyPr wrap="none" rtlCol="0">
            <a:spAutoFit/>
          </a:bodyPr>
          <a:lstStyle/>
          <a:p>
            <a:r>
              <a:rPr kumimoji="1" lang="en-US" altLang="zh-CN" sz="5400" b="1" dirty="0">
                <a:solidFill>
                  <a:srgbClr val="46C6A9"/>
                </a:solidFill>
                <a:ea typeface="宋体"/>
              </a:rPr>
              <a:t>THANK YOU</a:t>
            </a:r>
            <a:r>
              <a:rPr kumimoji="1" lang="zh-CN" altLang="en-US" sz="5400" b="1" dirty="0">
                <a:solidFill>
                  <a:srgbClr val="46C6A9"/>
                </a:solidFill>
                <a:ea typeface="宋体"/>
              </a:rPr>
              <a:t> </a:t>
            </a:r>
            <a:r>
              <a:rPr kumimoji="1" lang="en-US" altLang="zh-CN" sz="5400" b="1" dirty="0">
                <a:solidFill>
                  <a:srgbClr val="46C6A9"/>
                </a:solidFill>
                <a:ea typeface="宋体"/>
              </a:rPr>
              <a:t>!</a:t>
            </a:r>
            <a:endParaRPr kumimoji="1" lang="zh-CN" altLang="en-US" sz="5400" b="1" dirty="0">
              <a:solidFill>
                <a:srgbClr val="46C6A9"/>
              </a:solidFill>
              <a:ea typeface="宋体"/>
            </a:endParaRPr>
          </a:p>
        </p:txBody>
      </p:sp>
    </p:spTree>
    <p:extLst>
      <p:ext uri="{BB962C8B-B14F-4D97-AF65-F5344CB8AC3E}">
        <p14:creationId xmlns:p14="http://schemas.microsoft.com/office/powerpoint/2010/main" val="40801342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28" y="207139"/>
            <a:ext cx="4001412" cy="498598"/>
          </a:xfrm>
          <a:prstGeom prst="rect">
            <a:avLst/>
          </a:prstGeom>
          <a:noFill/>
        </p:spPr>
        <p:txBody>
          <a:bodyPr wrap="square" rtlCol="0" anchor="ctr">
            <a:spAutoFit/>
          </a:bodyPr>
          <a:lstStyle/>
          <a:p>
            <a:pPr>
              <a:lnSpc>
                <a:spcPct val="110000"/>
              </a:lnSpc>
            </a:pPr>
            <a:r>
              <a:rPr kumimoji="1" lang="en-US" altLang="zh-CN" sz="2400" b="1" dirty="0">
                <a:solidFill>
                  <a:srgbClr val="FFFFFF"/>
                </a:solidFill>
              </a:rPr>
              <a:t>Random Initialization</a:t>
            </a:r>
            <a:endParaRPr kumimoji="1" lang="zh-CN" altLang="en-US" sz="1550" b="1" dirty="0">
              <a:solidFill>
                <a:schemeClr val="bg1"/>
              </a:solidFill>
              <a:latin typeface="微软雅黑"/>
              <a:ea typeface="微软雅黑"/>
              <a:cs typeface="微软雅黑"/>
            </a:endParaRPr>
          </a:p>
        </p:txBody>
      </p:sp>
      <p:grpSp>
        <p:nvGrpSpPr>
          <p:cNvPr id="30" name="组合 29">
            <a:extLst>
              <a:ext uri="{FF2B5EF4-FFF2-40B4-BE49-F238E27FC236}">
                <a16:creationId xmlns="" xmlns:a16="http://schemas.microsoft.com/office/drawing/2014/main" id="{C5FD8ADF-44D0-413C-95F6-D52B1A25C423}"/>
              </a:ext>
            </a:extLst>
          </p:cNvPr>
          <p:cNvGrpSpPr/>
          <p:nvPr/>
        </p:nvGrpSpPr>
        <p:grpSpPr>
          <a:xfrm>
            <a:off x="408028" y="958691"/>
            <a:ext cx="7832327" cy="1486324"/>
            <a:chOff x="408028" y="958691"/>
            <a:chExt cx="7832327" cy="1486324"/>
          </a:xfrm>
        </p:grpSpPr>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a:solidFill>
                    <a:srgbClr val="46C6A9"/>
                  </a:solidFill>
                </a:rPr>
                <a:t>Word2Vec</a:t>
              </a:r>
            </a:p>
          </p:txBody>
        </p:sp>
        <mc:AlternateContent xmlns:mc="http://schemas.openxmlformats.org/markup-compatibility/2006" xmlns:a14="http://schemas.microsoft.com/office/drawing/2010/main">
          <mc:Choice Requires="a14">
            <p:sp>
              <p:nvSpPr>
                <p:cNvPr id="34" name="矩形 33">
                  <a:extLst>
                    <a:ext uri="{FF2B5EF4-FFF2-40B4-BE49-F238E27FC236}">
                      <a16:creationId xmlns="" xmlns:a16="http://schemas.microsoft.com/office/drawing/2014/main" id="{09F40DB9-E1CE-42C2-9FE2-2C6FEC4DC3F5}"/>
                    </a:ext>
                  </a:extLst>
                </p:cNvPr>
                <p:cNvSpPr/>
                <p:nvPr/>
              </p:nvSpPr>
              <p:spPr>
                <a:xfrm>
                  <a:off x="408028" y="1657299"/>
                  <a:ext cx="7832327" cy="787716"/>
                </a:xfrm>
                <a:prstGeom prst="rect">
                  <a:avLst/>
                </a:prstGeom>
              </p:spPr>
              <p:txBody>
                <a:bodyPr wrap="square">
                  <a:spAutoFit/>
                </a:bodyPr>
                <a:lstStyle/>
                <a:p>
                  <a:pPr lvl="0">
                    <a:lnSpc>
                      <a:spcPct val="130000"/>
                    </a:lnSpc>
                  </a:pPr>
                  <a:r>
                    <a:rPr lang="zh-CN" altLang="en-US" sz="1200" dirty="0" smtClean="0">
                      <a:solidFill>
                        <a:schemeClr val="bg1"/>
                      </a:solidFill>
                    </a:rPr>
                    <a:t>词向量</a:t>
                  </a:r>
                  <a14:m>
                    <m:oMath xmlns:m="http://schemas.openxmlformats.org/officeDocument/2006/math">
                      <m:r>
                        <m:rPr>
                          <m:sty m:val="p"/>
                        </m:rPr>
                        <a:rPr lang="en-US" altLang="zh-CN" sz="1200" i="1" dirty="0">
                          <a:solidFill>
                            <a:schemeClr val="bg1"/>
                          </a:solidFill>
                          <a:latin typeface="Cambria Math" panose="02040503050406030204" pitchFamily="18" charset="0"/>
                        </a:rPr>
                        <m:t>W</m:t>
                      </m:r>
                      <m:r>
                        <a:rPr lang="en-US" altLang="zh-CN" sz="1200" i="1" dirty="0" smtClean="0">
                          <a:solidFill>
                            <a:schemeClr val="bg1"/>
                          </a:solidFill>
                          <a:latin typeface="Cambria Math" panose="02040503050406030204" pitchFamily="18" charset="0"/>
                          <a:ea typeface="Cambria Math" panose="02040503050406030204" pitchFamily="18" charset="0"/>
                        </a:rPr>
                        <m:t>∈</m:t>
                      </m:r>
                      <m:sSup>
                        <m:sSupPr>
                          <m:ctrlPr>
                            <a:rPr lang="en-US" altLang="zh-CN" sz="1200" i="1" dirty="0" smtClean="0">
                              <a:solidFill>
                                <a:schemeClr val="bg1"/>
                              </a:solidFill>
                              <a:latin typeface="Cambria Math" panose="02040503050406030204" pitchFamily="18" charset="0"/>
                              <a:ea typeface="Cambria Math" panose="02040503050406030204" pitchFamily="18" charset="0"/>
                            </a:rPr>
                          </m:ctrlPr>
                        </m:sSupPr>
                        <m:e>
                          <m:r>
                            <a:rPr lang="en-US" altLang="zh-CN" sz="1200" b="0" i="1" dirty="0" smtClean="0">
                              <a:solidFill>
                                <a:schemeClr val="bg1"/>
                              </a:solidFill>
                              <a:latin typeface="Cambria Math" panose="02040503050406030204" pitchFamily="18" charset="0"/>
                              <a:ea typeface="Cambria Math" panose="02040503050406030204" pitchFamily="18" charset="0"/>
                            </a:rPr>
                            <m:t>𝑅</m:t>
                          </m:r>
                        </m:e>
                        <m:sup>
                          <m:r>
                            <a:rPr lang="en-US" altLang="zh-CN" sz="1200" b="0" i="1" dirty="0" smtClean="0">
                              <a:solidFill>
                                <a:schemeClr val="bg1"/>
                              </a:solidFill>
                              <a:latin typeface="Cambria Math" panose="02040503050406030204" pitchFamily="18" charset="0"/>
                              <a:ea typeface="Cambria Math" panose="02040503050406030204" pitchFamily="18" charset="0"/>
                            </a:rPr>
                            <m:t>𝑑</m:t>
                          </m:r>
                        </m:sup>
                      </m:sSup>
                    </m:oMath>
                  </a14:m>
                  <a:r>
                    <a:rPr lang="zh-CN" altLang="en-US" sz="1200" dirty="0">
                      <a:solidFill>
                        <a:schemeClr val="bg1"/>
                      </a:solidFill>
                    </a:rPr>
                    <a:t>以如下公式初始化：</a:t>
                  </a:r>
                  <a:endParaRPr lang="en-US" altLang="zh-CN" sz="1200" dirty="0">
                    <a:solidFill>
                      <a:schemeClr val="bg1"/>
                    </a:solidFill>
                  </a:endParaRPr>
                </a:p>
                <a:p>
                  <a:pPr lvl="0">
                    <a:lnSpc>
                      <a:spcPct val="130000"/>
                    </a:lnSpc>
                  </a:pPr>
                  <a14:m>
                    <m:oMathPara xmlns:m="http://schemas.openxmlformats.org/officeDocument/2006/math">
                      <m:oMathParaPr>
                        <m:jc m:val="centerGroup"/>
                      </m:oMathParaPr>
                      <m:oMath xmlns:m="http://schemas.openxmlformats.org/officeDocument/2006/math">
                        <m:r>
                          <m:rPr>
                            <m:sty m:val="p"/>
                          </m:rPr>
                          <a:rPr lang="en-US" altLang="zh-CN" sz="1200" i="1" dirty="0">
                            <a:solidFill>
                              <a:schemeClr val="bg1"/>
                            </a:solidFill>
                            <a:latin typeface="Cambria Math" panose="02040503050406030204" pitchFamily="18" charset="0"/>
                          </a:rPr>
                          <m:t>W</m:t>
                        </m:r>
                        <m:r>
                          <a:rPr lang="en-US" altLang="zh-CN" sz="1200" i="1" dirty="0" smtClean="0">
                            <a:solidFill>
                              <a:schemeClr val="bg1"/>
                            </a:solidFill>
                            <a:latin typeface="Cambria Math" panose="02040503050406030204" pitchFamily="18" charset="0"/>
                            <a:ea typeface="Cambria Math" panose="02040503050406030204" pitchFamily="18" charset="0"/>
                          </a:rPr>
                          <m:t>~</m:t>
                        </m:r>
                        <m:r>
                          <m:rPr>
                            <m:sty m:val="p"/>
                          </m:rPr>
                          <a:rPr lang="en-US" altLang="zh-CN" sz="1200" i="1" dirty="0">
                            <a:solidFill>
                              <a:schemeClr val="bg1"/>
                            </a:solidFill>
                            <a:latin typeface="Cambria Math" panose="02040503050406030204" pitchFamily="18" charset="0"/>
                            <a:ea typeface="Cambria Math" panose="02040503050406030204" pitchFamily="18" charset="0"/>
                          </a:rPr>
                          <m:t>U</m:t>
                        </m:r>
                        <m:r>
                          <a:rPr lang="en-US" altLang="zh-CN" sz="1200" b="0" i="1" dirty="0" smtClean="0">
                            <a:solidFill>
                              <a:schemeClr val="bg1"/>
                            </a:solidFill>
                            <a:latin typeface="Cambria Math" panose="02040503050406030204" pitchFamily="18" charset="0"/>
                            <a:ea typeface="Cambria Math" panose="02040503050406030204" pitchFamily="18" charset="0"/>
                          </a:rPr>
                          <m:t>[−</m:t>
                        </m:r>
                        <m:f>
                          <m:fPr>
                            <m:ctrlPr>
                              <a:rPr lang="en-US" altLang="zh-CN" sz="1200" b="0" i="1" dirty="0" smtClean="0">
                                <a:solidFill>
                                  <a:schemeClr val="bg1"/>
                                </a:solidFill>
                                <a:latin typeface="Cambria Math" panose="02040503050406030204" pitchFamily="18" charset="0"/>
                                <a:ea typeface="Cambria Math" panose="02040503050406030204" pitchFamily="18" charset="0"/>
                              </a:rPr>
                            </m:ctrlPr>
                          </m:fPr>
                          <m:num>
                            <m:r>
                              <a:rPr lang="en-US" altLang="zh-CN" sz="1200" b="0" i="1" dirty="0" smtClean="0">
                                <a:solidFill>
                                  <a:schemeClr val="bg1"/>
                                </a:solidFill>
                                <a:latin typeface="Cambria Math" panose="02040503050406030204" pitchFamily="18" charset="0"/>
                                <a:ea typeface="Cambria Math" panose="02040503050406030204" pitchFamily="18" charset="0"/>
                              </a:rPr>
                              <m:t>1</m:t>
                            </m:r>
                          </m:num>
                          <m:den>
                            <m:r>
                              <a:rPr lang="en-US" altLang="zh-CN" sz="1200" b="0" i="1" dirty="0" smtClean="0">
                                <a:solidFill>
                                  <a:schemeClr val="bg1"/>
                                </a:solidFill>
                                <a:latin typeface="Cambria Math" panose="02040503050406030204" pitchFamily="18" charset="0"/>
                                <a:ea typeface="Cambria Math" panose="02040503050406030204" pitchFamily="18" charset="0"/>
                              </a:rPr>
                              <m:t>2</m:t>
                            </m:r>
                            <m:r>
                              <a:rPr lang="en-US" altLang="zh-CN" sz="1200" b="0" i="1" dirty="0" smtClean="0">
                                <a:solidFill>
                                  <a:schemeClr val="bg1"/>
                                </a:solidFill>
                                <a:latin typeface="Cambria Math" panose="02040503050406030204" pitchFamily="18" charset="0"/>
                                <a:ea typeface="Cambria Math" panose="02040503050406030204" pitchFamily="18" charset="0"/>
                              </a:rPr>
                              <m:t>𝑑</m:t>
                            </m:r>
                          </m:den>
                        </m:f>
                        <m:r>
                          <a:rPr lang="en-US" altLang="zh-CN" sz="1200" b="0" i="1" dirty="0" smtClean="0">
                            <a:solidFill>
                              <a:schemeClr val="bg1"/>
                            </a:solidFill>
                            <a:latin typeface="Cambria Math" panose="02040503050406030204" pitchFamily="18" charset="0"/>
                            <a:ea typeface="Cambria Math" panose="02040503050406030204" pitchFamily="18" charset="0"/>
                          </a:rPr>
                          <m:t>,+</m:t>
                        </m:r>
                        <m:f>
                          <m:fPr>
                            <m:ctrlPr>
                              <a:rPr lang="en-US" altLang="zh-CN" sz="1200" i="1" dirty="0" smtClean="0">
                                <a:solidFill>
                                  <a:schemeClr val="bg1"/>
                                </a:solidFill>
                                <a:latin typeface="Cambria Math" panose="02040503050406030204" pitchFamily="18" charset="0"/>
                                <a:ea typeface="Cambria Math" panose="02040503050406030204" pitchFamily="18" charset="0"/>
                              </a:rPr>
                            </m:ctrlPr>
                          </m:fPr>
                          <m:num>
                            <m:r>
                              <a:rPr lang="en-US" altLang="zh-CN" sz="1200" b="0" i="1" dirty="0" smtClean="0">
                                <a:solidFill>
                                  <a:schemeClr val="bg1"/>
                                </a:solidFill>
                                <a:latin typeface="Cambria Math" panose="02040503050406030204" pitchFamily="18" charset="0"/>
                                <a:ea typeface="Cambria Math" panose="02040503050406030204" pitchFamily="18" charset="0"/>
                              </a:rPr>
                              <m:t>1</m:t>
                            </m:r>
                          </m:num>
                          <m:den>
                            <m:r>
                              <a:rPr lang="en-US" altLang="zh-CN" sz="1200" i="1" dirty="0" smtClean="0">
                                <a:solidFill>
                                  <a:schemeClr val="bg1"/>
                                </a:solidFill>
                                <a:latin typeface="Cambria Math" panose="02040503050406030204" pitchFamily="18" charset="0"/>
                                <a:ea typeface="Cambria Math" panose="02040503050406030204" pitchFamily="18" charset="0"/>
                              </a:rPr>
                              <m:t>2</m:t>
                            </m:r>
                            <m:r>
                              <a:rPr lang="en-US" altLang="zh-CN" sz="1200" b="0" i="1" dirty="0" smtClean="0">
                                <a:solidFill>
                                  <a:schemeClr val="bg1"/>
                                </a:solidFill>
                                <a:latin typeface="Cambria Math" panose="02040503050406030204" pitchFamily="18" charset="0"/>
                                <a:ea typeface="Cambria Math" panose="02040503050406030204" pitchFamily="18" charset="0"/>
                              </a:rPr>
                              <m:t>𝑑</m:t>
                            </m:r>
                          </m:den>
                        </m:f>
                        <m:r>
                          <a:rPr lang="en-US" altLang="zh-CN" sz="1200" b="0" i="1" dirty="0" smtClean="0">
                            <a:solidFill>
                              <a:schemeClr val="bg1"/>
                            </a:solidFill>
                            <a:latin typeface="Cambria Math" panose="02040503050406030204" pitchFamily="18" charset="0"/>
                            <a:ea typeface="Cambria Math" panose="02040503050406030204" pitchFamily="18" charset="0"/>
                          </a:rPr>
                          <m:t>]</m:t>
                        </m:r>
                      </m:oMath>
                    </m:oMathPara>
                  </a14:m>
                  <a:endParaRPr lang="zh-CN" altLang="en-US" sz="1200" dirty="0">
                    <a:solidFill>
                      <a:schemeClr val="bg1"/>
                    </a:solidFill>
                  </a:endParaRPr>
                </a:p>
              </p:txBody>
            </p:sp>
          </mc:Choice>
          <mc:Fallback xmlns="">
            <p:sp>
              <p:nvSpPr>
                <p:cNvPr id="34" name="矩形 33">
                  <a:extLst>
                    <a:ext uri="{FF2B5EF4-FFF2-40B4-BE49-F238E27FC236}">
                      <a16:creationId xmlns="" xmlns:a16="http://schemas.microsoft.com/office/drawing/2014/main" xmlns:a14="http://schemas.microsoft.com/office/drawing/2010/main" id="{09F40DB9-E1CE-42C2-9FE2-2C6FEC4DC3F5}"/>
                    </a:ext>
                  </a:extLst>
                </p:cNvPr>
                <p:cNvSpPr>
                  <a:spLocks noRot="1" noChangeAspect="1" noMove="1" noResize="1" noEditPoints="1" noAdjustHandles="1" noChangeArrowheads="1" noChangeShapeType="1" noTextEdit="1"/>
                </p:cNvSpPr>
                <p:nvPr/>
              </p:nvSpPr>
              <p:spPr>
                <a:xfrm>
                  <a:off x="408028" y="1657299"/>
                  <a:ext cx="7832327" cy="787716"/>
                </a:xfrm>
                <a:prstGeom prst="rect">
                  <a:avLst/>
                </a:prstGeom>
                <a:blipFill rotWithShape="0">
                  <a:blip r:embed="rId3"/>
                  <a:stretch>
                    <a:fillRect l="-7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4851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732"/>
        </a:solidFill>
        <a:effectLst/>
      </p:bgPr>
    </p:bg>
    <p:spTree>
      <p:nvGrpSpPr>
        <p:cNvPr id="1" name=""/>
        <p:cNvGrpSpPr/>
        <p:nvPr/>
      </p:nvGrpSpPr>
      <p:grpSpPr>
        <a:xfrm>
          <a:off x="0" y="0"/>
          <a:ext cx="0" cy="0"/>
          <a:chOff x="0" y="0"/>
          <a:chExt cx="0" cy="0"/>
        </a:xfrm>
      </p:grpSpPr>
      <p:sp>
        <p:nvSpPr>
          <p:cNvPr id="29" name="文本框 28">
            <a:extLst>
              <a:ext uri="{FF2B5EF4-FFF2-40B4-BE49-F238E27FC236}">
                <a16:creationId xmlns="" xmlns:a16="http://schemas.microsoft.com/office/drawing/2014/main" id="{595C4370-396B-4DD4-8052-62A5E69E764C}"/>
              </a:ext>
            </a:extLst>
          </p:cNvPr>
          <p:cNvSpPr txBox="1"/>
          <p:nvPr/>
        </p:nvSpPr>
        <p:spPr>
          <a:xfrm>
            <a:off x="408028" y="207139"/>
            <a:ext cx="3899812" cy="498598"/>
          </a:xfrm>
          <a:prstGeom prst="rect">
            <a:avLst/>
          </a:prstGeom>
          <a:noFill/>
        </p:spPr>
        <p:txBody>
          <a:bodyPr wrap="square" rtlCol="0" anchor="ctr">
            <a:spAutoFit/>
          </a:bodyPr>
          <a:lstStyle/>
          <a:p>
            <a:pPr>
              <a:lnSpc>
                <a:spcPct val="110000"/>
              </a:lnSpc>
            </a:pPr>
            <a:r>
              <a:rPr kumimoji="1" lang="en-US" altLang="zh-CN" sz="2400" b="1" dirty="0">
                <a:solidFill>
                  <a:srgbClr val="FFFFFF"/>
                </a:solidFill>
              </a:rPr>
              <a:t>Random Initialization</a:t>
            </a:r>
            <a:endParaRPr kumimoji="1" lang="zh-CN" altLang="en-US" sz="1550" b="1" dirty="0">
              <a:solidFill>
                <a:schemeClr val="bg1"/>
              </a:solidFill>
              <a:latin typeface="微软雅黑"/>
              <a:ea typeface="微软雅黑"/>
              <a:cs typeface="微软雅黑"/>
            </a:endParaRPr>
          </a:p>
        </p:txBody>
      </p:sp>
      <p:grpSp>
        <p:nvGrpSpPr>
          <p:cNvPr id="30" name="组合 29">
            <a:extLst>
              <a:ext uri="{FF2B5EF4-FFF2-40B4-BE49-F238E27FC236}">
                <a16:creationId xmlns="" xmlns:a16="http://schemas.microsoft.com/office/drawing/2014/main" id="{C5FD8ADF-44D0-413C-95F6-D52B1A25C423}"/>
              </a:ext>
            </a:extLst>
          </p:cNvPr>
          <p:cNvGrpSpPr/>
          <p:nvPr/>
        </p:nvGrpSpPr>
        <p:grpSpPr>
          <a:xfrm>
            <a:off x="408028" y="958691"/>
            <a:ext cx="7832327" cy="1585261"/>
            <a:chOff x="408028" y="958691"/>
            <a:chExt cx="7832327" cy="1585261"/>
          </a:xfrm>
        </p:grpSpPr>
        <p:sp>
          <p:nvSpPr>
            <p:cNvPr id="33" name="矩形 32">
              <a:extLst>
                <a:ext uri="{FF2B5EF4-FFF2-40B4-BE49-F238E27FC236}">
                  <a16:creationId xmlns="" xmlns:a16="http://schemas.microsoft.com/office/drawing/2014/main" id="{5D3EAD96-2390-450D-BDD0-9FAAFA09FF19}"/>
                </a:ext>
              </a:extLst>
            </p:cNvPr>
            <p:cNvSpPr/>
            <p:nvPr/>
          </p:nvSpPr>
          <p:spPr>
            <a:xfrm>
              <a:off x="408031" y="958691"/>
              <a:ext cx="4626548" cy="498598"/>
            </a:xfrm>
            <a:prstGeom prst="rect">
              <a:avLst/>
            </a:prstGeom>
          </p:spPr>
          <p:txBody>
            <a:bodyPr wrap="square">
              <a:spAutoFit/>
            </a:bodyPr>
            <a:lstStyle/>
            <a:p>
              <a:pPr>
                <a:lnSpc>
                  <a:spcPct val="150000"/>
                </a:lnSpc>
              </a:pPr>
              <a:r>
                <a:rPr lang="en-US" altLang="zh-CN" sz="2000" b="1" dirty="0" smtClean="0">
                  <a:solidFill>
                    <a:srgbClr val="46C6A9"/>
                  </a:solidFill>
                </a:rPr>
                <a:t>Xavier</a:t>
              </a:r>
              <a:r>
                <a:rPr lang="zh-CN" altLang="en-US" sz="2000" b="1" dirty="0" smtClean="0">
                  <a:solidFill>
                    <a:srgbClr val="46C6A9"/>
                  </a:solidFill>
                </a:rPr>
                <a:t>初始化</a:t>
              </a:r>
              <a:endParaRPr lang="en-US" altLang="zh-CN" sz="2000" b="1" dirty="0">
                <a:solidFill>
                  <a:srgbClr val="46C6A9"/>
                </a:solidFill>
              </a:endParaRPr>
            </a:p>
          </p:txBody>
        </p:sp>
        <mc:AlternateContent xmlns:mc="http://schemas.openxmlformats.org/markup-compatibility/2006" xmlns:a14="http://schemas.microsoft.com/office/drawing/2010/main">
          <mc:Choice Requires="a14">
            <p:sp>
              <p:nvSpPr>
                <p:cNvPr id="34" name="矩形 33">
                  <a:extLst>
                    <a:ext uri="{FF2B5EF4-FFF2-40B4-BE49-F238E27FC236}">
                      <a16:creationId xmlns="" xmlns:a16="http://schemas.microsoft.com/office/drawing/2014/main" id="{09F40DB9-E1CE-42C2-9FE2-2C6FEC4DC3F5}"/>
                    </a:ext>
                  </a:extLst>
                </p:cNvPr>
                <p:cNvSpPr/>
                <p:nvPr/>
              </p:nvSpPr>
              <p:spPr>
                <a:xfrm>
                  <a:off x="408028" y="1657299"/>
                  <a:ext cx="7832327" cy="886653"/>
                </a:xfrm>
                <a:prstGeom prst="rect">
                  <a:avLst/>
                </a:prstGeom>
              </p:spPr>
              <p:txBody>
                <a:bodyPr wrap="square">
                  <a:spAutoFit/>
                </a:bodyPr>
                <a:lstStyle/>
                <a:p>
                  <a:pPr lvl="0">
                    <a:lnSpc>
                      <a:spcPct val="130000"/>
                    </a:lnSpc>
                  </a:pPr>
                  <a:r>
                    <a:rPr lang="zh-CN" altLang="en-US" sz="1200" dirty="0" smtClean="0">
                      <a:solidFill>
                        <a:schemeClr val="bg1"/>
                      </a:solidFill>
                    </a:rPr>
                    <a:t>词向量</a:t>
                  </a:r>
                  <a14:m>
                    <m:oMath xmlns:m="http://schemas.openxmlformats.org/officeDocument/2006/math">
                      <m:r>
                        <m:rPr>
                          <m:sty m:val="p"/>
                        </m:rPr>
                        <a:rPr lang="en-US" altLang="zh-CN" sz="1200" i="1" dirty="0">
                          <a:solidFill>
                            <a:schemeClr val="bg1"/>
                          </a:solidFill>
                          <a:latin typeface="Cambria Math" panose="02040503050406030204" pitchFamily="18" charset="0"/>
                        </a:rPr>
                        <m:t>W</m:t>
                      </m:r>
                      <m:r>
                        <a:rPr lang="en-US" altLang="zh-CN" sz="1200" i="1" dirty="0" smtClean="0">
                          <a:solidFill>
                            <a:schemeClr val="bg1"/>
                          </a:solidFill>
                          <a:latin typeface="Cambria Math" panose="02040503050406030204" pitchFamily="18" charset="0"/>
                          <a:ea typeface="Cambria Math" panose="02040503050406030204" pitchFamily="18" charset="0"/>
                        </a:rPr>
                        <m:t>∈</m:t>
                      </m:r>
                      <m:sSup>
                        <m:sSupPr>
                          <m:ctrlPr>
                            <a:rPr lang="en-US" altLang="zh-CN" sz="1200" i="1" dirty="0" smtClean="0">
                              <a:solidFill>
                                <a:schemeClr val="bg1"/>
                              </a:solidFill>
                              <a:latin typeface="Cambria Math" panose="02040503050406030204" pitchFamily="18" charset="0"/>
                              <a:ea typeface="Cambria Math" panose="02040503050406030204" pitchFamily="18" charset="0"/>
                            </a:rPr>
                          </m:ctrlPr>
                        </m:sSupPr>
                        <m:e>
                          <m:r>
                            <a:rPr lang="en-US" altLang="zh-CN" sz="1200" b="0" i="1" dirty="0" smtClean="0">
                              <a:solidFill>
                                <a:schemeClr val="bg1"/>
                              </a:solidFill>
                              <a:latin typeface="Cambria Math" panose="02040503050406030204" pitchFamily="18" charset="0"/>
                              <a:ea typeface="Cambria Math" panose="02040503050406030204" pitchFamily="18" charset="0"/>
                            </a:rPr>
                            <m:t>𝑅</m:t>
                          </m:r>
                        </m:e>
                        <m:sup>
                          <m:r>
                            <a:rPr lang="en-US" altLang="zh-CN" sz="1200" i="1" dirty="0" smtClean="0">
                              <a:solidFill>
                                <a:schemeClr val="bg1"/>
                              </a:solidFill>
                              <a:latin typeface="Cambria Math" panose="02040503050406030204" pitchFamily="18" charset="0"/>
                              <a:ea typeface="Cambria Math" panose="02040503050406030204" pitchFamily="18" charset="0"/>
                            </a:rPr>
                            <m:t>𝑑</m:t>
                          </m:r>
                        </m:sup>
                      </m:sSup>
                    </m:oMath>
                  </a14:m>
                  <a:r>
                    <a:rPr lang="zh-CN" altLang="en-US" sz="1200" dirty="0">
                      <a:solidFill>
                        <a:schemeClr val="bg1"/>
                      </a:solidFill>
                    </a:rPr>
                    <a:t>以如下公式初始化：</a:t>
                  </a:r>
                  <a:endParaRPr lang="en-US" altLang="zh-CN" sz="1200" dirty="0">
                    <a:solidFill>
                      <a:schemeClr val="bg1"/>
                    </a:solidFill>
                  </a:endParaRPr>
                </a:p>
                <a:p>
                  <a:pPr lvl="0">
                    <a:lnSpc>
                      <a:spcPct val="130000"/>
                    </a:lnSpc>
                  </a:pPr>
                  <a14:m>
                    <m:oMathPara xmlns:m="http://schemas.openxmlformats.org/officeDocument/2006/math">
                      <m:oMathParaPr>
                        <m:jc m:val="centerGroup"/>
                      </m:oMathParaPr>
                      <m:oMath xmlns:m="http://schemas.openxmlformats.org/officeDocument/2006/math">
                        <m:r>
                          <m:rPr>
                            <m:sty m:val="p"/>
                          </m:rPr>
                          <a:rPr lang="en-US" altLang="zh-CN" sz="1200" i="1" dirty="0">
                            <a:solidFill>
                              <a:schemeClr val="bg1"/>
                            </a:solidFill>
                            <a:latin typeface="Cambria Math" panose="02040503050406030204" pitchFamily="18" charset="0"/>
                          </a:rPr>
                          <m:t>W</m:t>
                        </m:r>
                        <m:r>
                          <a:rPr lang="en-US" altLang="zh-CN" sz="1200" i="1" dirty="0" smtClean="0">
                            <a:solidFill>
                              <a:schemeClr val="bg1"/>
                            </a:solidFill>
                            <a:latin typeface="Cambria Math" panose="02040503050406030204" pitchFamily="18" charset="0"/>
                            <a:ea typeface="Cambria Math" panose="02040503050406030204" pitchFamily="18" charset="0"/>
                          </a:rPr>
                          <m:t>~</m:t>
                        </m:r>
                        <m:r>
                          <m:rPr>
                            <m:sty m:val="p"/>
                          </m:rPr>
                          <a:rPr lang="en-US" altLang="zh-CN" sz="1200" i="1" dirty="0">
                            <a:solidFill>
                              <a:schemeClr val="bg1"/>
                            </a:solidFill>
                            <a:latin typeface="Cambria Math" panose="02040503050406030204" pitchFamily="18" charset="0"/>
                            <a:ea typeface="Cambria Math" panose="02040503050406030204" pitchFamily="18" charset="0"/>
                          </a:rPr>
                          <m:t>U</m:t>
                        </m:r>
                        <m:r>
                          <a:rPr lang="en-US" altLang="zh-CN" sz="1200" b="0" i="1" dirty="0" smtClean="0">
                            <a:solidFill>
                              <a:schemeClr val="bg1"/>
                            </a:solidFill>
                            <a:latin typeface="Cambria Math" panose="02040503050406030204" pitchFamily="18" charset="0"/>
                            <a:ea typeface="Cambria Math" panose="02040503050406030204" pitchFamily="18" charset="0"/>
                          </a:rPr>
                          <m:t>[−</m:t>
                        </m:r>
                        <m:f>
                          <m:fPr>
                            <m:ctrlPr>
                              <a:rPr lang="en-US" altLang="zh-CN" sz="1200" b="0" i="1" dirty="0" smtClean="0">
                                <a:solidFill>
                                  <a:schemeClr val="bg1"/>
                                </a:solidFill>
                                <a:latin typeface="Cambria Math" panose="02040503050406030204" pitchFamily="18" charset="0"/>
                                <a:ea typeface="Cambria Math" panose="02040503050406030204" pitchFamily="18" charset="0"/>
                              </a:rPr>
                            </m:ctrlPr>
                          </m:fPr>
                          <m:num>
                            <m:rad>
                              <m:radPr>
                                <m:degHide m:val="on"/>
                                <m:ctrlPr>
                                  <a:rPr lang="en-US" altLang="zh-CN" sz="1200" b="0" i="1" dirty="0" smtClean="0">
                                    <a:solidFill>
                                      <a:schemeClr val="bg1"/>
                                    </a:solidFill>
                                    <a:latin typeface="Cambria Math" panose="02040503050406030204" pitchFamily="18" charset="0"/>
                                    <a:ea typeface="Cambria Math" panose="02040503050406030204" pitchFamily="18" charset="0"/>
                                  </a:rPr>
                                </m:ctrlPr>
                              </m:radPr>
                              <m:deg/>
                              <m:e>
                                <m:r>
                                  <a:rPr lang="en-US" altLang="zh-CN" sz="1200" b="0" i="1" dirty="0" smtClean="0">
                                    <a:solidFill>
                                      <a:schemeClr val="bg1"/>
                                    </a:solidFill>
                                    <a:latin typeface="Cambria Math" panose="02040503050406030204" pitchFamily="18" charset="0"/>
                                    <a:ea typeface="Cambria Math" panose="02040503050406030204" pitchFamily="18" charset="0"/>
                                  </a:rPr>
                                  <m:t>6</m:t>
                                </m:r>
                              </m:e>
                            </m:rad>
                          </m:num>
                          <m:den>
                            <m:rad>
                              <m:radPr>
                                <m:degHide m:val="on"/>
                                <m:ctrlPr>
                                  <a:rPr lang="en-US" altLang="zh-CN" sz="1200" b="0" i="1" dirty="0" smtClean="0">
                                    <a:solidFill>
                                      <a:schemeClr val="bg1"/>
                                    </a:solidFill>
                                    <a:latin typeface="Cambria Math" panose="02040503050406030204" pitchFamily="18" charset="0"/>
                                    <a:ea typeface="Cambria Math" panose="02040503050406030204" pitchFamily="18" charset="0"/>
                                  </a:rPr>
                                </m:ctrlPr>
                              </m:radPr>
                              <m:deg/>
                              <m:e>
                                <m:r>
                                  <a:rPr lang="en-US" altLang="zh-CN" sz="1200" b="0" i="1" dirty="0" smtClean="0">
                                    <a:solidFill>
                                      <a:schemeClr val="bg1"/>
                                    </a:solidFill>
                                    <a:latin typeface="Cambria Math" panose="02040503050406030204" pitchFamily="18" charset="0"/>
                                    <a:ea typeface="Cambria Math" panose="02040503050406030204" pitchFamily="18" charset="0"/>
                                  </a:rPr>
                                  <m:t>𝑑</m:t>
                                </m:r>
                              </m:e>
                            </m:rad>
                          </m:den>
                        </m:f>
                        <m:r>
                          <a:rPr lang="en-US" altLang="zh-CN" sz="1200" b="0" i="1" dirty="0" smtClean="0">
                            <a:solidFill>
                              <a:schemeClr val="bg1"/>
                            </a:solidFill>
                            <a:latin typeface="Cambria Math" panose="02040503050406030204" pitchFamily="18" charset="0"/>
                            <a:ea typeface="Cambria Math" panose="02040503050406030204" pitchFamily="18" charset="0"/>
                          </a:rPr>
                          <m:t>,+</m:t>
                        </m:r>
                        <m:f>
                          <m:fPr>
                            <m:ctrlPr>
                              <a:rPr lang="en-US" altLang="zh-CN" sz="1200" i="1" dirty="0">
                                <a:solidFill>
                                  <a:schemeClr val="bg1"/>
                                </a:solidFill>
                                <a:latin typeface="Cambria Math" panose="02040503050406030204" pitchFamily="18" charset="0"/>
                                <a:ea typeface="Cambria Math" panose="02040503050406030204" pitchFamily="18" charset="0"/>
                              </a:rPr>
                            </m:ctrlPr>
                          </m:fPr>
                          <m:num>
                            <m:rad>
                              <m:radPr>
                                <m:degHide m:val="on"/>
                                <m:ctrlPr>
                                  <a:rPr lang="en-US" altLang="zh-CN" sz="1200" i="1" dirty="0">
                                    <a:solidFill>
                                      <a:schemeClr val="bg1"/>
                                    </a:solidFill>
                                    <a:latin typeface="Cambria Math" panose="02040503050406030204" pitchFamily="18" charset="0"/>
                                    <a:ea typeface="Cambria Math" panose="02040503050406030204" pitchFamily="18" charset="0"/>
                                  </a:rPr>
                                </m:ctrlPr>
                              </m:radPr>
                              <m:deg/>
                              <m:e>
                                <m:r>
                                  <a:rPr lang="en-US" altLang="zh-CN" sz="1200" i="1" dirty="0">
                                    <a:solidFill>
                                      <a:schemeClr val="bg1"/>
                                    </a:solidFill>
                                    <a:latin typeface="Cambria Math" panose="02040503050406030204" pitchFamily="18" charset="0"/>
                                    <a:ea typeface="Cambria Math" panose="02040503050406030204" pitchFamily="18" charset="0"/>
                                  </a:rPr>
                                  <m:t>6</m:t>
                                </m:r>
                              </m:e>
                            </m:rad>
                          </m:num>
                          <m:den>
                            <m:rad>
                              <m:radPr>
                                <m:degHide m:val="on"/>
                                <m:ctrlPr>
                                  <a:rPr lang="en-US" altLang="zh-CN" sz="1200" i="1" dirty="0">
                                    <a:solidFill>
                                      <a:schemeClr val="bg1"/>
                                    </a:solidFill>
                                    <a:latin typeface="Cambria Math" panose="02040503050406030204" pitchFamily="18" charset="0"/>
                                    <a:ea typeface="Cambria Math" panose="02040503050406030204" pitchFamily="18" charset="0"/>
                                  </a:rPr>
                                </m:ctrlPr>
                              </m:radPr>
                              <m:deg/>
                              <m:e>
                                <m:r>
                                  <a:rPr lang="en-US" altLang="zh-CN" sz="1200" b="0" i="1" dirty="0" smtClean="0">
                                    <a:solidFill>
                                      <a:schemeClr val="bg1"/>
                                    </a:solidFill>
                                    <a:latin typeface="Cambria Math" panose="02040503050406030204" pitchFamily="18" charset="0"/>
                                    <a:ea typeface="Cambria Math" panose="02040503050406030204" pitchFamily="18" charset="0"/>
                                  </a:rPr>
                                  <m:t>𝑑</m:t>
                                </m:r>
                              </m:e>
                            </m:rad>
                          </m:den>
                        </m:f>
                        <m:r>
                          <a:rPr lang="en-US" altLang="zh-CN" sz="1200" b="0" i="1" dirty="0" smtClean="0">
                            <a:solidFill>
                              <a:schemeClr val="bg1"/>
                            </a:solidFill>
                            <a:latin typeface="Cambria Math" panose="02040503050406030204" pitchFamily="18" charset="0"/>
                            <a:ea typeface="Cambria Math" panose="02040503050406030204" pitchFamily="18" charset="0"/>
                          </a:rPr>
                          <m:t>]</m:t>
                        </m:r>
                      </m:oMath>
                    </m:oMathPara>
                  </a14:m>
                  <a:endParaRPr lang="zh-CN" altLang="en-US" sz="1200" dirty="0">
                    <a:solidFill>
                      <a:schemeClr val="bg1"/>
                    </a:solidFill>
                  </a:endParaRPr>
                </a:p>
              </p:txBody>
            </p:sp>
          </mc:Choice>
          <mc:Fallback xmlns="">
            <p:sp>
              <p:nvSpPr>
                <p:cNvPr id="34" name="矩形 33">
                  <a:extLst>
                    <a:ext uri="{FF2B5EF4-FFF2-40B4-BE49-F238E27FC236}">
                      <a16:creationId xmlns="" xmlns:a16="http://schemas.microsoft.com/office/drawing/2014/main" xmlns:a14="http://schemas.microsoft.com/office/drawing/2010/main" id="{09F40DB9-E1CE-42C2-9FE2-2C6FEC4DC3F5}"/>
                    </a:ext>
                  </a:extLst>
                </p:cNvPr>
                <p:cNvSpPr>
                  <a:spLocks noRot="1" noChangeAspect="1" noMove="1" noResize="1" noEditPoints="1" noAdjustHandles="1" noChangeArrowheads="1" noChangeShapeType="1" noTextEdit="1"/>
                </p:cNvSpPr>
                <p:nvPr/>
              </p:nvSpPr>
              <p:spPr>
                <a:xfrm>
                  <a:off x="408028" y="1657299"/>
                  <a:ext cx="7832327" cy="886653"/>
                </a:xfrm>
                <a:prstGeom prst="rect">
                  <a:avLst/>
                </a:prstGeom>
                <a:blipFill rotWithShape="0">
                  <a:blip r:embed="rId3"/>
                  <a:stretch>
                    <a:fillRect l="-7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2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4284507" y="2449228"/>
            <a:ext cx="5078530" cy="830997"/>
          </a:xfrm>
          <a:prstGeom prst="rect">
            <a:avLst/>
          </a:prstGeom>
          <a:noFill/>
        </p:spPr>
        <p:txBody>
          <a:bodyPr wrap="square" rtlCol="0">
            <a:spAutoFit/>
          </a:bodyPr>
          <a:lstStyle/>
          <a:p>
            <a:pPr algn="ctr"/>
            <a:r>
              <a:rPr kumimoji="1" lang="en-US" altLang="zh-CN" sz="2400" b="1" dirty="0">
                <a:solidFill>
                  <a:srgbClr val="FFFFFF"/>
                </a:solidFill>
              </a:rPr>
              <a:t>PART </a:t>
            </a:r>
            <a:r>
              <a:rPr kumimoji="1" lang="en-US" altLang="zh-CN" sz="2400" b="1" dirty="0" smtClean="0">
                <a:solidFill>
                  <a:srgbClr val="FFFFFF"/>
                </a:solidFill>
              </a:rPr>
              <a:t>TWO Supervised Task-specific Pre-training</a:t>
            </a:r>
            <a:endParaRPr kumimoji="1" lang="zh-CN" altLang="en-US" sz="2400" b="1" dirty="0">
              <a:solidFill>
                <a:srgbClr val="FFFFFF"/>
              </a:solidFill>
            </a:endParaRPr>
          </a:p>
        </p:txBody>
      </p:sp>
      <p:sp>
        <p:nvSpPr>
          <p:cNvPr id="6" name="矩形 5"/>
          <p:cNvSpPr/>
          <p:nvPr/>
        </p:nvSpPr>
        <p:spPr>
          <a:xfrm>
            <a:off x="6421574" y="954949"/>
            <a:ext cx="824302" cy="1477328"/>
          </a:xfrm>
          <a:prstGeom prst="rect">
            <a:avLst/>
          </a:prstGeom>
        </p:spPr>
        <p:txBody>
          <a:bodyPr wrap="none">
            <a:spAutoFit/>
          </a:bodyPr>
          <a:lstStyle/>
          <a:p>
            <a:pPr lvl="0" algn="ctr"/>
            <a:r>
              <a:rPr kumimoji="1" lang="en-US" altLang="zh-CN" sz="9000" dirty="0" smtClean="0">
                <a:solidFill>
                  <a:srgbClr val="FFFFFF"/>
                </a:solidFill>
                <a:effectLst>
                  <a:outerShdw blurRad="50800" dist="38100" dir="5400000" algn="t" rotWithShape="0">
                    <a:prstClr val="black">
                      <a:alpha val="40000"/>
                    </a:prstClr>
                  </a:outerShdw>
                </a:effectLst>
              </a:rPr>
              <a:t>2</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4493542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3357" y="184970"/>
            <a:ext cx="5962292" cy="461665"/>
          </a:xfrm>
          <a:prstGeom prst="rect">
            <a:avLst/>
          </a:prstGeom>
          <a:noFill/>
        </p:spPr>
        <p:txBody>
          <a:bodyPr wrap="square" rtlCol="0" anchor="ctr">
            <a:spAutoFit/>
          </a:bodyPr>
          <a:lstStyle/>
          <a:p>
            <a:pPr algn="ctr"/>
            <a:r>
              <a:rPr kumimoji="1" lang="en-US" altLang="zh-CN" sz="2400" b="1" dirty="0">
                <a:solidFill>
                  <a:srgbClr val="FFFFFF"/>
                </a:solidFill>
              </a:rPr>
              <a:t>Supervised Task-specific Pre-training</a:t>
            </a:r>
            <a:endParaRPr kumimoji="1" lang="zh-CN" altLang="en-US" sz="2400" b="1" dirty="0">
              <a:solidFill>
                <a:srgbClr val="FFFFFF"/>
              </a:solidFill>
            </a:endParaRPr>
          </a:p>
        </p:txBody>
      </p:sp>
      <p:sp>
        <p:nvSpPr>
          <p:cNvPr id="18" name="矩形 17"/>
          <p:cNvSpPr/>
          <p:nvPr/>
        </p:nvSpPr>
        <p:spPr>
          <a:xfrm>
            <a:off x="5840369" y="1191579"/>
            <a:ext cx="3026049" cy="892552"/>
          </a:xfrm>
          <a:prstGeom prst="rect">
            <a:avLst/>
          </a:prstGeom>
        </p:spPr>
        <p:txBody>
          <a:bodyPr wrap="square">
            <a:spAutoFit/>
          </a:bodyPr>
          <a:lstStyle/>
          <a:p>
            <a:pPr lvl="0" algn="ctr">
              <a:lnSpc>
                <a:spcPct val="130000"/>
              </a:lnSpc>
            </a:pPr>
            <a:r>
              <a:rPr lang="en-US" altLang="zh-CN" sz="2000" dirty="0" smtClean="0">
                <a:solidFill>
                  <a:schemeClr val="bg1"/>
                </a:solidFill>
              </a:rPr>
              <a:t>Task A</a:t>
            </a:r>
          </a:p>
          <a:p>
            <a:pPr lvl="0" algn="ctr">
              <a:lnSpc>
                <a:spcPct val="130000"/>
              </a:lnSpc>
            </a:pPr>
            <a:r>
              <a:rPr lang="en-US" altLang="zh-CN" sz="2000" dirty="0" smtClean="0">
                <a:solidFill>
                  <a:schemeClr val="bg1"/>
                </a:solidFill>
              </a:rPr>
              <a:t>(e.g. syntactic parsing)</a:t>
            </a:r>
            <a:endParaRPr lang="en-US" altLang="zh-CN" sz="2000" dirty="0">
              <a:solidFill>
                <a:schemeClr val="bg1"/>
              </a:solidFill>
            </a:endParaRPr>
          </a:p>
        </p:txBody>
      </p:sp>
      <p:sp>
        <p:nvSpPr>
          <p:cNvPr id="19" name="矩形 18"/>
          <p:cNvSpPr/>
          <p:nvPr/>
        </p:nvSpPr>
        <p:spPr>
          <a:xfrm>
            <a:off x="1004115" y="992863"/>
            <a:ext cx="2907485" cy="1292662"/>
          </a:xfrm>
          <a:prstGeom prst="rect">
            <a:avLst/>
          </a:prstGeom>
        </p:spPr>
        <p:txBody>
          <a:bodyPr wrap="square">
            <a:spAutoFit/>
          </a:bodyPr>
          <a:lstStyle/>
          <a:p>
            <a:pPr lvl="0" algn="ctr">
              <a:lnSpc>
                <a:spcPct val="130000"/>
              </a:lnSpc>
            </a:pPr>
            <a:r>
              <a:rPr lang="en-US" altLang="zh-CN" sz="2000" dirty="0" smtClean="0">
                <a:solidFill>
                  <a:schemeClr val="bg1"/>
                </a:solidFill>
              </a:rPr>
              <a:t>Task B</a:t>
            </a:r>
          </a:p>
          <a:p>
            <a:pPr lvl="0" algn="ctr">
              <a:lnSpc>
                <a:spcPct val="130000"/>
              </a:lnSpc>
            </a:pPr>
            <a:r>
              <a:rPr lang="en-US" altLang="zh-CN" sz="2000" dirty="0" smtClean="0">
                <a:solidFill>
                  <a:schemeClr val="bg1"/>
                </a:solidFill>
              </a:rPr>
              <a:t>(e.g. part-of-speech tagging)</a:t>
            </a:r>
            <a:endParaRPr lang="en-US" altLang="zh-CN" sz="2000" dirty="0">
              <a:solidFill>
                <a:schemeClr val="bg1"/>
              </a:solidFill>
            </a:endParaRPr>
          </a:p>
        </p:txBody>
      </p:sp>
      <p:sp>
        <p:nvSpPr>
          <p:cNvPr id="20" name="矩形 19"/>
          <p:cNvSpPr/>
          <p:nvPr/>
        </p:nvSpPr>
        <p:spPr>
          <a:xfrm>
            <a:off x="194669" y="2686854"/>
            <a:ext cx="1466492" cy="652486"/>
          </a:xfrm>
          <a:prstGeom prst="rect">
            <a:avLst/>
          </a:prstGeom>
        </p:spPr>
        <p:txBody>
          <a:bodyPr wrap="square">
            <a:spAutoFit/>
          </a:bodyPr>
          <a:lstStyle/>
          <a:p>
            <a:pPr lvl="0" algn="ctr">
              <a:lnSpc>
                <a:spcPct val="130000"/>
              </a:lnSpc>
            </a:pPr>
            <a:r>
              <a:rPr lang="en-US" altLang="zh-CN" sz="1400" dirty="0" smtClean="0">
                <a:solidFill>
                  <a:schemeClr val="bg1"/>
                </a:solidFill>
              </a:rPr>
              <a:t>Enough labeled data</a:t>
            </a:r>
            <a:endParaRPr lang="en-US" altLang="zh-CN" sz="1400" dirty="0">
              <a:solidFill>
                <a:schemeClr val="bg1"/>
              </a:solidFill>
            </a:endParaRPr>
          </a:p>
        </p:txBody>
      </p:sp>
      <p:sp>
        <p:nvSpPr>
          <p:cNvPr id="21" name="矩形 20"/>
          <p:cNvSpPr/>
          <p:nvPr/>
        </p:nvSpPr>
        <p:spPr>
          <a:xfrm>
            <a:off x="1524001" y="2515159"/>
            <a:ext cx="1802584" cy="492443"/>
          </a:xfrm>
          <a:prstGeom prst="rect">
            <a:avLst/>
          </a:prstGeom>
        </p:spPr>
        <p:txBody>
          <a:bodyPr wrap="square">
            <a:spAutoFit/>
          </a:bodyPr>
          <a:lstStyle/>
          <a:p>
            <a:pPr lvl="0" algn="ctr">
              <a:lnSpc>
                <a:spcPct val="130000"/>
              </a:lnSpc>
            </a:pPr>
            <a:r>
              <a:rPr lang="en-US" altLang="zh-CN" sz="2000" dirty="0" smtClean="0">
                <a:solidFill>
                  <a:schemeClr val="bg1"/>
                </a:solidFill>
              </a:rPr>
              <a:t>Pre-train</a:t>
            </a:r>
            <a:endParaRPr lang="en-US" altLang="zh-CN" sz="2000" dirty="0">
              <a:solidFill>
                <a:schemeClr val="bg1"/>
              </a:solidFill>
            </a:endParaRPr>
          </a:p>
        </p:txBody>
      </p:sp>
      <p:sp>
        <p:nvSpPr>
          <p:cNvPr id="22" name="矩形 21"/>
          <p:cNvSpPr/>
          <p:nvPr/>
        </p:nvSpPr>
        <p:spPr>
          <a:xfrm>
            <a:off x="3194503" y="2556420"/>
            <a:ext cx="1618892" cy="902363"/>
          </a:xfrm>
          <a:prstGeom prst="rect">
            <a:avLst/>
          </a:prstGeom>
        </p:spPr>
        <p:txBody>
          <a:bodyPr wrap="square">
            <a:spAutoFit/>
          </a:bodyPr>
          <a:lstStyle/>
          <a:p>
            <a:pPr lvl="0" algn="ctr">
              <a:lnSpc>
                <a:spcPct val="130000"/>
              </a:lnSpc>
            </a:pPr>
            <a:r>
              <a:rPr lang="en-US" altLang="zh-CN" sz="1400" dirty="0" smtClean="0">
                <a:solidFill>
                  <a:schemeClr val="bg1"/>
                </a:solidFill>
              </a:rPr>
              <a:t>Word vectors</a:t>
            </a:r>
          </a:p>
          <a:p>
            <a:pPr lvl="0" algn="ctr">
              <a:lnSpc>
                <a:spcPct val="130000"/>
              </a:lnSpc>
            </a:pPr>
            <a:r>
              <a:rPr lang="en-US" altLang="zh-CN" sz="1400" dirty="0" smtClean="0">
                <a:solidFill>
                  <a:schemeClr val="bg1"/>
                </a:solidFill>
              </a:rPr>
              <a:t>(perform well as predictors for B)</a:t>
            </a:r>
            <a:endParaRPr lang="en-US" altLang="zh-CN" sz="1400" dirty="0">
              <a:solidFill>
                <a:schemeClr val="bg1"/>
              </a:solidFill>
            </a:endParaRPr>
          </a:p>
        </p:txBody>
      </p:sp>
      <p:sp>
        <p:nvSpPr>
          <p:cNvPr id="23" name="矩形 22"/>
          <p:cNvSpPr/>
          <p:nvPr/>
        </p:nvSpPr>
        <p:spPr>
          <a:xfrm>
            <a:off x="3326585" y="1090714"/>
            <a:ext cx="3026049" cy="449290"/>
          </a:xfrm>
          <a:prstGeom prst="rect">
            <a:avLst/>
          </a:prstGeom>
        </p:spPr>
        <p:txBody>
          <a:bodyPr wrap="square">
            <a:spAutoFit/>
          </a:bodyPr>
          <a:lstStyle/>
          <a:p>
            <a:pPr lvl="0" algn="ctr">
              <a:lnSpc>
                <a:spcPct val="130000"/>
              </a:lnSpc>
            </a:pPr>
            <a:r>
              <a:rPr lang="en-US" altLang="zh-CN" sz="2000" dirty="0" smtClean="0">
                <a:solidFill>
                  <a:schemeClr val="bg1"/>
                </a:solidFill>
              </a:rPr>
              <a:t>Auxiliary task</a:t>
            </a:r>
            <a:endParaRPr lang="en-US" altLang="zh-CN" sz="2000" dirty="0">
              <a:solidFill>
                <a:schemeClr val="bg1"/>
              </a:solidFill>
            </a:endParaRPr>
          </a:p>
        </p:txBody>
      </p:sp>
      <p:sp>
        <p:nvSpPr>
          <p:cNvPr id="24" name="矩形 23"/>
          <p:cNvSpPr/>
          <p:nvPr/>
        </p:nvSpPr>
        <p:spPr>
          <a:xfrm>
            <a:off x="6490700" y="2229104"/>
            <a:ext cx="1725383" cy="492443"/>
          </a:xfrm>
          <a:prstGeom prst="rect">
            <a:avLst/>
          </a:prstGeom>
        </p:spPr>
        <p:txBody>
          <a:bodyPr wrap="square">
            <a:spAutoFit/>
          </a:bodyPr>
          <a:lstStyle/>
          <a:p>
            <a:pPr lvl="0" algn="ctr">
              <a:lnSpc>
                <a:spcPct val="130000"/>
              </a:lnSpc>
            </a:pPr>
            <a:r>
              <a:rPr lang="en-US" altLang="zh-CN" sz="2000" dirty="0" smtClean="0">
                <a:solidFill>
                  <a:schemeClr val="bg1"/>
                </a:solidFill>
              </a:rPr>
              <a:t>Fixed </a:t>
            </a:r>
            <a:endParaRPr lang="en-US" altLang="zh-CN" sz="2000" dirty="0">
              <a:solidFill>
                <a:schemeClr val="bg1"/>
              </a:solidFill>
            </a:endParaRPr>
          </a:p>
        </p:txBody>
      </p:sp>
      <p:sp>
        <p:nvSpPr>
          <p:cNvPr id="26" name="矩形 25"/>
          <p:cNvSpPr/>
          <p:nvPr/>
        </p:nvSpPr>
        <p:spPr>
          <a:xfrm>
            <a:off x="6490700" y="3212561"/>
            <a:ext cx="2040434" cy="492443"/>
          </a:xfrm>
          <a:prstGeom prst="rect">
            <a:avLst/>
          </a:prstGeom>
        </p:spPr>
        <p:txBody>
          <a:bodyPr wrap="square">
            <a:spAutoFit/>
          </a:bodyPr>
          <a:lstStyle/>
          <a:p>
            <a:pPr lvl="0" algn="ctr">
              <a:lnSpc>
                <a:spcPct val="130000"/>
              </a:lnSpc>
            </a:pPr>
            <a:r>
              <a:rPr lang="en-US" altLang="zh-CN" sz="2000" dirty="0" smtClean="0">
                <a:solidFill>
                  <a:schemeClr val="bg1"/>
                </a:solidFill>
              </a:rPr>
              <a:t>Tune further</a:t>
            </a:r>
            <a:endParaRPr lang="en-US" altLang="zh-CN" sz="2000" dirty="0">
              <a:solidFill>
                <a:schemeClr val="bg1"/>
              </a:solidFill>
            </a:endParaRPr>
          </a:p>
        </p:txBody>
      </p:sp>
      <p:cxnSp>
        <p:nvCxnSpPr>
          <p:cNvPr id="4" name="直接箭头连接符 3"/>
          <p:cNvCxnSpPr>
            <a:stCxn id="19" idx="3"/>
            <a:endCxn id="18" idx="1"/>
          </p:cNvCxnSpPr>
          <p:nvPr/>
        </p:nvCxnSpPr>
        <p:spPr>
          <a:xfrm flipV="1">
            <a:off x="3911600" y="1637855"/>
            <a:ext cx="1928769" cy="1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直接箭头连接符 29"/>
          <p:cNvCxnSpPr>
            <a:stCxn id="20" idx="3"/>
            <a:endCxn id="22" idx="1"/>
          </p:cNvCxnSpPr>
          <p:nvPr/>
        </p:nvCxnSpPr>
        <p:spPr>
          <a:xfrm flipV="1">
            <a:off x="1661161" y="3007602"/>
            <a:ext cx="1533342" cy="54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a:stCxn id="22" idx="3"/>
            <a:endCxn id="24" idx="1"/>
          </p:cNvCxnSpPr>
          <p:nvPr/>
        </p:nvCxnSpPr>
        <p:spPr>
          <a:xfrm flipV="1">
            <a:off x="4813395" y="2475326"/>
            <a:ext cx="1677305" cy="532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直接箭头连接符 39"/>
          <p:cNvCxnSpPr>
            <a:stCxn id="22" idx="3"/>
            <a:endCxn id="26" idx="1"/>
          </p:cNvCxnSpPr>
          <p:nvPr/>
        </p:nvCxnSpPr>
        <p:spPr>
          <a:xfrm>
            <a:off x="4813395" y="3007602"/>
            <a:ext cx="1677305" cy="451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直接连接符 45"/>
          <p:cNvCxnSpPr/>
          <p:nvPr/>
        </p:nvCxnSpPr>
        <p:spPr>
          <a:xfrm>
            <a:off x="4748077" y="1837598"/>
            <a:ext cx="26214" cy="2749926"/>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498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181866" y="1071331"/>
            <a:ext cx="1283812" cy="1283812"/>
          </a:xfrm>
          <a:prstGeom prst="ellipse">
            <a:avLst/>
          </a:prstGeom>
          <a:solidFill>
            <a:srgbClr val="46C6A9">
              <a:alpha val="78000"/>
            </a:srgb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9000" dirty="0">
              <a:solidFill>
                <a:srgbClr val="FFFFFF"/>
              </a:solidFill>
            </a:endParaRPr>
          </a:p>
        </p:txBody>
      </p:sp>
      <p:sp>
        <p:nvSpPr>
          <p:cNvPr id="4" name="文本框 3"/>
          <p:cNvSpPr txBox="1"/>
          <p:nvPr/>
        </p:nvSpPr>
        <p:spPr>
          <a:xfrm>
            <a:off x="4284507" y="2449228"/>
            <a:ext cx="5078530" cy="830997"/>
          </a:xfrm>
          <a:prstGeom prst="rect">
            <a:avLst/>
          </a:prstGeom>
          <a:noFill/>
        </p:spPr>
        <p:txBody>
          <a:bodyPr wrap="square" rtlCol="0">
            <a:spAutoFit/>
          </a:bodyPr>
          <a:lstStyle/>
          <a:p>
            <a:pPr algn="ctr"/>
            <a:r>
              <a:rPr kumimoji="1" lang="en-US" altLang="zh-CN" sz="2400" b="1" dirty="0">
                <a:solidFill>
                  <a:srgbClr val="FFFFFF"/>
                </a:solidFill>
              </a:rPr>
              <a:t>PART </a:t>
            </a:r>
            <a:r>
              <a:rPr kumimoji="1" lang="en-US" altLang="zh-CN" sz="2400" b="1" dirty="0" smtClean="0">
                <a:solidFill>
                  <a:srgbClr val="FFFFFF"/>
                </a:solidFill>
              </a:rPr>
              <a:t>THREE Unsupervised pre-training</a:t>
            </a:r>
            <a:endParaRPr kumimoji="1" lang="zh-CN" altLang="en-US" sz="2400" b="1" dirty="0">
              <a:solidFill>
                <a:srgbClr val="FFFFFF"/>
              </a:solidFill>
            </a:endParaRPr>
          </a:p>
        </p:txBody>
      </p:sp>
      <p:sp>
        <p:nvSpPr>
          <p:cNvPr id="6" name="矩形 5"/>
          <p:cNvSpPr/>
          <p:nvPr/>
        </p:nvSpPr>
        <p:spPr>
          <a:xfrm>
            <a:off x="6421574" y="954949"/>
            <a:ext cx="824302" cy="1477328"/>
          </a:xfrm>
          <a:prstGeom prst="rect">
            <a:avLst/>
          </a:prstGeom>
        </p:spPr>
        <p:txBody>
          <a:bodyPr wrap="none">
            <a:spAutoFit/>
          </a:bodyPr>
          <a:lstStyle/>
          <a:p>
            <a:pPr lvl="0" algn="ctr"/>
            <a:r>
              <a:rPr kumimoji="1" lang="en-US" altLang="zh-CN" sz="9000" dirty="0" smtClean="0">
                <a:solidFill>
                  <a:srgbClr val="FFFFFF"/>
                </a:solidFill>
                <a:effectLst>
                  <a:outerShdw blurRad="50800" dist="38100" dir="5400000" algn="t" rotWithShape="0">
                    <a:prstClr val="black">
                      <a:alpha val="40000"/>
                    </a:prstClr>
                  </a:outerShdw>
                </a:effectLst>
              </a:rPr>
              <a:t>3</a:t>
            </a:r>
            <a:endParaRPr kumimoji="1" lang="zh-CN" altLang="en-US" sz="9000" dirty="0">
              <a:solidFill>
                <a:srgbClr val="FFFFFF"/>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2947037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08028" y="221309"/>
            <a:ext cx="5230772" cy="470257"/>
          </a:xfrm>
          <a:prstGeom prst="rect">
            <a:avLst/>
          </a:prstGeom>
          <a:noFill/>
        </p:spPr>
        <p:txBody>
          <a:bodyPr wrap="square" rtlCol="0" anchor="ctr">
            <a:spAutoFit/>
          </a:bodyPr>
          <a:lstStyle/>
          <a:p>
            <a:pPr>
              <a:lnSpc>
                <a:spcPct val="110000"/>
              </a:lnSpc>
            </a:pPr>
            <a:r>
              <a:rPr kumimoji="1" lang="en-US" altLang="zh-CN" sz="2400" b="1" dirty="0" smtClean="0">
                <a:solidFill>
                  <a:schemeClr val="bg1"/>
                </a:solidFill>
                <a:latin typeface="微软雅黑"/>
                <a:ea typeface="微软雅黑"/>
                <a:cs typeface="微软雅黑"/>
              </a:rPr>
              <a:t>Using pre-trained </a:t>
            </a:r>
            <a:r>
              <a:rPr kumimoji="1" lang="en-US" altLang="zh-CN" sz="2400" b="1" dirty="0" err="1" smtClean="0">
                <a:solidFill>
                  <a:schemeClr val="bg1"/>
                </a:solidFill>
                <a:latin typeface="微软雅黑"/>
                <a:ea typeface="微软雅黑"/>
                <a:cs typeface="微软雅黑"/>
              </a:rPr>
              <a:t>embeddings</a:t>
            </a:r>
            <a:endParaRPr kumimoji="1" lang="zh-CN" altLang="en-US" sz="2400" b="1" dirty="0">
              <a:solidFill>
                <a:schemeClr val="bg1"/>
              </a:solidFill>
              <a:latin typeface="微软雅黑"/>
              <a:ea typeface="微软雅黑"/>
              <a:cs typeface="微软雅黑"/>
            </a:endParaRPr>
          </a:p>
        </p:txBody>
      </p:sp>
      <p:sp>
        <p:nvSpPr>
          <p:cNvPr id="29" name="矩形 28"/>
          <p:cNvSpPr/>
          <p:nvPr/>
        </p:nvSpPr>
        <p:spPr>
          <a:xfrm>
            <a:off x="408030" y="958691"/>
            <a:ext cx="3036209" cy="553998"/>
          </a:xfrm>
          <a:prstGeom prst="rect">
            <a:avLst/>
          </a:prstGeom>
        </p:spPr>
        <p:txBody>
          <a:bodyPr wrap="square">
            <a:spAutoFit/>
          </a:bodyPr>
          <a:lstStyle/>
          <a:p>
            <a:pPr>
              <a:lnSpc>
                <a:spcPct val="150000"/>
              </a:lnSpc>
            </a:pPr>
            <a:r>
              <a:rPr lang="en-US" altLang="zh-CN" sz="2000" b="1" dirty="0" smtClean="0">
                <a:solidFill>
                  <a:srgbClr val="46C6A9"/>
                </a:solidFill>
              </a:rPr>
              <a:t>Pre-processing</a:t>
            </a:r>
            <a:endParaRPr lang="en-US" altLang="zh-CN" sz="2000" b="1" dirty="0">
              <a:solidFill>
                <a:srgbClr val="46C6A9"/>
              </a:solidFill>
            </a:endParaRPr>
          </a:p>
        </p:txBody>
      </p:sp>
      <p:sp>
        <p:nvSpPr>
          <p:cNvPr id="25" name="矩形 24">
            <a:extLst>
              <a:ext uri="{FF2B5EF4-FFF2-40B4-BE49-F238E27FC236}">
                <a16:creationId xmlns="" xmlns:a16="http://schemas.microsoft.com/office/drawing/2014/main" id="{A7575B22-EA4C-44AB-ACEE-1DF12469F4AD}"/>
              </a:ext>
            </a:extLst>
          </p:cNvPr>
          <p:cNvSpPr/>
          <p:nvPr/>
        </p:nvSpPr>
        <p:spPr>
          <a:xfrm>
            <a:off x="408031" y="1916571"/>
            <a:ext cx="7832327" cy="812530"/>
          </a:xfrm>
          <a:prstGeom prst="rect">
            <a:avLst/>
          </a:prstGeom>
        </p:spPr>
        <p:txBody>
          <a:bodyPr wrap="square">
            <a:spAutoFit/>
          </a:bodyPr>
          <a:lstStyle/>
          <a:p>
            <a:pPr lvl="0">
              <a:lnSpc>
                <a:spcPct val="130000"/>
              </a:lnSpc>
            </a:pPr>
            <a:r>
              <a:rPr lang="en-US" altLang="zh-CN" sz="1200" dirty="0" smtClean="0">
                <a:solidFill>
                  <a:schemeClr val="bg1"/>
                </a:solidFill>
              </a:rPr>
              <a:t>• pre-trained word vectors</a:t>
            </a:r>
            <a:endParaRPr lang="zh-CN" altLang="en-US" sz="1200" dirty="0">
              <a:solidFill>
                <a:schemeClr val="bg1"/>
              </a:solidFill>
            </a:endParaRPr>
          </a:p>
          <a:p>
            <a:pPr lvl="0">
              <a:lnSpc>
                <a:spcPct val="130000"/>
              </a:lnSpc>
            </a:pPr>
            <a:endParaRPr lang="zh-CN" altLang="en-US" sz="1200" dirty="0">
              <a:solidFill>
                <a:schemeClr val="bg1"/>
              </a:solidFill>
            </a:endParaRPr>
          </a:p>
          <a:p>
            <a:pPr lvl="0">
              <a:lnSpc>
                <a:spcPct val="130000"/>
              </a:lnSpc>
            </a:pPr>
            <a:r>
              <a:rPr lang="en-US" altLang="zh-CN" sz="1200" dirty="0">
                <a:solidFill>
                  <a:schemeClr val="bg1"/>
                </a:solidFill>
              </a:rPr>
              <a:t>• </a:t>
            </a:r>
            <a:r>
              <a:rPr lang="en-US" altLang="zh-CN" sz="1200" dirty="0" smtClean="0">
                <a:solidFill>
                  <a:schemeClr val="bg1"/>
                </a:solidFill>
              </a:rPr>
              <a:t>be normalized to unit length</a:t>
            </a:r>
            <a:endParaRPr lang="en-US" altLang="zh-CN" sz="1200" dirty="0">
              <a:solidFill>
                <a:schemeClr val="bg1"/>
              </a:solidFill>
            </a:endParaRPr>
          </a:p>
        </p:txBody>
      </p:sp>
    </p:spTree>
    <p:extLst>
      <p:ext uri="{BB962C8B-B14F-4D97-AF65-F5344CB8AC3E}">
        <p14:creationId xmlns:p14="http://schemas.microsoft.com/office/powerpoint/2010/main" val="356323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第一PPT，www.1ppt.com">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3321</TotalTime>
  <Words>1845</Words>
  <Application>Microsoft Office PowerPoint</Application>
  <PresentationFormat>全屏显示(16:9)</PresentationFormat>
  <Paragraphs>200</Paragraphs>
  <Slides>30</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宋体</vt:lpstr>
      <vt:lpstr>微软雅黑</vt:lpstr>
      <vt:lpstr>Arial</vt:lpstr>
      <vt:lpstr>Calibri</vt:lpstr>
      <vt:lpstr>Cambria Math</vt:lpstr>
      <vt:lpstr>Century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简洁圆点</dc:title>
  <dc:creator>第一PPT</dc:creator>
  <cp:keywords>www.1ppt.com</cp:keywords>
  <cp:lastModifiedBy>Yuan Haoda</cp:lastModifiedBy>
  <cp:revision>199</cp:revision>
  <dcterms:created xsi:type="dcterms:W3CDTF">2015-04-26T00:57:12Z</dcterms:created>
  <dcterms:modified xsi:type="dcterms:W3CDTF">2018-11-07T02:33:26Z</dcterms:modified>
</cp:coreProperties>
</file>