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368" r:id="rId2"/>
    <p:sldId id="369" r:id="rId3"/>
    <p:sldId id="370" r:id="rId4"/>
    <p:sldId id="371" r:id="rId5"/>
    <p:sldId id="372" r:id="rId6"/>
    <p:sldId id="373" r:id="rId7"/>
    <p:sldId id="374" r:id="rId8"/>
    <p:sldId id="375" r:id="rId9"/>
    <p:sldId id="376" r:id="rId10"/>
    <p:sldId id="377" r:id="rId11"/>
    <p:sldId id="378" r:id="rId12"/>
    <p:sldId id="379" r:id="rId13"/>
    <p:sldId id="380" r:id="rId14"/>
    <p:sldId id="381" r:id="rId15"/>
    <p:sldId id="382" r:id="rId16"/>
    <p:sldId id="383" r:id="rId17"/>
    <p:sldId id="356" r:id="rId18"/>
    <p:sldId id="357" r:id="rId19"/>
    <p:sldId id="353" r:id="rId20"/>
    <p:sldId id="358" r:id="rId21"/>
    <p:sldId id="359" r:id="rId22"/>
    <p:sldId id="360" r:id="rId23"/>
    <p:sldId id="354" r:id="rId24"/>
    <p:sldId id="361" r:id="rId25"/>
    <p:sldId id="363" r:id="rId26"/>
    <p:sldId id="362" r:id="rId27"/>
    <p:sldId id="364" r:id="rId28"/>
    <p:sldId id="355" r:id="rId29"/>
    <p:sldId id="365" r:id="rId30"/>
    <p:sldId id="366" r:id="rId31"/>
    <p:sldId id="367" r:id="rId32"/>
    <p:sldId id="34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2DE8992-DB3C-488B-BEE1-BE5F9AAF855D}">
          <p14:sldIdLst>
            <p14:sldId id="368"/>
            <p14:sldId id="369"/>
            <p14:sldId id="370"/>
            <p14:sldId id="371"/>
            <p14:sldId id="372"/>
            <p14:sldId id="373"/>
            <p14:sldId id="374"/>
            <p14:sldId id="375"/>
            <p14:sldId id="376"/>
            <p14:sldId id="377"/>
            <p14:sldId id="378"/>
            <p14:sldId id="379"/>
            <p14:sldId id="380"/>
            <p14:sldId id="381"/>
            <p14:sldId id="382"/>
            <p14:sldId id="383"/>
            <p14:sldId id="356"/>
            <p14:sldId id="357"/>
            <p14:sldId id="353"/>
            <p14:sldId id="358"/>
            <p14:sldId id="359"/>
            <p14:sldId id="360"/>
            <p14:sldId id="354"/>
            <p14:sldId id="361"/>
            <p14:sldId id="363"/>
            <p14:sldId id="362"/>
            <p14:sldId id="364"/>
            <p14:sldId id="355"/>
            <p14:sldId id="365"/>
            <p14:sldId id="366"/>
            <p14:sldId id="367"/>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B3C"/>
    <a:srgbClr val="304F62"/>
    <a:srgbClr val="1F392E"/>
    <a:srgbClr val="184048"/>
    <a:srgbClr val="15383F"/>
    <a:srgbClr val="0C3448"/>
    <a:srgbClr val="001132"/>
    <a:srgbClr val="2848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8" autoAdjust="0"/>
    <p:restoredTop sz="85920"/>
  </p:normalViewPr>
  <p:slideViewPr>
    <p:cSldViewPr snapToGrid="0">
      <p:cViewPr>
        <p:scale>
          <a:sx n="114" d="100"/>
          <a:sy n="114" d="100"/>
        </p:scale>
        <p:origin x="712" y="40"/>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0F3F68B-2CD9-4A69-93F2-FB1D8AFF6D77}" type="datetimeFigureOut">
              <a:rPr lang="zh-CN" altLang="en-US" smtClean="0"/>
              <a:t>2018/10/17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E00E4F-7479-46A7-ABF0-A269BC08506D}" type="slidenum">
              <a:rPr lang="zh-CN" altLang="en-US" smtClean="0"/>
              <a:t>‹#›</a:t>
            </a:fld>
            <a:endParaRPr lang="zh-CN" altLang="en-US"/>
          </a:p>
        </p:txBody>
      </p:sp>
    </p:spTree>
    <p:extLst>
      <p:ext uri="{BB962C8B-B14F-4D97-AF65-F5344CB8AC3E}">
        <p14:creationId xmlns:p14="http://schemas.microsoft.com/office/powerpoint/2010/main" val="3062172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5B9807-81FA-455A-B3C0-3C7EDEA7A693}"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A709E2-E6BE-4BFA-B1BB-C6D81C74617E}" type="slidenum">
              <a:rPr lang="zh-CN" altLang="en-US" smtClean="0"/>
              <a:t>‹#›</a:t>
            </a:fld>
            <a:endParaRPr lang="zh-CN" altLang="en-US"/>
          </a:p>
        </p:txBody>
      </p:sp>
    </p:spTree>
    <p:extLst>
      <p:ext uri="{BB962C8B-B14F-4D97-AF65-F5344CB8AC3E}">
        <p14:creationId xmlns:p14="http://schemas.microsoft.com/office/powerpoint/2010/main" val="344969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在上一章讨论过</a:t>
            </a:r>
            <a:r>
              <a:rPr kumimoji="1" lang="en-US" altLang="zh-CN" dirty="0" smtClean="0"/>
              <a:t>NLP</a:t>
            </a:r>
            <a:r>
              <a:rPr kumimoji="1" lang="zh-CN" altLang="en-US" dirty="0" smtClean="0"/>
              <a:t>问题中的特征后，这一章来看一些实际的例子</a:t>
            </a:r>
          </a:p>
          <a:p>
            <a:r>
              <a:rPr lang="zh-CN" altLang="en-US" sz="1200" u="none" kern="1200" baseline="0" dirty="0" smtClean="0">
                <a:solidFill>
                  <a:schemeClr val="tx1"/>
                </a:solidFill>
                <a:latin typeface="+mn-lt"/>
                <a:ea typeface="+mn-ea"/>
                <a:cs typeface="+mn-cs"/>
              </a:rPr>
              <a:t>在实际问题中考虑特征的处理的原因是我们想要确保设计的网络能有效地利用可用信号</a:t>
            </a:r>
          </a:p>
          <a:p>
            <a:r>
              <a:rPr lang="zh-CN" altLang="en-US" sz="1200" u="none" kern="1200" baseline="0" dirty="0" smtClean="0">
                <a:solidFill>
                  <a:schemeClr val="tx1"/>
                </a:solidFill>
                <a:latin typeface="+mn-lt"/>
                <a:ea typeface="+mn-ea"/>
                <a:cs typeface="+mn-cs"/>
              </a:rPr>
              <a:t>要么通过特征工程的介入使得网络能够直接利用这些信号</a:t>
            </a:r>
          </a:p>
          <a:p>
            <a:r>
              <a:rPr lang="zh-CN" altLang="en-US" sz="1200" u="none" kern="1200" baseline="0" dirty="0" smtClean="0">
                <a:solidFill>
                  <a:schemeClr val="tx1"/>
                </a:solidFill>
                <a:latin typeface="+mn-lt"/>
                <a:ea typeface="+mn-ea"/>
                <a:cs typeface="+mn-cs"/>
              </a:rPr>
              <a:t>要么通过设计特定的网络结构来暴露所需的信号</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u="none" kern="1200" baseline="0" dirty="0" smtClean="0">
                <a:solidFill>
                  <a:schemeClr val="tx1"/>
                </a:solidFill>
                <a:latin typeface="+mn-lt"/>
                <a:ea typeface="+mn-ea"/>
                <a:cs typeface="+mn-cs"/>
              </a:rPr>
              <a:t>要么在训练模型的时候把它们作为新加入的损失信号</a:t>
            </a:r>
            <a:endParaRPr kumimoji="1" lang="zh-CN" altLang="en-US" dirty="0"/>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2</a:t>
            </a:fld>
            <a:endParaRPr lang="zh-CN" altLang="en-US"/>
          </a:p>
        </p:txBody>
      </p:sp>
    </p:spTree>
    <p:extLst>
      <p:ext uri="{BB962C8B-B14F-4D97-AF65-F5344CB8AC3E}">
        <p14:creationId xmlns:p14="http://schemas.microsoft.com/office/powerpoint/2010/main" val="891264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smtClean="0">
                <a:solidFill>
                  <a:schemeClr val="tx1"/>
                </a:solidFill>
                <a:latin typeface="+mn-lt"/>
                <a:ea typeface="+mn-ea"/>
                <a:cs typeface="+mn-cs"/>
              </a:rPr>
              <a:t>因此我们选择特征需要避开</a:t>
            </a:r>
            <a:r>
              <a:rPr lang="zh-CN" altLang="en-US" sz="1200" dirty="0" smtClean="0"/>
              <a:t>实词</a:t>
            </a:r>
            <a:r>
              <a:rPr lang="zh-CN" altLang="en-US" sz="1200" u="none" kern="1200" baseline="0" dirty="0" smtClean="0">
                <a:solidFill>
                  <a:schemeClr val="tx1"/>
                </a:solidFill>
                <a:latin typeface="+mn-lt"/>
                <a:ea typeface="+mn-ea"/>
                <a:cs typeface="+mn-cs"/>
              </a:rPr>
              <a:t>并关注更多的文体属性。</a:t>
            </a:r>
            <a:endParaRPr lang="en-US" altLang="zh-CN" sz="1200" u="none" kern="1200" baseline="0" dirty="0" smtClean="0">
              <a:solidFill>
                <a:schemeClr val="tx1"/>
              </a:solidFill>
              <a:latin typeface="+mn-lt"/>
              <a:ea typeface="+mn-ea"/>
              <a:cs typeface="+mn-cs"/>
            </a:endParaRPr>
          </a:p>
          <a:p>
            <a:r>
              <a:rPr lang="zh-CN" altLang="en-US" sz="1200" u="none" kern="1200" baseline="0" dirty="0" smtClean="0">
                <a:solidFill>
                  <a:schemeClr val="tx1"/>
                </a:solidFill>
                <a:latin typeface="+mn-lt"/>
                <a:ea typeface="+mn-ea"/>
                <a:cs typeface="+mn-cs"/>
              </a:rPr>
              <a:t>词性标签和</a:t>
            </a:r>
            <a:r>
              <a:rPr lang="zh-CN" altLang="en-US" sz="1200" dirty="0" smtClean="0"/>
              <a:t>虚词</a:t>
            </a:r>
            <a:r>
              <a:rPr lang="zh-CN" altLang="en-US" sz="1200" u="none" kern="1200" baseline="0" dirty="0" smtClean="0">
                <a:solidFill>
                  <a:schemeClr val="tx1"/>
                </a:solidFill>
                <a:latin typeface="+mn-lt"/>
                <a:ea typeface="+mn-ea"/>
                <a:cs typeface="+mn-cs"/>
              </a:rPr>
              <a:t>是对于这一任务而言比较好的特征，</a:t>
            </a:r>
          </a:p>
          <a:p>
            <a:r>
              <a:rPr lang="zh-CN" altLang="en-US" sz="1200" u="none" kern="1200" baseline="0" dirty="0" smtClean="0">
                <a:solidFill>
                  <a:schemeClr val="tx1"/>
                </a:solidFill>
                <a:latin typeface="+mn-lt"/>
                <a:ea typeface="+mn-ea"/>
                <a:cs typeface="+mn-cs"/>
              </a:rPr>
              <a:t>这些词 比如 </a:t>
            </a:r>
            <a:r>
              <a:rPr lang="en-US" altLang="zh-CN" sz="1200" u="none" kern="1200" baseline="0" dirty="0" err="1" smtClean="0">
                <a:solidFill>
                  <a:schemeClr val="tx1"/>
                </a:solidFill>
                <a:latin typeface="+mn-lt"/>
                <a:ea typeface="+mn-ea"/>
                <a:cs typeface="+mn-cs"/>
              </a:rPr>
              <a:t>on,if,the,and</a:t>
            </a:r>
            <a:r>
              <a:rPr lang="en-US" altLang="zh-CN" sz="1200" u="none" kern="1200" baseline="0" dirty="0" smtClean="0">
                <a:solidFill>
                  <a:schemeClr val="tx1"/>
                </a:solidFill>
                <a:latin typeface="+mn-lt"/>
                <a:ea typeface="+mn-ea"/>
                <a:cs typeface="+mn-cs"/>
              </a:rPr>
              <a:t> ,before </a:t>
            </a:r>
            <a:r>
              <a:rPr lang="zh-CN" altLang="en-US" sz="1200" u="none" kern="1200" baseline="0" dirty="0" smtClean="0">
                <a:solidFill>
                  <a:schemeClr val="tx1"/>
                </a:solidFill>
                <a:latin typeface="+mn-lt"/>
                <a:ea typeface="+mn-ea"/>
                <a:cs typeface="+mn-cs"/>
              </a:rPr>
              <a:t>之类的 这些词它们本身没有携带过多的内容信息，</a:t>
            </a:r>
          </a:p>
          <a:p>
            <a:r>
              <a:rPr lang="zh-CN" altLang="en-US" sz="1200" u="none" kern="1200" baseline="0" dirty="0" smtClean="0">
                <a:solidFill>
                  <a:schemeClr val="tx1"/>
                </a:solidFill>
                <a:latin typeface="+mn-lt"/>
                <a:ea typeface="+mn-ea"/>
                <a:cs typeface="+mn-cs"/>
              </a:rPr>
              <a:t>但却担负着着连接那些承载内容的词</a:t>
            </a:r>
          </a:p>
          <a:p>
            <a:r>
              <a:rPr lang="zh-CN" altLang="en-US" sz="1200" u="none" kern="1200" baseline="0" dirty="0" smtClean="0">
                <a:solidFill>
                  <a:schemeClr val="tx1"/>
                </a:solidFill>
                <a:latin typeface="+mn-lt"/>
                <a:ea typeface="+mn-ea"/>
                <a:cs typeface="+mn-cs"/>
              </a:rPr>
              <a:t>并将这些内容分发出去的任务， </a:t>
            </a:r>
          </a:p>
          <a:p>
            <a:r>
              <a:rPr lang="zh-CN" altLang="en-US" sz="1200" u="none" kern="1200" baseline="0" dirty="0" smtClean="0">
                <a:solidFill>
                  <a:schemeClr val="tx1"/>
                </a:solidFill>
                <a:latin typeface="+mn-lt"/>
                <a:ea typeface="+mn-ea"/>
                <a:cs typeface="+mn-cs"/>
              </a:rPr>
              <a:t>像是代词 比如说 </a:t>
            </a:r>
            <a:r>
              <a:rPr lang="en-US" altLang="zh-CN" sz="1200" u="none" kern="1200" baseline="0" dirty="0" err="1" smtClean="0">
                <a:solidFill>
                  <a:schemeClr val="tx1"/>
                </a:solidFill>
                <a:latin typeface="+mn-lt"/>
                <a:ea typeface="+mn-ea"/>
                <a:cs typeface="+mn-cs"/>
              </a:rPr>
              <a:t>he,she</a:t>
            </a:r>
            <a:r>
              <a:rPr lang="en-US" altLang="zh-CN" sz="1200" u="none" kern="1200" baseline="0" dirty="0" smtClean="0">
                <a:solidFill>
                  <a:schemeClr val="tx1"/>
                </a:solidFill>
                <a:latin typeface="+mn-lt"/>
                <a:ea typeface="+mn-ea"/>
                <a:cs typeface="+mn-cs"/>
              </a:rPr>
              <a:t> ,I ,they  </a:t>
            </a:r>
            <a:r>
              <a:rPr lang="zh-CN" altLang="en-US" sz="1200" u="none" kern="1200" baseline="0" dirty="0" smtClean="0">
                <a:solidFill>
                  <a:schemeClr val="tx1"/>
                </a:solidFill>
                <a:latin typeface="+mn-lt"/>
                <a:ea typeface="+mn-ea"/>
                <a:cs typeface="+mn-cs"/>
              </a:rPr>
              <a:t>也是一样的。</a:t>
            </a:r>
          </a:p>
          <a:p>
            <a:r>
              <a:rPr lang="zh-CN" altLang="en-US" sz="1200" dirty="0" smtClean="0"/>
              <a:t>虚词</a:t>
            </a:r>
            <a:r>
              <a:rPr lang="zh-CN" altLang="en-US" sz="1200" u="none" kern="1200" baseline="0" dirty="0" smtClean="0">
                <a:solidFill>
                  <a:schemeClr val="tx1"/>
                </a:solidFill>
                <a:latin typeface="+mn-lt"/>
                <a:ea typeface="+mn-ea"/>
                <a:cs typeface="+mn-cs"/>
              </a:rPr>
              <a:t>的一个较好近似是前</a:t>
            </a:r>
            <a:r>
              <a:rPr lang="en-US" altLang="zh-CN" sz="1200" u="none" kern="1200" baseline="0" dirty="0" smtClean="0">
                <a:solidFill>
                  <a:schemeClr val="tx1"/>
                </a:solidFill>
                <a:latin typeface="+mn-lt"/>
                <a:ea typeface="+mn-ea"/>
                <a:cs typeface="+mn-cs"/>
              </a:rPr>
              <a:t>300 </a:t>
            </a:r>
            <a:r>
              <a:rPr lang="zh-CN" altLang="en-US" sz="1200" u="none" kern="1200" baseline="0" dirty="0" smtClean="0">
                <a:solidFill>
                  <a:schemeClr val="tx1"/>
                </a:solidFill>
                <a:latin typeface="+mn-lt"/>
                <a:ea typeface="+mn-ea"/>
                <a:cs typeface="+mn-cs"/>
              </a:rPr>
              <a:t>个在大语料中出现最频繁的词。</a:t>
            </a:r>
          </a:p>
          <a:p>
            <a:r>
              <a:rPr lang="zh-CN" altLang="en-US" sz="1200" u="none" kern="1200" baseline="0" dirty="0" smtClean="0">
                <a:solidFill>
                  <a:schemeClr val="tx1"/>
                </a:solidFill>
                <a:latin typeface="+mn-lt"/>
                <a:ea typeface="+mn-ea"/>
                <a:cs typeface="+mn-cs"/>
              </a:rPr>
              <a:t>通过聚焦于这些特征，我们能够学习捕捉写作中的微妙文体变化，这对于一个作者来说是独一无二的并且很难作假的。</a:t>
            </a:r>
          </a:p>
          <a:p>
            <a:endParaRPr lang="zh-CN" altLang="en-US" sz="1200" u="none"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14</a:t>
            </a:fld>
            <a:endParaRPr lang="zh-CN" altLang="en-US"/>
          </a:p>
        </p:txBody>
      </p:sp>
    </p:spTree>
    <p:extLst>
      <p:ext uri="{BB962C8B-B14F-4D97-AF65-F5344CB8AC3E}">
        <p14:creationId xmlns:p14="http://schemas.microsoft.com/office/powerpoint/2010/main" val="1899078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smtClean="0">
                <a:solidFill>
                  <a:schemeClr val="tx1"/>
                </a:solidFill>
                <a:latin typeface="+mn-lt"/>
                <a:ea typeface="+mn-ea"/>
                <a:cs typeface="+mn-cs"/>
              </a:rPr>
              <a:t>总结一下 作者风格归属的任务</a:t>
            </a:r>
          </a:p>
          <a:p>
            <a:r>
              <a:rPr lang="zh-CN" altLang="en-US" sz="1200" u="none" kern="1200" baseline="0" dirty="0" smtClean="0">
                <a:solidFill>
                  <a:schemeClr val="tx1"/>
                </a:solidFill>
                <a:latin typeface="+mn-lt"/>
                <a:ea typeface="+mn-ea"/>
                <a:cs typeface="+mn-cs"/>
              </a:rPr>
              <a:t>的一个好的特征集合包括</a:t>
            </a:r>
            <a:r>
              <a:rPr lang="zh-CN" altLang="en-US" sz="1200" dirty="0" smtClean="0"/>
              <a:t>虚词</a:t>
            </a:r>
            <a:r>
              <a:rPr lang="zh-CN" altLang="en-US" sz="1200" u="none" kern="1200" baseline="0" dirty="0" smtClean="0">
                <a:solidFill>
                  <a:schemeClr val="tx1"/>
                </a:solidFill>
                <a:latin typeface="+mn-lt"/>
                <a:ea typeface="+mn-ea"/>
                <a:cs typeface="+mn-cs"/>
              </a:rPr>
              <a:t>和代词的词袋，</a:t>
            </a:r>
          </a:p>
          <a:p>
            <a:r>
              <a:rPr lang="zh-CN" altLang="en-US" sz="1200" u="none" kern="1200" baseline="0" dirty="0" smtClean="0">
                <a:solidFill>
                  <a:schemeClr val="tx1"/>
                </a:solidFill>
                <a:latin typeface="+mn-lt"/>
                <a:ea typeface="+mn-ea"/>
                <a:cs typeface="+mn-cs"/>
              </a:rPr>
              <a:t>词性标注特征的词袋，</a:t>
            </a:r>
          </a:p>
          <a:p>
            <a:r>
              <a:rPr lang="zh-CN" altLang="en-US" sz="1200" u="none" kern="1200" baseline="0" dirty="0" smtClean="0">
                <a:solidFill>
                  <a:schemeClr val="tx1"/>
                </a:solidFill>
                <a:latin typeface="+mn-lt"/>
                <a:ea typeface="+mn-ea"/>
                <a:cs typeface="+mn-cs"/>
              </a:rPr>
              <a:t>以及二元、三元和四元的词性标签词袋。</a:t>
            </a:r>
          </a:p>
          <a:p>
            <a:r>
              <a:rPr lang="zh-CN" altLang="en-US" sz="1200" u="none" kern="1200" baseline="0" dirty="0" smtClean="0">
                <a:solidFill>
                  <a:schemeClr val="tx1"/>
                </a:solidFill>
                <a:latin typeface="+mn-lt"/>
                <a:ea typeface="+mn-ea"/>
                <a:cs typeface="+mn-cs"/>
              </a:rPr>
              <a:t>另外，在实际的使用中，我们可能还会考虑</a:t>
            </a:r>
            <a:r>
              <a:rPr lang="zh-CN" altLang="en-US" sz="1200" dirty="0" smtClean="0"/>
              <a:t>虚词</a:t>
            </a:r>
            <a:r>
              <a:rPr lang="zh-CN" altLang="en-US" sz="1200" u="none" kern="1200" baseline="0" dirty="0" smtClean="0">
                <a:solidFill>
                  <a:schemeClr val="tx1"/>
                </a:solidFill>
                <a:latin typeface="+mn-lt"/>
                <a:ea typeface="+mn-ea"/>
                <a:cs typeface="+mn-cs"/>
              </a:rPr>
              <a:t>的密度（比如在一个滑动窗口中  </a:t>
            </a:r>
            <a:r>
              <a:rPr lang="zh-CN" altLang="en-US" sz="1200" dirty="0" smtClean="0"/>
              <a:t>虚词</a:t>
            </a:r>
            <a:r>
              <a:rPr lang="zh-CN" altLang="en-US" sz="1200" u="none" kern="1200" baseline="0" dirty="0" smtClean="0">
                <a:solidFill>
                  <a:schemeClr val="tx1"/>
                </a:solidFill>
                <a:latin typeface="+mn-lt"/>
                <a:ea typeface="+mn-ea"/>
                <a:cs typeface="+mn-cs"/>
              </a:rPr>
              <a:t>的数目除以</a:t>
            </a:r>
            <a:r>
              <a:rPr lang="zh-CN" altLang="en-US" sz="1200" dirty="0" smtClean="0"/>
              <a:t>实词</a:t>
            </a:r>
            <a:r>
              <a:rPr lang="zh-CN" altLang="en-US" sz="1200" u="none" kern="1200" baseline="0" dirty="0" smtClean="0">
                <a:solidFill>
                  <a:schemeClr val="tx1"/>
                </a:solidFill>
                <a:latin typeface="+mn-lt"/>
                <a:ea typeface="+mn-ea"/>
                <a:cs typeface="+mn-cs"/>
              </a:rPr>
              <a:t>的数目而得到的比率） ， </a:t>
            </a:r>
          </a:p>
          <a:p>
            <a:r>
              <a:rPr lang="zh-CN" altLang="en-US" sz="1200" u="none" kern="1200" baseline="0" dirty="0" smtClean="0">
                <a:solidFill>
                  <a:schemeClr val="tx1"/>
                </a:solidFill>
                <a:latin typeface="+mn-lt"/>
                <a:ea typeface="+mn-ea"/>
                <a:cs typeface="+mn-cs"/>
              </a:rPr>
              <a:t> 取出</a:t>
            </a:r>
            <a:r>
              <a:rPr lang="zh-CN" altLang="en-US" sz="1200" dirty="0" smtClean="0"/>
              <a:t>实词</a:t>
            </a:r>
            <a:r>
              <a:rPr lang="zh-CN" altLang="en-US" sz="1200" u="none" kern="1200" baseline="0" dirty="0" smtClean="0">
                <a:solidFill>
                  <a:schemeClr val="tx1"/>
                </a:solidFill>
                <a:latin typeface="+mn-lt"/>
                <a:ea typeface="+mn-ea"/>
                <a:cs typeface="+mn-cs"/>
              </a:rPr>
              <a:t>之后的二元功能词袋，以及连续的</a:t>
            </a:r>
            <a:r>
              <a:rPr lang="zh-CN" altLang="en-US" sz="1200" dirty="0" smtClean="0"/>
              <a:t>虚词</a:t>
            </a:r>
            <a:r>
              <a:rPr lang="zh-CN" altLang="en-US" sz="1200" u="none" kern="1200" baseline="0" dirty="0" smtClean="0">
                <a:solidFill>
                  <a:schemeClr val="tx1"/>
                </a:solidFill>
                <a:latin typeface="+mn-lt"/>
                <a:ea typeface="+mn-ea"/>
                <a:cs typeface="+mn-cs"/>
              </a:rPr>
              <a:t>之间的距离的分布</a:t>
            </a:r>
            <a:r>
              <a:rPr lang="en-US" altLang="zh-CN" sz="1200" u="none" kern="1200" baseline="0" dirty="0" smtClean="0">
                <a:solidFill>
                  <a:schemeClr val="tx1"/>
                </a:solidFill>
                <a:latin typeface="+mn-lt"/>
                <a:ea typeface="+mn-ea"/>
                <a:cs typeface="+mn-cs"/>
              </a:rPr>
              <a:t>.</a:t>
            </a:r>
            <a:endParaRPr lang="zh-CN" altLang="en-US" sz="1200" u="none"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15</a:t>
            </a:fld>
            <a:endParaRPr lang="zh-CN" altLang="en-US"/>
          </a:p>
        </p:txBody>
      </p:sp>
    </p:spTree>
    <p:extLst>
      <p:ext uri="{BB962C8B-B14F-4D97-AF65-F5344CB8AC3E}">
        <p14:creationId xmlns:p14="http://schemas.microsoft.com/office/powerpoint/2010/main" val="1404310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u="none" kern="1200" baseline="0" dirty="0" smtClean="0">
                <a:solidFill>
                  <a:schemeClr val="tx1"/>
                </a:solidFill>
                <a:latin typeface="+mn-lt"/>
                <a:ea typeface="+mn-ea"/>
                <a:cs typeface="+mn-cs"/>
              </a:rPr>
              <a:t>文档分类： 作者风格归属</a:t>
            </a:r>
          </a:p>
          <a:p>
            <a:endParaRPr kumimoji="1" lang="zh-CN" altLang="en-US" dirty="0"/>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16</a:t>
            </a:fld>
            <a:endParaRPr lang="zh-CN" altLang="en-US"/>
          </a:p>
        </p:txBody>
      </p:sp>
    </p:spTree>
    <p:extLst>
      <p:ext uri="{BB962C8B-B14F-4D97-AF65-F5344CB8AC3E}">
        <p14:creationId xmlns:p14="http://schemas.microsoft.com/office/powerpoint/2010/main" val="41462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tag of the first word may depend on the tag of the third one</a:t>
            </a:r>
            <a:endParaRPr lang="en-US" altLang="zh-CN" dirty="0" smtClean="0"/>
          </a:p>
          <a:p>
            <a:r>
              <a:rPr lang="zh-CN" altLang="en-US" sz="1200" u="none" kern="1200" baseline="0" dirty="0" smtClean="0">
                <a:solidFill>
                  <a:schemeClr val="tx1"/>
                </a:solidFill>
                <a:latin typeface="+mn-lt"/>
                <a:ea typeface="+mn-ea"/>
                <a:cs typeface="+mn-cs"/>
              </a:rPr>
              <a:t>此处 </a:t>
            </a:r>
            <a:r>
              <a:rPr lang="en-US" altLang="zh-CN" sz="1200" u="none" kern="1200" baseline="0" dirty="0" smtClean="0">
                <a:solidFill>
                  <a:schemeClr val="tx1"/>
                </a:solidFill>
                <a:latin typeface="+mn-lt"/>
                <a:ea typeface="+mn-ea"/>
                <a:cs typeface="+mn-cs"/>
              </a:rPr>
              <a:t>prefix</a:t>
            </a:r>
            <a:r>
              <a:rPr lang="zh-CN" altLang="en-US" sz="1200" u="none" kern="1200" baseline="0" dirty="0" smtClean="0">
                <a:solidFill>
                  <a:schemeClr val="tx1"/>
                </a:solidFill>
                <a:latin typeface="+mn-lt"/>
                <a:ea typeface="+mn-ea"/>
                <a:cs typeface="+mn-cs"/>
              </a:rPr>
              <a:t> 和 </a:t>
            </a:r>
            <a:r>
              <a:rPr lang="en-US" altLang="zh-CN" sz="1200" u="none" kern="1200" baseline="0" dirty="0" smtClean="0">
                <a:solidFill>
                  <a:schemeClr val="tx1"/>
                </a:solidFill>
                <a:latin typeface="+mn-lt"/>
                <a:ea typeface="+mn-ea"/>
                <a:cs typeface="+mn-cs"/>
              </a:rPr>
              <a:t>suffix</a:t>
            </a:r>
            <a:r>
              <a:rPr lang="zh-CN" altLang="en-US" sz="1200" u="none" kern="1200" baseline="0" dirty="0" smtClean="0">
                <a:solidFill>
                  <a:schemeClr val="tx1"/>
                </a:solidFill>
                <a:latin typeface="+mn-lt"/>
                <a:ea typeface="+mn-ea"/>
                <a:cs typeface="+mn-cs"/>
              </a:rPr>
              <a:t>算是重复 </a:t>
            </a:r>
            <a:r>
              <a:rPr lang="en-US" altLang="zh-CN" sz="1200" u="none" kern="1200" baseline="0" dirty="0" smtClean="0">
                <a:solidFill>
                  <a:schemeClr val="tx1"/>
                </a:solidFill>
                <a:latin typeface="+mn-lt"/>
                <a:ea typeface="+mn-ea"/>
                <a:cs typeface="+mn-cs"/>
              </a:rPr>
              <a:t>feature</a:t>
            </a:r>
            <a:r>
              <a:rPr lang="zh-CN" altLang="en-US" sz="1200" u="none" kern="1200" baseline="0" dirty="0" smtClean="0">
                <a:solidFill>
                  <a:schemeClr val="tx1"/>
                </a:solidFill>
                <a:latin typeface="+mn-lt"/>
                <a:ea typeface="+mn-ea"/>
                <a:cs typeface="+mn-cs"/>
              </a:rPr>
              <a:t>，但是可以用来辅助预测</a:t>
            </a:r>
            <a:r>
              <a:rPr lang="en-US" altLang="zh-CN" sz="1200" u="none" kern="1200" baseline="0" dirty="0" smtClean="0">
                <a:solidFill>
                  <a:schemeClr val="tx1"/>
                </a:solidFill>
                <a:latin typeface="+mn-lt"/>
                <a:ea typeface="+mn-ea"/>
                <a:cs typeface="+mn-cs"/>
              </a:rPr>
              <a:t>OOV</a:t>
            </a:r>
            <a:r>
              <a:rPr lang="zh-CN" altLang="en-US" sz="1200" u="none" kern="1200" baseline="0" dirty="0" smtClean="0">
                <a:solidFill>
                  <a:schemeClr val="tx1"/>
                </a:solidFill>
                <a:latin typeface="+mn-lt"/>
                <a:ea typeface="+mn-ea"/>
                <a:cs typeface="+mn-cs"/>
              </a:rPr>
              <a:t> </a:t>
            </a:r>
            <a:r>
              <a:rPr lang="en-US" altLang="zh-CN" sz="1200" u="none" kern="1200" baseline="0" dirty="0" smtClean="0">
                <a:solidFill>
                  <a:schemeClr val="tx1"/>
                </a:solidFill>
                <a:latin typeface="+mn-lt"/>
                <a:ea typeface="+mn-ea"/>
                <a:cs typeface="+mn-cs"/>
              </a:rPr>
              <a:t>word</a:t>
            </a:r>
            <a:endParaRPr lang="zh-CN" altLang="en-US" sz="1200" u="none"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17</a:t>
            </a:fld>
            <a:endParaRPr lang="zh-CN" altLang="en-US"/>
          </a:p>
        </p:txBody>
      </p:sp>
    </p:spTree>
    <p:extLst>
      <p:ext uri="{BB962C8B-B14F-4D97-AF65-F5344CB8AC3E}">
        <p14:creationId xmlns:p14="http://schemas.microsoft.com/office/powerpoint/2010/main" val="2104781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distributional information such as word clusters or word-embedding vectors of the word and of surrounding words can also be useful </a:t>
            </a:r>
            <a:endParaRPr lang="en-US" altLang="zh-CN" dirty="0"/>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18</a:t>
            </a:fld>
            <a:endParaRPr lang="zh-CN" altLang="en-US"/>
          </a:p>
        </p:txBody>
      </p:sp>
    </p:spTree>
    <p:extLst>
      <p:ext uri="{BB962C8B-B14F-4D97-AF65-F5344CB8AC3E}">
        <p14:creationId xmlns:p14="http://schemas.microsoft.com/office/powerpoint/2010/main" val="884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u="none" kern="1200" baseline="0" dirty="0" smtClean="0">
                <a:solidFill>
                  <a:schemeClr val="tx1"/>
                </a:solidFill>
                <a:latin typeface="+mn-lt"/>
                <a:ea typeface="+mn-ea"/>
                <a:cs typeface="+mn-cs"/>
              </a:rPr>
              <a:t>文档分类： 作者风格归属</a:t>
            </a:r>
          </a:p>
          <a:p>
            <a:endParaRPr kumimoji="1" lang="zh-CN" altLang="en-US" dirty="0"/>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19</a:t>
            </a:fld>
            <a:endParaRPr lang="zh-CN" altLang="en-US"/>
          </a:p>
        </p:txBody>
      </p:sp>
    </p:spTree>
    <p:extLst>
      <p:ext uri="{BB962C8B-B14F-4D97-AF65-F5344CB8AC3E}">
        <p14:creationId xmlns:p14="http://schemas.microsoft.com/office/powerpoint/2010/main" val="1675749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u="none"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20</a:t>
            </a:fld>
            <a:endParaRPr lang="zh-CN" altLang="en-US"/>
          </a:p>
        </p:txBody>
      </p:sp>
    </p:spTree>
    <p:extLst>
      <p:ext uri="{BB962C8B-B14F-4D97-AF65-F5344CB8AC3E}">
        <p14:creationId xmlns:p14="http://schemas.microsoft.com/office/powerpoint/2010/main" val="284861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u="none"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21</a:t>
            </a:fld>
            <a:endParaRPr lang="zh-CN" altLang="en-US"/>
          </a:p>
        </p:txBody>
      </p:sp>
    </p:spTree>
    <p:extLst>
      <p:ext uri="{BB962C8B-B14F-4D97-AF65-F5344CB8AC3E}">
        <p14:creationId xmlns:p14="http://schemas.microsoft.com/office/powerpoint/2010/main" val="1513565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u="none"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22</a:t>
            </a:fld>
            <a:endParaRPr lang="zh-CN" altLang="en-US"/>
          </a:p>
        </p:txBody>
      </p:sp>
    </p:spTree>
    <p:extLst>
      <p:ext uri="{BB962C8B-B14F-4D97-AF65-F5344CB8AC3E}">
        <p14:creationId xmlns:p14="http://schemas.microsoft.com/office/powerpoint/2010/main" val="807872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u="none" kern="1200" baseline="0" dirty="0" smtClean="0">
                <a:solidFill>
                  <a:schemeClr val="tx1"/>
                </a:solidFill>
                <a:latin typeface="+mn-lt"/>
                <a:ea typeface="+mn-ea"/>
                <a:cs typeface="+mn-cs"/>
              </a:rPr>
              <a:t>文档分类： 作者风格归属</a:t>
            </a:r>
          </a:p>
          <a:p>
            <a:endParaRPr kumimoji="1" lang="zh-CN" altLang="en-US" dirty="0"/>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23</a:t>
            </a:fld>
            <a:endParaRPr lang="zh-CN" altLang="en-US"/>
          </a:p>
        </p:txBody>
      </p:sp>
    </p:spTree>
    <p:extLst>
      <p:ext uri="{BB962C8B-B14F-4D97-AF65-F5344CB8AC3E}">
        <p14:creationId xmlns:p14="http://schemas.microsoft.com/office/powerpoint/2010/main" val="54454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smtClean="0">
                <a:solidFill>
                  <a:schemeClr val="tx1"/>
                </a:solidFill>
                <a:latin typeface="+mn-lt"/>
                <a:ea typeface="+mn-ea"/>
                <a:cs typeface="+mn-cs"/>
              </a:rPr>
              <a:t>语言识别任务的定义是，给出一个文档或一句话，将它分类到一个固定的语言集合中去。</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u="none" kern="1200" baseline="0" dirty="0" smtClean="0">
                <a:solidFill>
                  <a:schemeClr val="tx1"/>
                </a:solidFill>
                <a:latin typeface="+mn-lt"/>
                <a:ea typeface="+mn-ea"/>
                <a:cs typeface="+mn-cs"/>
              </a:rPr>
              <a:t>字母上的</a:t>
            </a:r>
            <a:r>
              <a:rPr lang="en-US" altLang="zh-CN" sz="1200" u="none" kern="1200" baseline="0" dirty="0" smtClean="0">
                <a:solidFill>
                  <a:schemeClr val="tx1"/>
                </a:solidFill>
                <a:latin typeface="+mn-lt"/>
                <a:ea typeface="+mn-ea"/>
                <a:cs typeface="+mn-cs"/>
              </a:rPr>
              <a:t>bigrams </a:t>
            </a:r>
            <a:r>
              <a:rPr lang="zh-CN" altLang="en-US" sz="1200" u="none" kern="1200" baseline="0" dirty="0" smtClean="0">
                <a:solidFill>
                  <a:schemeClr val="tx1"/>
                </a:solidFill>
                <a:latin typeface="+mn-lt"/>
                <a:ea typeface="+mn-ea"/>
                <a:cs typeface="+mn-cs"/>
              </a:rPr>
              <a:t>是这一任务的一个很强的特征表示</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u="none" kern="1200" baseline="0" dirty="0" smtClean="0">
                <a:solidFill>
                  <a:schemeClr val="tx1"/>
                </a:solidFill>
                <a:latin typeface="+mn-lt"/>
                <a:ea typeface="+mn-ea"/>
                <a:cs typeface="+mn-cs"/>
              </a:rPr>
              <a:t>具体的，每个可能的字母二元组（或者每个至少出现</a:t>
            </a:r>
            <a:r>
              <a:rPr lang="en-US" altLang="zh-CN" sz="1200" u="none" kern="1200" baseline="0" dirty="0" smtClean="0">
                <a:solidFill>
                  <a:schemeClr val="tx1"/>
                </a:solidFill>
                <a:latin typeface="+mn-lt"/>
                <a:ea typeface="+mn-ea"/>
                <a:cs typeface="+mn-cs"/>
              </a:rPr>
              <a:t>K</a:t>
            </a:r>
            <a:r>
              <a:rPr lang="zh-CN" altLang="en-US" sz="1200" u="none" kern="1200" baseline="0" dirty="0" smtClean="0">
                <a:solidFill>
                  <a:schemeClr val="tx1"/>
                </a:solidFill>
                <a:latin typeface="+mn-lt"/>
                <a:ea typeface="+mn-ea"/>
                <a:cs typeface="+mn-cs"/>
              </a:rPr>
              <a:t>次的字母二元组）是一个核心特征，它的</a:t>
            </a:r>
            <a:r>
              <a:rPr lang="en-US" altLang="zh-CN" sz="1200" u="none" kern="1200" baseline="0" dirty="0" smtClean="0">
                <a:solidFill>
                  <a:schemeClr val="tx1"/>
                </a:solidFill>
                <a:latin typeface="+mn-lt"/>
                <a:ea typeface="+mn-ea"/>
                <a:cs typeface="+mn-cs"/>
              </a:rPr>
              <a:t>value </a:t>
            </a:r>
            <a:r>
              <a:rPr lang="zh-CN" altLang="en-US" sz="1200" u="none" kern="1200" baseline="0" dirty="0" smtClean="0">
                <a:solidFill>
                  <a:schemeClr val="tx1"/>
                </a:solidFill>
                <a:latin typeface="+mn-lt"/>
                <a:ea typeface="+mn-ea"/>
                <a:cs typeface="+mn-cs"/>
              </a:rPr>
              <a:t>是这个文档中的该特征的出现次数</a:t>
            </a:r>
          </a:p>
          <a:p>
            <a:endParaRPr kumimoji="1" lang="zh-CN" altLang="en-US" dirty="0"/>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5</a:t>
            </a:fld>
            <a:endParaRPr lang="zh-CN" altLang="en-US"/>
          </a:p>
        </p:txBody>
      </p:sp>
    </p:spTree>
    <p:extLst>
      <p:ext uri="{BB962C8B-B14F-4D97-AF65-F5344CB8AC3E}">
        <p14:creationId xmlns:p14="http://schemas.microsoft.com/office/powerpoint/2010/main" val="113043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u="none" kern="1200" baseline="0" dirty="0" smtClean="0">
                <a:solidFill>
                  <a:schemeClr val="tx1"/>
                </a:solidFill>
                <a:latin typeface="+mn-lt"/>
                <a:ea typeface="+mn-ea"/>
                <a:cs typeface="+mn-cs"/>
              </a:rPr>
              <a:t>a.</a:t>
            </a:r>
            <a:r>
              <a:rPr lang="zh-CN" altLang="en-US" sz="1200" u="none" kern="1200" baseline="0" dirty="0" smtClean="0">
                <a:solidFill>
                  <a:schemeClr val="tx1"/>
                </a:solidFill>
                <a:latin typeface="+mn-lt"/>
                <a:ea typeface="+mn-ea"/>
                <a:cs typeface="+mn-cs"/>
              </a:rPr>
              <a:t>目的 </a:t>
            </a:r>
            <a:r>
              <a:rPr lang="en-US" altLang="zh-CN" sz="1200" u="none" kern="1200" baseline="0" dirty="0" smtClean="0">
                <a:solidFill>
                  <a:schemeClr val="tx1"/>
                </a:solidFill>
                <a:latin typeface="+mn-lt"/>
                <a:ea typeface="+mn-ea"/>
                <a:cs typeface="+mn-cs"/>
              </a:rPr>
              <a:t>b.</a:t>
            </a:r>
            <a:r>
              <a:rPr lang="zh-CN" altLang="en-US" sz="1200" u="none" kern="1200" baseline="0" dirty="0" smtClean="0">
                <a:solidFill>
                  <a:schemeClr val="tx1"/>
                </a:solidFill>
                <a:latin typeface="+mn-lt"/>
                <a:ea typeface="+mn-ea"/>
                <a:cs typeface="+mn-cs"/>
              </a:rPr>
              <a:t>收益 </a:t>
            </a:r>
            <a:r>
              <a:rPr lang="en-US" altLang="zh-CN" sz="1200" u="none" kern="1200" baseline="0" dirty="0" smtClean="0">
                <a:solidFill>
                  <a:schemeClr val="tx1"/>
                </a:solidFill>
                <a:latin typeface="+mn-lt"/>
                <a:ea typeface="+mn-ea"/>
                <a:cs typeface="+mn-cs"/>
              </a:rPr>
              <a:t>c.</a:t>
            </a:r>
            <a:r>
              <a:rPr lang="zh-CN" altLang="en-US" sz="1200" u="none" kern="1200" baseline="0" dirty="0" smtClean="0">
                <a:solidFill>
                  <a:schemeClr val="tx1"/>
                </a:solidFill>
                <a:latin typeface="+mn-lt"/>
                <a:ea typeface="+mn-ea"/>
                <a:cs typeface="+mn-cs"/>
              </a:rPr>
              <a:t>时间 </a:t>
            </a:r>
            <a:r>
              <a:rPr lang="en-US" altLang="zh-CN" sz="1200" u="none" kern="1200" baseline="0" dirty="0" smtClean="0">
                <a:solidFill>
                  <a:schemeClr val="tx1"/>
                </a:solidFill>
                <a:latin typeface="+mn-lt"/>
                <a:ea typeface="+mn-ea"/>
                <a:cs typeface="+mn-cs"/>
              </a:rPr>
              <a:t>d.</a:t>
            </a:r>
            <a:r>
              <a:rPr lang="zh-CN" altLang="en-US" sz="1200" u="none" kern="1200" baseline="0" dirty="0" smtClean="0">
                <a:solidFill>
                  <a:schemeClr val="tx1"/>
                </a:solidFill>
                <a:latin typeface="+mn-lt"/>
                <a:ea typeface="+mn-ea"/>
                <a:cs typeface="+mn-cs"/>
              </a:rPr>
              <a:t>地点</a:t>
            </a:r>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24</a:t>
            </a:fld>
            <a:endParaRPr lang="zh-CN" altLang="en-US"/>
          </a:p>
        </p:txBody>
      </p:sp>
    </p:spTree>
    <p:extLst>
      <p:ext uri="{BB962C8B-B14F-4D97-AF65-F5344CB8AC3E}">
        <p14:creationId xmlns:p14="http://schemas.microsoft.com/office/powerpoint/2010/main" val="1286953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u="none"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25</a:t>
            </a:fld>
            <a:endParaRPr lang="zh-CN" altLang="en-US"/>
          </a:p>
        </p:txBody>
      </p:sp>
    </p:spTree>
    <p:extLst>
      <p:ext uri="{BB962C8B-B14F-4D97-AF65-F5344CB8AC3E}">
        <p14:creationId xmlns:p14="http://schemas.microsoft.com/office/powerpoint/2010/main" val="572431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parser used for producing the tree may be wrong too. For robustness, we may look at both the governor and object extracted from the parser and the governor and object extracted using the heuristic</a:t>
            </a:r>
            <a:endParaRPr lang="en-US" altLang="zh-CN" dirty="0" smtClean="0"/>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26</a:t>
            </a:fld>
            <a:endParaRPr lang="zh-CN" altLang="en-US"/>
          </a:p>
        </p:txBody>
      </p:sp>
    </p:spTree>
    <p:extLst>
      <p:ext uri="{BB962C8B-B14F-4D97-AF65-F5344CB8AC3E}">
        <p14:creationId xmlns:p14="http://schemas.microsoft.com/office/powerpoint/2010/main" val="2082225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 </a:t>
            </a:r>
            <a:r>
              <a:rPr lang="en-US" altLang="zh-CN" sz="1200" b="1" i="0" kern="1200" dirty="0" smtClean="0">
                <a:solidFill>
                  <a:schemeClr val="tx1"/>
                </a:solidFill>
                <a:effectLst/>
                <a:latin typeface="+mn-lt"/>
                <a:ea typeface="+mn-ea"/>
                <a:cs typeface="+mn-cs"/>
              </a:rPr>
              <a:t>lemma</a:t>
            </a:r>
            <a:r>
              <a:rPr lang="en-US" altLang="zh-CN" sz="1200" b="0" i="0" kern="1200" dirty="0" smtClean="0">
                <a:solidFill>
                  <a:schemeClr val="tx1"/>
                </a:solidFill>
                <a:effectLst/>
                <a:latin typeface="+mn-lt"/>
                <a:ea typeface="+mn-ea"/>
                <a:cs typeface="+mn-cs"/>
              </a:rPr>
              <a:t> is the </a:t>
            </a:r>
            <a:r>
              <a:rPr lang="en-US" altLang="zh-CN" sz="1200" b="1" i="0" kern="1200" dirty="0" smtClean="0">
                <a:solidFill>
                  <a:schemeClr val="tx1"/>
                </a:solidFill>
                <a:effectLst/>
                <a:latin typeface="+mn-lt"/>
                <a:ea typeface="+mn-ea"/>
                <a:cs typeface="+mn-cs"/>
              </a:rPr>
              <a:t>word</a:t>
            </a:r>
            <a:r>
              <a:rPr lang="en-US" altLang="zh-CN" sz="1200" b="0" i="0" kern="1200" dirty="0" smtClean="0">
                <a:solidFill>
                  <a:schemeClr val="tx1"/>
                </a:solidFill>
                <a:effectLst/>
                <a:latin typeface="+mn-lt"/>
                <a:ea typeface="+mn-ea"/>
                <a:cs typeface="+mn-cs"/>
              </a:rPr>
              <a:t> you find in the dictionary</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If </a:t>
            </a:r>
            <a:r>
              <a:rPr lang="en-US" altLang="zh-CN" sz="1200" kern="1200" dirty="0" smtClean="0">
                <a:solidFill>
                  <a:schemeClr val="tx1"/>
                </a:solidFill>
                <a:effectLst/>
                <a:latin typeface="+mn-lt"/>
                <a:ea typeface="+mn-ea"/>
                <a:cs typeface="+mn-cs"/>
              </a:rPr>
              <a:t>we allow the use of external lexical resources and don’t mind greatly enlarging the feature space, </a:t>
            </a:r>
            <a:r>
              <a:rPr lang="en-US" altLang="zh-CN" sz="1200" kern="1200" dirty="0" err="1" smtClean="0">
                <a:solidFill>
                  <a:schemeClr val="tx1"/>
                </a:solidFill>
                <a:effectLst/>
                <a:latin typeface="+mn-lt"/>
                <a:ea typeface="+mn-ea"/>
                <a:cs typeface="+mn-cs"/>
              </a:rPr>
              <a:t>Hovy</a:t>
            </a:r>
            <a:r>
              <a:rPr lang="en-US" altLang="zh-CN" sz="1200" kern="1200" dirty="0" smtClean="0">
                <a:solidFill>
                  <a:schemeClr val="tx1"/>
                </a:solidFill>
                <a:effectLst/>
                <a:latin typeface="+mn-lt"/>
                <a:ea typeface="+mn-ea"/>
                <a:cs typeface="+mn-cs"/>
              </a:rPr>
              <a:t> et al. [2010] found the use of </a:t>
            </a:r>
            <a:r>
              <a:rPr lang="en-US" altLang="zh-CN" sz="1200" kern="1200" dirty="0" err="1" smtClean="0">
                <a:solidFill>
                  <a:schemeClr val="tx1"/>
                </a:solidFill>
                <a:effectLst/>
                <a:latin typeface="+mn-lt"/>
                <a:ea typeface="+mn-ea"/>
                <a:cs typeface="+mn-cs"/>
              </a:rPr>
              <a:t>WordNet</a:t>
            </a:r>
            <a:r>
              <a:rPr lang="en-US" altLang="zh-CN" sz="1200" kern="1200" dirty="0" smtClean="0">
                <a:solidFill>
                  <a:schemeClr val="tx1"/>
                </a:solidFill>
                <a:effectLst/>
                <a:latin typeface="+mn-lt"/>
                <a:ea typeface="+mn-ea"/>
                <a:cs typeface="+mn-cs"/>
              </a:rPr>
              <a:t> based features to be helpful as well. </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preposition-sense disambiguation task is an example of a high-level semantic classification problem, for which we need a set of features that cannot be readily inferred from the surface forms, and can benefit from linguistic pre-processing (i.e. POS-tagging and syntactic parsing) as well as from selected pieces of information from manually curated semantic lexicons. </a:t>
            </a:r>
            <a:endParaRPr lang="en-US" altLang="zh-CN" dirty="0" smtClean="0"/>
          </a:p>
          <a:p>
            <a:endParaRPr lang="en-US" altLang="zh-CN" dirty="0">
              <a:effectLst/>
            </a:endParaRPr>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27</a:t>
            </a:fld>
            <a:endParaRPr lang="zh-CN" altLang="en-US"/>
          </a:p>
        </p:txBody>
      </p:sp>
    </p:spTree>
    <p:extLst>
      <p:ext uri="{BB962C8B-B14F-4D97-AF65-F5344CB8AC3E}">
        <p14:creationId xmlns:p14="http://schemas.microsoft.com/office/powerpoint/2010/main" val="1834493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u="none" kern="1200" baseline="0" dirty="0" smtClean="0">
                <a:solidFill>
                  <a:schemeClr val="tx1"/>
                </a:solidFill>
                <a:latin typeface="+mn-lt"/>
                <a:ea typeface="+mn-ea"/>
                <a:cs typeface="+mn-cs"/>
              </a:rPr>
              <a:t>文档分类： 作者风格归属</a:t>
            </a:r>
          </a:p>
          <a:p>
            <a:endParaRPr kumimoji="1" lang="zh-CN" altLang="en-US" dirty="0"/>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28</a:t>
            </a:fld>
            <a:endParaRPr lang="zh-CN" altLang="en-US"/>
          </a:p>
        </p:txBody>
      </p:sp>
    </p:spTree>
    <p:extLst>
      <p:ext uri="{BB962C8B-B14F-4D97-AF65-F5344CB8AC3E}">
        <p14:creationId xmlns:p14="http://schemas.microsoft.com/office/powerpoint/2010/main" val="64787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Training the scoring function such that it works well with the search procedure will be discussed in chapter 19. Here, we focus on the features used in the scoring function. </a:t>
            </a:r>
            <a:endParaRPr lang="en-US" altLang="zh-CN" dirty="0"/>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29</a:t>
            </a:fld>
            <a:endParaRPr lang="zh-CN" altLang="en-US"/>
          </a:p>
        </p:txBody>
      </p:sp>
    </p:spTree>
    <p:extLst>
      <p:ext uri="{BB962C8B-B14F-4D97-AF65-F5344CB8AC3E}">
        <p14:creationId xmlns:p14="http://schemas.microsoft.com/office/powerpoint/2010/main" val="1873936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Word-forms give us very specific information </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parts-of-speech provide lower level syntactic information that is more generalizable </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supplement or replace the words using distributional information, in the form of word clusters or pre-trained word </a:t>
            </a:r>
            <a:r>
              <a:rPr lang="en-US" altLang="zh-CN" sz="1200" kern="1200" dirty="0" err="1" smtClean="0">
                <a:solidFill>
                  <a:schemeClr val="tx1"/>
                </a:solidFill>
                <a:effectLst/>
                <a:latin typeface="+mn-lt"/>
                <a:ea typeface="+mn-ea"/>
                <a:cs typeface="+mn-cs"/>
              </a:rPr>
              <a:t>embeddings</a:t>
            </a:r>
            <a:r>
              <a:rPr lang="en-US" altLang="zh-CN" sz="1200" kern="1200" dirty="0" smtClean="0">
                <a:solidFill>
                  <a:schemeClr val="tx1"/>
                </a:solidFill>
                <a:effectLst/>
                <a:latin typeface="+mn-lt"/>
                <a:ea typeface="+mn-ea"/>
                <a:cs typeface="+mn-cs"/>
              </a:rPr>
              <a:t> </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do not look at prefixes and </a:t>
            </a:r>
            <a:r>
              <a:rPr lang="en-US" altLang="zh-CN" sz="1200" kern="1200" dirty="0" err="1" smtClean="0">
                <a:solidFill>
                  <a:schemeClr val="tx1"/>
                </a:solidFill>
                <a:effectLst/>
                <a:latin typeface="+mn-lt"/>
                <a:ea typeface="+mn-ea"/>
                <a:cs typeface="+mn-cs"/>
              </a:rPr>
              <a:t>suxes</a:t>
            </a:r>
            <a:r>
              <a:rPr lang="en-US" altLang="zh-CN" sz="1200" kern="1200" dirty="0" smtClean="0">
                <a:solidFill>
                  <a:schemeClr val="tx1"/>
                </a:solidFill>
                <a:effectLst/>
                <a:latin typeface="+mn-lt"/>
                <a:ea typeface="+mn-ea"/>
                <a:cs typeface="+mn-cs"/>
              </a:rPr>
              <a:t> of words, because these are not directly relevant to the parsing task. (already</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POS)</a:t>
            </a:r>
            <a:endParaRPr lang="en-US" altLang="zh-CN"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ffectLst/>
            </a:endParaRPr>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30</a:t>
            </a:fld>
            <a:endParaRPr lang="zh-CN" altLang="en-US"/>
          </a:p>
        </p:txBody>
      </p:sp>
    </p:spTree>
    <p:extLst>
      <p:ext uri="{BB962C8B-B14F-4D97-AF65-F5344CB8AC3E}">
        <p14:creationId xmlns:p14="http://schemas.microsoft.com/office/powerpoint/2010/main" val="764047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Word-forms give us very specific information </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parts-of-speech provide lower level syntactic information that is more generalizable </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supplement or replace the words using distributional information, in the form of word clusters or pre-trained word </a:t>
            </a:r>
            <a:r>
              <a:rPr lang="en-US" altLang="zh-CN" sz="1200" kern="1200" dirty="0" err="1" smtClean="0">
                <a:solidFill>
                  <a:schemeClr val="tx1"/>
                </a:solidFill>
                <a:effectLst/>
                <a:latin typeface="+mn-lt"/>
                <a:ea typeface="+mn-ea"/>
                <a:cs typeface="+mn-cs"/>
              </a:rPr>
              <a:t>embeddings</a:t>
            </a:r>
            <a:r>
              <a:rPr lang="en-US" altLang="zh-CN" sz="1200" kern="1200" dirty="0" smtClean="0">
                <a:solidFill>
                  <a:schemeClr val="tx1"/>
                </a:solidFill>
                <a:effectLst/>
                <a:latin typeface="+mn-lt"/>
                <a:ea typeface="+mn-ea"/>
                <a:cs typeface="+mn-cs"/>
              </a:rPr>
              <a:t> </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do not look at prefixes and </a:t>
            </a:r>
            <a:r>
              <a:rPr lang="en-US" altLang="zh-CN" sz="1200" kern="1200" dirty="0" err="1" smtClean="0">
                <a:solidFill>
                  <a:schemeClr val="tx1"/>
                </a:solidFill>
                <a:effectLst/>
                <a:latin typeface="+mn-lt"/>
                <a:ea typeface="+mn-ea"/>
                <a:cs typeface="+mn-cs"/>
              </a:rPr>
              <a:t>suxes</a:t>
            </a:r>
            <a:r>
              <a:rPr lang="en-US" altLang="zh-CN" sz="1200" kern="1200" dirty="0" smtClean="0">
                <a:solidFill>
                  <a:schemeClr val="tx1"/>
                </a:solidFill>
                <a:effectLst/>
                <a:latin typeface="+mn-lt"/>
                <a:ea typeface="+mn-ea"/>
                <a:cs typeface="+mn-cs"/>
              </a:rPr>
              <a:t> of words, because these are not directly relevant to the parsing task. (already</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in</a:t>
            </a:r>
            <a:r>
              <a:rPr lang="zh-CN" altLang="en-US" sz="1200" kern="1200" dirty="0" smtClean="0">
                <a:solidFill>
                  <a:schemeClr val="tx1"/>
                </a:solidFill>
                <a:effectLst/>
                <a:latin typeface="+mn-lt"/>
                <a:ea typeface="+mn-ea"/>
                <a:cs typeface="+mn-cs"/>
              </a:rPr>
              <a:t> </a:t>
            </a:r>
            <a:r>
              <a:rPr lang="en-US" altLang="zh-CN" sz="1200" kern="1200" smtClean="0">
                <a:solidFill>
                  <a:schemeClr val="tx1"/>
                </a:solidFill>
                <a:effectLst/>
                <a:latin typeface="+mn-lt"/>
                <a:ea typeface="+mn-ea"/>
                <a:cs typeface="+mn-cs"/>
              </a:rPr>
              <a:t>POS)</a:t>
            </a:r>
            <a:endParaRPr lang="en-US" altLang="zh-CN"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ffectLst/>
            </a:endParaRPr>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31</a:t>
            </a:fld>
            <a:endParaRPr lang="zh-CN" altLang="en-US"/>
          </a:p>
        </p:txBody>
      </p:sp>
    </p:spTree>
    <p:extLst>
      <p:ext uri="{BB962C8B-B14F-4D97-AF65-F5344CB8AC3E}">
        <p14:creationId xmlns:p14="http://schemas.microsoft.com/office/powerpoint/2010/main" val="133634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smtClean="0">
                <a:solidFill>
                  <a:schemeClr val="tx1"/>
                </a:solidFill>
                <a:latin typeface="+mn-lt"/>
                <a:ea typeface="+mn-ea"/>
                <a:cs typeface="+mn-cs"/>
              </a:rPr>
              <a:t>主题分类的任务是，给定一篇文档，将其分类到一个预先定义好的主题中去 （比如说 经济、政治、体育、娱乐、闲聊、生活方式、其他）</a:t>
            </a:r>
          </a:p>
          <a:p>
            <a:endParaRPr kumimoji="1" lang="zh-CN" altLang="en-US" dirty="0"/>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7</a:t>
            </a:fld>
            <a:endParaRPr lang="zh-CN" altLang="en-US"/>
          </a:p>
        </p:txBody>
      </p:sp>
    </p:spTree>
    <p:extLst>
      <p:ext uri="{BB962C8B-B14F-4D97-AF65-F5344CB8AC3E}">
        <p14:creationId xmlns:p14="http://schemas.microsoft.com/office/powerpoint/2010/main" val="923680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smtClean="0">
                <a:solidFill>
                  <a:schemeClr val="tx1"/>
                </a:solidFill>
                <a:latin typeface="+mn-lt"/>
                <a:ea typeface="+mn-ea"/>
                <a:cs typeface="+mn-cs"/>
              </a:rPr>
              <a:t>这里，字母级别的特征不是很有信息量，那么我们的基本单元应该转为词</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u="none" kern="1200" baseline="0" dirty="0" smtClean="0">
                <a:solidFill>
                  <a:schemeClr val="tx1"/>
                </a:solidFill>
                <a:latin typeface="+mn-lt"/>
                <a:ea typeface="+mn-ea"/>
                <a:cs typeface="+mn-cs"/>
              </a:rPr>
              <a:t>在这个任务中，词序也不是很重要的特征，因此较好的特征是文档的词袋，可以由二元词袋模型实现</a:t>
            </a:r>
          </a:p>
          <a:p>
            <a:endParaRPr kumimoji="1" lang="zh-CN" altLang="en-US" dirty="0"/>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8</a:t>
            </a:fld>
            <a:endParaRPr lang="zh-CN" altLang="en-US"/>
          </a:p>
        </p:txBody>
      </p:sp>
    </p:spTree>
    <p:extLst>
      <p:ext uri="{BB962C8B-B14F-4D97-AF65-F5344CB8AC3E}">
        <p14:creationId xmlns:p14="http://schemas.microsoft.com/office/powerpoint/2010/main" val="265391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smtClean="0">
                <a:solidFill>
                  <a:schemeClr val="tx1"/>
                </a:solidFill>
                <a:latin typeface="+mn-lt"/>
                <a:ea typeface="+mn-ea"/>
                <a:cs typeface="+mn-cs"/>
              </a:rPr>
              <a:t>下面说明了一些实际使用中出现的情况</a:t>
            </a:r>
          </a:p>
          <a:p>
            <a:r>
              <a:rPr lang="zh-CN" altLang="en-US" sz="1200" u="none" kern="1200" baseline="0" dirty="0" smtClean="0">
                <a:solidFill>
                  <a:schemeClr val="tx1"/>
                </a:solidFill>
                <a:latin typeface="+mn-lt"/>
                <a:ea typeface="+mn-ea"/>
                <a:cs typeface="+mn-cs"/>
              </a:rPr>
              <a:t>如果我们没有很多训练样本的时候，</a:t>
            </a:r>
          </a:p>
          <a:p>
            <a:r>
              <a:rPr lang="zh-CN" altLang="en-US" sz="1200" u="none" kern="1200" baseline="0" dirty="0" smtClean="0">
                <a:solidFill>
                  <a:schemeClr val="tx1"/>
                </a:solidFill>
                <a:latin typeface="+mn-lt"/>
                <a:ea typeface="+mn-ea"/>
                <a:cs typeface="+mn-cs"/>
              </a:rPr>
              <a:t>我们可以前处理文档，将每个词替换成它的原型的形式，防止训练集的偏差</a:t>
            </a:r>
          </a:p>
          <a:p>
            <a:r>
              <a:rPr lang="zh-CN" altLang="en-US" sz="1200" u="none" kern="1200" baseline="0" dirty="0" smtClean="0">
                <a:solidFill>
                  <a:schemeClr val="tx1"/>
                </a:solidFill>
                <a:latin typeface="+mn-lt"/>
                <a:ea typeface="+mn-ea"/>
                <a:cs typeface="+mn-cs"/>
              </a:rPr>
              <a:t>我们也可以通过</a:t>
            </a:r>
            <a:r>
              <a:rPr lang="en-US" altLang="zh-CN" sz="1200" u="none" kern="1200" baseline="0" dirty="0" smtClean="0">
                <a:solidFill>
                  <a:schemeClr val="tx1"/>
                </a:solidFill>
                <a:latin typeface="+mn-lt"/>
                <a:ea typeface="+mn-ea"/>
                <a:cs typeface="+mn-cs"/>
              </a:rPr>
              <a:t>distributional features </a:t>
            </a:r>
            <a:r>
              <a:rPr lang="zh-CN" altLang="en-US" sz="1200" u="none" kern="1200" baseline="0" dirty="0" smtClean="0">
                <a:solidFill>
                  <a:schemeClr val="tx1"/>
                </a:solidFill>
                <a:latin typeface="+mn-lt"/>
                <a:ea typeface="+mn-ea"/>
                <a:cs typeface="+mn-cs"/>
              </a:rPr>
              <a:t>来补充特征，比如词聚类和</a:t>
            </a:r>
            <a:r>
              <a:rPr lang="en-US" altLang="zh-CN" sz="1200" u="none" kern="1200" baseline="0" dirty="0" smtClean="0">
                <a:solidFill>
                  <a:schemeClr val="tx1"/>
                </a:solidFill>
                <a:latin typeface="+mn-lt"/>
                <a:ea typeface="+mn-ea"/>
                <a:cs typeface="+mn-cs"/>
              </a:rPr>
              <a:t>word-embedding </a:t>
            </a:r>
            <a:r>
              <a:rPr lang="zh-CN" altLang="en-US" sz="1200" u="none" kern="1200" baseline="0" dirty="0" smtClean="0">
                <a:solidFill>
                  <a:schemeClr val="tx1"/>
                </a:solidFill>
                <a:latin typeface="+mn-lt"/>
                <a:ea typeface="+mn-ea"/>
                <a:cs typeface="+mn-cs"/>
              </a:rPr>
              <a:t>向量</a:t>
            </a:r>
            <a:endParaRPr lang="en-US" altLang="zh-CN" sz="1200" u="none" kern="1200" baseline="0" dirty="0" smtClean="0">
              <a:solidFill>
                <a:schemeClr val="tx1"/>
              </a:solidFill>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9</a:t>
            </a:fld>
            <a:endParaRPr lang="zh-CN" altLang="en-US"/>
          </a:p>
        </p:txBody>
      </p:sp>
    </p:spTree>
    <p:extLst>
      <p:ext uri="{BB962C8B-B14F-4D97-AF65-F5344CB8AC3E}">
        <p14:creationId xmlns:p14="http://schemas.microsoft.com/office/powerpoint/2010/main" val="351132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smtClean="0">
                <a:solidFill>
                  <a:schemeClr val="tx1"/>
                </a:solidFill>
                <a:latin typeface="+mn-lt"/>
                <a:ea typeface="+mn-ea"/>
                <a:cs typeface="+mn-cs"/>
              </a:rPr>
              <a:t>使用线性分类器时，我们可能想考虑词对，比如考虑出现在同一篇文章中的一对词来作为核心特征</a:t>
            </a:r>
          </a:p>
          <a:p>
            <a:r>
              <a:rPr lang="zh-CN" altLang="en-US" sz="1200" u="none" kern="1200" baseline="0" dirty="0" smtClean="0">
                <a:solidFill>
                  <a:schemeClr val="tx1"/>
                </a:solidFill>
                <a:latin typeface="+mn-lt"/>
                <a:ea typeface="+mn-ea"/>
                <a:cs typeface="+mn-cs"/>
              </a:rPr>
              <a:t>这会导致潜在核心特征的数量巨大，可以通过设计一些启发式的算法来减少这一特征的数目，比如只考虑出现在了特定数目的文档中的词对。 </a:t>
            </a:r>
          </a:p>
          <a:p>
            <a:r>
              <a:rPr lang="zh-CN" altLang="en-US" sz="1200" u="none" kern="1200" baseline="0" dirty="0" smtClean="0">
                <a:solidFill>
                  <a:schemeClr val="tx1"/>
                </a:solidFill>
                <a:latin typeface="+mn-lt"/>
                <a:ea typeface="+mn-ea"/>
                <a:cs typeface="+mn-cs"/>
              </a:rPr>
              <a:t>非线性分类器减轻了这一需求</a:t>
            </a:r>
          </a:p>
          <a:p>
            <a:endParaRPr kumimoji="1" lang="zh-CN" altLang="en-US" dirty="0"/>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10</a:t>
            </a:fld>
            <a:endParaRPr lang="zh-CN" altLang="en-US"/>
          </a:p>
        </p:txBody>
      </p:sp>
    </p:spTree>
    <p:extLst>
      <p:ext uri="{BB962C8B-B14F-4D97-AF65-F5344CB8AC3E}">
        <p14:creationId xmlns:p14="http://schemas.microsoft.com/office/powerpoint/2010/main" val="1787495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smtClean="0">
                <a:solidFill>
                  <a:schemeClr val="tx1"/>
                </a:solidFill>
                <a:latin typeface="+mn-lt"/>
                <a:ea typeface="+mn-ea"/>
                <a:cs typeface="+mn-cs"/>
              </a:rPr>
              <a:t>当使用词袋模型时，成比例地衡量其信息量十分有用  </a:t>
            </a:r>
            <a:r>
              <a:rPr lang="en-US" altLang="zh-CN" sz="1200" u="none" kern="1200" baseline="0" dirty="0" smtClean="0">
                <a:solidFill>
                  <a:schemeClr val="tx1"/>
                </a:solidFill>
                <a:latin typeface="+mn-lt"/>
                <a:ea typeface="+mn-ea"/>
                <a:cs typeface="+mn-cs"/>
              </a:rPr>
              <a:t>, </a:t>
            </a:r>
            <a:r>
              <a:rPr lang="zh-CN" altLang="en-US" sz="1200" u="none" kern="1200" baseline="0" dirty="0" smtClean="0">
                <a:solidFill>
                  <a:schemeClr val="tx1"/>
                </a:solidFill>
                <a:latin typeface="+mn-lt"/>
                <a:ea typeface="+mn-ea"/>
                <a:cs typeface="+mn-cs"/>
              </a:rPr>
              <a:t>比如用</a:t>
            </a:r>
            <a:r>
              <a:rPr lang="en-US" altLang="zh-CN" sz="1200" u="none" kern="1200" baseline="0" dirty="0" smtClean="0">
                <a:solidFill>
                  <a:schemeClr val="tx1"/>
                </a:solidFill>
                <a:latin typeface="+mn-lt"/>
                <a:ea typeface="+mn-ea"/>
                <a:cs typeface="+mn-cs"/>
              </a:rPr>
              <a:t>TF-IDF </a:t>
            </a:r>
          </a:p>
          <a:p>
            <a:r>
              <a:rPr lang="zh-CN" altLang="en-US" sz="1200" u="none" kern="1200" baseline="0" dirty="0" smtClean="0">
                <a:solidFill>
                  <a:schemeClr val="tx1"/>
                </a:solidFill>
                <a:latin typeface="+mn-lt"/>
                <a:ea typeface="+mn-ea"/>
                <a:cs typeface="+mn-cs"/>
              </a:rPr>
              <a:t>然而，学习算法经常能自己学出权重 ， 可以取代上述特征</a:t>
            </a:r>
          </a:p>
          <a:p>
            <a:r>
              <a:rPr lang="zh-CN" altLang="en-US" sz="1200" u="none" kern="1200" baseline="0" dirty="0" smtClean="0">
                <a:solidFill>
                  <a:schemeClr val="tx1"/>
                </a:solidFill>
                <a:latin typeface="+mn-lt"/>
                <a:ea typeface="+mn-ea"/>
                <a:cs typeface="+mn-cs"/>
              </a:rPr>
              <a:t>另一观点是使用词指示器而不是词的数目</a:t>
            </a:r>
          </a:p>
          <a:p>
            <a:r>
              <a:rPr kumimoji="1" lang="zh-CN" altLang="en-US" dirty="0" smtClean="0"/>
              <a:t>也就是</a:t>
            </a:r>
            <a:r>
              <a:rPr kumimoji="1" lang="en-US" altLang="zh-CN" dirty="0" smtClean="0"/>
              <a:t>1</a:t>
            </a:r>
            <a:r>
              <a:rPr kumimoji="1" lang="zh-CN" altLang="en-US" dirty="0" smtClean="0"/>
              <a:t>代表出现，</a:t>
            </a:r>
            <a:r>
              <a:rPr kumimoji="1" lang="en-US" altLang="zh-CN" dirty="0" smtClean="0"/>
              <a:t>0</a:t>
            </a:r>
            <a:r>
              <a:rPr kumimoji="1" lang="zh-CN" altLang="en-US" dirty="0" smtClean="0"/>
              <a:t>代表不出现，而不是词的出现次数 </a:t>
            </a:r>
          </a:p>
          <a:p>
            <a:r>
              <a:rPr kumimoji="1" lang="zh-CN" altLang="en-US" dirty="0" smtClean="0"/>
              <a:t>这在具体的应用中会有不同的考量</a:t>
            </a:r>
            <a:endParaRPr kumimoji="1" lang="zh-CN" altLang="en-US" dirty="0"/>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11</a:t>
            </a:fld>
            <a:endParaRPr lang="zh-CN" altLang="en-US"/>
          </a:p>
        </p:txBody>
      </p:sp>
    </p:spTree>
    <p:extLst>
      <p:ext uri="{BB962C8B-B14F-4D97-AF65-F5344CB8AC3E}">
        <p14:creationId xmlns:p14="http://schemas.microsoft.com/office/powerpoint/2010/main" val="1410378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u="none" kern="1200" baseline="0" dirty="0" smtClean="0">
                <a:solidFill>
                  <a:schemeClr val="tx1"/>
                </a:solidFill>
                <a:latin typeface="+mn-lt"/>
                <a:ea typeface="+mn-ea"/>
                <a:cs typeface="+mn-cs"/>
              </a:rPr>
              <a:t>文档分类： 作者风格归属</a:t>
            </a:r>
          </a:p>
          <a:p>
            <a:endParaRPr kumimoji="1" lang="zh-CN" altLang="en-US" dirty="0"/>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12</a:t>
            </a:fld>
            <a:endParaRPr lang="zh-CN" altLang="en-US"/>
          </a:p>
        </p:txBody>
      </p:sp>
    </p:spTree>
    <p:extLst>
      <p:ext uri="{BB962C8B-B14F-4D97-AF65-F5344CB8AC3E}">
        <p14:creationId xmlns:p14="http://schemas.microsoft.com/office/powerpoint/2010/main" val="1420232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none" kern="1200" baseline="0" dirty="0" smtClean="0">
                <a:solidFill>
                  <a:schemeClr val="tx1"/>
                </a:solidFill>
                <a:latin typeface="+mn-lt"/>
                <a:ea typeface="+mn-ea"/>
                <a:cs typeface="+mn-cs"/>
              </a:rPr>
              <a:t>在这一任务中，给出一篇文章我们需要推测它的作者身份（从一个固定的可能的作者集合中），或者推测作者的其他特征，比如他们的性别，他们的年龄或者他们的母语</a:t>
            </a:r>
          </a:p>
          <a:p>
            <a:r>
              <a:rPr lang="zh-CN" altLang="en-US" sz="1200" u="none" kern="1200" baseline="0" dirty="0" smtClean="0">
                <a:solidFill>
                  <a:schemeClr val="tx1"/>
                </a:solidFill>
                <a:latin typeface="+mn-lt"/>
                <a:ea typeface="+mn-ea"/>
                <a:cs typeface="+mn-cs"/>
              </a:rPr>
              <a:t>用来解决这一任务的特征和主题分类的十分不同</a:t>
            </a:r>
            <a:r>
              <a:rPr lang="en-US" altLang="zh-CN" sz="1200" u="none" kern="1200" baseline="0" dirty="0" smtClean="0">
                <a:solidFill>
                  <a:schemeClr val="tx1"/>
                </a:solidFill>
                <a:latin typeface="+mn-lt"/>
                <a:ea typeface="+mn-ea"/>
                <a:cs typeface="+mn-cs"/>
              </a:rPr>
              <a:t>—— </a:t>
            </a:r>
            <a:r>
              <a:rPr lang="zh-CN" altLang="en-US" sz="1200" u="none" kern="1200" baseline="0" dirty="0" smtClean="0">
                <a:solidFill>
                  <a:schemeClr val="tx1"/>
                </a:solidFill>
                <a:latin typeface="+mn-lt"/>
                <a:ea typeface="+mn-ea"/>
                <a:cs typeface="+mn-cs"/>
              </a:rPr>
              <a:t>线索是微妙的， 并且包含文章的文体属性而不是</a:t>
            </a:r>
            <a:r>
              <a:rPr lang="zh-CN" altLang="en-US" sz="1200" dirty="0" smtClean="0"/>
              <a:t>实词</a:t>
            </a:r>
            <a:r>
              <a:rPr lang="zh-CN" altLang="en-US" sz="1200" u="none" kern="1200" baseline="0" dirty="0" smtClean="0">
                <a:solidFill>
                  <a:schemeClr val="tx1"/>
                </a:solidFill>
                <a:latin typeface="+mn-lt"/>
                <a:ea typeface="+mn-ea"/>
                <a:cs typeface="+mn-cs"/>
              </a:rPr>
              <a:t>。</a:t>
            </a:r>
          </a:p>
        </p:txBody>
      </p:sp>
      <p:sp>
        <p:nvSpPr>
          <p:cNvPr id="4" name="幻灯片编号占位符 3"/>
          <p:cNvSpPr>
            <a:spLocks noGrp="1"/>
          </p:cNvSpPr>
          <p:nvPr>
            <p:ph type="sldNum" sz="quarter" idx="10"/>
          </p:nvPr>
        </p:nvSpPr>
        <p:spPr/>
        <p:txBody>
          <a:bodyPr/>
          <a:lstStyle/>
          <a:p>
            <a:fld id="{D9A709E2-E6BE-4BFA-B1BB-C6D81C74617E}" type="slidenum">
              <a:rPr lang="zh-CN" altLang="en-US" smtClean="0"/>
              <a:t>13</a:t>
            </a:fld>
            <a:endParaRPr lang="zh-CN" altLang="en-US"/>
          </a:p>
        </p:txBody>
      </p:sp>
    </p:spTree>
    <p:extLst>
      <p:ext uri="{BB962C8B-B14F-4D97-AF65-F5344CB8AC3E}">
        <p14:creationId xmlns:p14="http://schemas.microsoft.com/office/powerpoint/2010/main" val="173508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408048"/>
            <a:ext cx="9144000" cy="1767794"/>
          </a:xfrm>
        </p:spPr>
        <p:txBody>
          <a:bodyPr anchor="b">
            <a:normAutofit/>
          </a:bodyPr>
          <a:lstStyle>
            <a:lvl1pPr algn="l">
              <a:defRPr sz="4800" baseline="0">
                <a:solidFill>
                  <a:srgbClr val="304F62"/>
                </a:solidFill>
                <a:latin typeface="Cambria Math" panose="02040503050406030204" pitchFamily="18" charset="0"/>
              </a:defRPr>
            </a:lvl1pPr>
          </a:lstStyle>
          <a:p>
            <a:r>
              <a:rPr lang="en-US" altLang="zh-CN" dirty="0" smtClean="0"/>
              <a:t>Put title here</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noAutofit/>
          </a:bodyPr>
          <a:lstStyle>
            <a:lvl1pPr marL="0" indent="0" algn="l">
              <a:buNone/>
              <a:defRPr sz="2400" baseline="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smtClean="0"/>
              <a:t>Put subheading here</a:t>
            </a:r>
          </a:p>
        </p:txBody>
      </p:sp>
      <p:cxnSp>
        <p:nvCxnSpPr>
          <p:cNvPr id="9" name="直接连接符 8"/>
          <p:cNvCxnSpPr/>
          <p:nvPr userDrawn="1"/>
        </p:nvCxnSpPr>
        <p:spPr>
          <a:xfrm flipV="1">
            <a:off x="1632857" y="2828046"/>
            <a:ext cx="10286427" cy="1779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30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1673" y="2063297"/>
            <a:ext cx="8428653" cy="1325563"/>
          </a:xfrm>
        </p:spPr>
        <p:txBody>
          <a:bodyPr>
            <a:normAutofit/>
          </a:bodyPr>
          <a:lstStyle>
            <a:lvl1pPr>
              <a:defRPr sz="4000" baseline="0">
                <a:solidFill>
                  <a:srgbClr val="1F392E"/>
                </a:solidFill>
                <a:latin typeface="Cambria Math" panose="02040503050406030204" pitchFamily="18" charset="0"/>
              </a:defRPr>
            </a:lvl1pPr>
          </a:lstStyle>
          <a:p>
            <a:r>
              <a:rPr lang="en-US" altLang="zh-CN" dirty="0" smtClean="0"/>
              <a:t>Section Title</a:t>
            </a:r>
            <a:endParaRPr lang="zh-CN" altLang="en-US" dirty="0"/>
          </a:p>
        </p:txBody>
      </p:sp>
      <p:cxnSp>
        <p:nvCxnSpPr>
          <p:cNvPr id="6" name="直接连接符 5"/>
          <p:cNvCxnSpPr/>
          <p:nvPr userDrawn="1"/>
        </p:nvCxnSpPr>
        <p:spPr>
          <a:xfrm>
            <a:off x="1987419" y="3258232"/>
            <a:ext cx="752047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29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838200" y="998376"/>
            <a:ext cx="10515600" cy="5178587"/>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stStyle>
          <a:p>
            <a:pPr lvl="0"/>
            <a:r>
              <a:rPr lang="en-US" altLang="zh-CN" dirty="0" smtClean="0"/>
              <a:t>Content</a:t>
            </a:r>
            <a:endParaRPr lang="zh-CN" altLang="en-US" dirty="0" smtClean="0"/>
          </a:p>
          <a:p>
            <a:pPr lvl="1"/>
            <a:r>
              <a:rPr lang="en-US" altLang="zh-CN" dirty="0" smtClean="0"/>
              <a:t>Content1</a:t>
            </a:r>
            <a:endParaRPr lang="zh-CN" altLang="en-US" dirty="0" smtClean="0"/>
          </a:p>
        </p:txBody>
      </p:sp>
      <p:sp>
        <p:nvSpPr>
          <p:cNvPr id="7" name="矩形 6"/>
          <p:cNvSpPr/>
          <p:nvPr userDrawn="1"/>
        </p:nvSpPr>
        <p:spPr>
          <a:xfrm>
            <a:off x="0" y="0"/>
            <a:ext cx="12192000" cy="802433"/>
          </a:xfrm>
          <a:prstGeom prst="rect">
            <a:avLst/>
          </a:prstGeom>
          <a:solidFill>
            <a:srgbClr val="184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158620" y="70595"/>
            <a:ext cx="10125270" cy="661242"/>
          </a:xfrm>
        </p:spPr>
        <p:txBody>
          <a:bodyPr>
            <a:normAutofit/>
          </a:bodyPr>
          <a:lstStyle>
            <a:lvl1pPr>
              <a:defRPr sz="2800" baseline="0">
                <a:solidFill>
                  <a:schemeClr val="bg1">
                    <a:lumMod val="95000"/>
                  </a:schemeClr>
                </a:solidFill>
                <a:latin typeface="Cambria Math" panose="02040503050406030204" pitchFamily="18" charset="0"/>
              </a:defRPr>
            </a:lvl1pPr>
          </a:lstStyle>
          <a:p>
            <a:r>
              <a:rPr lang="en-US" altLang="zh-CN" dirty="0" smtClean="0"/>
              <a:t>Page Title</a:t>
            </a:r>
            <a:endParaRPr lang="zh-CN" altLang="en-US" dirty="0"/>
          </a:p>
        </p:txBody>
      </p:sp>
    </p:spTree>
    <p:extLst>
      <p:ext uri="{BB962C8B-B14F-4D97-AF65-F5344CB8AC3E}">
        <p14:creationId xmlns:p14="http://schemas.microsoft.com/office/powerpoint/2010/main" val="40652401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FA837-3B01-44F6-8B73-F9049C7B4776}" type="datetimeFigureOut">
              <a:rPr lang="zh-CN" altLang="en-US" smtClean="0"/>
              <a:t>2018/10/17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592FD-0C8B-4568-BE33-866531EBE8DF}" type="slidenum">
              <a:rPr lang="zh-CN" altLang="en-US" smtClean="0"/>
              <a:t>‹#›</a:t>
            </a:fld>
            <a:endParaRPr lang="zh-CN" altLang="en-US"/>
          </a:p>
        </p:txBody>
      </p:sp>
    </p:spTree>
    <p:extLst>
      <p:ext uri="{BB962C8B-B14F-4D97-AF65-F5344CB8AC3E}">
        <p14:creationId xmlns:p14="http://schemas.microsoft.com/office/powerpoint/2010/main" val="26124032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Neural Network Methods in Natural Language Processing</a:t>
            </a:r>
            <a:endParaRPr lang="zh-CN" altLang="en-US" b="1" dirty="0">
              <a:solidFill>
                <a:srgbClr val="0A2B3C"/>
              </a:solidFill>
            </a:endParaRPr>
          </a:p>
        </p:txBody>
      </p:sp>
      <p:sp>
        <p:nvSpPr>
          <p:cNvPr id="3" name="副标题 2"/>
          <p:cNvSpPr>
            <a:spLocks noGrp="1"/>
          </p:cNvSpPr>
          <p:nvPr>
            <p:ph type="subTitle" idx="1"/>
          </p:nvPr>
        </p:nvSpPr>
        <p:spPr/>
        <p:txBody>
          <a:bodyPr/>
          <a:lstStyle/>
          <a:p>
            <a:r>
              <a:rPr lang="zh-CN" altLang="en-US" sz="2000" dirty="0" smtClean="0">
                <a:latin typeface="+mn-lt"/>
                <a:ea typeface="汉仪丫丫体简" panose="02010604000101010101" pitchFamily="2" charset="-122"/>
              </a:rPr>
              <a:t>吴晨  </a:t>
            </a:r>
            <a:r>
              <a:rPr lang="zh-CN" altLang="en-US" sz="2000" dirty="0" smtClean="0">
                <a:latin typeface="+mn-lt"/>
                <a:ea typeface="汉仪丫丫体简" panose="02010604000101010101" pitchFamily="2" charset="-122"/>
              </a:rPr>
              <a:t>延浩然</a:t>
            </a:r>
            <a:endParaRPr lang="en-US" altLang="zh-CN" sz="2000" dirty="0">
              <a:latin typeface="+mn-lt"/>
              <a:ea typeface="汉仪丫丫体简" panose="02010604000101010101" pitchFamily="2" charset="-122"/>
            </a:endParaRPr>
          </a:p>
        </p:txBody>
      </p:sp>
      <p:sp>
        <p:nvSpPr>
          <p:cNvPr id="4" name="TextBox 3"/>
          <p:cNvSpPr txBox="1"/>
          <p:nvPr/>
        </p:nvSpPr>
        <p:spPr>
          <a:xfrm>
            <a:off x="1619480" y="2509225"/>
            <a:ext cx="5993175" cy="461665"/>
          </a:xfrm>
          <a:prstGeom prst="rect">
            <a:avLst/>
          </a:prstGeom>
          <a:noFill/>
        </p:spPr>
        <p:txBody>
          <a:bodyPr wrap="square" rtlCol="0">
            <a:spAutoFit/>
          </a:bodyPr>
          <a:lstStyle/>
          <a:p>
            <a:r>
              <a:rPr lang="en-US" altLang="zh-CN" sz="2400" b="1" dirty="0" smtClean="0">
                <a:solidFill>
                  <a:srgbClr val="304F62"/>
                </a:solidFill>
                <a:latin typeface="Cambria Math" panose="02040503050406030204" pitchFamily="18" charset="0"/>
                <a:ea typeface="+mj-ea"/>
                <a:cs typeface="+mj-cs"/>
              </a:rPr>
              <a:t>Ch7</a:t>
            </a:r>
            <a:r>
              <a:rPr lang="en-US" altLang="zh-CN" sz="2400" dirty="0" smtClean="0"/>
              <a:t>  </a:t>
            </a:r>
            <a:r>
              <a:rPr lang="en-US" altLang="zh-CN" sz="2400" b="1" dirty="0" smtClean="0">
                <a:solidFill>
                  <a:srgbClr val="304F62"/>
                </a:solidFill>
                <a:latin typeface="Cambria Math" panose="02040503050406030204" pitchFamily="18" charset="0"/>
                <a:ea typeface="+mj-ea"/>
                <a:cs typeface="+mj-cs"/>
              </a:rPr>
              <a:t>Case</a:t>
            </a:r>
            <a:r>
              <a:rPr lang="zh-CN" altLang="en-US" sz="2400" b="1" dirty="0" smtClean="0">
                <a:solidFill>
                  <a:srgbClr val="304F62"/>
                </a:solidFill>
                <a:latin typeface="Cambria Math" panose="02040503050406030204" pitchFamily="18" charset="0"/>
                <a:ea typeface="+mj-ea"/>
                <a:cs typeface="+mj-cs"/>
              </a:rPr>
              <a:t> </a:t>
            </a:r>
            <a:r>
              <a:rPr lang="en-US" altLang="zh-CN" sz="2400" b="1" dirty="0" smtClean="0">
                <a:solidFill>
                  <a:srgbClr val="304F62"/>
                </a:solidFill>
                <a:latin typeface="Cambria Math" panose="02040503050406030204" pitchFamily="18" charset="0"/>
                <a:ea typeface="+mj-ea"/>
                <a:cs typeface="+mj-cs"/>
              </a:rPr>
              <a:t>Studies</a:t>
            </a:r>
            <a:r>
              <a:rPr lang="zh-CN" altLang="en-US" sz="2400" b="1" dirty="0" smtClean="0">
                <a:solidFill>
                  <a:srgbClr val="304F62"/>
                </a:solidFill>
                <a:latin typeface="Cambria Math" panose="02040503050406030204" pitchFamily="18" charset="0"/>
                <a:ea typeface="+mj-ea"/>
                <a:cs typeface="+mj-cs"/>
              </a:rPr>
              <a:t> </a:t>
            </a:r>
            <a:r>
              <a:rPr lang="en-US" altLang="zh-CN" sz="2400" b="1" dirty="0" smtClean="0">
                <a:solidFill>
                  <a:srgbClr val="304F62"/>
                </a:solidFill>
                <a:latin typeface="Cambria Math" panose="02040503050406030204" pitchFamily="18" charset="0"/>
                <a:ea typeface="+mj-ea"/>
                <a:cs typeface="+mj-cs"/>
              </a:rPr>
              <a:t>of</a:t>
            </a:r>
            <a:r>
              <a:rPr lang="zh-CN" altLang="en-US" sz="2400" b="1" dirty="0" smtClean="0">
                <a:solidFill>
                  <a:srgbClr val="304F62"/>
                </a:solidFill>
                <a:latin typeface="Cambria Math" panose="02040503050406030204" pitchFamily="18" charset="0"/>
                <a:ea typeface="+mj-ea"/>
                <a:cs typeface="+mj-cs"/>
              </a:rPr>
              <a:t> </a:t>
            </a:r>
            <a:r>
              <a:rPr lang="en-US" altLang="zh-CN" sz="2400" b="1" dirty="0" smtClean="0">
                <a:solidFill>
                  <a:srgbClr val="304F62"/>
                </a:solidFill>
                <a:latin typeface="Cambria Math" panose="02040503050406030204" pitchFamily="18" charset="0"/>
                <a:ea typeface="+mj-ea"/>
                <a:cs typeface="+mj-cs"/>
              </a:rPr>
              <a:t>NLP</a:t>
            </a:r>
            <a:r>
              <a:rPr lang="zh-CN" altLang="en-US" sz="2400" b="1" dirty="0" smtClean="0">
                <a:solidFill>
                  <a:srgbClr val="304F62"/>
                </a:solidFill>
                <a:latin typeface="Cambria Math" panose="02040503050406030204" pitchFamily="18" charset="0"/>
                <a:ea typeface="+mj-ea"/>
                <a:cs typeface="+mj-cs"/>
              </a:rPr>
              <a:t> </a:t>
            </a:r>
            <a:r>
              <a:rPr lang="en-US" altLang="zh-CN" sz="2400" b="1" dirty="0" smtClean="0">
                <a:solidFill>
                  <a:srgbClr val="304F62"/>
                </a:solidFill>
                <a:latin typeface="Cambria Math" panose="02040503050406030204" pitchFamily="18" charset="0"/>
                <a:ea typeface="+mj-ea"/>
                <a:cs typeface="+mj-cs"/>
              </a:rPr>
              <a:t>Features</a:t>
            </a:r>
            <a:endParaRPr lang="zh-CN" altLang="en-US" sz="2400" b="1" dirty="0">
              <a:solidFill>
                <a:srgbClr val="304F62"/>
              </a:solidFill>
              <a:latin typeface="Cambria Math" panose="02040503050406030204" pitchFamily="18" charset="0"/>
              <a:ea typeface="+mj-ea"/>
              <a:cs typeface="+mj-cs"/>
            </a:endParaRPr>
          </a:p>
        </p:txBody>
      </p:sp>
    </p:spTree>
    <p:extLst>
      <p:ext uri="{BB962C8B-B14F-4D97-AF65-F5344CB8AC3E}">
        <p14:creationId xmlns:p14="http://schemas.microsoft.com/office/powerpoint/2010/main" val="1726172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b="1" dirty="0">
                <a:solidFill>
                  <a:schemeClr val="bg1"/>
                </a:solidFill>
              </a:rPr>
              <a:t>Document</a:t>
            </a:r>
            <a:r>
              <a:rPr lang="zh-CN" altLang="en-US" b="1" dirty="0">
                <a:solidFill>
                  <a:schemeClr val="bg1"/>
                </a:solidFill>
              </a:rPr>
              <a:t> </a:t>
            </a:r>
            <a:r>
              <a:rPr lang="en-US" altLang="zh-CN" b="1" dirty="0">
                <a:solidFill>
                  <a:schemeClr val="bg1"/>
                </a:solidFill>
              </a:rPr>
              <a:t>Classification:</a:t>
            </a:r>
            <a:r>
              <a:rPr lang="zh-CN" altLang="en-US" b="1" dirty="0">
                <a:solidFill>
                  <a:schemeClr val="bg1"/>
                </a:solidFill>
              </a:rPr>
              <a:t> </a:t>
            </a:r>
            <a:r>
              <a:rPr lang="en-US" altLang="zh-CN" b="1" dirty="0" smtClean="0">
                <a:solidFill>
                  <a:schemeClr val="bg1"/>
                </a:solidFill>
              </a:rPr>
              <a:t>Topic</a:t>
            </a:r>
            <a:r>
              <a:rPr lang="zh-CN" altLang="en-US" b="1" dirty="0" smtClean="0">
                <a:solidFill>
                  <a:schemeClr val="bg1"/>
                </a:solidFill>
              </a:rPr>
              <a:t> </a:t>
            </a:r>
            <a:r>
              <a:rPr lang="en-US" altLang="zh-CN" b="1" dirty="0" smtClean="0">
                <a:solidFill>
                  <a:schemeClr val="bg1"/>
                </a:solidFill>
              </a:rPr>
              <a:t>Classification</a:t>
            </a:r>
            <a:endParaRPr lang="zh-CN" altLang="en-US" dirty="0">
              <a:solidFill>
                <a:schemeClr val="bg1"/>
              </a:solidFill>
            </a:endParaRPr>
          </a:p>
        </p:txBody>
      </p:sp>
      <p:sp>
        <p:nvSpPr>
          <p:cNvPr id="4" name="内容占位符 3"/>
          <p:cNvSpPr>
            <a:spLocks noGrp="1"/>
          </p:cNvSpPr>
          <p:nvPr>
            <p:ph idx="1"/>
          </p:nvPr>
        </p:nvSpPr>
        <p:spPr>
          <a:xfrm>
            <a:off x="1024570" y="1459247"/>
            <a:ext cx="10759807" cy="4908501"/>
          </a:xfrm>
        </p:spPr>
        <p:txBody>
          <a:bodyPr>
            <a:normAutofit/>
          </a:bodyPr>
          <a:lstStyle/>
          <a:p>
            <a:r>
              <a:rPr lang="en-US" altLang="zh-CN" sz="3600" dirty="0" smtClean="0"/>
              <a:t>When</a:t>
            </a:r>
            <a:r>
              <a:rPr lang="zh-CN" altLang="en-US" sz="3600" dirty="0" smtClean="0"/>
              <a:t> </a:t>
            </a:r>
            <a:r>
              <a:rPr lang="en-US" altLang="zh-CN" sz="3600" dirty="0" smtClean="0"/>
              <a:t>using</a:t>
            </a:r>
            <a:r>
              <a:rPr lang="zh-CN" altLang="en-US" sz="3600" dirty="0" smtClean="0"/>
              <a:t> </a:t>
            </a:r>
            <a:r>
              <a:rPr lang="en-US" altLang="zh-CN" sz="3600" dirty="0" smtClean="0"/>
              <a:t>a</a:t>
            </a:r>
            <a:r>
              <a:rPr lang="zh-CN" altLang="en-US" sz="3600" dirty="0" smtClean="0"/>
              <a:t> </a:t>
            </a:r>
            <a:r>
              <a:rPr lang="en-US" altLang="zh-CN" sz="3600" dirty="0" smtClean="0"/>
              <a:t>linear</a:t>
            </a:r>
            <a:r>
              <a:rPr lang="zh-CN" altLang="en-US" sz="3600" dirty="0" smtClean="0"/>
              <a:t> </a:t>
            </a:r>
            <a:r>
              <a:rPr lang="en-US" altLang="zh-CN" sz="3600" dirty="0" smtClean="0"/>
              <a:t>classifier</a:t>
            </a:r>
            <a:endParaRPr lang="zh-CN" altLang="en-US" sz="3600" dirty="0" smtClean="0"/>
          </a:p>
          <a:p>
            <a:pPr lvl="1"/>
            <a:r>
              <a:rPr lang="en-US" altLang="zh-CN" sz="3200" dirty="0" smtClean="0"/>
              <a:t>May</a:t>
            </a:r>
            <a:r>
              <a:rPr lang="zh-CN" altLang="en-US" sz="3200" dirty="0" smtClean="0"/>
              <a:t> </a:t>
            </a:r>
            <a:r>
              <a:rPr lang="en-US" altLang="zh-CN" sz="3200" dirty="0" smtClean="0"/>
              <a:t>want</a:t>
            </a:r>
            <a:r>
              <a:rPr lang="zh-CN" altLang="en-US" sz="3200" dirty="0" smtClean="0"/>
              <a:t> </a:t>
            </a:r>
            <a:r>
              <a:rPr lang="en-US" altLang="zh-CN" sz="3200" dirty="0" smtClean="0"/>
              <a:t>to</a:t>
            </a:r>
            <a:r>
              <a:rPr lang="zh-CN" altLang="en-US" sz="3200" dirty="0" smtClean="0"/>
              <a:t> </a:t>
            </a:r>
            <a:r>
              <a:rPr lang="en-US" altLang="zh-CN" sz="3200" dirty="0" smtClean="0"/>
              <a:t>consider</a:t>
            </a:r>
            <a:r>
              <a:rPr lang="zh-CN" altLang="en-US" sz="3200" dirty="0" smtClean="0"/>
              <a:t> </a:t>
            </a:r>
            <a:r>
              <a:rPr lang="en-US" altLang="zh-CN" sz="3200" dirty="0" smtClean="0"/>
              <a:t>word</a:t>
            </a:r>
            <a:r>
              <a:rPr lang="zh-CN" altLang="en-US" sz="3200" dirty="0"/>
              <a:t> </a:t>
            </a:r>
            <a:r>
              <a:rPr lang="en-US" altLang="zh-CN" sz="3200" dirty="0" smtClean="0"/>
              <a:t>pairs</a:t>
            </a:r>
            <a:endParaRPr lang="zh-CN" altLang="en-US" sz="3200" dirty="0" smtClean="0"/>
          </a:p>
          <a:p>
            <a:pPr lvl="1"/>
            <a:r>
              <a:rPr lang="en-US" altLang="zh-CN" sz="3200" dirty="0" smtClean="0"/>
              <a:t>Will</a:t>
            </a:r>
            <a:r>
              <a:rPr lang="zh-CN" altLang="en-US" sz="3200" dirty="0" smtClean="0"/>
              <a:t> </a:t>
            </a:r>
            <a:r>
              <a:rPr lang="en-US" altLang="zh-CN" sz="3200" dirty="0" smtClean="0"/>
              <a:t>result</a:t>
            </a:r>
            <a:r>
              <a:rPr lang="zh-CN" altLang="en-US" sz="3200" dirty="0" smtClean="0"/>
              <a:t> </a:t>
            </a:r>
            <a:r>
              <a:rPr lang="en-US" altLang="zh-CN" sz="3200" dirty="0" smtClean="0"/>
              <a:t>in</a:t>
            </a:r>
            <a:r>
              <a:rPr lang="zh-CN" altLang="en-US" sz="3200" dirty="0" smtClean="0"/>
              <a:t> </a:t>
            </a:r>
            <a:r>
              <a:rPr lang="en-US" altLang="zh-CN" sz="3200" dirty="0" smtClean="0"/>
              <a:t>a</a:t>
            </a:r>
            <a:r>
              <a:rPr lang="zh-CN" altLang="en-US" sz="3200" dirty="0" smtClean="0"/>
              <a:t> </a:t>
            </a:r>
            <a:r>
              <a:rPr lang="en-US" altLang="zh-CN" sz="3200" dirty="0" smtClean="0"/>
              <a:t>huge</a:t>
            </a:r>
            <a:r>
              <a:rPr lang="zh-CN" altLang="en-US" sz="3200" dirty="0" smtClean="0"/>
              <a:t> </a:t>
            </a:r>
            <a:r>
              <a:rPr lang="en-US" altLang="zh-CN" sz="3200" dirty="0" smtClean="0"/>
              <a:t>number</a:t>
            </a:r>
            <a:r>
              <a:rPr lang="zh-CN" altLang="en-US" sz="3200" dirty="0" smtClean="0"/>
              <a:t> </a:t>
            </a:r>
            <a:r>
              <a:rPr lang="en-US" altLang="zh-CN" sz="3200" dirty="0" smtClean="0"/>
              <a:t>of</a:t>
            </a:r>
            <a:r>
              <a:rPr lang="zh-CN" altLang="en-US" sz="3200" dirty="0" smtClean="0"/>
              <a:t> </a:t>
            </a:r>
            <a:r>
              <a:rPr lang="en-US" altLang="zh-CN" sz="3200" dirty="0" smtClean="0"/>
              <a:t>potential</a:t>
            </a:r>
            <a:r>
              <a:rPr lang="zh-CN" altLang="en-US" sz="3200" dirty="0" smtClean="0"/>
              <a:t> </a:t>
            </a:r>
            <a:r>
              <a:rPr lang="en-US" altLang="zh-CN" sz="3200" dirty="0" smtClean="0"/>
              <a:t>core</a:t>
            </a:r>
            <a:r>
              <a:rPr lang="zh-CN" altLang="en-US" sz="3200" dirty="0" smtClean="0"/>
              <a:t> </a:t>
            </a:r>
            <a:r>
              <a:rPr lang="en-US" altLang="zh-CN" sz="3200" dirty="0" smtClean="0"/>
              <a:t>features</a:t>
            </a:r>
            <a:endParaRPr lang="zh-CN" altLang="en-US" sz="3200" dirty="0" smtClean="0"/>
          </a:p>
          <a:p>
            <a:pPr lvl="1"/>
            <a:r>
              <a:rPr lang="en-US" altLang="zh-CN" sz="3200" dirty="0" smtClean="0"/>
              <a:t>Design</a:t>
            </a:r>
            <a:r>
              <a:rPr lang="zh-CN" altLang="en-US" sz="3200" dirty="0" smtClean="0"/>
              <a:t> </a:t>
            </a:r>
            <a:r>
              <a:rPr lang="en-US" altLang="zh-CN" sz="3200" dirty="0" smtClean="0"/>
              <a:t>some</a:t>
            </a:r>
            <a:r>
              <a:rPr lang="zh-CN" altLang="en-US" sz="3200" dirty="0" smtClean="0"/>
              <a:t> </a:t>
            </a:r>
            <a:r>
              <a:rPr lang="en-US" altLang="zh-CN" sz="3200" dirty="0" smtClean="0"/>
              <a:t>heuristic</a:t>
            </a:r>
            <a:r>
              <a:rPr lang="zh-CN" altLang="en-US" sz="3200" dirty="0" smtClean="0"/>
              <a:t> </a:t>
            </a:r>
            <a:r>
              <a:rPr lang="en-US" altLang="zh-CN" sz="3200" dirty="0" smtClean="0"/>
              <a:t>to</a:t>
            </a:r>
            <a:r>
              <a:rPr lang="zh-CN" altLang="en-US" sz="3200" dirty="0" smtClean="0"/>
              <a:t> </a:t>
            </a:r>
            <a:r>
              <a:rPr lang="en-US" altLang="zh-CN" sz="3200" dirty="0" smtClean="0"/>
              <a:t>decrease</a:t>
            </a:r>
            <a:r>
              <a:rPr lang="zh-CN" altLang="en-US" sz="3200" dirty="0" smtClean="0"/>
              <a:t> </a:t>
            </a:r>
            <a:r>
              <a:rPr lang="en-US" altLang="zh-CN" sz="3200" dirty="0" smtClean="0"/>
              <a:t>it</a:t>
            </a:r>
            <a:endParaRPr lang="zh-CN" altLang="en-US" sz="3200" dirty="0" smtClean="0"/>
          </a:p>
          <a:p>
            <a:pPr lvl="1"/>
            <a:endParaRPr lang="zh-CN" altLang="en-US" sz="3200" dirty="0"/>
          </a:p>
          <a:p>
            <a:r>
              <a:rPr lang="en-US" altLang="zh-CN" sz="3600" dirty="0" smtClean="0"/>
              <a:t>Nonlinear</a:t>
            </a:r>
            <a:r>
              <a:rPr lang="zh-CN" altLang="en-US" sz="3600" dirty="0" smtClean="0"/>
              <a:t> </a:t>
            </a:r>
            <a:r>
              <a:rPr lang="en-US" altLang="zh-CN" sz="3600" dirty="0" smtClean="0"/>
              <a:t>classifiers</a:t>
            </a:r>
            <a:r>
              <a:rPr lang="zh-CN" altLang="en-US" sz="3600" dirty="0" smtClean="0"/>
              <a:t> </a:t>
            </a:r>
            <a:r>
              <a:rPr lang="en-US" altLang="zh-CN" sz="3600" dirty="0" smtClean="0"/>
              <a:t>alleviate</a:t>
            </a:r>
            <a:r>
              <a:rPr lang="zh-CN" altLang="en-US" sz="3600" dirty="0" smtClean="0"/>
              <a:t> </a:t>
            </a:r>
            <a:r>
              <a:rPr lang="en-US" altLang="zh-CN" sz="3600" dirty="0" smtClean="0"/>
              <a:t>this</a:t>
            </a:r>
            <a:r>
              <a:rPr lang="zh-CN" altLang="en-US" sz="3600" dirty="0" smtClean="0"/>
              <a:t> </a:t>
            </a:r>
            <a:r>
              <a:rPr lang="en-US" altLang="zh-CN" sz="3600" dirty="0" smtClean="0"/>
              <a:t>need</a:t>
            </a:r>
            <a:endParaRPr lang="zh-CN" altLang="en-US" sz="3600" dirty="0"/>
          </a:p>
        </p:txBody>
      </p:sp>
    </p:spTree>
    <p:extLst>
      <p:ext uri="{BB962C8B-B14F-4D97-AF65-F5344CB8AC3E}">
        <p14:creationId xmlns:p14="http://schemas.microsoft.com/office/powerpoint/2010/main" val="192277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b="1" dirty="0">
                <a:solidFill>
                  <a:schemeClr val="bg1"/>
                </a:solidFill>
              </a:rPr>
              <a:t>Document</a:t>
            </a:r>
            <a:r>
              <a:rPr lang="zh-CN" altLang="en-US" b="1" dirty="0">
                <a:solidFill>
                  <a:schemeClr val="bg1"/>
                </a:solidFill>
              </a:rPr>
              <a:t> </a:t>
            </a:r>
            <a:r>
              <a:rPr lang="en-US" altLang="zh-CN" b="1" dirty="0">
                <a:solidFill>
                  <a:schemeClr val="bg1"/>
                </a:solidFill>
              </a:rPr>
              <a:t>Classification:</a:t>
            </a:r>
            <a:r>
              <a:rPr lang="zh-CN" altLang="en-US" b="1" dirty="0">
                <a:solidFill>
                  <a:schemeClr val="bg1"/>
                </a:solidFill>
              </a:rPr>
              <a:t> </a:t>
            </a:r>
            <a:r>
              <a:rPr lang="en-US" altLang="zh-CN" b="1" dirty="0" smtClean="0">
                <a:solidFill>
                  <a:schemeClr val="bg1"/>
                </a:solidFill>
              </a:rPr>
              <a:t>Topic</a:t>
            </a:r>
            <a:r>
              <a:rPr lang="zh-CN" altLang="en-US" b="1" dirty="0" smtClean="0">
                <a:solidFill>
                  <a:schemeClr val="bg1"/>
                </a:solidFill>
              </a:rPr>
              <a:t> </a:t>
            </a:r>
            <a:r>
              <a:rPr lang="en-US" altLang="zh-CN" b="1" dirty="0" smtClean="0">
                <a:solidFill>
                  <a:schemeClr val="bg1"/>
                </a:solidFill>
              </a:rPr>
              <a:t>Classification</a:t>
            </a:r>
            <a:endParaRPr lang="zh-CN" altLang="en-US" dirty="0">
              <a:solidFill>
                <a:schemeClr val="bg1"/>
              </a:solidFill>
            </a:endParaRPr>
          </a:p>
        </p:txBody>
      </p:sp>
      <p:sp>
        <p:nvSpPr>
          <p:cNvPr id="4" name="内容占位符 3"/>
          <p:cNvSpPr>
            <a:spLocks noGrp="1"/>
          </p:cNvSpPr>
          <p:nvPr>
            <p:ph idx="1"/>
          </p:nvPr>
        </p:nvSpPr>
        <p:spPr>
          <a:xfrm>
            <a:off x="1024570" y="1459247"/>
            <a:ext cx="10759807" cy="4908501"/>
          </a:xfrm>
        </p:spPr>
        <p:txBody>
          <a:bodyPr>
            <a:normAutofit/>
          </a:bodyPr>
          <a:lstStyle/>
          <a:p>
            <a:r>
              <a:rPr lang="en-US" altLang="zh-CN" sz="3600" dirty="0" smtClean="0"/>
              <a:t>Sometimes</a:t>
            </a:r>
            <a:r>
              <a:rPr lang="zh-CN" altLang="en-US" sz="3600" dirty="0" smtClean="0"/>
              <a:t> </a:t>
            </a:r>
            <a:r>
              <a:rPr lang="en-US" altLang="zh-CN" sz="3600" dirty="0" smtClean="0"/>
              <a:t>it’s</a:t>
            </a:r>
            <a:r>
              <a:rPr lang="zh-CN" altLang="en-US" sz="3600" dirty="0" smtClean="0"/>
              <a:t> </a:t>
            </a:r>
            <a:r>
              <a:rPr lang="en-US" altLang="zh-CN" sz="3600" dirty="0" smtClean="0"/>
              <a:t>useful</a:t>
            </a:r>
            <a:r>
              <a:rPr lang="zh-CN" altLang="en-US" sz="3600" dirty="0" smtClean="0"/>
              <a:t> </a:t>
            </a:r>
            <a:r>
              <a:rPr lang="en-US" altLang="zh-CN" sz="3600" dirty="0" smtClean="0"/>
              <a:t>to</a:t>
            </a:r>
            <a:r>
              <a:rPr lang="zh-CN" altLang="en-US" sz="3600" dirty="0" smtClean="0"/>
              <a:t> </a:t>
            </a:r>
            <a:r>
              <a:rPr lang="en-US" altLang="zh-CN" sz="3600" dirty="0" smtClean="0"/>
              <a:t>weight</a:t>
            </a:r>
            <a:r>
              <a:rPr lang="zh-CN" altLang="en-US" sz="3600" dirty="0" smtClean="0"/>
              <a:t> </a:t>
            </a:r>
            <a:r>
              <a:rPr lang="en-US" altLang="zh-CN" sz="3600" dirty="0" smtClean="0"/>
              <a:t>each</a:t>
            </a:r>
            <a:r>
              <a:rPr lang="zh-CN" altLang="en-US" sz="3600" dirty="0" smtClean="0"/>
              <a:t> </a:t>
            </a:r>
            <a:r>
              <a:rPr lang="en-US" altLang="zh-CN" sz="3600" dirty="0" smtClean="0"/>
              <a:t>word</a:t>
            </a:r>
            <a:r>
              <a:rPr lang="zh-CN" altLang="en-US" sz="3600" dirty="0" smtClean="0"/>
              <a:t> </a:t>
            </a:r>
          </a:p>
          <a:p>
            <a:pPr marL="0" indent="0">
              <a:buNone/>
            </a:pPr>
            <a:r>
              <a:rPr lang="en-US" altLang="zh-CN" sz="3600" dirty="0" smtClean="0"/>
              <a:t>using</a:t>
            </a:r>
            <a:r>
              <a:rPr lang="zh-CN" altLang="en-US" sz="3600" dirty="0" smtClean="0"/>
              <a:t> </a:t>
            </a:r>
            <a:r>
              <a:rPr lang="en-US" altLang="zh-CN" sz="3600" dirty="0" smtClean="0"/>
              <a:t>like</a:t>
            </a:r>
            <a:r>
              <a:rPr lang="zh-CN" altLang="en-US" sz="3600" dirty="0" smtClean="0"/>
              <a:t> </a:t>
            </a:r>
            <a:r>
              <a:rPr lang="en-US" altLang="zh-CN" sz="3600" dirty="0" smtClean="0"/>
              <a:t>TF-IDF</a:t>
            </a:r>
            <a:endParaRPr lang="zh-CN" altLang="en-US" sz="3600" dirty="0"/>
          </a:p>
          <a:p>
            <a:r>
              <a:rPr lang="zh-CN" altLang="en-US" sz="3600" dirty="0"/>
              <a:t>然而，学习算法经常能自己学出</a:t>
            </a:r>
            <a:r>
              <a:rPr lang="zh-CN" altLang="en-US" sz="3600" dirty="0" smtClean="0"/>
              <a:t>权重</a:t>
            </a:r>
          </a:p>
          <a:p>
            <a:endParaRPr lang="zh-CN" altLang="en-US" sz="3600" dirty="0"/>
          </a:p>
          <a:p>
            <a:r>
              <a:rPr lang="en-US" altLang="zh-CN" sz="3600" dirty="0" smtClean="0"/>
              <a:t>Another</a:t>
            </a:r>
            <a:r>
              <a:rPr lang="zh-CN" altLang="en-US" sz="3600" dirty="0" smtClean="0"/>
              <a:t> </a:t>
            </a:r>
            <a:r>
              <a:rPr lang="en-US" altLang="zh-CN" sz="3600" dirty="0" smtClean="0"/>
              <a:t>option</a:t>
            </a:r>
            <a:r>
              <a:rPr lang="zh-CN" altLang="en-US" sz="3600" dirty="0" smtClean="0"/>
              <a:t> </a:t>
            </a:r>
            <a:r>
              <a:rPr lang="en-US" altLang="zh-CN" sz="3600" dirty="0" smtClean="0"/>
              <a:t>is</a:t>
            </a:r>
            <a:r>
              <a:rPr lang="zh-CN" altLang="en-US" sz="3600" dirty="0" smtClean="0"/>
              <a:t> </a:t>
            </a:r>
            <a:r>
              <a:rPr lang="en-US" altLang="zh-CN" sz="3600" dirty="0" smtClean="0"/>
              <a:t>to</a:t>
            </a:r>
            <a:r>
              <a:rPr lang="zh-CN" altLang="en-US" sz="3600" dirty="0" smtClean="0"/>
              <a:t> </a:t>
            </a:r>
            <a:r>
              <a:rPr lang="en-US" altLang="zh-CN" sz="3600" dirty="0" smtClean="0"/>
              <a:t>use</a:t>
            </a:r>
            <a:r>
              <a:rPr lang="zh-CN" altLang="en-US" sz="3600" dirty="0" smtClean="0"/>
              <a:t> </a:t>
            </a:r>
            <a:r>
              <a:rPr lang="en-US" altLang="zh-CN" sz="3600" dirty="0" smtClean="0"/>
              <a:t>word</a:t>
            </a:r>
            <a:r>
              <a:rPr lang="zh-CN" altLang="en-US" sz="3600" dirty="0" smtClean="0"/>
              <a:t> </a:t>
            </a:r>
            <a:r>
              <a:rPr lang="en-US" altLang="zh-CN" sz="3600" dirty="0" smtClean="0"/>
              <a:t>indicators</a:t>
            </a:r>
            <a:r>
              <a:rPr lang="zh-CN" altLang="en-US" sz="3600" dirty="0" smtClean="0"/>
              <a:t> </a:t>
            </a:r>
            <a:r>
              <a:rPr lang="en-US" altLang="zh-CN" sz="3600" dirty="0" smtClean="0"/>
              <a:t>instead</a:t>
            </a:r>
            <a:r>
              <a:rPr lang="zh-CN" altLang="en-US" sz="3600" dirty="0" smtClean="0"/>
              <a:t> </a:t>
            </a:r>
            <a:r>
              <a:rPr lang="en-US" altLang="zh-CN" sz="3600" dirty="0" smtClean="0"/>
              <a:t>of</a:t>
            </a:r>
            <a:r>
              <a:rPr lang="zh-CN" altLang="en-US" sz="3600" dirty="0" smtClean="0"/>
              <a:t> </a:t>
            </a:r>
            <a:r>
              <a:rPr lang="en-US" altLang="zh-CN" sz="3600" dirty="0" smtClean="0"/>
              <a:t>word</a:t>
            </a:r>
            <a:r>
              <a:rPr lang="zh-CN" altLang="en-US" sz="3600" dirty="0" smtClean="0"/>
              <a:t> </a:t>
            </a:r>
            <a:r>
              <a:rPr lang="en-US" altLang="zh-CN" sz="3600" dirty="0" smtClean="0"/>
              <a:t>counts</a:t>
            </a:r>
            <a:endParaRPr lang="zh-CN" altLang="en-US" sz="3600" dirty="0"/>
          </a:p>
        </p:txBody>
      </p:sp>
    </p:spTree>
    <p:extLst>
      <p:ext uri="{BB962C8B-B14F-4D97-AF65-F5344CB8AC3E}">
        <p14:creationId xmlns:p14="http://schemas.microsoft.com/office/powerpoint/2010/main" val="1284970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8323" y="2368097"/>
            <a:ext cx="10149894" cy="1325563"/>
          </a:xfrm>
        </p:spPr>
        <p:txBody>
          <a:bodyPr>
            <a:noAutofit/>
          </a:bodyPr>
          <a:lstStyle/>
          <a:p>
            <a:pPr lvl="1" algn="l" rtl="0">
              <a:lnSpc>
                <a:spcPct val="90000"/>
              </a:lnSpc>
              <a:spcBef>
                <a:spcPct val="0"/>
              </a:spcBef>
            </a:pPr>
            <a:r>
              <a:rPr lang="en-US" altLang="zh-CN" sz="3600" b="1" kern="1200" dirty="0" smtClean="0">
                <a:solidFill>
                  <a:srgbClr val="1F392E"/>
                </a:solidFill>
                <a:latin typeface="Cambria Math" panose="02040503050406030204" pitchFamily="18" charset="0"/>
                <a:ea typeface="+mj-ea"/>
                <a:cs typeface="+mj-cs"/>
              </a:rPr>
              <a:t>Document</a:t>
            </a:r>
            <a:r>
              <a:rPr lang="zh-CN" altLang="en-US" sz="3600" b="1" kern="1200" dirty="0" smtClean="0">
                <a:solidFill>
                  <a:srgbClr val="1F392E"/>
                </a:solidFill>
                <a:latin typeface="Cambria Math" panose="02040503050406030204" pitchFamily="18" charset="0"/>
                <a:ea typeface="+mj-ea"/>
                <a:cs typeface="+mj-cs"/>
              </a:rPr>
              <a:t> </a:t>
            </a:r>
            <a:r>
              <a:rPr lang="en-US" altLang="zh-CN" sz="3600" b="1" kern="1200" dirty="0" smtClean="0">
                <a:solidFill>
                  <a:srgbClr val="1F392E"/>
                </a:solidFill>
                <a:latin typeface="Cambria Math" panose="02040503050406030204" pitchFamily="18" charset="0"/>
                <a:ea typeface="+mj-ea"/>
                <a:cs typeface="+mj-cs"/>
              </a:rPr>
              <a:t>Classification:</a:t>
            </a:r>
            <a:r>
              <a:rPr lang="zh-CN" altLang="en-US" sz="3600" b="1" kern="1200" dirty="0" smtClean="0">
                <a:solidFill>
                  <a:srgbClr val="1F392E"/>
                </a:solidFill>
                <a:latin typeface="Cambria Math" panose="02040503050406030204" pitchFamily="18" charset="0"/>
                <a:ea typeface="+mj-ea"/>
                <a:cs typeface="+mj-cs"/>
              </a:rPr>
              <a:t> </a:t>
            </a:r>
            <a:r>
              <a:rPr lang="en-US" altLang="zh-CN" sz="3600" b="1" kern="1200" dirty="0" smtClean="0">
                <a:solidFill>
                  <a:srgbClr val="1F392E"/>
                </a:solidFill>
                <a:latin typeface="Cambria Math" panose="02040503050406030204" pitchFamily="18" charset="0"/>
                <a:ea typeface="+mj-ea"/>
                <a:cs typeface="+mj-cs"/>
              </a:rPr>
              <a:t>Authorship</a:t>
            </a:r>
            <a:r>
              <a:rPr lang="zh-CN" altLang="en-US" sz="3600" b="1" kern="1200" dirty="0" smtClean="0">
                <a:solidFill>
                  <a:srgbClr val="1F392E"/>
                </a:solidFill>
                <a:latin typeface="Cambria Math" panose="02040503050406030204" pitchFamily="18" charset="0"/>
                <a:ea typeface="+mj-ea"/>
                <a:cs typeface="+mj-cs"/>
              </a:rPr>
              <a:t> </a:t>
            </a:r>
            <a:r>
              <a:rPr lang="en-US" altLang="zh-CN" sz="3600" b="1" kern="1200" dirty="0" smtClean="0">
                <a:solidFill>
                  <a:srgbClr val="1F392E"/>
                </a:solidFill>
                <a:latin typeface="Cambria Math" panose="02040503050406030204" pitchFamily="18" charset="0"/>
                <a:ea typeface="+mj-ea"/>
                <a:cs typeface="+mj-cs"/>
              </a:rPr>
              <a:t>Attribution</a:t>
            </a:r>
            <a:r>
              <a:rPr lang="zh-CN" altLang="en-US" sz="3600" b="1" kern="1200" dirty="0" smtClean="0">
                <a:solidFill>
                  <a:srgbClr val="1F392E"/>
                </a:solidFill>
                <a:latin typeface="Cambria Math" panose="02040503050406030204" pitchFamily="18" charset="0"/>
                <a:ea typeface="+mj-ea"/>
                <a:cs typeface="+mj-cs"/>
              </a:rPr>
              <a:t/>
            </a:r>
            <a:br>
              <a:rPr lang="zh-CN" altLang="en-US" sz="3600" b="1" kern="1200" dirty="0" smtClean="0">
                <a:solidFill>
                  <a:srgbClr val="1F392E"/>
                </a:solidFill>
                <a:latin typeface="Cambria Math" panose="02040503050406030204" pitchFamily="18" charset="0"/>
                <a:ea typeface="+mj-ea"/>
                <a:cs typeface="+mj-cs"/>
              </a:rPr>
            </a:br>
            <a:endParaRPr lang="zh-CN" altLang="en-US" sz="3600" b="1" dirty="0"/>
          </a:p>
        </p:txBody>
      </p:sp>
    </p:spTree>
    <p:extLst>
      <p:ext uri="{BB962C8B-B14F-4D97-AF65-F5344CB8AC3E}">
        <p14:creationId xmlns:p14="http://schemas.microsoft.com/office/powerpoint/2010/main" val="313256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b="1" dirty="0">
                <a:solidFill>
                  <a:schemeClr val="bg1"/>
                </a:solidFill>
              </a:rPr>
              <a:t>Document</a:t>
            </a:r>
            <a:r>
              <a:rPr lang="zh-CN" altLang="en-US" b="1" dirty="0">
                <a:solidFill>
                  <a:schemeClr val="bg1"/>
                </a:solidFill>
              </a:rPr>
              <a:t> </a:t>
            </a:r>
            <a:r>
              <a:rPr lang="en-US" altLang="zh-CN" b="1" dirty="0">
                <a:solidFill>
                  <a:schemeClr val="bg1"/>
                </a:solidFill>
              </a:rPr>
              <a:t>Classification:</a:t>
            </a:r>
            <a:r>
              <a:rPr lang="zh-CN" altLang="en-US" b="1" dirty="0">
                <a:solidFill>
                  <a:schemeClr val="bg1"/>
                </a:solidFill>
              </a:rPr>
              <a:t> </a:t>
            </a:r>
            <a:r>
              <a:rPr lang="en-US" altLang="zh-CN" b="1" dirty="0" smtClean="0">
                <a:solidFill>
                  <a:schemeClr val="bg1"/>
                </a:solidFill>
              </a:rPr>
              <a:t>Authorship</a:t>
            </a:r>
            <a:r>
              <a:rPr lang="zh-CN" altLang="en-US" b="1" dirty="0" smtClean="0">
                <a:solidFill>
                  <a:schemeClr val="bg1"/>
                </a:solidFill>
              </a:rPr>
              <a:t> </a:t>
            </a:r>
            <a:r>
              <a:rPr lang="en-US" altLang="zh-CN" b="1" dirty="0" smtClean="0">
                <a:solidFill>
                  <a:schemeClr val="bg1"/>
                </a:solidFill>
              </a:rPr>
              <a:t>Attribution</a:t>
            </a:r>
            <a:endParaRPr lang="zh-CN" altLang="en-US" dirty="0">
              <a:solidFill>
                <a:schemeClr val="bg1"/>
              </a:solidFill>
            </a:endParaRPr>
          </a:p>
        </p:txBody>
      </p:sp>
      <p:sp>
        <p:nvSpPr>
          <p:cNvPr id="4" name="内容占位符 3"/>
          <p:cNvSpPr>
            <a:spLocks noGrp="1"/>
          </p:cNvSpPr>
          <p:nvPr>
            <p:ph idx="1"/>
          </p:nvPr>
        </p:nvSpPr>
        <p:spPr>
          <a:xfrm>
            <a:off x="1024570" y="1459247"/>
            <a:ext cx="10759807" cy="4908501"/>
          </a:xfrm>
        </p:spPr>
        <p:txBody>
          <a:bodyPr>
            <a:normAutofit/>
          </a:bodyPr>
          <a:lstStyle/>
          <a:p>
            <a:r>
              <a:rPr lang="en-US" altLang="zh-CN" sz="3600" dirty="0" smtClean="0"/>
              <a:t>Authorship Attribution</a:t>
            </a:r>
          </a:p>
          <a:p>
            <a:pPr lvl="1"/>
            <a:r>
              <a:rPr lang="en-US" altLang="zh-CN" sz="3200" dirty="0" smtClean="0"/>
              <a:t>Given a text, infer the identify of its author(from a fixed set of possible authors)</a:t>
            </a:r>
          </a:p>
          <a:p>
            <a:pPr lvl="1"/>
            <a:r>
              <a:rPr lang="en-US" altLang="zh-CN" sz="3200" dirty="0" smtClean="0"/>
              <a:t>Or other characteristics of the author, such as their gender, their age or their native language</a:t>
            </a:r>
          </a:p>
          <a:p>
            <a:r>
              <a:rPr lang="en-US" altLang="zh-CN" sz="3600" dirty="0" smtClean="0"/>
              <a:t>Very different from topic classification </a:t>
            </a:r>
          </a:p>
          <a:p>
            <a:pPr lvl="1"/>
            <a:r>
              <a:rPr lang="en-US" altLang="zh-CN" sz="3200" dirty="0" smtClean="0"/>
              <a:t>Clues are subtle </a:t>
            </a:r>
          </a:p>
          <a:p>
            <a:pPr lvl="1"/>
            <a:r>
              <a:rPr lang="en-US" altLang="zh-CN" sz="3200" dirty="0" smtClean="0"/>
              <a:t> </a:t>
            </a:r>
            <a:r>
              <a:rPr lang="en-US" altLang="zh-CN" sz="3200" dirty="0" smtClean="0">
                <a:solidFill>
                  <a:srgbClr val="FF0000"/>
                </a:solidFill>
              </a:rPr>
              <a:t>stylistic properties </a:t>
            </a:r>
            <a:r>
              <a:rPr lang="en-US" altLang="zh-CN" sz="3200" dirty="0" smtClean="0"/>
              <a:t>vs. content words(</a:t>
            </a:r>
            <a:r>
              <a:rPr lang="zh-CN" altLang="en-US" sz="3200" dirty="0" smtClean="0">
                <a:solidFill>
                  <a:srgbClr val="00B050"/>
                </a:solidFill>
              </a:rPr>
              <a:t>实词</a:t>
            </a:r>
            <a:r>
              <a:rPr lang="en-US" altLang="zh-CN" sz="3200" dirty="0" smtClean="0"/>
              <a:t>)</a:t>
            </a:r>
          </a:p>
          <a:p>
            <a:endParaRPr lang="zh-CN" altLang="en-US" sz="3600" dirty="0"/>
          </a:p>
        </p:txBody>
      </p:sp>
    </p:spTree>
    <p:extLst>
      <p:ext uri="{BB962C8B-B14F-4D97-AF65-F5344CB8AC3E}">
        <p14:creationId xmlns:p14="http://schemas.microsoft.com/office/powerpoint/2010/main" val="561445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b="1" dirty="0">
                <a:solidFill>
                  <a:schemeClr val="bg1"/>
                </a:solidFill>
              </a:rPr>
              <a:t>Document</a:t>
            </a:r>
            <a:r>
              <a:rPr lang="zh-CN" altLang="en-US" b="1" dirty="0">
                <a:solidFill>
                  <a:schemeClr val="bg1"/>
                </a:solidFill>
              </a:rPr>
              <a:t> </a:t>
            </a:r>
            <a:r>
              <a:rPr lang="en-US" altLang="zh-CN" b="1" dirty="0">
                <a:solidFill>
                  <a:schemeClr val="bg1"/>
                </a:solidFill>
              </a:rPr>
              <a:t>Classification:</a:t>
            </a:r>
            <a:r>
              <a:rPr lang="zh-CN" altLang="en-US" b="1" dirty="0">
                <a:solidFill>
                  <a:schemeClr val="bg1"/>
                </a:solidFill>
              </a:rPr>
              <a:t> </a:t>
            </a:r>
            <a:r>
              <a:rPr lang="en-US" altLang="zh-CN" b="1" dirty="0" smtClean="0">
                <a:solidFill>
                  <a:schemeClr val="bg1"/>
                </a:solidFill>
              </a:rPr>
              <a:t>Authorship</a:t>
            </a:r>
            <a:r>
              <a:rPr lang="zh-CN" altLang="en-US" b="1" dirty="0" smtClean="0">
                <a:solidFill>
                  <a:schemeClr val="bg1"/>
                </a:solidFill>
              </a:rPr>
              <a:t> </a:t>
            </a:r>
            <a:r>
              <a:rPr lang="en-US" altLang="zh-CN" b="1" dirty="0" smtClean="0">
                <a:solidFill>
                  <a:schemeClr val="bg1"/>
                </a:solidFill>
              </a:rPr>
              <a:t>Attribution</a:t>
            </a:r>
            <a:endParaRPr lang="zh-CN" altLang="en-US" dirty="0">
              <a:solidFill>
                <a:schemeClr val="bg1"/>
              </a:solidFill>
            </a:endParaRPr>
          </a:p>
        </p:txBody>
      </p:sp>
      <p:sp>
        <p:nvSpPr>
          <p:cNvPr id="4" name="内容占位符 3"/>
          <p:cNvSpPr>
            <a:spLocks noGrp="1"/>
          </p:cNvSpPr>
          <p:nvPr>
            <p:ph idx="1"/>
          </p:nvPr>
        </p:nvSpPr>
        <p:spPr>
          <a:xfrm>
            <a:off x="957663" y="1213920"/>
            <a:ext cx="10759807" cy="4908501"/>
          </a:xfrm>
        </p:spPr>
        <p:txBody>
          <a:bodyPr>
            <a:normAutofit/>
          </a:bodyPr>
          <a:lstStyle/>
          <a:p>
            <a:r>
              <a:rPr lang="en-US" altLang="zh-CN" sz="3600" dirty="0" smtClean="0"/>
              <a:t>Good features: POS tags and function words(</a:t>
            </a:r>
            <a:r>
              <a:rPr lang="zh-CN" altLang="en-US" sz="3600" dirty="0" smtClean="0">
                <a:solidFill>
                  <a:srgbClr val="00B050"/>
                </a:solidFill>
              </a:rPr>
              <a:t>虚词</a:t>
            </a:r>
            <a:r>
              <a:rPr lang="en-US" altLang="zh-CN" sz="3600" dirty="0" smtClean="0"/>
              <a:t>)</a:t>
            </a:r>
            <a:endParaRPr lang="zh-CN" altLang="en-US" sz="3600" dirty="0" smtClean="0"/>
          </a:p>
          <a:p>
            <a:pPr lvl="1"/>
            <a:r>
              <a:rPr lang="en-US" altLang="zh-CN" sz="3200" dirty="0" smtClean="0"/>
              <a:t>“On,</a:t>
            </a:r>
            <a:r>
              <a:rPr lang="zh-CN" altLang="en-US" sz="3200" dirty="0" smtClean="0"/>
              <a:t> </a:t>
            </a:r>
            <a:r>
              <a:rPr lang="en-US" altLang="zh-CN" sz="3200" dirty="0" smtClean="0"/>
              <a:t>if,</a:t>
            </a:r>
            <a:r>
              <a:rPr lang="zh-CN" altLang="en-US" sz="3200" dirty="0" smtClean="0"/>
              <a:t> </a:t>
            </a:r>
            <a:r>
              <a:rPr lang="en-US" altLang="zh-CN" sz="3200" dirty="0" smtClean="0"/>
              <a:t>the,</a:t>
            </a:r>
            <a:r>
              <a:rPr lang="zh-CN" altLang="en-US" sz="3200" dirty="0" smtClean="0"/>
              <a:t> </a:t>
            </a:r>
            <a:r>
              <a:rPr lang="en-US" altLang="zh-CN" sz="3200" dirty="0" smtClean="0"/>
              <a:t>and,</a:t>
            </a:r>
            <a:r>
              <a:rPr lang="zh-CN" altLang="en-US" sz="3200" dirty="0" smtClean="0"/>
              <a:t> </a:t>
            </a:r>
            <a:r>
              <a:rPr lang="en-US" altLang="zh-CN" sz="3200" dirty="0" smtClean="0"/>
              <a:t>before”</a:t>
            </a:r>
            <a:endParaRPr lang="zh-CN" altLang="en-US" sz="3200" dirty="0" smtClean="0"/>
          </a:p>
          <a:p>
            <a:pPr lvl="1"/>
            <a:r>
              <a:rPr lang="zh-CN" altLang="en-US" sz="3200" dirty="0" smtClean="0"/>
              <a:t> </a:t>
            </a:r>
            <a:r>
              <a:rPr lang="en-US" altLang="zh-CN" sz="3200" dirty="0" smtClean="0"/>
              <a:t>Pronouns</a:t>
            </a:r>
            <a:r>
              <a:rPr lang="zh-CN" altLang="en-US" sz="3200" dirty="0" smtClean="0"/>
              <a:t> </a:t>
            </a:r>
            <a:r>
              <a:rPr lang="en-US" altLang="zh-CN" sz="3200" dirty="0" smtClean="0"/>
              <a:t>like</a:t>
            </a:r>
            <a:r>
              <a:rPr lang="zh-CN" altLang="en-US" sz="3200" dirty="0" smtClean="0"/>
              <a:t> </a:t>
            </a:r>
            <a:r>
              <a:rPr lang="en-US" altLang="zh-CN" sz="3200" dirty="0" smtClean="0"/>
              <a:t>“he,</a:t>
            </a:r>
            <a:r>
              <a:rPr lang="zh-CN" altLang="en-US" sz="3200" dirty="0" smtClean="0"/>
              <a:t> </a:t>
            </a:r>
            <a:r>
              <a:rPr lang="en-US" altLang="zh-CN" sz="3200" dirty="0" smtClean="0"/>
              <a:t>she,</a:t>
            </a:r>
            <a:r>
              <a:rPr lang="zh-CN" altLang="en-US" sz="3200" dirty="0" smtClean="0"/>
              <a:t> </a:t>
            </a:r>
            <a:r>
              <a:rPr lang="en-US" altLang="zh-CN" sz="3200" dirty="0" smtClean="0"/>
              <a:t>I,</a:t>
            </a:r>
            <a:r>
              <a:rPr lang="zh-CN" altLang="en-US" sz="3200" dirty="0" smtClean="0"/>
              <a:t> </a:t>
            </a:r>
            <a:r>
              <a:rPr lang="en-US" altLang="zh-CN" sz="3200" dirty="0" smtClean="0"/>
              <a:t>they”</a:t>
            </a:r>
            <a:r>
              <a:rPr lang="zh-CN" altLang="en-US" sz="3200" dirty="0" smtClean="0"/>
              <a:t> </a:t>
            </a:r>
            <a:r>
              <a:rPr lang="en-US" altLang="zh-CN" sz="3200" dirty="0" smtClean="0"/>
              <a:t>as</a:t>
            </a:r>
            <a:r>
              <a:rPr lang="zh-CN" altLang="en-US" sz="3200" dirty="0" smtClean="0"/>
              <a:t> </a:t>
            </a:r>
            <a:r>
              <a:rPr lang="en-US" altLang="zh-CN" sz="3200" dirty="0" smtClean="0"/>
              <a:t>well</a:t>
            </a:r>
            <a:r>
              <a:rPr lang="zh-CN" altLang="en-US" sz="3200" dirty="0" smtClean="0"/>
              <a:t> </a:t>
            </a:r>
          </a:p>
          <a:p>
            <a:pPr lvl="1"/>
            <a:endParaRPr lang="zh-CN" altLang="en-US" sz="3200" dirty="0" smtClean="0"/>
          </a:p>
          <a:p>
            <a:r>
              <a:rPr lang="en-US" altLang="zh-CN" sz="3600" dirty="0" smtClean="0"/>
              <a:t>A</a:t>
            </a:r>
            <a:r>
              <a:rPr lang="zh-CN" altLang="en-US" sz="3600" dirty="0" smtClean="0"/>
              <a:t> </a:t>
            </a:r>
            <a:r>
              <a:rPr lang="en-US" altLang="zh-CN" sz="3600" dirty="0" smtClean="0"/>
              <a:t>good</a:t>
            </a:r>
            <a:r>
              <a:rPr lang="zh-CN" altLang="en-US" sz="3600" dirty="0" smtClean="0"/>
              <a:t> </a:t>
            </a:r>
            <a:r>
              <a:rPr lang="en-US" altLang="zh-CN" sz="3600" dirty="0" smtClean="0"/>
              <a:t>approximation:</a:t>
            </a:r>
            <a:endParaRPr lang="zh-CN" altLang="en-US" sz="3600" dirty="0" smtClean="0"/>
          </a:p>
          <a:p>
            <a:pPr lvl="1"/>
            <a:r>
              <a:rPr lang="en-US" altLang="zh-CN" sz="3200" dirty="0" smtClean="0"/>
              <a:t>The</a:t>
            </a:r>
            <a:r>
              <a:rPr lang="zh-CN" altLang="en-US" sz="3200" dirty="0" smtClean="0"/>
              <a:t> </a:t>
            </a:r>
            <a:r>
              <a:rPr lang="en-US" altLang="zh-CN" sz="3200" dirty="0" smtClean="0"/>
              <a:t>list</a:t>
            </a:r>
            <a:r>
              <a:rPr lang="zh-CN" altLang="en-US" sz="3200" dirty="0" smtClean="0"/>
              <a:t> </a:t>
            </a:r>
            <a:r>
              <a:rPr lang="en-US" altLang="zh-CN" sz="3200" dirty="0" smtClean="0"/>
              <a:t>of</a:t>
            </a:r>
            <a:r>
              <a:rPr lang="zh-CN" altLang="en-US" sz="3200" dirty="0" smtClean="0"/>
              <a:t> </a:t>
            </a:r>
            <a:r>
              <a:rPr lang="en-US" altLang="zh-CN" sz="3200" dirty="0" smtClean="0"/>
              <a:t>top-300</a:t>
            </a:r>
            <a:r>
              <a:rPr lang="zh-CN" altLang="en-US" sz="3200" dirty="0"/>
              <a:t> </a:t>
            </a:r>
            <a:r>
              <a:rPr lang="en-US" altLang="zh-CN" sz="3200" dirty="0" smtClean="0"/>
              <a:t>most</a:t>
            </a:r>
            <a:r>
              <a:rPr lang="zh-CN" altLang="en-US" sz="3200" dirty="0" smtClean="0"/>
              <a:t> </a:t>
            </a:r>
            <a:r>
              <a:rPr lang="en-US" altLang="zh-CN" sz="3200" dirty="0" smtClean="0"/>
              <a:t>frequent</a:t>
            </a:r>
            <a:r>
              <a:rPr lang="zh-CN" altLang="en-US" sz="3200" dirty="0" smtClean="0"/>
              <a:t> </a:t>
            </a:r>
            <a:r>
              <a:rPr lang="en-US" altLang="zh-CN" sz="3200" dirty="0" smtClean="0"/>
              <a:t>words</a:t>
            </a:r>
            <a:r>
              <a:rPr lang="zh-CN" altLang="en-US" sz="3200" dirty="0" smtClean="0"/>
              <a:t> </a:t>
            </a:r>
            <a:r>
              <a:rPr lang="en-US" altLang="zh-CN" sz="3200" dirty="0" smtClean="0"/>
              <a:t>in</a:t>
            </a:r>
            <a:r>
              <a:rPr lang="zh-CN" altLang="en-US" sz="3200" dirty="0" smtClean="0"/>
              <a:t> </a:t>
            </a:r>
            <a:r>
              <a:rPr lang="en-US" altLang="zh-CN" sz="3200" dirty="0" smtClean="0"/>
              <a:t>a</a:t>
            </a:r>
            <a:r>
              <a:rPr lang="zh-CN" altLang="en-US" sz="3200" dirty="0" smtClean="0"/>
              <a:t> </a:t>
            </a:r>
            <a:r>
              <a:rPr lang="en-US" altLang="zh-CN" sz="3200" dirty="0" smtClean="0"/>
              <a:t>large</a:t>
            </a:r>
            <a:r>
              <a:rPr lang="zh-CN" altLang="en-US" sz="3200" dirty="0" smtClean="0"/>
              <a:t> </a:t>
            </a:r>
            <a:r>
              <a:rPr lang="en-US" altLang="zh-CN" sz="3200" dirty="0" smtClean="0"/>
              <a:t>corpus</a:t>
            </a:r>
            <a:endParaRPr lang="zh-CN" altLang="en-US" sz="3200" dirty="0" smtClean="0"/>
          </a:p>
          <a:p>
            <a:pPr lvl="1"/>
            <a:endParaRPr lang="zh-CN" altLang="en-US" sz="3200" dirty="0" smtClean="0"/>
          </a:p>
          <a:p>
            <a:r>
              <a:rPr lang="en-US" altLang="zh-CN" sz="3600" dirty="0" smtClean="0"/>
              <a:t>We</a:t>
            </a:r>
            <a:r>
              <a:rPr lang="zh-CN" altLang="en-US" sz="3600" dirty="0" smtClean="0"/>
              <a:t> </a:t>
            </a:r>
            <a:r>
              <a:rPr lang="en-US" altLang="zh-CN" sz="3600" dirty="0" smtClean="0"/>
              <a:t>could</a:t>
            </a:r>
            <a:r>
              <a:rPr lang="zh-CN" altLang="en-US" sz="3600" dirty="0" smtClean="0"/>
              <a:t> </a:t>
            </a:r>
            <a:r>
              <a:rPr lang="en-US" altLang="zh-CN" sz="3600" dirty="0" smtClean="0"/>
              <a:t>capture</a:t>
            </a:r>
            <a:r>
              <a:rPr lang="zh-CN" altLang="en-US" sz="3600" dirty="0" smtClean="0"/>
              <a:t> </a:t>
            </a:r>
            <a:r>
              <a:rPr lang="en-US" altLang="zh-CN" sz="3600" dirty="0" smtClean="0"/>
              <a:t>subtle</a:t>
            </a:r>
            <a:r>
              <a:rPr lang="zh-CN" altLang="en-US" sz="3600" dirty="0" smtClean="0"/>
              <a:t> </a:t>
            </a:r>
            <a:r>
              <a:rPr lang="en-US" altLang="zh-CN" sz="3600" dirty="0" smtClean="0"/>
              <a:t>stylistic</a:t>
            </a:r>
            <a:r>
              <a:rPr lang="zh-CN" altLang="en-US" sz="3600" dirty="0" smtClean="0"/>
              <a:t> </a:t>
            </a:r>
            <a:r>
              <a:rPr lang="en-US" altLang="zh-CN" sz="3600" dirty="0" smtClean="0"/>
              <a:t>variation</a:t>
            </a:r>
            <a:r>
              <a:rPr lang="zh-CN" altLang="en-US" sz="3600" dirty="0" smtClean="0"/>
              <a:t> </a:t>
            </a:r>
            <a:r>
              <a:rPr lang="en-US" altLang="zh-CN" sz="3600" dirty="0" smtClean="0"/>
              <a:t>in</a:t>
            </a:r>
            <a:r>
              <a:rPr lang="zh-CN" altLang="en-US" sz="3600" dirty="0" smtClean="0"/>
              <a:t> </a:t>
            </a:r>
            <a:r>
              <a:rPr lang="en-US" altLang="zh-CN" sz="3600" dirty="0" smtClean="0"/>
              <a:t>writing</a:t>
            </a:r>
            <a:r>
              <a:rPr lang="zh-CN" altLang="en-US" sz="3600" dirty="0" smtClean="0"/>
              <a:t> </a:t>
            </a:r>
            <a:r>
              <a:rPr lang="en-US" altLang="zh-CN" sz="3600" dirty="0" smtClean="0"/>
              <a:t>via</a:t>
            </a:r>
            <a:r>
              <a:rPr lang="zh-CN" altLang="en-US" sz="3600" dirty="0" smtClean="0"/>
              <a:t> </a:t>
            </a:r>
            <a:r>
              <a:rPr lang="en-US" altLang="zh-CN" sz="3600" dirty="0" smtClean="0"/>
              <a:t>these</a:t>
            </a:r>
            <a:r>
              <a:rPr lang="zh-CN" altLang="en-US" sz="3600" dirty="0" smtClean="0"/>
              <a:t> </a:t>
            </a:r>
            <a:r>
              <a:rPr lang="en-US" altLang="zh-CN" sz="3600" dirty="0" smtClean="0"/>
              <a:t>features</a:t>
            </a:r>
            <a:endParaRPr lang="zh-CN" altLang="en-US" sz="3600" dirty="0" smtClean="0"/>
          </a:p>
        </p:txBody>
      </p:sp>
    </p:spTree>
    <p:extLst>
      <p:ext uri="{BB962C8B-B14F-4D97-AF65-F5344CB8AC3E}">
        <p14:creationId xmlns:p14="http://schemas.microsoft.com/office/powerpoint/2010/main" val="2014840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b="1" dirty="0">
                <a:solidFill>
                  <a:schemeClr val="bg1"/>
                </a:solidFill>
              </a:rPr>
              <a:t>Document</a:t>
            </a:r>
            <a:r>
              <a:rPr lang="zh-CN" altLang="en-US" b="1" dirty="0">
                <a:solidFill>
                  <a:schemeClr val="bg1"/>
                </a:solidFill>
              </a:rPr>
              <a:t> </a:t>
            </a:r>
            <a:r>
              <a:rPr lang="en-US" altLang="zh-CN" b="1" dirty="0">
                <a:solidFill>
                  <a:schemeClr val="bg1"/>
                </a:solidFill>
              </a:rPr>
              <a:t>Classification:</a:t>
            </a:r>
            <a:r>
              <a:rPr lang="zh-CN" altLang="en-US" b="1" dirty="0">
                <a:solidFill>
                  <a:schemeClr val="bg1"/>
                </a:solidFill>
              </a:rPr>
              <a:t> </a:t>
            </a:r>
            <a:r>
              <a:rPr lang="en-US" altLang="zh-CN" b="1" dirty="0" smtClean="0">
                <a:solidFill>
                  <a:schemeClr val="bg1"/>
                </a:solidFill>
              </a:rPr>
              <a:t>Authorship</a:t>
            </a:r>
            <a:r>
              <a:rPr lang="zh-CN" altLang="en-US" b="1" dirty="0" smtClean="0">
                <a:solidFill>
                  <a:schemeClr val="bg1"/>
                </a:solidFill>
              </a:rPr>
              <a:t> </a:t>
            </a:r>
            <a:r>
              <a:rPr lang="en-US" altLang="zh-CN" b="1" dirty="0" smtClean="0">
                <a:solidFill>
                  <a:schemeClr val="bg1"/>
                </a:solidFill>
              </a:rPr>
              <a:t>Attribution</a:t>
            </a:r>
            <a:endParaRPr lang="zh-CN" altLang="en-US" dirty="0">
              <a:solidFill>
                <a:schemeClr val="bg1"/>
              </a:solidFill>
            </a:endParaRPr>
          </a:p>
        </p:txBody>
      </p:sp>
      <p:sp>
        <p:nvSpPr>
          <p:cNvPr id="4" name="内容占位符 3"/>
          <p:cNvSpPr>
            <a:spLocks noGrp="1"/>
          </p:cNvSpPr>
          <p:nvPr>
            <p:ph idx="1"/>
          </p:nvPr>
        </p:nvSpPr>
        <p:spPr>
          <a:xfrm>
            <a:off x="913058" y="1080105"/>
            <a:ext cx="10759807" cy="5777895"/>
          </a:xfrm>
        </p:spPr>
        <p:txBody>
          <a:bodyPr>
            <a:normAutofit/>
          </a:bodyPr>
          <a:lstStyle/>
          <a:p>
            <a:r>
              <a:rPr lang="en-US" altLang="zh-CN" sz="3600" dirty="0" smtClean="0"/>
              <a:t>Good features</a:t>
            </a:r>
            <a:r>
              <a:rPr lang="zh-CN" altLang="en-US" sz="3600" dirty="0"/>
              <a:t> </a:t>
            </a:r>
            <a:r>
              <a:rPr lang="en-US" altLang="zh-CN" sz="3600" dirty="0" smtClean="0"/>
              <a:t>for</a:t>
            </a:r>
            <a:r>
              <a:rPr lang="zh-CN" altLang="en-US" sz="3600" dirty="0" smtClean="0"/>
              <a:t> </a:t>
            </a:r>
            <a:r>
              <a:rPr lang="en-US" altLang="zh-CN" sz="3600" dirty="0" smtClean="0"/>
              <a:t>this</a:t>
            </a:r>
            <a:r>
              <a:rPr lang="zh-CN" altLang="en-US" sz="3600" dirty="0" smtClean="0"/>
              <a:t> </a:t>
            </a:r>
            <a:r>
              <a:rPr lang="en-US" altLang="zh-CN" sz="3600" dirty="0" smtClean="0"/>
              <a:t>task</a:t>
            </a:r>
            <a:endParaRPr lang="zh-CN" altLang="en-US" sz="3600" dirty="0" smtClean="0"/>
          </a:p>
          <a:p>
            <a:pPr lvl="1"/>
            <a:r>
              <a:rPr lang="en-US" altLang="zh-CN" sz="3200" dirty="0" smtClean="0"/>
              <a:t>Bag-of-</a:t>
            </a:r>
            <a:r>
              <a:rPr lang="en-US" altLang="zh-CN" sz="3200" dirty="0" err="1" smtClean="0"/>
              <a:t>funtion</a:t>
            </a:r>
            <a:r>
              <a:rPr lang="en-US" altLang="zh-CN" sz="3200" dirty="0" smtClean="0"/>
              <a:t>-</a:t>
            </a:r>
            <a:r>
              <a:rPr lang="en-US" altLang="zh-CN" sz="3200" dirty="0" err="1" smtClean="0"/>
              <a:t>wirds</a:t>
            </a:r>
            <a:r>
              <a:rPr lang="en-US" altLang="zh-CN" sz="3200" dirty="0" smtClean="0"/>
              <a:t>-and-pronouns</a:t>
            </a:r>
            <a:endParaRPr lang="zh-CN" altLang="en-US" sz="3200" dirty="0" smtClean="0"/>
          </a:p>
          <a:p>
            <a:pPr lvl="1"/>
            <a:r>
              <a:rPr lang="en-US" altLang="zh-CN" sz="3200" dirty="0" smtClean="0"/>
              <a:t>Bag-of-POS-tags</a:t>
            </a:r>
            <a:endParaRPr lang="zh-CN" altLang="en-US" sz="3200" dirty="0" smtClean="0"/>
          </a:p>
          <a:p>
            <a:pPr lvl="1"/>
            <a:r>
              <a:rPr lang="en-US" altLang="zh-CN" sz="3200" dirty="0" smtClean="0"/>
              <a:t>Bag</a:t>
            </a:r>
            <a:r>
              <a:rPr lang="zh-CN" altLang="en-US" sz="3200" dirty="0" smtClean="0"/>
              <a:t> </a:t>
            </a:r>
            <a:r>
              <a:rPr lang="en-US" altLang="zh-CN" sz="3200" dirty="0" smtClean="0"/>
              <a:t>of</a:t>
            </a:r>
            <a:r>
              <a:rPr lang="zh-CN" altLang="en-US" sz="3200" dirty="0" smtClean="0"/>
              <a:t> </a:t>
            </a:r>
            <a:r>
              <a:rPr lang="en-US" altLang="zh-CN" sz="3200" dirty="0" smtClean="0"/>
              <a:t>POS</a:t>
            </a:r>
            <a:r>
              <a:rPr lang="zh-CN" altLang="en-US" sz="3200" dirty="0" smtClean="0"/>
              <a:t> </a:t>
            </a:r>
            <a:r>
              <a:rPr lang="en-US" altLang="zh-CN" sz="3200" dirty="0" smtClean="0"/>
              <a:t>bigrams,</a:t>
            </a:r>
            <a:r>
              <a:rPr lang="zh-CN" altLang="en-US" sz="3200" dirty="0" smtClean="0"/>
              <a:t> </a:t>
            </a:r>
            <a:r>
              <a:rPr lang="en-US" altLang="zh-CN" sz="3200" dirty="0" smtClean="0"/>
              <a:t>trigrams,</a:t>
            </a:r>
            <a:r>
              <a:rPr lang="zh-CN" altLang="en-US" sz="3200" dirty="0" smtClean="0"/>
              <a:t> </a:t>
            </a:r>
            <a:r>
              <a:rPr lang="en-US" altLang="zh-CN" sz="3200" dirty="0" smtClean="0"/>
              <a:t>4grams</a:t>
            </a:r>
            <a:endParaRPr lang="zh-CN" altLang="en-US" sz="3200" dirty="0" smtClean="0"/>
          </a:p>
          <a:p>
            <a:pPr lvl="1"/>
            <a:endParaRPr lang="zh-CN" altLang="en-US" sz="3200" dirty="0"/>
          </a:p>
          <a:p>
            <a:r>
              <a:rPr lang="en-US" altLang="zh-CN" sz="3600" dirty="0" smtClean="0"/>
              <a:t>Additionally</a:t>
            </a:r>
            <a:endParaRPr lang="zh-CN" altLang="en-US" sz="3600" dirty="0" smtClean="0"/>
          </a:p>
          <a:p>
            <a:pPr lvl="1"/>
            <a:r>
              <a:rPr lang="en-US" altLang="zh-CN" sz="3200" dirty="0" smtClean="0"/>
              <a:t>Density</a:t>
            </a:r>
            <a:r>
              <a:rPr lang="zh-CN" altLang="en-US" sz="3200" dirty="0" smtClean="0"/>
              <a:t> </a:t>
            </a:r>
            <a:r>
              <a:rPr lang="en-US" altLang="zh-CN" sz="3200" dirty="0" smtClean="0"/>
              <a:t>of</a:t>
            </a:r>
            <a:r>
              <a:rPr lang="zh-CN" altLang="en-US" sz="3200" dirty="0" smtClean="0"/>
              <a:t> </a:t>
            </a:r>
            <a:r>
              <a:rPr lang="en-US" altLang="zh-CN" sz="3200" dirty="0" smtClean="0"/>
              <a:t>function</a:t>
            </a:r>
            <a:r>
              <a:rPr lang="zh-CN" altLang="en-US" sz="3200" dirty="0" smtClean="0"/>
              <a:t> </a:t>
            </a:r>
            <a:r>
              <a:rPr lang="en-US" altLang="zh-CN" sz="3200" dirty="0" smtClean="0"/>
              <a:t>words</a:t>
            </a:r>
            <a:endParaRPr lang="zh-CN" altLang="en-US" sz="3200" dirty="0" smtClean="0"/>
          </a:p>
          <a:p>
            <a:pPr lvl="1"/>
            <a:r>
              <a:rPr lang="en-US" altLang="zh-CN" sz="3200" dirty="0" smtClean="0"/>
              <a:t>A</a:t>
            </a:r>
            <a:r>
              <a:rPr lang="zh-CN" altLang="en-US" sz="3200" dirty="0" smtClean="0"/>
              <a:t> </a:t>
            </a:r>
            <a:r>
              <a:rPr lang="en-US" altLang="zh-CN" sz="3200" dirty="0" smtClean="0"/>
              <a:t>bag</a:t>
            </a:r>
            <a:r>
              <a:rPr lang="zh-CN" altLang="en-US" sz="3200" dirty="0" smtClean="0"/>
              <a:t> </a:t>
            </a:r>
            <a:r>
              <a:rPr lang="en-US" altLang="zh-CN" sz="3200" dirty="0" smtClean="0"/>
              <a:t>of</a:t>
            </a:r>
            <a:r>
              <a:rPr lang="zh-CN" altLang="en-US" sz="3200" dirty="0" smtClean="0"/>
              <a:t> </a:t>
            </a:r>
            <a:r>
              <a:rPr lang="en-US" altLang="zh-CN" sz="3200" dirty="0" smtClean="0"/>
              <a:t>bigrams</a:t>
            </a:r>
            <a:r>
              <a:rPr lang="zh-CN" altLang="en-US" sz="3200" dirty="0" smtClean="0"/>
              <a:t> </a:t>
            </a:r>
            <a:r>
              <a:rPr lang="en-US" altLang="zh-CN" sz="3200" dirty="0" smtClean="0"/>
              <a:t>of</a:t>
            </a:r>
            <a:r>
              <a:rPr lang="zh-CN" altLang="en-US" sz="3200" dirty="0" smtClean="0"/>
              <a:t> </a:t>
            </a:r>
            <a:r>
              <a:rPr lang="en-US" altLang="zh-CN" sz="3200" dirty="0" smtClean="0"/>
              <a:t>function</a:t>
            </a:r>
            <a:r>
              <a:rPr lang="zh-CN" altLang="en-US" sz="3200" dirty="0" smtClean="0"/>
              <a:t> </a:t>
            </a:r>
            <a:r>
              <a:rPr lang="en-US" altLang="zh-CN" sz="3200" dirty="0" smtClean="0"/>
              <a:t>words</a:t>
            </a:r>
            <a:r>
              <a:rPr lang="zh-CN" altLang="en-US" sz="3200" dirty="0" smtClean="0"/>
              <a:t> </a:t>
            </a:r>
            <a:r>
              <a:rPr lang="en-US" altLang="zh-CN" sz="3200" dirty="0" smtClean="0"/>
              <a:t>after</a:t>
            </a:r>
            <a:r>
              <a:rPr lang="zh-CN" altLang="en-US" sz="3200" dirty="0" smtClean="0"/>
              <a:t> </a:t>
            </a:r>
            <a:r>
              <a:rPr lang="en-US" altLang="zh-CN" sz="3200" dirty="0" smtClean="0"/>
              <a:t>removing</a:t>
            </a:r>
            <a:r>
              <a:rPr lang="zh-CN" altLang="en-US" sz="3200" dirty="0" smtClean="0"/>
              <a:t> </a:t>
            </a:r>
            <a:r>
              <a:rPr lang="en-US" altLang="zh-CN" sz="3200" dirty="0" smtClean="0"/>
              <a:t>the</a:t>
            </a:r>
            <a:r>
              <a:rPr lang="zh-CN" altLang="en-US" sz="3200" dirty="0" smtClean="0"/>
              <a:t> </a:t>
            </a:r>
            <a:r>
              <a:rPr lang="en-US" altLang="zh-CN" sz="3200" dirty="0" smtClean="0"/>
              <a:t>content</a:t>
            </a:r>
            <a:r>
              <a:rPr lang="zh-CN" altLang="en-US" sz="3200" dirty="0" smtClean="0"/>
              <a:t> </a:t>
            </a:r>
            <a:r>
              <a:rPr lang="en-US" altLang="zh-CN" sz="3200" dirty="0" smtClean="0"/>
              <a:t>words</a:t>
            </a:r>
            <a:endParaRPr lang="zh-CN" altLang="en-US" sz="3200" dirty="0" smtClean="0"/>
          </a:p>
          <a:p>
            <a:pPr lvl="1"/>
            <a:r>
              <a:rPr lang="en-US" altLang="zh-CN" sz="3200" dirty="0" smtClean="0"/>
              <a:t>The</a:t>
            </a:r>
            <a:r>
              <a:rPr lang="zh-CN" altLang="en-US" sz="3200" dirty="0" smtClean="0"/>
              <a:t> </a:t>
            </a:r>
            <a:r>
              <a:rPr lang="en-US" altLang="zh-CN" sz="3200" dirty="0" smtClean="0"/>
              <a:t>distribution</a:t>
            </a:r>
            <a:r>
              <a:rPr lang="zh-CN" altLang="en-US" sz="3200" dirty="0" smtClean="0"/>
              <a:t> </a:t>
            </a:r>
            <a:r>
              <a:rPr lang="en-US" altLang="zh-CN" sz="3200" dirty="0" smtClean="0"/>
              <a:t>of</a:t>
            </a:r>
            <a:r>
              <a:rPr lang="zh-CN" altLang="en-US" sz="3200" dirty="0" smtClean="0"/>
              <a:t> </a:t>
            </a:r>
            <a:r>
              <a:rPr lang="en-US" altLang="zh-CN" sz="3200" dirty="0" smtClean="0"/>
              <a:t>the</a:t>
            </a:r>
            <a:r>
              <a:rPr lang="zh-CN" altLang="en-US" sz="3200" dirty="0" smtClean="0"/>
              <a:t> </a:t>
            </a:r>
            <a:r>
              <a:rPr lang="en-US" altLang="zh-CN" sz="3200" dirty="0" smtClean="0"/>
              <a:t>distance</a:t>
            </a:r>
            <a:r>
              <a:rPr lang="zh-CN" altLang="en-US" sz="3200" dirty="0" smtClean="0"/>
              <a:t> </a:t>
            </a:r>
            <a:r>
              <a:rPr lang="en-US" altLang="zh-CN" sz="3200" dirty="0" smtClean="0"/>
              <a:t>between</a:t>
            </a:r>
            <a:r>
              <a:rPr lang="zh-CN" altLang="en-US" sz="3200" dirty="0" smtClean="0"/>
              <a:t> </a:t>
            </a:r>
            <a:r>
              <a:rPr lang="en-US" altLang="zh-CN" sz="3200" dirty="0" smtClean="0"/>
              <a:t>consecutive</a:t>
            </a:r>
            <a:r>
              <a:rPr lang="zh-CN" altLang="en-US" sz="3200" dirty="0" smtClean="0"/>
              <a:t> </a:t>
            </a:r>
            <a:r>
              <a:rPr lang="en-US" altLang="zh-CN" sz="3200" dirty="0" smtClean="0"/>
              <a:t>function</a:t>
            </a:r>
            <a:r>
              <a:rPr lang="zh-CN" altLang="en-US" sz="3200" dirty="0" smtClean="0"/>
              <a:t> </a:t>
            </a:r>
            <a:r>
              <a:rPr lang="en-US" altLang="zh-CN" sz="3200" dirty="0" smtClean="0"/>
              <a:t>words</a:t>
            </a:r>
            <a:endParaRPr lang="zh-CN" altLang="en-US" sz="3200" dirty="0"/>
          </a:p>
        </p:txBody>
      </p:sp>
    </p:spTree>
    <p:extLst>
      <p:ext uri="{BB962C8B-B14F-4D97-AF65-F5344CB8AC3E}">
        <p14:creationId xmlns:p14="http://schemas.microsoft.com/office/powerpoint/2010/main" val="1914253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8323" y="2368097"/>
            <a:ext cx="10149894" cy="1325563"/>
          </a:xfrm>
        </p:spPr>
        <p:txBody>
          <a:bodyPr>
            <a:noAutofit/>
          </a:bodyPr>
          <a:lstStyle/>
          <a:p>
            <a:pPr lvl="1" algn="l" rtl="0">
              <a:lnSpc>
                <a:spcPct val="90000"/>
              </a:lnSpc>
              <a:spcBef>
                <a:spcPct val="0"/>
              </a:spcBef>
            </a:pPr>
            <a:r>
              <a:rPr lang="en-US" altLang="zh-CN" sz="3600" b="1" kern="1200" dirty="0" smtClean="0">
                <a:solidFill>
                  <a:srgbClr val="1F392E"/>
                </a:solidFill>
                <a:latin typeface="Cambria Math" panose="02040503050406030204" pitchFamily="18" charset="0"/>
                <a:ea typeface="+mj-ea"/>
                <a:cs typeface="+mj-cs"/>
              </a:rPr>
              <a:t>Word in context :</a:t>
            </a:r>
            <a:r>
              <a:rPr lang="zh-CN" altLang="en-US" sz="3600" b="1" kern="1200" dirty="0" smtClean="0">
                <a:solidFill>
                  <a:srgbClr val="1F392E"/>
                </a:solidFill>
                <a:latin typeface="Cambria Math" panose="02040503050406030204" pitchFamily="18" charset="0"/>
                <a:ea typeface="+mj-ea"/>
                <a:cs typeface="+mj-cs"/>
              </a:rPr>
              <a:t> </a:t>
            </a:r>
            <a:r>
              <a:rPr lang="en-US" altLang="zh-CN" sz="3600" b="1" kern="1200" dirty="0" smtClean="0">
                <a:solidFill>
                  <a:srgbClr val="1F392E"/>
                </a:solidFill>
                <a:latin typeface="Cambria Math" panose="02040503050406030204" pitchFamily="18" charset="0"/>
                <a:ea typeface="+mj-ea"/>
                <a:cs typeface="+mj-cs"/>
              </a:rPr>
              <a:t>Part of Speech Tagging</a:t>
            </a:r>
            <a:r>
              <a:rPr lang="zh-CN" altLang="en-US" sz="3600" b="1" kern="1200" dirty="0" smtClean="0">
                <a:solidFill>
                  <a:srgbClr val="1F392E"/>
                </a:solidFill>
                <a:latin typeface="Cambria Math" panose="02040503050406030204" pitchFamily="18" charset="0"/>
                <a:ea typeface="+mj-ea"/>
                <a:cs typeface="+mj-cs"/>
              </a:rPr>
              <a:t/>
            </a:r>
            <a:br>
              <a:rPr lang="zh-CN" altLang="en-US" sz="3600" b="1" kern="1200" dirty="0" smtClean="0">
                <a:solidFill>
                  <a:srgbClr val="1F392E"/>
                </a:solidFill>
                <a:latin typeface="Cambria Math" panose="02040503050406030204" pitchFamily="18" charset="0"/>
                <a:ea typeface="+mj-ea"/>
                <a:cs typeface="+mj-cs"/>
              </a:rPr>
            </a:br>
            <a:endParaRPr lang="zh-CN" altLang="en-US" sz="3600" b="1" dirty="0"/>
          </a:p>
        </p:txBody>
      </p:sp>
    </p:spTree>
    <p:extLst>
      <p:ext uri="{BB962C8B-B14F-4D97-AF65-F5344CB8AC3E}">
        <p14:creationId xmlns:p14="http://schemas.microsoft.com/office/powerpoint/2010/main" val="113592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b="1" dirty="0">
                <a:solidFill>
                  <a:schemeClr val="bg1"/>
                </a:solidFill>
              </a:rPr>
              <a:t>Word in context : Part of Speech Tagging</a:t>
            </a:r>
            <a:endParaRPr lang="zh-CN" altLang="en-US" dirty="0">
              <a:solidFill>
                <a:schemeClr val="bg1"/>
              </a:solidFill>
            </a:endParaRPr>
          </a:p>
        </p:txBody>
      </p:sp>
      <p:sp>
        <p:nvSpPr>
          <p:cNvPr id="4" name="内容占位符 3"/>
          <p:cNvSpPr>
            <a:spLocks noGrp="1"/>
          </p:cNvSpPr>
          <p:nvPr>
            <p:ph idx="1"/>
          </p:nvPr>
        </p:nvSpPr>
        <p:spPr>
          <a:xfrm>
            <a:off x="957663" y="1213920"/>
            <a:ext cx="10759807" cy="5421056"/>
          </a:xfrm>
        </p:spPr>
        <p:txBody>
          <a:bodyPr>
            <a:normAutofit/>
          </a:bodyPr>
          <a:lstStyle/>
          <a:p>
            <a:r>
              <a:rPr lang="en-US" altLang="zh-CN" sz="3600" dirty="0" smtClean="0"/>
              <a:t>Given  a sentence,  assign the correct  POS  to each word</a:t>
            </a:r>
          </a:p>
          <a:p>
            <a:pPr lvl="1"/>
            <a:r>
              <a:rPr lang="en-US" altLang="zh-CN" sz="3200" dirty="0" smtClean="0"/>
              <a:t>Universal Treebank  Project (17 tags)</a:t>
            </a:r>
            <a:endParaRPr lang="zh-CN" altLang="en-US" sz="3200" dirty="0" smtClean="0"/>
          </a:p>
          <a:p>
            <a:r>
              <a:rPr lang="en-US" altLang="zh-CN" sz="3600" dirty="0" smtClean="0"/>
              <a:t>Structured task:</a:t>
            </a:r>
            <a:endParaRPr lang="zh-CN" altLang="en-US" sz="3600" dirty="0" smtClean="0"/>
          </a:p>
          <a:p>
            <a:pPr lvl="1"/>
            <a:r>
              <a:rPr lang="en-US" altLang="zh-CN" sz="3200" dirty="0" smtClean="0"/>
              <a:t>Classify each word based on a window of 2 words each side</a:t>
            </a:r>
            <a:endParaRPr lang="zh-CN" altLang="en-US" sz="3200" dirty="0" smtClean="0"/>
          </a:p>
          <a:p>
            <a:r>
              <a:rPr lang="en-US" altLang="zh-CN" sz="3600" dirty="0" smtClean="0"/>
              <a:t>Regard  as an  isolated classification task</a:t>
            </a:r>
          </a:p>
          <a:p>
            <a:r>
              <a:rPr lang="en-US" altLang="zh-CN" sz="3600" dirty="0" smtClean="0"/>
              <a:t>Intrinsic cues (word)  &amp; Extrinsic cues (context)</a:t>
            </a:r>
          </a:p>
          <a:p>
            <a:pPr lvl="1"/>
            <a:r>
              <a:rPr lang="en-US" altLang="zh-CN" sz="3200" dirty="0" smtClean="0"/>
              <a:t>identity, prefix, suffix, orthographic shape, frequency</a:t>
            </a:r>
          </a:p>
          <a:p>
            <a:pPr lvl="1"/>
            <a:r>
              <a:rPr lang="en-US" altLang="zh-CN" sz="3200" dirty="0"/>
              <a:t>i</a:t>
            </a:r>
            <a:r>
              <a:rPr lang="en-US" altLang="zh-CN" sz="3200" dirty="0" smtClean="0"/>
              <a:t>dentity, prefix, suffix, POS prediction</a:t>
            </a:r>
            <a:endParaRPr lang="zh-CN" altLang="en-US" sz="3200" dirty="0" smtClean="0"/>
          </a:p>
        </p:txBody>
      </p:sp>
    </p:spTree>
    <p:extLst>
      <p:ext uri="{BB962C8B-B14F-4D97-AF65-F5344CB8AC3E}">
        <p14:creationId xmlns:p14="http://schemas.microsoft.com/office/powerpoint/2010/main" val="187568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b="1" dirty="0">
                <a:solidFill>
                  <a:schemeClr val="bg1"/>
                </a:solidFill>
              </a:rPr>
              <a:t>Word in context : Part of Speech Tagging</a:t>
            </a:r>
            <a:endParaRPr lang="zh-CN" altLang="en-US" dirty="0">
              <a:solidFill>
                <a:schemeClr val="bg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630" y="5486260"/>
            <a:ext cx="5889392" cy="117056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9630" y="926435"/>
            <a:ext cx="5509000" cy="4365227"/>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751" y="926435"/>
            <a:ext cx="3644900" cy="5626100"/>
          </a:xfrm>
          <a:prstGeom prst="rect">
            <a:avLst/>
          </a:prstGeom>
        </p:spPr>
      </p:pic>
    </p:spTree>
    <p:extLst>
      <p:ext uri="{BB962C8B-B14F-4D97-AF65-F5344CB8AC3E}">
        <p14:creationId xmlns:p14="http://schemas.microsoft.com/office/powerpoint/2010/main" val="2057659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8323" y="2368097"/>
            <a:ext cx="10149894" cy="1325563"/>
          </a:xfrm>
        </p:spPr>
        <p:txBody>
          <a:bodyPr>
            <a:noAutofit/>
          </a:bodyPr>
          <a:lstStyle/>
          <a:p>
            <a:pPr lvl="1" algn="l" rtl="0">
              <a:lnSpc>
                <a:spcPct val="90000"/>
              </a:lnSpc>
              <a:spcBef>
                <a:spcPct val="0"/>
              </a:spcBef>
            </a:pPr>
            <a:r>
              <a:rPr lang="en-US" altLang="zh-CN" sz="3600" b="1" kern="1200" dirty="0" smtClean="0">
                <a:solidFill>
                  <a:srgbClr val="1F392E"/>
                </a:solidFill>
                <a:latin typeface="Cambria Math" panose="02040503050406030204" pitchFamily="18" charset="0"/>
                <a:ea typeface="+mj-ea"/>
                <a:cs typeface="+mj-cs"/>
              </a:rPr>
              <a:t>Word in context :</a:t>
            </a:r>
            <a:r>
              <a:rPr lang="zh-CN" altLang="en-US" sz="3600" b="1" kern="1200" dirty="0" smtClean="0">
                <a:solidFill>
                  <a:srgbClr val="1F392E"/>
                </a:solidFill>
                <a:latin typeface="Cambria Math" panose="02040503050406030204" pitchFamily="18" charset="0"/>
                <a:ea typeface="+mj-ea"/>
                <a:cs typeface="+mj-cs"/>
              </a:rPr>
              <a:t> </a:t>
            </a:r>
            <a:r>
              <a:rPr lang="en-US" altLang="zh-CN" sz="3600" b="1" kern="1200" dirty="0" smtClean="0">
                <a:solidFill>
                  <a:srgbClr val="1F392E"/>
                </a:solidFill>
                <a:latin typeface="Cambria Math" panose="02040503050406030204" pitchFamily="18" charset="0"/>
                <a:ea typeface="+mj-ea"/>
                <a:cs typeface="+mj-cs"/>
              </a:rPr>
              <a:t>Named Entity Recognition</a:t>
            </a:r>
            <a:r>
              <a:rPr lang="zh-CN" altLang="en-US" sz="3600" b="1" kern="1200" dirty="0" smtClean="0">
                <a:solidFill>
                  <a:srgbClr val="1F392E"/>
                </a:solidFill>
                <a:latin typeface="Cambria Math" panose="02040503050406030204" pitchFamily="18" charset="0"/>
                <a:ea typeface="+mj-ea"/>
                <a:cs typeface="+mj-cs"/>
              </a:rPr>
              <a:t/>
            </a:r>
            <a:br>
              <a:rPr lang="zh-CN" altLang="en-US" sz="3600" b="1" kern="1200" dirty="0" smtClean="0">
                <a:solidFill>
                  <a:srgbClr val="1F392E"/>
                </a:solidFill>
                <a:latin typeface="Cambria Math" panose="02040503050406030204" pitchFamily="18" charset="0"/>
                <a:ea typeface="+mj-ea"/>
                <a:cs typeface="+mj-cs"/>
              </a:rPr>
            </a:br>
            <a:endParaRPr lang="zh-CN" altLang="en-US" sz="3600" b="1" dirty="0"/>
          </a:p>
        </p:txBody>
      </p:sp>
    </p:spTree>
    <p:extLst>
      <p:ext uri="{BB962C8B-B14F-4D97-AF65-F5344CB8AC3E}">
        <p14:creationId xmlns:p14="http://schemas.microsoft.com/office/powerpoint/2010/main" val="1237071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Motivation</a:t>
            </a:r>
            <a:endParaRPr lang="en-US" altLang="zh-CN" dirty="0">
              <a:effectLst/>
            </a:endParaRPr>
          </a:p>
        </p:txBody>
      </p:sp>
      <p:sp>
        <p:nvSpPr>
          <p:cNvPr id="23" name="内容占位符 1"/>
          <p:cNvSpPr>
            <a:spLocks noGrp="1"/>
          </p:cNvSpPr>
          <p:nvPr>
            <p:ph idx="1"/>
          </p:nvPr>
        </p:nvSpPr>
        <p:spPr>
          <a:xfrm>
            <a:off x="1052554" y="1350765"/>
            <a:ext cx="10924294" cy="5050035"/>
          </a:xfrm>
        </p:spPr>
        <p:txBody>
          <a:bodyPr>
            <a:normAutofit/>
          </a:bodyPr>
          <a:lstStyle/>
          <a:p>
            <a:pPr lvl="1">
              <a:lnSpc>
                <a:spcPct val="100000"/>
              </a:lnSpc>
            </a:pPr>
            <a:r>
              <a:rPr lang="en-US" altLang="zh-CN" sz="3200" dirty="0" smtClean="0"/>
              <a:t>Now</a:t>
            </a:r>
            <a:r>
              <a:rPr lang="zh-CN" altLang="en-US" sz="3200" dirty="0" smtClean="0"/>
              <a:t> </a:t>
            </a:r>
            <a:r>
              <a:rPr lang="en-US" altLang="zh-CN" sz="3200" dirty="0" smtClean="0"/>
              <a:t>explore</a:t>
            </a:r>
            <a:r>
              <a:rPr lang="zh-CN" altLang="en-US" sz="3200" dirty="0" smtClean="0"/>
              <a:t> </a:t>
            </a:r>
            <a:r>
              <a:rPr lang="en-US" altLang="zh-CN" sz="3200" dirty="0" smtClean="0"/>
              <a:t>examples</a:t>
            </a:r>
            <a:r>
              <a:rPr lang="zh-CN" altLang="en-US" sz="3200" dirty="0" smtClean="0"/>
              <a:t> </a:t>
            </a:r>
            <a:r>
              <a:rPr lang="en-US" altLang="zh-CN" sz="3200" dirty="0" smtClean="0"/>
              <a:t>of</a:t>
            </a:r>
            <a:r>
              <a:rPr lang="zh-CN" altLang="en-US" sz="3200" dirty="0" smtClean="0"/>
              <a:t> </a:t>
            </a:r>
            <a:r>
              <a:rPr lang="en-US" altLang="zh-CN" sz="3200" dirty="0" smtClean="0"/>
              <a:t>concrete</a:t>
            </a:r>
            <a:r>
              <a:rPr lang="zh-CN" altLang="en-US" sz="3200" dirty="0" smtClean="0"/>
              <a:t> </a:t>
            </a:r>
            <a:r>
              <a:rPr lang="en-US" altLang="zh-CN" sz="3200" dirty="0" smtClean="0"/>
              <a:t>NLP</a:t>
            </a:r>
            <a:r>
              <a:rPr lang="zh-CN" altLang="en-US" sz="3200" dirty="0" smtClean="0"/>
              <a:t> </a:t>
            </a:r>
            <a:r>
              <a:rPr lang="en-US" altLang="zh-CN" sz="3200" dirty="0" smtClean="0"/>
              <a:t>classification</a:t>
            </a:r>
            <a:r>
              <a:rPr lang="zh-CN" altLang="en-US" sz="3200" dirty="0" smtClean="0"/>
              <a:t> </a:t>
            </a:r>
            <a:r>
              <a:rPr lang="en-US" altLang="zh-CN" sz="3200" dirty="0" smtClean="0"/>
              <a:t>tasks,</a:t>
            </a:r>
            <a:r>
              <a:rPr lang="zh-CN" altLang="en-US" sz="3200" dirty="0" smtClean="0"/>
              <a:t> </a:t>
            </a:r>
            <a:r>
              <a:rPr lang="en-US" altLang="zh-CN" sz="3200" dirty="0" smtClean="0"/>
              <a:t>and</a:t>
            </a:r>
            <a:r>
              <a:rPr lang="zh-CN" altLang="en-US" sz="3200" dirty="0" smtClean="0"/>
              <a:t> </a:t>
            </a:r>
            <a:r>
              <a:rPr lang="en-US" altLang="zh-CN" sz="3200" dirty="0" smtClean="0"/>
              <a:t>suitable</a:t>
            </a:r>
            <a:r>
              <a:rPr lang="zh-CN" altLang="en-US" sz="3200" dirty="0" smtClean="0"/>
              <a:t> </a:t>
            </a:r>
            <a:r>
              <a:rPr lang="en-US" altLang="zh-CN" sz="3200" dirty="0" smtClean="0"/>
              <a:t>features</a:t>
            </a:r>
            <a:r>
              <a:rPr lang="zh-CN" altLang="en-US" sz="3200" dirty="0" smtClean="0"/>
              <a:t> </a:t>
            </a:r>
            <a:r>
              <a:rPr lang="en-US" altLang="zh-CN" sz="3200" dirty="0" smtClean="0"/>
              <a:t>for</a:t>
            </a:r>
            <a:r>
              <a:rPr lang="zh-CN" altLang="en-US" sz="3200" dirty="0" smtClean="0"/>
              <a:t> </a:t>
            </a:r>
            <a:r>
              <a:rPr lang="en-US" altLang="zh-CN" sz="3200" dirty="0" smtClean="0"/>
              <a:t>them</a:t>
            </a:r>
            <a:endParaRPr lang="zh-CN" altLang="en-US" sz="3200" dirty="0" smtClean="0"/>
          </a:p>
          <a:p>
            <a:pPr lvl="1">
              <a:lnSpc>
                <a:spcPct val="100000"/>
              </a:lnSpc>
            </a:pPr>
            <a:endParaRPr lang="zh-CN" altLang="en-US" sz="3200" dirty="0"/>
          </a:p>
          <a:p>
            <a:pPr lvl="1">
              <a:lnSpc>
                <a:spcPct val="100000"/>
              </a:lnSpc>
            </a:pPr>
            <a:r>
              <a:rPr lang="en-US" altLang="zh-CN" sz="3200" dirty="0" smtClean="0"/>
              <a:t>We</a:t>
            </a:r>
            <a:r>
              <a:rPr lang="zh-CN" altLang="en-US" sz="3200" dirty="0" smtClean="0"/>
              <a:t> </a:t>
            </a:r>
            <a:r>
              <a:rPr lang="en-US" altLang="zh-CN" sz="3200" dirty="0" smtClean="0"/>
              <a:t>want</a:t>
            </a:r>
            <a:r>
              <a:rPr lang="zh-CN" altLang="en-US" sz="3200" dirty="0" smtClean="0"/>
              <a:t> </a:t>
            </a:r>
            <a:r>
              <a:rPr lang="en-US" altLang="zh-CN" sz="3200" dirty="0" smtClean="0"/>
              <a:t>to</a:t>
            </a:r>
            <a:r>
              <a:rPr lang="zh-CN" altLang="en-US" sz="3200" dirty="0" smtClean="0"/>
              <a:t> </a:t>
            </a:r>
            <a:r>
              <a:rPr lang="en-US" altLang="zh-CN" sz="3200" dirty="0" smtClean="0"/>
              <a:t>make</a:t>
            </a:r>
            <a:r>
              <a:rPr lang="zh-CN" altLang="en-US" sz="3200" dirty="0" smtClean="0"/>
              <a:t> </a:t>
            </a:r>
            <a:r>
              <a:rPr lang="en-US" altLang="zh-CN" sz="3200" dirty="0" smtClean="0"/>
              <a:t>sure</a:t>
            </a:r>
            <a:r>
              <a:rPr lang="zh-CN" altLang="en-US" sz="3200" dirty="0" smtClean="0"/>
              <a:t> </a:t>
            </a:r>
            <a:r>
              <a:rPr lang="en-US" altLang="zh-CN" sz="3200" dirty="0" smtClean="0"/>
              <a:t>that</a:t>
            </a:r>
            <a:r>
              <a:rPr lang="zh-CN" altLang="en-US" sz="3200" dirty="0" smtClean="0"/>
              <a:t> </a:t>
            </a:r>
            <a:r>
              <a:rPr lang="en-US" altLang="zh-CN" sz="3200" dirty="0" smtClean="0"/>
              <a:t>the</a:t>
            </a:r>
            <a:r>
              <a:rPr lang="zh-CN" altLang="en-US" sz="3200" dirty="0" smtClean="0"/>
              <a:t> </a:t>
            </a:r>
            <a:r>
              <a:rPr lang="en-US" altLang="zh-CN" sz="3200" dirty="0" smtClean="0"/>
              <a:t>network</a:t>
            </a:r>
            <a:r>
              <a:rPr lang="zh-CN" altLang="en-US" sz="3200" dirty="0" smtClean="0"/>
              <a:t> </a:t>
            </a:r>
            <a:r>
              <a:rPr lang="en-US" altLang="zh-CN" sz="3200" dirty="0" smtClean="0"/>
              <a:t>we</a:t>
            </a:r>
            <a:r>
              <a:rPr lang="zh-CN" altLang="en-US" sz="3200" dirty="0" smtClean="0"/>
              <a:t> </a:t>
            </a:r>
            <a:r>
              <a:rPr lang="en-US" altLang="zh-CN" sz="3200" dirty="0" smtClean="0"/>
              <a:t>design</a:t>
            </a:r>
            <a:r>
              <a:rPr lang="zh-CN" altLang="en-US" sz="3200" dirty="0" smtClean="0"/>
              <a:t> </a:t>
            </a:r>
            <a:r>
              <a:rPr lang="en-US" altLang="zh-CN" sz="3200" dirty="0" smtClean="0"/>
              <a:t>can</a:t>
            </a:r>
            <a:r>
              <a:rPr lang="zh-CN" altLang="en-US" sz="3200" dirty="0" smtClean="0"/>
              <a:t> </a:t>
            </a:r>
            <a:r>
              <a:rPr lang="en-US" altLang="zh-CN" sz="3200" dirty="0" smtClean="0"/>
              <a:t>make</a:t>
            </a:r>
            <a:r>
              <a:rPr lang="zh-CN" altLang="en-US" sz="3200" dirty="0" smtClean="0"/>
              <a:t> </a:t>
            </a:r>
            <a:r>
              <a:rPr lang="en-US" altLang="zh-CN" sz="3200" dirty="0" smtClean="0"/>
              <a:t>effective</a:t>
            </a:r>
            <a:r>
              <a:rPr lang="zh-CN" altLang="en-US" sz="3200" dirty="0" smtClean="0"/>
              <a:t> </a:t>
            </a:r>
            <a:r>
              <a:rPr lang="en-US" altLang="zh-CN" sz="3200" dirty="0" smtClean="0"/>
              <a:t>use</a:t>
            </a:r>
            <a:r>
              <a:rPr lang="zh-CN" altLang="en-US" sz="3200" dirty="0" smtClean="0"/>
              <a:t> </a:t>
            </a:r>
            <a:r>
              <a:rPr lang="en-US" altLang="zh-CN" sz="3200" dirty="0" smtClean="0"/>
              <a:t>of</a:t>
            </a:r>
            <a:r>
              <a:rPr lang="zh-CN" altLang="en-US" sz="3200" dirty="0" smtClean="0"/>
              <a:t> </a:t>
            </a:r>
            <a:r>
              <a:rPr lang="en-US" altLang="zh-CN" sz="3200" dirty="0" smtClean="0"/>
              <a:t>the</a:t>
            </a:r>
            <a:r>
              <a:rPr lang="zh-CN" altLang="en-US" sz="3200" dirty="0" smtClean="0"/>
              <a:t> </a:t>
            </a:r>
            <a:r>
              <a:rPr lang="en-US" altLang="zh-CN" sz="3200" dirty="0" smtClean="0"/>
              <a:t>available</a:t>
            </a:r>
            <a:r>
              <a:rPr lang="zh-CN" altLang="en-US" sz="3200" dirty="0" smtClean="0"/>
              <a:t> </a:t>
            </a:r>
            <a:r>
              <a:rPr lang="en-US" altLang="zh-CN" sz="3200" dirty="0" smtClean="0"/>
              <a:t>signals</a:t>
            </a:r>
            <a:endParaRPr lang="zh-CN" altLang="en-US" sz="3200" dirty="0" smtClean="0"/>
          </a:p>
          <a:p>
            <a:pPr lvl="2">
              <a:lnSpc>
                <a:spcPct val="100000"/>
              </a:lnSpc>
            </a:pPr>
            <a:r>
              <a:rPr lang="en-US" altLang="zh-CN" sz="2800" dirty="0" smtClean="0"/>
              <a:t>By</a:t>
            </a:r>
            <a:r>
              <a:rPr lang="zh-CN" altLang="en-US" sz="2800" dirty="0" smtClean="0"/>
              <a:t> </a:t>
            </a:r>
            <a:r>
              <a:rPr lang="en-US" altLang="zh-CN" sz="2800" dirty="0" smtClean="0"/>
              <a:t>giving</a:t>
            </a:r>
            <a:r>
              <a:rPr lang="zh-CN" altLang="en-US" sz="2800" dirty="0" smtClean="0"/>
              <a:t> </a:t>
            </a:r>
            <a:r>
              <a:rPr lang="en-US" altLang="zh-CN" sz="2800" dirty="0" smtClean="0"/>
              <a:t>it</a:t>
            </a:r>
            <a:r>
              <a:rPr lang="zh-CN" altLang="en-US" sz="2800" dirty="0" smtClean="0"/>
              <a:t> </a:t>
            </a:r>
            <a:r>
              <a:rPr lang="en-US" altLang="zh-CN" sz="2800" dirty="0" smtClean="0"/>
              <a:t>direct</a:t>
            </a:r>
            <a:r>
              <a:rPr lang="zh-CN" altLang="en-US" sz="2800" dirty="0" smtClean="0"/>
              <a:t> </a:t>
            </a:r>
            <a:r>
              <a:rPr lang="en-US" altLang="zh-CN" sz="2800" dirty="0" smtClean="0"/>
              <a:t>access</a:t>
            </a:r>
            <a:r>
              <a:rPr lang="zh-CN" altLang="en-US" sz="2800" dirty="0" smtClean="0"/>
              <a:t> </a:t>
            </a:r>
            <a:r>
              <a:rPr lang="en-US" altLang="zh-CN" sz="2800" dirty="0" smtClean="0"/>
              <a:t>to</a:t>
            </a:r>
            <a:r>
              <a:rPr lang="zh-CN" altLang="en-US" sz="2800" dirty="0" smtClean="0"/>
              <a:t> </a:t>
            </a:r>
            <a:r>
              <a:rPr lang="en-US" altLang="zh-CN" sz="2800" dirty="0" smtClean="0"/>
              <a:t>them</a:t>
            </a:r>
            <a:r>
              <a:rPr lang="zh-CN" altLang="en-US" sz="2800" dirty="0" smtClean="0"/>
              <a:t> </a:t>
            </a:r>
            <a:r>
              <a:rPr lang="en-US" altLang="zh-CN" sz="2800" dirty="0" smtClean="0"/>
              <a:t>by</a:t>
            </a:r>
            <a:r>
              <a:rPr lang="zh-CN" altLang="en-US" sz="2800" dirty="0" smtClean="0"/>
              <a:t> </a:t>
            </a:r>
            <a:r>
              <a:rPr lang="en-US" altLang="zh-CN" sz="2800" dirty="0" smtClean="0"/>
              <a:t>use</a:t>
            </a:r>
            <a:r>
              <a:rPr lang="zh-CN" altLang="en-US" sz="2800" dirty="0" smtClean="0"/>
              <a:t> </a:t>
            </a:r>
            <a:r>
              <a:rPr lang="en-US" altLang="zh-CN" sz="2800" dirty="0" smtClean="0"/>
              <a:t>of</a:t>
            </a:r>
            <a:r>
              <a:rPr lang="zh-CN" altLang="en-US" sz="2800" dirty="0" smtClean="0"/>
              <a:t> </a:t>
            </a:r>
            <a:r>
              <a:rPr lang="en-US" altLang="zh-CN" sz="2800" dirty="0" smtClean="0"/>
              <a:t>feature-engineering</a:t>
            </a:r>
            <a:endParaRPr lang="zh-CN" altLang="en-US" sz="2800" dirty="0" smtClean="0"/>
          </a:p>
          <a:p>
            <a:pPr lvl="2">
              <a:lnSpc>
                <a:spcPct val="100000"/>
              </a:lnSpc>
            </a:pPr>
            <a:r>
              <a:rPr lang="en-US" altLang="zh-CN" sz="2800" dirty="0" smtClean="0"/>
              <a:t>By</a:t>
            </a:r>
            <a:r>
              <a:rPr lang="zh-CN" altLang="en-US" sz="2800" dirty="0" smtClean="0"/>
              <a:t> </a:t>
            </a:r>
            <a:r>
              <a:rPr lang="en-US" altLang="zh-CN" sz="2800" dirty="0" smtClean="0"/>
              <a:t>designing</a:t>
            </a:r>
            <a:r>
              <a:rPr lang="zh-CN" altLang="en-US" sz="2800" dirty="0" smtClean="0"/>
              <a:t> </a:t>
            </a:r>
            <a:r>
              <a:rPr lang="en-US" altLang="zh-CN" sz="2800" dirty="0" smtClean="0"/>
              <a:t>the</a:t>
            </a:r>
            <a:r>
              <a:rPr lang="zh-CN" altLang="en-US" sz="2800" dirty="0" smtClean="0"/>
              <a:t> </a:t>
            </a:r>
            <a:r>
              <a:rPr lang="en-US" altLang="zh-CN" sz="2800" dirty="0" smtClean="0"/>
              <a:t>network</a:t>
            </a:r>
            <a:r>
              <a:rPr lang="zh-CN" altLang="en-US" sz="2800" dirty="0" smtClean="0"/>
              <a:t> </a:t>
            </a:r>
            <a:r>
              <a:rPr lang="en-US" altLang="zh-CN" sz="2800" dirty="0" smtClean="0"/>
              <a:t>architecture</a:t>
            </a:r>
            <a:r>
              <a:rPr lang="zh-CN" altLang="en-US" sz="2800" dirty="0" smtClean="0"/>
              <a:t> </a:t>
            </a:r>
            <a:r>
              <a:rPr lang="en-US" altLang="zh-CN" sz="2800" dirty="0" smtClean="0"/>
              <a:t>to</a:t>
            </a:r>
            <a:r>
              <a:rPr lang="zh-CN" altLang="en-US" sz="2800" dirty="0" smtClean="0"/>
              <a:t> </a:t>
            </a:r>
            <a:r>
              <a:rPr lang="en-US" altLang="zh-CN" sz="2800" dirty="0" smtClean="0"/>
              <a:t>expose</a:t>
            </a:r>
            <a:r>
              <a:rPr lang="zh-CN" altLang="en-US" sz="2800" dirty="0" smtClean="0"/>
              <a:t> </a:t>
            </a:r>
            <a:r>
              <a:rPr lang="en-US" altLang="zh-CN" sz="2800" dirty="0" smtClean="0"/>
              <a:t>the</a:t>
            </a:r>
            <a:r>
              <a:rPr lang="zh-CN" altLang="en-US" sz="2800" dirty="0" smtClean="0"/>
              <a:t> </a:t>
            </a:r>
            <a:r>
              <a:rPr lang="en-US" altLang="zh-CN" sz="2800" dirty="0" smtClean="0"/>
              <a:t>needed</a:t>
            </a:r>
            <a:r>
              <a:rPr lang="zh-CN" altLang="en-US" sz="2800" dirty="0" smtClean="0"/>
              <a:t> </a:t>
            </a:r>
            <a:r>
              <a:rPr lang="en-US" altLang="zh-CN" sz="2800" dirty="0" smtClean="0"/>
              <a:t>signals</a:t>
            </a:r>
            <a:endParaRPr lang="zh-CN" altLang="en-US" sz="2800" dirty="0" smtClean="0"/>
          </a:p>
          <a:p>
            <a:pPr lvl="2">
              <a:lnSpc>
                <a:spcPct val="100000"/>
              </a:lnSpc>
            </a:pPr>
            <a:r>
              <a:rPr lang="en-US" altLang="zh-CN" sz="2800" dirty="0" smtClean="0"/>
              <a:t>By</a:t>
            </a:r>
            <a:r>
              <a:rPr lang="zh-CN" altLang="en-US" sz="2800" dirty="0" smtClean="0"/>
              <a:t> </a:t>
            </a:r>
            <a:r>
              <a:rPr lang="en-US" altLang="zh-CN" sz="2800" dirty="0" smtClean="0"/>
              <a:t>adding</a:t>
            </a:r>
            <a:r>
              <a:rPr lang="zh-CN" altLang="en-US" sz="2800" dirty="0" smtClean="0"/>
              <a:t> </a:t>
            </a:r>
            <a:r>
              <a:rPr lang="en-US" altLang="zh-CN" sz="2800" dirty="0" smtClean="0"/>
              <a:t>them</a:t>
            </a:r>
            <a:r>
              <a:rPr lang="zh-CN" altLang="en-US" sz="2800" dirty="0" smtClean="0"/>
              <a:t> </a:t>
            </a:r>
            <a:r>
              <a:rPr lang="en-US" altLang="zh-CN" sz="2800" dirty="0" smtClean="0"/>
              <a:t>as</a:t>
            </a:r>
            <a:r>
              <a:rPr lang="zh-CN" altLang="en-US" sz="2800" dirty="0" smtClean="0"/>
              <a:t> </a:t>
            </a:r>
            <a:r>
              <a:rPr lang="en-US" altLang="zh-CN" sz="2800" dirty="0" smtClean="0"/>
              <a:t>an</a:t>
            </a:r>
            <a:r>
              <a:rPr lang="zh-CN" altLang="en-US" sz="2800" dirty="0" smtClean="0"/>
              <a:t> </a:t>
            </a:r>
            <a:r>
              <a:rPr lang="en-US" altLang="zh-CN" sz="2800" dirty="0" smtClean="0"/>
              <a:t>additional</a:t>
            </a:r>
            <a:r>
              <a:rPr lang="zh-CN" altLang="en-US" sz="2800" dirty="0" smtClean="0"/>
              <a:t> </a:t>
            </a:r>
            <a:r>
              <a:rPr lang="en-US" altLang="zh-CN" sz="2800" dirty="0" smtClean="0"/>
              <a:t>loss</a:t>
            </a:r>
            <a:r>
              <a:rPr lang="zh-CN" altLang="en-US" sz="2800" dirty="0" smtClean="0"/>
              <a:t> </a:t>
            </a:r>
            <a:r>
              <a:rPr lang="en-US" altLang="zh-CN" sz="2800" dirty="0" smtClean="0"/>
              <a:t>signals</a:t>
            </a:r>
            <a:r>
              <a:rPr lang="zh-CN" altLang="en-US" sz="2800" dirty="0" smtClean="0"/>
              <a:t> </a:t>
            </a:r>
            <a:r>
              <a:rPr lang="en-US" altLang="zh-CN" sz="2800" dirty="0" smtClean="0"/>
              <a:t>when</a:t>
            </a:r>
            <a:r>
              <a:rPr lang="zh-CN" altLang="en-US" sz="2800" dirty="0" smtClean="0"/>
              <a:t> </a:t>
            </a:r>
            <a:r>
              <a:rPr lang="en-US" altLang="zh-CN" sz="2800" dirty="0" smtClean="0"/>
              <a:t>training</a:t>
            </a:r>
            <a:r>
              <a:rPr lang="zh-CN" altLang="en-US" sz="2800" dirty="0" smtClean="0"/>
              <a:t> </a:t>
            </a:r>
          </a:p>
          <a:p>
            <a:pPr lvl="1">
              <a:lnSpc>
                <a:spcPct val="100000"/>
              </a:lnSpc>
            </a:pPr>
            <a:endParaRPr lang="zh-CN" altLang="en-US" sz="3200" dirty="0"/>
          </a:p>
          <a:p>
            <a:pPr lvl="1">
              <a:lnSpc>
                <a:spcPct val="100000"/>
              </a:lnSpc>
            </a:pPr>
            <a:endParaRPr lang="zh-CN" altLang="en-US" sz="3200" dirty="0" smtClean="0"/>
          </a:p>
        </p:txBody>
      </p:sp>
    </p:spTree>
    <p:extLst>
      <p:ext uri="{BB962C8B-B14F-4D97-AF65-F5344CB8AC3E}">
        <p14:creationId xmlns:p14="http://schemas.microsoft.com/office/powerpoint/2010/main" val="1426384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b="1" dirty="0">
                <a:solidFill>
                  <a:schemeClr val="bg1"/>
                </a:solidFill>
              </a:rPr>
              <a:t>Word in context : </a:t>
            </a:r>
            <a:r>
              <a:rPr lang="en-US" altLang="zh-CN" b="1" dirty="0" smtClean="0">
                <a:solidFill>
                  <a:schemeClr val="bg1"/>
                </a:solidFill>
              </a:rPr>
              <a:t>Named</a:t>
            </a:r>
            <a:r>
              <a:rPr lang="zh-CN" altLang="en-US" b="1" dirty="0" smtClean="0">
                <a:solidFill>
                  <a:schemeClr val="bg1"/>
                </a:solidFill>
              </a:rPr>
              <a:t> </a:t>
            </a:r>
            <a:r>
              <a:rPr lang="en-US" altLang="zh-CN" b="1" dirty="0" smtClean="0">
                <a:solidFill>
                  <a:schemeClr val="bg1"/>
                </a:solidFill>
              </a:rPr>
              <a:t>Entity</a:t>
            </a:r>
            <a:r>
              <a:rPr lang="zh-CN" altLang="en-US" b="1" dirty="0" smtClean="0">
                <a:solidFill>
                  <a:schemeClr val="bg1"/>
                </a:solidFill>
              </a:rPr>
              <a:t> </a:t>
            </a:r>
            <a:r>
              <a:rPr lang="en-US" altLang="zh-CN" b="1" dirty="0" smtClean="0">
                <a:solidFill>
                  <a:schemeClr val="bg1"/>
                </a:solidFill>
              </a:rPr>
              <a:t>Recognition</a:t>
            </a:r>
            <a:endParaRPr lang="zh-CN" altLang="en-US" dirty="0">
              <a:solidFill>
                <a:schemeClr val="bg1"/>
              </a:solidFill>
            </a:endParaRPr>
          </a:p>
        </p:txBody>
      </p:sp>
      <p:sp>
        <p:nvSpPr>
          <p:cNvPr id="4" name="内容占位符 3"/>
          <p:cNvSpPr>
            <a:spLocks noGrp="1"/>
          </p:cNvSpPr>
          <p:nvPr>
            <p:ph idx="1"/>
          </p:nvPr>
        </p:nvSpPr>
        <p:spPr>
          <a:xfrm>
            <a:off x="957663" y="1213920"/>
            <a:ext cx="10759807" cy="5421056"/>
          </a:xfrm>
        </p:spPr>
        <p:txBody>
          <a:bodyPr>
            <a:normAutofit/>
          </a:bodyPr>
          <a:lstStyle/>
          <a:p>
            <a:r>
              <a:rPr lang="en-US" altLang="zh-CN" sz="3600" dirty="0" smtClean="0"/>
              <a:t>Given  a sentence,  find</a:t>
            </a:r>
            <a:r>
              <a:rPr lang="zh-CN" altLang="en-US" sz="3600" dirty="0" smtClean="0"/>
              <a:t> </a:t>
            </a:r>
            <a:r>
              <a:rPr lang="en-US" altLang="zh-CN" sz="3600" dirty="0" smtClean="0"/>
              <a:t>named</a:t>
            </a:r>
            <a:r>
              <a:rPr lang="zh-CN" altLang="en-US" sz="3600" dirty="0" smtClean="0"/>
              <a:t> </a:t>
            </a:r>
            <a:r>
              <a:rPr lang="en-US" altLang="zh-CN" sz="3600" dirty="0" smtClean="0"/>
              <a:t>entities</a:t>
            </a:r>
            <a:r>
              <a:rPr lang="zh-CN" altLang="en-US" sz="3600" dirty="0" smtClean="0"/>
              <a:t> </a:t>
            </a:r>
            <a:r>
              <a:rPr lang="en-US" altLang="zh-CN" sz="3600" dirty="0" smtClean="0"/>
              <a:t>and</a:t>
            </a:r>
            <a:r>
              <a:rPr lang="zh-CN" altLang="en-US" sz="3600" dirty="0" smtClean="0"/>
              <a:t> </a:t>
            </a:r>
            <a:r>
              <a:rPr lang="en-US" altLang="zh-CN" sz="3600" dirty="0" smtClean="0"/>
              <a:t>categorize</a:t>
            </a:r>
            <a:r>
              <a:rPr lang="zh-CN" altLang="en-US" sz="3600" dirty="0" smtClean="0"/>
              <a:t> </a:t>
            </a:r>
            <a:r>
              <a:rPr lang="en-US" altLang="zh-CN" sz="3600" dirty="0" smtClean="0"/>
              <a:t>them</a:t>
            </a:r>
          </a:p>
          <a:p>
            <a:pPr lvl="1"/>
            <a:r>
              <a:rPr lang="en-US" altLang="zh-CN" sz="3200" dirty="0" smtClean="0"/>
              <a:t>PERSON,</a:t>
            </a:r>
            <a:r>
              <a:rPr lang="zh-CN" altLang="en-US" sz="3200" dirty="0" smtClean="0"/>
              <a:t>  </a:t>
            </a:r>
            <a:r>
              <a:rPr lang="en-US" altLang="zh-CN" sz="3200" dirty="0" smtClean="0"/>
              <a:t>ORGANIZATION,</a:t>
            </a:r>
            <a:r>
              <a:rPr lang="zh-CN" altLang="en-US" sz="3200" dirty="0" smtClean="0"/>
              <a:t> </a:t>
            </a:r>
            <a:r>
              <a:rPr lang="en-US" altLang="zh-CN" sz="3200" dirty="0" smtClean="0"/>
              <a:t>LOCATION,</a:t>
            </a:r>
            <a:r>
              <a:rPr lang="zh-CN" altLang="en-US" sz="3200" dirty="0" smtClean="0"/>
              <a:t> </a:t>
            </a:r>
            <a:r>
              <a:rPr lang="en-US" altLang="zh-CN" sz="3200" dirty="0" smtClean="0"/>
              <a:t>OTHER</a:t>
            </a:r>
            <a:endParaRPr lang="zh-CN" altLang="en-US" sz="3200" dirty="0" smtClean="0"/>
          </a:p>
          <a:p>
            <a:pPr lvl="1"/>
            <a:endParaRPr lang="zh-CN" altLang="en-US" sz="3200" dirty="0" smtClean="0"/>
          </a:p>
          <a:p>
            <a:r>
              <a:rPr lang="en-US" altLang="zh-CN" sz="3600" dirty="0" smtClean="0"/>
              <a:t>Context</a:t>
            </a:r>
            <a:r>
              <a:rPr lang="zh-CN" altLang="en-US" sz="3600" dirty="0" smtClean="0"/>
              <a:t> </a:t>
            </a:r>
            <a:r>
              <a:rPr lang="en-US" altLang="zh-CN" sz="3600" dirty="0" smtClean="0"/>
              <a:t>dependent</a:t>
            </a:r>
            <a:r>
              <a:rPr lang="zh-CN" altLang="en-US" sz="3600" dirty="0" smtClean="0"/>
              <a:t> </a:t>
            </a:r>
            <a:r>
              <a:rPr lang="en-US" altLang="zh-CN" sz="3600" dirty="0" smtClean="0"/>
              <a:t>task</a:t>
            </a:r>
            <a:endParaRPr lang="zh-CN" altLang="en-US" sz="3600" dirty="0" smtClean="0"/>
          </a:p>
          <a:p>
            <a:pPr lvl="1"/>
            <a:r>
              <a:rPr lang="en-US" altLang="zh-CN" sz="3200" dirty="0" smtClean="0"/>
              <a:t>Milan</a:t>
            </a:r>
            <a:r>
              <a:rPr lang="zh-CN" altLang="en-US" sz="3200" dirty="0" smtClean="0"/>
              <a:t> </a:t>
            </a:r>
            <a:r>
              <a:rPr lang="en-US" altLang="zh-CN" sz="3200" dirty="0" smtClean="0"/>
              <a:t>(LOCATION?</a:t>
            </a:r>
            <a:r>
              <a:rPr lang="zh-CN" altLang="en-US" sz="3200" dirty="0" smtClean="0"/>
              <a:t> </a:t>
            </a:r>
            <a:r>
              <a:rPr lang="en-US" altLang="zh-CN" sz="3200" dirty="0" smtClean="0"/>
              <a:t>ORANIZATION</a:t>
            </a:r>
            <a:r>
              <a:rPr lang="en-US" altLang="zh-CN" sz="3200" dirty="0" smtClean="0"/>
              <a:t>?)</a:t>
            </a:r>
            <a:endParaRPr lang="zh-CN" altLang="en-US" sz="3200" dirty="0" smtClean="0"/>
          </a:p>
          <a:p>
            <a:pPr lvl="1"/>
            <a:endParaRPr lang="zh-CN" altLang="en-US" sz="3200" dirty="0" smtClean="0"/>
          </a:p>
          <a:p>
            <a:r>
              <a:rPr lang="en-US" altLang="zh-CN" sz="3600" dirty="0" smtClean="0"/>
              <a:t>Sequence</a:t>
            </a:r>
            <a:r>
              <a:rPr lang="zh-CN" altLang="en-US" sz="3600" dirty="0" smtClean="0"/>
              <a:t> </a:t>
            </a:r>
            <a:r>
              <a:rPr lang="en-US" altLang="zh-CN" sz="3600" dirty="0" smtClean="0"/>
              <a:t>tagging</a:t>
            </a:r>
            <a:r>
              <a:rPr lang="zh-CN" altLang="en-US" sz="3600" dirty="0" smtClean="0"/>
              <a:t> </a:t>
            </a:r>
            <a:r>
              <a:rPr lang="en-US" altLang="zh-CN" sz="3600" dirty="0" smtClean="0"/>
              <a:t>task</a:t>
            </a:r>
            <a:endParaRPr lang="en-US" altLang="zh-CN" sz="3600" dirty="0" smtClean="0"/>
          </a:p>
        </p:txBody>
      </p:sp>
    </p:spTree>
    <p:extLst>
      <p:ext uri="{BB962C8B-B14F-4D97-AF65-F5344CB8AC3E}">
        <p14:creationId xmlns:p14="http://schemas.microsoft.com/office/powerpoint/2010/main" val="1400155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b="1" dirty="0">
                <a:solidFill>
                  <a:schemeClr val="bg1"/>
                </a:solidFill>
              </a:rPr>
              <a:t>Word in context : </a:t>
            </a:r>
            <a:r>
              <a:rPr lang="en-US" altLang="zh-CN" b="1" dirty="0" smtClean="0">
                <a:solidFill>
                  <a:schemeClr val="bg1"/>
                </a:solidFill>
              </a:rPr>
              <a:t>Named</a:t>
            </a:r>
            <a:r>
              <a:rPr lang="zh-CN" altLang="en-US" b="1" dirty="0" smtClean="0">
                <a:solidFill>
                  <a:schemeClr val="bg1"/>
                </a:solidFill>
              </a:rPr>
              <a:t> </a:t>
            </a:r>
            <a:r>
              <a:rPr lang="en-US" altLang="zh-CN" b="1" dirty="0" smtClean="0">
                <a:solidFill>
                  <a:schemeClr val="bg1"/>
                </a:solidFill>
              </a:rPr>
              <a:t>Entity</a:t>
            </a:r>
            <a:r>
              <a:rPr lang="zh-CN" altLang="en-US" b="1" dirty="0" smtClean="0">
                <a:solidFill>
                  <a:schemeClr val="bg1"/>
                </a:solidFill>
              </a:rPr>
              <a:t> </a:t>
            </a:r>
            <a:r>
              <a:rPr lang="en-US" altLang="zh-CN" b="1" dirty="0" smtClean="0">
                <a:solidFill>
                  <a:schemeClr val="bg1"/>
                </a:solidFill>
              </a:rPr>
              <a:t>Recognition</a:t>
            </a:r>
            <a:endParaRPr lang="zh-CN" altLang="en-US" dirty="0">
              <a:solidFill>
                <a:schemeClr val="bg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890" y="836651"/>
            <a:ext cx="8636000" cy="4279900"/>
          </a:xfrm>
          <a:prstGeom prst="rect">
            <a:avLst/>
          </a:prstGeom>
        </p:spPr>
      </p:pic>
      <p:sp>
        <p:nvSpPr>
          <p:cNvPr id="6" name="文本框 5"/>
          <p:cNvSpPr txBox="1"/>
          <p:nvPr/>
        </p:nvSpPr>
        <p:spPr>
          <a:xfrm>
            <a:off x="1362914" y="5352585"/>
            <a:ext cx="9721398" cy="1200329"/>
          </a:xfrm>
          <a:prstGeom prst="rect">
            <a:avLst/>
          </a:prstGeom>
          <a:noFill/>
        </p:spPr>
        <p:txBody>
          <a:bodyPr wrap="square" rtlCol="0">
            <a:spAutoFit/>
          </a:bodyPr>
          <a:lstStyle/>
          <a:p>
            <a:r>
              <a:rPr lang="en-US" altLang="zh-CN" dirty="0"/>
              <a:t>John Smith , president of </a:t>
            </a:r>
            <a:r>
              <a:rPr lang="en-US" altLang="zh-CN" dirty="0" err="1"/>
              <a:t>McCormik</a:t>
            </a:r>
            <a:r>
              <a:rPr lang="en-US" altLang="zh-CN" dirty="0"/>
              <a:t> Industries visited his niece Paris in Milan , reporters say . </a:t>
            </a:r>
            <a:endParaRPr lang="zh-CN" altLang="en-US" dirty="0"/>
          </a:p>
          <a:p>
            <a:endParaRPr lang="en-US" altLang="zh-CN" dirty="0"/>
          </a:p>
          <a:p>
            <a:r>
              <a:rPr lang="en-US" altLang="zh-CN" dirty="0"/>
              <a:t>John/B-PER Smith/I-PER ,/O president/O of/O </a:t>
            </a:r>
            <a:r>
              <a:rPr lang="en-US" altLang="zh-CN" dirty="0" err="1"/>
              <a:t>McCormik</a:t>
            </a:r>
            <a:r>
              <a:rPr lang="en-US" altLang="zh-CN" dirty="0"/>
              <a:t>/B-ORG Industries/I-ORG visited/O his/O niece/O Paris/B-PER in/O Milan/B-LOC ,/O reporters/O say/O ./O </a:t>
            </a:r>
          </a:p>
        </p:txBody>
      </p:sp>
    </p:spTree>
    <p:extLst>
      <p:ext uri="{BB962C8B-B14F-4D97-AF65-F5344CB8AC3E}">
        <p14:creationId xmlns:p14="http://schemas.microsoft.com/office/powerpoint/2010/main" val="1417094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b="1" dirty="0">
                <a:solidFill>
                  <a:schemeClr val="bg1"/>
                </a:solidFill>
              </a:rPr>
              <a:t>Word in context : </a:t>
            </a:r>
            <a:r>
              <a:rPr lang="en-US" altLang="zh-CN" b="1" dirty="0" smtClean="0">
                <a:solidFill>
                  <a:schemeClr val="bg1"/>
                </a:solidFill>
              </a:rPr>
              <a:t>Named</a:t>
            </a:r>
            <a:r>
              <a:rPr lang="zh-CN" altLang="en-US" b="1" dirty="0" smtClean="0">
                <a:solidFill>
                  <a:schemeClr val="bg1"/>
                </a:solidFill>
              </a:rPr>
              <a:t> </a:t>
            </a:r>
            <a:r>
              <a:rPr lang="en-US" altLang="zh-CN" b="1" dirty="0" smtClean="0">
                <a:solidFill>
                  <a:schemeClr val="bg1"/>
                </a:solidFill>
              </a:rPr>
              <a:t>Entity</a:t>
            </a:r>
            <a:r>
              <a:rPr lang="zh-CN" altLang="en-US" b="1" dirty="0" smtClean="0">
                <a:solidFill>
                  <a:schemeClr val="bg1"/>
                </a:solidFill>
              </a:rPr>
              <a:t> </a:t>
            </a:r>
            <a:r>
              <a:rPr lang="en-US" altLang="zh-CN" b="1" dirty="0" smtClean="0">
                <a:solidFill>
                  <a:schemeClr val="bg1"/>
                </a:solidFill>
              </a:rPr>
              <a:t>Recognition</a:t>
            </a:r>
            <a:endParaRPr lang="zh-CN" altLang="en-US" dirty="0">
              <a:solidFill>
                <a:schemeClr val="bg1"/>
              </a:solidFill>
            </a:endParaRPr>
          </a:p>
        </p:txBody>
      </p:sp>
      <p:sp>
        <p:nvSpPr>
          <p:cNvPr id="4" name="内容占位符 3"/>
          <p:cNvSpPr>
            <a:spLocks noGrp="1"/>
          </p:cNvSpPr>
          <p:nvPr>
            <p:ph idx="1"/>
          </p:nvPr>
        </p:nvSpPr>
        <p:spPr>
          <a:xfrm>
            <a:off x="957663" y="1213920"/>
            <a:ext cx="10759807" cy="5421056"/>
          </a:xfrm>
        </p:spPr>
        <p:txBody>
          <a:bodyPr>
            <a:normAutofit/>
          </a:bodyPr>
          <a:lstStyle/>
          <a:p>
            <a:r>
              <a:rPr lang="en-US" altLang="zh-CN" sz="3600" dirty="0" smtClean="0"/>
              <a:t>Tagging</a:t>
            </a:r>
            <a:r>
              <a:rPr lang="zh-CN" altLang="en-US" sz="3600" dirty="0" smtClean="0"/>
              <a:t> </a:t>
            </a:r>
            <a:r>
              <a:rPr lang="en-US" altLang="zh-CN" sz="3600" dirty="0" smtClean="0"/>
              <a:t>decisions</a:t>
            </a:r>
            <a:r>
              <a:rPr lang="zh-CN" altLang="en-US" sz="3600" dirty="0" smtClean="0"/>
              <a:t> </a:t>
            </a:r>
            <a:r>
              <a:rPr lang="en-US" altLang="zh-CN" sz="3600" dirty="0" smtClean="0"/>
              <a:t>for</a:t>
            </a:r>
            <a:r>
              <a:rPr lang="zh-CN" altLang="en-US" sz="3600" dirty="0" smtClean="0"/>
              <a:t> </a:t>
            </a:r>
            <a:r>
              <a:rPr lang="en-US" altLang="zh-CN" sz="3600" dirty="0" smtClean="0"/>
              <a:t>different</a:t>
            </a:r>
            <a:r>
              <a:rPr lang="zh-CN" altLang="en-US" sz="3600" dirty="0" smtClean="0"/>
              <a:t> </a:t>
            </a:r>
            <a:r>
              <a:rPr lang="en-US" altLang="zh-CN" sz="3600" dirty="0" smtClean="0"/>
              <a:t>words</a:t>
            </a:r>
            <a:r>
              <a:rPr lang="zh-CN" altLang="en-US" sz="3600" dirty="0" smtClean="0"/>
              <a:t> </a:t>
            </a:r>
            <a:r>
              <a:rPr lang="en-US" altLang="zh-CN" sz="3600" dirty="0" smtClean="0"/>
              <a:t>interact</a:t>
            </a:r>
            <a:r>
              <a:rPr lang="zh-CN" altLang="en-US" sz="3600" dirty="0" smtClean="0"/>
              <a:t> </a:t>
            </a:r>
            <a:r>
              <a:rPr lang="en-US" altLang="zh-CN" sz="3600" dirty="0" smtClean="0"/>
              <a:t>with</a:t>
            </a:r>
            <a:r>
              <a:rPr lang="zh-CN" altLang="en-US" sz="3600" dirty="0" smtClean="0"/>
              <a:t> </a:t>
            </a:r>
            <a:r>
              <a:rPr lang="en-US" altLang="zh-CN" sz="3600" dirty="0" smtClean="0"/>
              <a:t>each</a:t>
            </a:r>
            <a:r>
              <a:rPr lang="zh-CN" altLang="en-US" sz="3600" dirty="0" smtClean="0"/>
              <a:t> </a:t>
            </a:r>
            <a:r>
              <a:rPr lang="en-US" altLang="zh-CN" sz="3600" dirty="0" smtClean="0"/>
              <a:t>other</a:t>
            </a:r>
            <a:endParaRPr lang="zh-CN" altLang="en-US" sz="3600" dirty="0" smtClean="0"/>
          </a:p>
          <a:p>
            <a:endParaRPr lang="en-US" altLang="zh-CN" sz="3600" dirty="0" smtClean="0"/>
          </a:p>
          <a:p>
            <a:r>
              <a:rPr lang="en-US" altLang="zh-CN" sz="3600" dirty="0" smtClean="0"/>
              <a:t>Core</a:t>
            </a:r>
            <a:r>
              <a:rPr lang="zh-CN" altLang="en-US" sz="3600" dirty="0" smtClean="0"/>
              <a:t> </a:t>
            </a:r>
            <a:r>
              <a:rPr lang="en-US" altLang="zh-CN" sz="3600" dirty="0" smtClean="0"/>
              <a:t>feature:</a:t>
            </a:r>
            <a:r>
              <a:rPr lang="zh-CN" altLang="en-US" sz="3600" dirty="0" smtClean="0"/>
              <a:t> </a:t>
            </a:r>
            <a:r>
              <a:rPr lang="en-US" altLang="zh-CN" sz="3600" dirty="0" smtClean="0"/>
              <a:t>same</a:t>
            </a:r>
            <a:r>
              <a:rPr lang="zh-CN" altLang="en-US" sz="3600" dirty="0" smtClean="0"/>
              <a:t> </a:t>
            </a:r>
            <a:r>
              <a:rPr lang="en-US" altLang="zh-CN" sz="3600" dirty="0" smtClean="0"/>
              <a:t>as</a:t>
            </a:r>
            <a:r>
              <a:rPr lang="zh-CN" altLang="en-US" sz="3600" dirty="0" smtClean="0"/>
              <a:t> </a:t>
            </a:r>
            <a:r>
              <a:rPr lang="en-US" altLang="zh-CN" sz="3600" dirty="0" smtClean="0"/>
              <a:t>POS</a:t>
            </a:r>
            <a:r>
              <a:rPr lang="zh-CN" altLang="en-US" sz="3600" dirty="0" smtClean="0"/>
              <a:t> </a:t>
            </a:r>
            <a:r>
              <a:rPr lang="en-US" altLang="zh-CN" sz="3600" dirty="0" smtClean="0"/>
              <a:t>task</a:t>
            </a:r>
            <a:endParaRPr lang="zh-CN" altLang="en-US" sz="3600" dirty="0" smtClean="0"/>
          </a:p>
          <a:p>
            <a:endParaRPr lang="zh-CN" altLang="en-US" sz="3600" dirty="0" smtClean="0"/>
          </a:p>
          <a:p>
            <a:r>
              <a:rPr lang="en-US" altLang="zh-CN" sz="3600" dirty="0"/>
              <a:t>Distributional features such word clusters or word vectors are also extremely useful for the NER task </a:t>
            </a:r>
          </a:p>
        </p:txBody>
      </p:sp>
    </p:spTree>
    <p:extLst>
      <p:ext uri="{BB962C8B-B14F-4D97-AF65-F5344CB8AC3E}">
        <p14:creationId xmlns:p14="http://schemas.microsoft.com/office/powerpoint/2010/main" val="3834953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8323" y="2368097"/>
            <a:ext cx="10149894" cy="1325563"/>
          </a:xfrm>
        </p:spPr>
        <p:txBody>
          <a:bodyPr>
            <a:noAutofit/>
          </a:bodyPr>
          <a:lstStyle/>
          <a:p>
            <a:pPr lvl="1" algn="l" rtl="0">
              <a:lnSpc>
                <a:spcPct val="90000"/>
              </a:lnSpc>
              <a:spcBef>
                <a:spcPct val="0"/>
              </a:spcBef>
            </a:pPr>
            <a:r>
              <a:rPr lang="en-US" altLang="zh-CN" sz="3600" b="1" kern="1200" dirty="0" smtClean="0">
                <a:solidFill>
                  <a:srgbClr val="1F392E"/>
                </a:solidFill>
                <a:latin typeface="Cambria Math" panose="02040503050406030204" pitchFamily="18" charset="0"/>
                <a:ea typeface="+mj-ea"/>
                <a:cs typeface="+mj-cs"/>
              </a:rPr>
              <a:t>Word in context, Linguistic Features: </a:t>
            </a:r>
            <a:br>
              <a:rPr lang="en-US" altLang="zh-CN" sz="3600" b="1" kern="1200" dirty="0" smtClean="0">
                <a:solidFill>
                  <a:srgbClr val="1F392E"/>
                </a:solidFill>
                <a:latin typeface="Cambria Math" panose="02040503050406030204" pitchFamily="18" charset="0"/>
                <a:ea typeface="+mj-ea"/>
                <a:cs typeface="+mj-cs"/>
              </a:rPr>
            </a:br>
            <a:r>
              <a:rPr lang="en-US" altLang="zh-CN" sz="3600" b="1" kern="1200" dirty="0" smtClean="0">
                <a:solidFill>
                  <a:srgbClr val="1F392E"/>
                </a:solidFill>
                <a:latin typeface="Cambria Math" panose="02040503050406030204" pitchFamily="18" charset="0"/>
                <a:ea typeface="+mj-ea"/>
                <a:cs typeface="+mj-cs"/>
              </a:rPr>
              <a:t>Preposition </a:t>
            </a:r>
            <a:r>
              <a:rPr lang="en-US" altLang="zh-CN" sz="3600" b="1" kern="1200" dirty="0" smtClean="0">
                <a:solidFill>
                  <a:srgbClr val="1F392E"/>
                </a:solidFill>
                <a:latin typeface="Cambria Math" panose="02040503050406030204" pitchFamily="18" charset="0"/>
                <a:ea typeface="+mj-ea"/>
                <a:cs typeface="+mj-cs"/>
              </a:rPr>
              <a:t>Sense </a:t>
            </a:r>
            <a:r>
              <a:rPr lang="en-US" altLang="zh-CN" sz="3600" b="1" kern="1200" dirty="0" smtClean="0">
                <a:solidFill>
                  <a:srgbClr val="1F392E"/>
                </a:solidFill>
                <a:latin typeface="Cambria Math" panose="02040503050406030204" pitchFamily="18" charset="0"/>
                <a:ea typeface="+mj-ea"/>
                <a:cs typeface="+mj-cs"/>
              </a:rPr>
              <a:t>Disambiguation</a:t>
            </a:r>
            <a:r>
              <a:rPr lang="zh-CN" altLang="en-US" sz="3600" b="1" kern="1200" dirty="0" smtClean="0">
                <a:solidFill>
                  <a:srgbClr val="1F392E"/>
                </a:solidFill>
                <a:latin typeface="Cambria Math" panose="02040503050406030204" pitchFamily="18" charset="0"/>
                <a:ea typeface="+mj-ea"/>
                <a:cs typeface="+mj-cs"/>
              </a:rPr>
              <a:t/>
            </a:r>
            <a:br>
              <a:rPr lang="zh-CN" altLang="en-US" sz="3600" b="1" kern="1200" dirty="0" smtClean="0">
                <a:solidFill>
                  <a:srgbClr val="1F392E"/>
                </a:solidFill>
                <a:latin typeface="Cambria Math" panose="02040503050406030204" pitchFamily="18" charset="0"/>
                <a:ea typeface="+mj-ea"/>
                <a:cs typeface="+mj-cs"/>
              </a:rPr>
            </a:br>
            <a:endParaRPr lang="zh-CN" altLang="en-US" sz="3600" b="1" dirty="0"/>
          </a:p>
        </p:txBody>
      </p:sp>
    </p:spTree>
    <p:extLst>
      <p:ext uri="{BB962C8B-B14F-4D97-AF65-F5344CB8AC3E}">
        <p14:creationId xmlns:p14="http://schemas.microsoft.com/office/powerpoint/2010/main" val="1607035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solidFill>
                  <a:schemeClr val="bg1"/>
                </a:solidFill>
              </a:rPr>
              <a:t>Word</a:t>
            </a:r>
            <a:r>
              <a:rPr lang="zh-CN" altLang="en-US" dirty="0" smtClean="0">
                <a:solidFill>
                  <a:schemeClr val="bg1"/>
                </a:solidFill>
              </a:rPr>
              <a:t> </a:t>
            </a:r>
            <a:r>
              <a:rPr lang="en-US" altLang="zh-CN" dirty="0" smtClean="0">
                <a:solidFill>
                  <a:schemeClr val="bg1"/>
                </a:solidFill>
              </a:rPr>
              <a:t>in</a:t>
            </a:r>
            <a:r>
              <a:rPr lang="zh-CN" altLang="en-US" dirty="0" smtClean="0">
                <a:solidFill>
                  <a:schemeClr val="bg1"/>
                </a:solidFill>
              </a:rPr>
              <a:t> </a:t>
            </a:r>
            <a:r>
              <a:rPr lang="en-US" altLang="zh-CN" dirty="0" smtClean="0">
                <a:solidFill>
                  <a:schemeClr val="bg1"/>
                </a:solidFill>
              </a:rPr>
              <a:t>context,</a:t>
            </a:r>
            <a:r>
              <a:rPr lang="zh-CN" altLang="en-US" dirty="0" smtClean="0">
                <a:solidFill>
                  <a:schemeClr val="bg1"/>
                </a:solidFill>
              </a:rPr>
              <a:t> </a:t>
            </a:r>
            <a:r>
              <a:rPr lang="en-US" altLang="zh-CN" dirty="0" smtClean="0">
                <a:solidFill>
                  <a:schemeClr val="bg1"/>
                </a:solidFill>
              </a:rPr>
              <a:t>Linguistic</a:t>
            </a:r>
            <a:r>
              <a:rPr lang="zh-CN" altLang="en-US" dirty="0" smtClean="0">
                <a:solidFill>
                  <a:schemeClr val="bg1"/>
                </a:solidFill>
              </a:rPr>
              <a:t> </a:t>
            </a:r>
            <a:r>
              <a:rPr lang="en-US" altLang="zh-CN" dirty="0" smtClean="0">
                <a:solidFill>
                  <a:schemeClr val="bg1"/>
                </a:solidFill>
              </a:rPr>
              <a:t>Features:</a:t>
            </a:r>
            <a:r>
              <a:rPr lang="zh-CN" altLang="en-US" dirty="0" smtClean="0">
                <a:solidFill>
                  <a:schemeClr val="bg1"/>
                </a:solidFill>
              </a:rPr>
              <a:t> </a:t>
            </a:r>
            <a:r>
              <a:rPr lang="en-US" altLang="zh-CN" dirty="0" smtClean="0">
                <a:solidFill>
                  <a:schemeClr val="bg1"/>
                </a:solidFill>
              </a:rPr>
              <a:t>Preposition</a:t>
            </a:r>
            <a:r>
              <a:rPr lang="zh-CN" altLang="en-US" dirty="0" smtClean="0">
                <a:solidFill>
                  <a:schemeClr val="bg1"/>
                </a:solidFill>
              </a:rPr>
              <a:t> </a:t>
            </a:r>
            <a:r>
              <a:rPr lang="en-US" altLang="zh-CN" dirty="0" smtClean="0">
                <a:solidFill>
                  <a:schemeClr val="bg1"/>
                </a:solidFill>
              </a:rPr>
              <a:t>Sense</a:t>
            </a:r>
            <a:r>
              <a:rPr lang="zh-CN" altLang="en-US" dirty="0" smtClean="0">
                <a:solidFill>
                  <a:schemeClr val="bg1"/>
                </a:solidFill>
              </a:rPr>
              <a:t> </a:t>
            </a:r>
            <a:r>
              <a:rPr lang="en-US" altLang="zh-CN" dirty="0" smtClean="0">
                <a:solidFill>
                  <a:schemeClr val="bg1"/>
                </a:solidFill>
              </a:rPr>
              <a:t>Disambiguation</a:t>
            </a:r>
            <a:endParaRPr lang="zh-CN" altLang="en-US" dirty="0">
              <a:solidFill>
                <a:schemeClr val="bg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2463800"/>
            <a:ext cx="9652000" cy="1917700"/>
          </a:xfrm>
          <a:prstGeom prst="rect">
            <a:avLst/>
          </a:prstGeom>
        </p:spPr>
      </p:pic>
    </p:spTree>
    <p:extLst>
      <p:ext uri="{BB962C8B-B14F-4D97-AF65-F5344CB8AC3E}">
        <p14:creationId xmlns:p14="http://schemas.microsoft.com/office/powerpoint/2010/main" val="2107056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solidFill>
                  <a:schemeClr val="bg1"/>
                </a:solidFill>
              </a:rPr>
              <a:t>Word</a:t>
            </a:r>
            <a:r>
              <a:rPr lang="zh-CN" altLang="en-US"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context,</a:t>
            </a:r>
            <a:r>
              <a:rPr lang="zh-CN" altLang="en-US" dirty="0">
                <a:solidFill>
                  <a:schemeClr val="bg1"/>
                </a:solidFill>
              </a:rPr>
              <a:t> </a:t>
            </a:r>
            <a:r>
              <a:rPr lang="en-US" altLang="zh-CN" dirty="0">
                <a:solidFill>
                  <a:schemeClr val="bg1"/>
                </a:solidFill>
              </a:rPr>
              <a:t>Linguistic</a:t>
            </a:r>
            <a:r>
              <a:rPr lang="zh-CN" altLang="en-US" dirty="0">
                <a:solidFill>
                  <a:schemeClr val="bg1"/>
                </a:solidFill>
              </a:rPr>
              <a:t> </a:t>
            </a:r>
            <a:r>
              <a:rPr lang="en-US" altLang="zh-CN" dirty="0">
                <a:solidFill>
                  <a:schemeClr val="bg1"/>
                </a:solidFill>
              </a:rPr>
              <a:t>Features:</a:t>
            </a:r>
            <a:r>
              <a:rPr lang="zh-CN" altLang="en-US" dirty="0">
                <a:solidFill>
                  <a:schemeClr val="bg1"/>
                </a:solidFill>
              </a:rPr>
              <a:t> </a:t>
            </a:r>
            <a:r>
              <a:rPr lang="en-US" altLang="zh-CN" dirty="0">
                <a:solidFill>
                  <a:schemeClr val="bg1"/>
                </a:solidFill>
              </a:rPr>
              <a:t>Preposition</a:t>
            </a:r>
            <a:r>
              <a:rPr lang="zh-CN" altLang="en-US" dirty="0">
                <a:solidFill>
                  <a:schemeClr val="bg1"/>
                </a:solidFill>
              </a:rPr>
              <a:t> </a:t>
            </a:r>
            <a:r>
              <a:rPr lang="en-US" altLang="zh-CN" dirty="0">
                <a:solidFill>
                  <a:schemeClr val="bg1"/>
                </a:solidFill>
              </a:rPr>
              <a:t>Sense</a:t>
            </a:r>
            <a:r>
              <a:rPr lang="zh-CN" altLang="en-US" dirty="0">
                <a:solidFill>
                  <a:schemeClr val="bg1"/>
                </a:solidFill>
              </a:rPr>
              <a:t> </a:t>
            </a:r>
            <a:r>
              <a:rPr lang="en-US" altLang="zh-CN" dirty="0">
                <a:solidFill>
                  <a:schemeClr val="bg1"/>
                </a:solidFill>
              </a:rPr>
              <a:t>Disambiguation</a:t>
            </a:r>
            <a:endParaRPr lang="zh-CN" altLang="en-US" dirty="0">
              <a:solidFill>
                <a:schemeClr val="bg1"/>
              </a:solidFill>
            </a:endParaRPr>
          </a:p>
        </p:txBody>
      </p:sp>
      <p:sp>
        <p:nvSpPr>
          <p:cNvPr id="4" name="内容占位符 3"/>
          <p:cNvSpPr>
            <a:spLocks noGrp="1"/>
          </p:cNvSpPr>
          <p:nvPr>
            <p:ph idx="1"/>
          </p:nvPr>
        </p:nvSpPr>
        <p:spPr>
          <a:xfrm>
            <a:off x="957663" y="1213920"/>
            <a:ext cx="10759807" cy="5421056"/>
          </a:xfrm>
        </p:spPr>
        <p:txBody>
          <a:bodyPr>
            <a:normAutofit/>
          </a:bodyPr>
          <a:lstStyle/>
          <a:p>
            <a:r>
              <a:rPr lang="en-US" altLang="zh-CN" sz="3600" dirty="0" smtClean="0"/>
              <a:t>Assign </a:t>
            </a:r>
            <a:r>
              <a:rPr lang="en-US" altLang="zh-CN" sz="3600" dirty="0"/>
              <a:t>the correct sense to a preposition in context </a:t>
            </a:r>
            <a:endParaRPr lang="en-US" altLang="zh-CN" sz="3600" dirty="0" smtClean="0"/>
          </a:p>
          <a:p>
            <a:pPr lvl="1"/>
            <a:endParaRPr lang="zh-CN" altLang="en-US" sz="3200" dirty="0" smtClean="0"/>
          </a:p>
          <a:p>
            <a:pPr marL="228600" lvl="1">
              <a:spcBef>
                <a:spcPts val="1000"/>
              </a:spcBef>
            </a:pPr>
            <a:r>
              <a:rPr lang="en-US" altLang="zh-CN" sz="3600" dirty="0"/>
              <a:t>fixed window around features?</a:t>
            </a:r>
            <a:endParaRPr lang="zh-CN" altLang="en-US" sz="3600" dirty="0"/>
          </a:p>
          <a:p>
            <a:pPr marL="0" lvl="1" indent="0">
              <a:spcBef>
                <a:spcPts val="1000"/>
              </a:spcBef>
              <a:buNone/>
            </a:pPr>
            <a:endParaRPr lang="zh-CN" altLang="en-US" sz="3600" dirty="0"/>
          </a:p>
          <a:p>
            <a:pPr marL="228600" lvl="1">
              <a:spcBef>
                <a:spcPts val="1000"/>
              </a:spcBef>
            </a:pPr>
            <a:endParaRPr lang="zh-CN" altLang="en-US" sz="3600" dirty="0"/>
          </a:p>
          <a:p>
            <a:pPr marL="685800" lvl="2">
              <a:spcBef>
                <a:spcPts val="1000"/>
              </a:spcBef>
            </a:pPr>
            <a:r>
              <a:rPr lang="en-US" altLang="zh-CN" sz="3200" dirty="0"/>
              <a:t>Not</a:t>
            </a:r>
            <a:r>
              <a:rPr lang="zh-CN" altLang="en-US" sz="3200" dirty="0"/>
              <a:t> </a:t>
            </a:r>
            <a:r>
              <a:rPr lang="en-US" altLang="zh-CN" sz="3200" dirty="0" smtClean="0"/>
              <a:t>informative</a:t>
            </a:r>
            <a:r>
              <a:rPr lang="en-US" altLang="zh-CN" sz="3200" dirty="0"/>
              <a:t>,</a:t>
            </a:r>
            <a:r>
              <a:rPr lang="zh-CN" altLang="en-US" sz="3200" dirty="0"/>
              <a:t> </a:t>
            </a:r>
            <a:r>
              <a:rPr lang="en-US" altLang="zh-CN" sz="3200" dirty="0"/>
              <a:t>even</a:t>
            </a:r>
            <a:r>
              <a:rPr lang="zh-CN" altLang="en-US" sz="3200" dirty="0"/>
              <a:t> </a:t>
            </a:r>
            <a:r>
              <a:rPr lang="en-US" altLang="zh-CN" sz="3200" dirty="0" smtClean="0"/>
              <a:t>misleading</a:t>
            </a:r>
            <a:endParaRPr lang="zh-CN" altLang="en-US" sz="32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995" y="3153991"/>
            <a:ext cx="10153141" cy="770457"/>
          </a:xfrm>
          <a:prstGeom prst="rect">
            <a:avLst/>
          </a:prstGeom>
        </p:spPr>
      </p:pic>
    </p:spTree>
    <p:extLst>
      <p:ext uri="{BB962C8B-B14F-4D97-AF65-F5344CB8AC3E}">
        <p14:creationId xmlns:p14="http://schemas.microsoft.com/office/powerpoint/2010/main" val="5595527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solidFill>
                  <a:schemeClr val="bg1"/>
                </a:solidFill>
              </a:rPr>
              <a:t>Word</a:t>
            </a:r>
            <a:r>
              <a:rPr lang="zh-CN" altLang="en-US"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context,</a:t>
            </a:r>
            <a:r>
              <a:rPr lang="zh-CN" altLang="en-US" dirty="0">
                <a:solidFill>
                  <a:schemeClr val="bg1"/>
                </a:solidFill>
              </a:rPr>
              <a:t> </a:t>
            </a:r>
            <a:r>
              <a:rPr lang="en-US" altLang="zh-CN" dirty="0">
                <a:solidFill>
                  <a:schemeClr val="bg1"/>
                </a:solidFill>
              </a:rPr>
              <a:t>Linguistic</a:t>
            </a:r>
            <a:r>
              <a:rPr lang="zh-CN" altLang="en-US" dirty="0">
                <a:solidFill>
                  <a:schemeClr val="bg1"/>
                </a:solidFill>
              </a:rPr>
              <a:t> </a:t>
            </a:r>
            <a:r>
              <a:rPr lang="en-US" altLang="zh-CN" dirty="0">
                <a:solidFill>
                  <a:schemeClr val="bg1"/>
                </a:solidFill>
              </a:rPr>
              <a:t>Features:</a:t>
            </a:r>
            <a:r>
              <a:rPr lang="zh-CN" altLang="en-US" dirty="0">
                <a:solidFill>
                  <a:schemeClr val="bg1"/>
                </a:solidFill>
              </a:rPr>
              <a:t> </a:t>
            </a:r>
            <a:r>
              <a:rPr lang="en-US" altLang="zh-CN" dirty="0">
                <a:solidFill>
                  <a:schemeClr val="bg1"/>
                </a:solidFill>
              </a:rPr>
              <a:t>Preposition</a:t>
            </a:r>
            <a:r>
              <a:rPr lang="zh-CN" altLang="en-US" dirty="0">
                <a:solidFill>
                  <a:schemeClr val="bg1"/>
                </a:solidFill>
              </a:rPr>
              <a:t> </a:t>
            </a:r>
            <a:r>
              <a:rPr lang="en-US" altLang="zh-CN" dirty="0">
                <a:solidFill>
                  <a:schemeClr val="bg1"/>
                </a:solidFill>
              </a:rPr>
              <a:t>Sense</a:t>
            </a:r>
            <a:r>
              <a:rPr lang="zh-CN" altLang="en-US" dirty="0">
                <a:solidFill>
                  <a:schemeClr val="bg1"/>
                </a:solidFill>
              </a:rPr>
              <a:t> </a:t>
            </a:r>
            <a:r>
              <a:rPr lang="en-US" altLang="zh-CN" dirty="0">
                <a:solidFill>
                  <a:schemeClr val="bg1"/>
                </a:solidFill>
              </a:rPr>
              <a:t>Disambiguation</a:t>
            </a:r>
            <a:endParaRPr lang="zh-CN" altLang="en-US" dirty="0">
              <a:solidFill>
                <a:schemeClr val="bg1"/>
              </a:solidFill>
            </a:endParaRPr>
          </a:p>
        </p:txBody>
      </p:sp>
      <p:sp>
        <p:nvSpPr>
          <p:cNvPr id="4" name="内容占位符 3"/>
          <p:cNvSpPr>
            <a:spLocks noGrp="1"/>
          </p:cNvSpPr>
          <p:nvPr>
            <p:ph idx="1"/>
          </p:nvPr>
        </p:nvSpPr>
        <p:spPr>
          <a:xfrm>
            <a:off x="545068" y="935139"/>
            <a:ext cx="10759807" cy="5421056"/>
          </a:xfrm>
        </p:spPr>
        <p:txBody>
          <a:bodyPr>
            <a:normAutofit/>
          </a:bodyPr>
          <a:lstStyle/>
          <a:p>
            <a:pPr marL="228600" lvl="1">
              <a:spcBef>
                <a:spcPts val="1000"/>
              </a:spcBef>
            </a:pPr>
            <a:r>
              <a:rPr lang="en-US" altLang="zh-CN" sz="3600" dirty="0"/>
              <a:t>heuristic feature:</a:t>
            </a:r>
            <a:r>
              <a:rPr lang="zh-CN" altLang="en-US" sz="3600" dirty="0"/>
              <a:t> </a:t>
            </a:r>
            <a:r>
              <a:rPr lang="en-US" altLang="zh-CN" sz="3600" dirty="0"/>
              <a:t>capture the governor and the and object of the preposition</a:t>
            </a:r>
            <a:endParaRPr lang="zh-CN" altLang="en-US" sz="3600" dirty="0"/>
          </a:p>
          <a:p>
            <a:pPr marL="685800" lvl="2">
              <a:spcBef>
                <a:spcPts val="1000"/>
              </a:spcBef>
            </a:pPr>
            <a:r>
              <a:rPr lang="en-US" altLang="zh-CN" sz="3200" dirty="0"/>
              <a:t>“the first verb on the left” and “the first noun on the right”</a:t>
            </a:r>
            <a:endParaRPr lang="zh-CN" altLang="en-US" sz="3200" dirty="0"/>
          </a:p>
          <a:p>
            <a:r>
              <a:rPr lang="en-US" altLang="zh-CN" sz="3600" dirty="0" smtClean="0"/>
              <a:t>more </a:t>
            </a:r>
            <a:r>
              <a:rPr lang="en-US" altLang="zh-CN" sz="3600" dirty="0"/>
              <a:t>rules </a:t>
            </a:r>
            <a:r>
              <a:rPr lang="en-US" altLang="zh-CN" sz="3600" dirty="0" smtClean="0"/>
              <a:t>?</a:t>
            </a:r>
            <a:r>
              <a:rPr lang="en-US" altLang="zh-CN" sz="3600" dirty="0"/>
              <a:t> use a dependency parser </a:t>
            </a:r>
            <a:r>
              <a:rPr lang="en-US" altLang="zh-CN" sz="3600" dirty="0" smtClean="0"/>
              <a:t>!</a:t>
            </a:r>
            <a:endParaRPr lang="en-US" altLang="zh-CN" sz="3600" dirty="0"/>
          </a:p>
          <a:p>
            <a:pPr lvl="1"/>
            <a:r>
              <a:rPr lang="en-US" altLang="zh-CN" sz="3200" dirty="0"/>
              <a:t>the governor and object information is easily readable from the syntactic tree, reducing the need for complex heuristics </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716" y="4127434"/>
            <a:ext cx="9123144" cy="2643936"/>
          </a:xfrm>
          <a:prstGeom prst="rect">
            <a:avLst/>
          </a:prstGeom>
        </p:spPr>
      </p:pic>
    </p:spTree>
    <p:extLst>
      <p:ext uri="{BB962C8B-B14F-4D97-AF65-F5344CB8AC3E}">
        <p14:creationId xmlns:p14="http://schemas.microsoft.com/office/powerpoint/2010/main" val="2534980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solidFill>
                  <a:schemeClr val="bg1"/>
                </a:solidFill>
              </a:rPr>
              <a:t>Word</a:t>
            </a:r>
            <a:r>
              <a:rPr lang="zh-CN" altLang="en-US"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context,</a:t>
            </a:r>
            <a:r>
              <a:rPr lang="zh-CN" altLang="en-US" dirty="0">
                <a:solidFill>
                  <a:schemeClr val="bg1"/>
                </a:solidFill>
              </a:rPr>
              <a:t> </a:t>
            </a:r>
            <a:r>
              <a:rPr lang="en-US" altLang="zh-CN" dirty="0">
                <a:solidFill>
                  <a:schemeClr val="bg1"/>
                </a:solidFill>
              </a:rPr>
              <a:t>Linguistic</a:t>
            </a:r>
            <a:r>
              <a:rPr lang="zh-CN" altLang="en-US" dirty="0">
                <a:solidFill>
                  <a:schemeClr val="bg1"/>
                </a:solidFill>
              </a:rPr>
              <a:t> </a:t>
            </a:r>
            <a:r>
              <a:rPr lang="en-US" altLang="zh-CN" dirty="0">
                <a:solidFill>
                  <a:schemeClr val="bg1"/>
                </a:solidFill>
              </a:rPr>
              <a:t>Features:</a:t>
            </a:r>
            <a:r>
              <a:rPr lang="zh-CN" altLang="en-US" dirty="0">
                <a:solidFill>
                  <a:schemeClr val="bg1"/>
                </a:solidFill>
              </a:rPr>
              <a:t> </a:t>
            </a:r>
            <a:r>
              <a:rPr lang="en-US" altLang="zh-CN" dirty="0">
                <a:solidFill>
                  <a:schemeClr val="bg1"/>
                </a:solidFill>
              </a:rPr>
              <a:t>Preposition</a:t>
            </a:r>
            <a:r>
              <a:rPr lang="zh-CN" altLang="en-US" dirty="0">
                <a:solidFill>
                  <a:schemeClr val="bg1"/>
                </a:solidFill>
              </a:rPr>
              <a:t> </a:t>
            </a:r>
            <a:r>
              <a:rPr lang="en-US" altLang="zh-CN" dirty="0">
                <a:solidFill>
                  <a:schemeClr val="bg1"/>
                </a:solidFill>
              </a:rPr>
              <a:t>Sense</a:t>
            </a:r>
            <a:r>
              <a:rPr lang="zh-CN" altLang="en-US" dirty="0">
                <a:solidFill>
                  <a:schemeClr val="bg1"/>
                </a:solidFill>
              </a:rPr>
              <a:t> </a:t>
            </a:r>
            <a:r>
              <a:rPr lang="en-US" altLang="zh-CN" dirty="0">
                <a:solidFill>
                  <a:schemeClr val="bg1"/>
                </a:solidFill>
              </a:rPr>
              <a:t>Disambiguation</a:t>
            </a:r>
            <a:endParaRPr lang="zh-CN" altLang="en-US" dirty="0">
              <a:solidFill>
                <a:schemeClr val="bg1"/>
              </a:solidFill>
            </a:endParaRPr>
          </a:p>
        </p:txBody>
      </p:sp>
      <p:sp>
        <p:nvSpPr>
          <p:cNvPr id="4" name="内容占位符 3"/>
          <p:cNvSpPr>
            <a:spLocks noGrp="1"/>
          </p:cNvSpPr>
          <p:nvPr>
            <p:ph idx="1"/>
          </p:nvPr>
        </p:nvSpPr>
        <p:spPr>
          <a:xfrm>
            <a:off x="545068" y="935139"/>
            <a:ext cx="10759807" cy="5421056"/>
          </a:xfrm>
        </p:spPr>
        <p:txBody>
          <a:bodyPr>
            <a:normAutofit/>
          </a:bodyPr>
          <a:lstStyle/>
          <a:p>
            <a:pPr marL="228600" lvl="1">
              <a:spcBef>
                <a:spcPts val="1000"/>
              </a:spcBef>
            </a:pPr>
            <a:r>
              <a:rPr lang="en-US" altLang="zh-CN" sz="3200" dirty="0" smtClean="0"/>
              <a:t>Further</a:t>
            </a:r>
            <a:r>
              <a:rPr lang="zh-CN" altLang="en-US" sz="3200" dirty="0" smtClean="0"/>
              <a:t> </a:t>
            </a:r>
            <a:r>
              <a:rPr lang="en-US" altLang="zh-CN" sz="3200" dirty="0" smtClean="0"/>
              <a:t>features</a:t>
            </a:r>
            <a:r>
              <a:rPr lang="zh-CN" altLang="en-US" sz="3200" dirty="0" smtClean="0"/>
              <a:t> </a:t>
            </a:r>
            <a:r>
              <a:rPr lang="en-US" altLang="zh-CN" sz="3200" dirty="0" smtClean="0"/>
              <a:t>after </a:t>
            </a:r>
            <a:r>
              <a:rPr lang="en-US" altLang="zh-CN" sz="3200" dirty="0"/>
              <a:t>extracting the governor and the object </a:t>
            </a:r>
          </a:p>
          <a:p>
            <a:pPr marL="228600" lvl="1">
              <a:spcBef>
                <a:spcPts val="1000"/>
              </a:spcBef>
            </a:pPr>
            <a:endParaRPr lang="en-US" altLang="zh-CN" sz="32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73" y="1900432"/>
            <a:ext cx="11277600" cy="3695214"/>
          </a:xfrm>
          <a:prstGeom prst="rect">
            <a:avLst/>
          </a:prstGeom>
        </p:spPr>
      </p:pic>
    </p:spTree>
    <p:extLst>
      <p:ext uri="{BB962C8B-B14F-4D97-AF65-F5344CB8AC3E}">
        <p14:creationId xmlns:p14="http://schemas.microsoft.com/office/powerpoint/2010/main" val="11763889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8323" y="2368097"/>
            <a:ext cx="10149894" cy="1325563"/>
          </a:xfrm>
        </p:spPr>
        <p:txBody>
          <a:bodyPr>
            <a:noAutofit/>
          </a:bodyPr>
          <a:lstStyle/>
          <a:p>
            <a:pPr lvl="1" algn="l" rtl="0">
              <a:lnSpc>
                <a:spcPct val="90000"/>
              </a:lnSpc>
              <a:spcBef>
                <a:spcPct val="0"/>
              </a:spcBef>
            </a:pPr>
            <a:r>
              <a:rPr lang="en-US" altLang="zh-CN" sz="3600" b="1" kern="1200" dirty="0" smtClean="0">
                <a:solidFill>
                  <a:srgbClr val="1F392E"/>
                </a:solidFill>
                <a:latin typeface="Cambria Math" panose="02040503050406030204" pitchFamily="18" charset="0"/>
                <a:ea typeface="+mj-ea"/>
                <a:cs typeface="+mj-cs"/>
              </a:rPr>
              <a:t>Relation Between  Words in  Context: </a:t>
            </a:r>
            <a:br>
              <a:rPr lang="en-US" altLang="zh-CN" sz="3600" b="1" kern="1200" dirty="0" smtClean="0">
                <a:solidFill>
                  <a:srgbClr val="1F392E"/>
                </a:solidFill>
                <a:latin typeface="Cambria Math" panose="02040503050406030204" pitchFamily="18" charset="0"/>
                <a:ea typeface="+mj-ea"/>
                <a:cs typeface="+mj-cs"/>
              </a:rPr>
            </a:br>
            <a:r>
              <a:rPr lang="en-US" altLang="zh-CN" sz="3600" b="1" kern="1200" dirty="0" smtClean="0">
                <a:solidFill>
                  <a:srgbClr val="1F392E"/>
                </a:solidFill>
                <a:latin typeface="Cambria Math" panose="02040503050406030204" pitchFamily="18" charset="0"/>
                <a:ea typeface="+mj-ea"/>
                <a:cs typeface="+mj-cs"/>
              </a:rPr>
              <a:t>Arc-Factored Parsing</a:t>
            </a:r>
            <a:r>
              <a:rPr lang="zh-CN" altLang="en-US" sz="3600" b="1" kern="1200" dirty="0" smtClean="0">
                <a:solidFill>
                  <a:srgbClr val="1F392E"/>
                </a:solidFill>
                <a:latin typeface="Cambria Math" panose="02040503050406030204" pitchFamily="18" charset="0"/>
                <a:ea typeface="+mj-ea"/>
                <a:cs typeface="+mj-cs"/>
              </a:rPr>
              <a:t/>
            </a:r>
            <a:br>
              <a:rPr lang="zh-CN" altLang="en-US" sz="3600" b="1" kern="1200" dirty="0" smtClean="0">
                <a:solidFill>
                  <a:srgbClr val="1F392E"/>
                </a:solidFill>
                <a:latin typeface="Cambria Math" panose="02040503050406030204" pitchFamily="18" charset="0"/>
                <a:ea typeface="+mj-ea"/>
                <a:cs typeface="+mj-cs"/>
              </a:rPr>
            </a:br>
            <a:endParaRPr lang="zh-CN" altLang="en-US" sz="3600" b="1" dirty="0"/>
          </a:p>
        </p:txBody>
      </p:sp>
    </p:spTree>
    <p:extLst>
      <p:ext uri="{BB962C8B-B14F-4D97-AF65-F5344CB8AC3E}">
        <p14:creationId xmlns:p14="http://schemas.microsoft.com/office/powerpoint/2010/main" val="1903057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olidFill>
                  <a:schemeClr val="bg1"/>
                </a:solidFill>
              </a:rPr>
              <a:t>Relation Between  Words in  Context:  Arc-Factored Parsing </a:t>
            </a:r>
            <a:endParaRPr lang="zh-CN" altLang="en-US" dirty="0">
              <a:solidFill>
                <a:schemeClr val="bg1"/>
              </a:solidFill>
            </a:endParaRPr>
          </a:p>
        </p:txBody>
      </p:sp>
      <p:sp>
        <p:nvSpPr>
          <p:cNvPr id="4" name="内容占位符 3"/>
          <p:cNvSpPr>
            <a:spLocks noGrp="1"/>
          </p:cNvSpPr>
          <p:nvPr>
            <p:ph idx="1"/>
          </p:nvPr>
        </p:nvSpPr>
        <p:spPr>
          <a:xfrm>
            <a:off x="545068" y="935139"/>
            <a:ext cx="10759807" cy="5421056"/>
          </a:xfrm>
        </p:spPr>
        <p:txBody>
          <a:bodyPr>
            <a:normAutofit/>
          </a:bodyPr>
          <a:lstStyle/>
          <a:p>
            <a:pPr marL="228600" lvl="1">
              <a:spcBef>
                <a:spcPts val="1000"/>
              </a:spcBef>
            </a:pPr>
            <a:r>
              <a:rPr lang="en-US" altLang="zh-CN" sz="3200" dirty="0"/>
              <a:t>o</a:t>
            </a:r>
            <a:r>
              <a:rPr lang="en-US" altLang="zh-CN" sz="3200" dirty="0" smtClean="0"/>
              <a:t>ne </a:t>
            </a:r>
            <a:r>
              <a:rPr lang="en-US" altLang="zh-CN" sz="3200" dirty="0"/>
              <a:t>approach to modeling the </a:t>
            </a:r>
            <a:r>
              <a:rPr lang="en-US" altLang="zh-CN" sz="3200" dirty="0" smtClean="0"/>
              <a:t>dependency</a:t>
            </a:r>
            <a:r>
              <a:rPr lang="zh-CN" altLang="en-US" sz="3200" dirty="0" smtClean="0"/>
              <a:t> </a:t>
            </a:r>
            <a:r>
              <a:rPr lang="en-US" altLang="zh-CN" sz="3200" dirty="0" smtClean="0"/>
              <a:t>parsing</a:t>
            </a:r>
            <a:r>
              <a:rPr lang="zh-CN" altLang="en-US" sz="3200" dirty="0" smtClean="0"/>
              <a:t> </a:t>
            </a:r>
            <a:r>
              <a:rPr lang="en-US" altLang="zh-CN" sz="3200" dirty="0" smtClean="0"/>
              <a:t>task</a:t>
            </a:r>
            <a:endParaRPr lang="zh-CN" altLang="en-US" sz="3200" dirty="0" smtClean="0"/>
          </a:p>
          <a:p>
            <a:pPr marL="685800" lvl="2">
              <a:spcBef>
                <a:spcPts val="1000"/>
              </a:spcBef>
            </a:pPr>
            <a:r>
              <a:rPr lang="en-US" altLang="zh-CN" sz="2800" dirty="0" smtClean="0"/>
              <a:t>n</a:t>
            </a:r>
            <a:r>
              <a:rPr lang="en-US" altLang="zh-CN" sz="2800" baseline="30000" dirty="0" smtClean="0"/>
              <a:t>2</a:t>
            </a:r>
            <a:r>
              <a:rPr lang="en-US" altLang="zh-CN" sz="2800" dirty="0" smtClean="0"/>
              <a:t> </a:t>
            </a:r>
            <a:r>
              <a:rPr lang="en-US" altLang="zh-CN" sz="2800" dirty="0"/>
              <a:t>word-word relations (</a:t>
            </a:r>
            <a:r>
              <a:rPr lang="en-US" altLang="zh-CN" sz="2800" dirty="0" smtClean="0"/>
              <a:t>arcs),</a:t>
            </a:r>
            <a:r>
              <a:rPr lang="zh-CN" altLang="en-US" sz="2800" dirty="0" smtClean="0"/>
              <a:t> </a:t>
            </a:r>
            <a:r>
              <a:rPr lang="en-US" altLang="zh-CN" sz="2800" dirty="0" smtClean="0"/>
              <a:t>each</a:t>
            </a:r>
            <a:r>
              <a:rPr lang="zh-CN" altLang="en-US" sz="2800" dirty="0" smtClean="0"/>
              <a:t> </a:t>
            </a:r>
            <a:r>
              <a:rPr lang="en-US" altLang="zh-CN" sz="2800" dirty="0" smtClean="0"/>
              <a:t>assigned </a:t>
            </a:r>
            <a:r>
              <a:rPr lang="en-US" altLang="zh-CN" sz="2800" dirty="0"/>
              <a:t>a score </a:t>
            </a:r>
            <a:endParaRPr lang="zh-CN" altLang="en-US" sz="2800" dirty="0" smtClean="0"/>
          </a:p>
          <a:p>
            <a:pPr marL="685800" lvl="2">
              <a:spcBef>
                <a:spcPts val="1000"/>
              </a:spcBef>
            </a:pPr>
            <a:r>
              <a:rPr lang="en-US" altLang="zh-CN" sz="2800" dirty="0" smtClean="0"/>
              <a:t>search </a:t>
            </a:r>
            <a:r>
              <a:rPr lang="en-US" altLang="zh-CN" sz="2800" dirty="0"/>
              <a:t>for the valid tree with the maximal overall score </a:t>
            </a:r>
          </a:p>
          <a:p>
            <a:pPr marL="0" lvl="1" indent="0">
              <a:spcBef>
                <a:spcPts val="1000"/>
              </a:spcBef>
              <a:buNone/>
            </a:pPr>
            <a:endParaRPr lang="en-US" altLang="zh-CN" sz="3200" dirty="0"/>
          </a:p>
          <a:p>
            <a:pPr marL="228600" lvl="1">
              <a:spcBef>
                <a:spcPts val="1000"/>
              </a:spcBef>
            </a:pPr>
            <a:r>
              <a:rPr lang="en-US" altLang="zh-CN" sz="3200" dirty="0"/>
              <a:t>trained scoring function </a:t>
            </a:r>
            <a:r>
              <a:rPr lang="en-US" altLang="zh-CN" sz="3200" dirty="0" err="1"/>
              <a:t>ArcScore</a:t>
            </a:r>
            <a:r>
              <a:rPr lang="en-US" altLang="zh-CN" sz="3200" dirty="0"/>
              <a:t>(</a:t>
            </a:r>
            <a:r>
              <a:rPr lang="en-US" altLang="zh-CN" sz="3200" dirty="0" err="1"/>
              <a:t>h,m,sent</a:t>
            </a:r>
            <a:r>
              <a:rPr lang="en-US" altLang="zh-CN" sz="3200" dirty="0" smtClean="0"/>
              <a:t>)</a:t>
            </a:r>
            <a:endParaRPr lang="zh-CN" altLang="en-US" sz="3200" dirty="0" smtClean="0"/>
          </a:p>
          <a:p>
            <a:pPr marL="685800" lvl="2">
              <a:spcBef>
                <a:spcPts val="1000"/>
              </a:spcBef>
            </a:pPr>
            <a:r>
              <a:rPr lang="en-US" altLang="zh-CN" sz="2800" dirty="0" smtClean="0"/>
              <a:t>h:</a:t>
            </a:r>
            <a:r>
              <a:rPr lang="zh-CN" altLang="en-US" sz="2800" dirty="0" smtClean="0"/>
              <a:t> </a:t>
            </a:r>
            <a:r>
              <a:rPr lang="en-US" altLang="zh-CN" sz="2800" dirty="0"/>
              <a:t>index of the candidate head-word </a:t>
            </a:r>
          </a:p>
          <a:p>
            <a:pPr marL="685800" lvl="2">
              <a:spcBef>
                <a:spcPts val="1000"/>
              </a:spcBef>
            </a:pPr>
            <a:r>
              <a:rPr lang="en-US" altLang="zh-CN" sz="2800" dirty="0"/>
              <a:t>m</a:t>
            </a:r>
            <a:r>
              <a:rPr lang="en-US" altLang="zh-CN" sz="2800" dirty="0" smtClean="0"/>
              <a:t>: </a:t>
            </a:r>
            <a:r>
              <a:rPr lang="en-US" altLang="zh-CN" sz="2800" dirty="0"/>
              <a:t>the index of the candidate modifier </a:t>
            </a:r>
          </a:p>
          <a:p>
            <a:pPr marL="0" lvl="1" indent="0">
              <a:spcBef>
                <a:spcPts val="1000"/>
              </a:spcBef>
              <a:buNone/>
            </a:pPr>
            <a:endParaRPr lang="en-US" altLang="zh-CN" sz="3200" dirty="0"/>
          </a:p>
        </p:txBody>
      </p:sp>
    </p:spTree>
    <p:extLst>
      <p:ext uri="{BB962C8B-B14F-4D97-AF65-F5344CB8AC3E}">
        <p14:creationId xmlns:p14="http://schemas.microsoft.com/office/powerpoint/2010/main" val="779016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Outline</a:t>
            </a:r>
            <a:endParaRPr lang="en-US" altLang="zh-CN" dirty="0">
              <a:effectLst/>
            </a:endParaRPr>
          </a:p>
        </p:txBody>
      </p:sp>
      <p:sp>
        <p:nvSpPr>
          <p:cNvPr id="23" name="内容占位符 1"/>
          <p:cNvSpPr>
            <a:spLocks noGrp="1"/>
          </p:cNvSpPr>
          <p:nvPr>
            <p:ph idx="1"/>
          </p:nvPr>
        </p:nvSpPr>
        <p:spPr>
          <a:xfrm>
            <a:off x="1052553" y="1350765"/>
            <a:ext cx="11139447" cy="5094859"/>
          </a:xfrm>
        </p:spPr>
        <p:txBody>
          <a:bodyPr>
            <a:normAutofit/>
          </a:bodyPr>
          <a:lstStyle/>
          <a:p>
            <a:pPr lvl="1">
              <a:lnSpc>
                <a:spcPct val="100000"/>
              </a:lnSpc>
            </a:pPr>
            <a:r>
              <a:rPr lang="en-US" altLang="zh-CN" sz="3200" dirty="0" smtClean="0"/>
              <a:t>Document</a:t>
            </a:r>
            <a:r>
              <a:rPr lang="zh-CN" altLang="en-US" sz="3200" dirty="0" smtClean="0"/>
              <a:t> </a:t>
            </a:r>
            <a:r>
              <a:rPr lang="en-US" altLang="zh-CN" sz="3200" dirty="0" smtClean="0"/>
              <a:t>Classification</a:t>
            </a:r>
            <a:endParaRPr lang="zh-CN" altLang="en-US" sz="3200" dirty="0" smtClean="0"/>
          </a:p>
          <a:p>
            <a:pPr lvl="2">
              <a:lnSpc>
                <a:spcPct val="100000"/>
              </a:lnSpc>
            </a:pPr>
            <a:r>
              <a:rPr lang="en-US" altLang="zh-CN" sz="2800" dirty="0" smtClean="0"/>
              <a:t>Language</a:t>
            </a:r>
            <a:r>
              <a:rPr lang="zh-CN" altLang="en-US" sz="2800" dirty="0" smtClean="0"/>
              <a:t> </a:t>
            </a:r>
            <a:r>
              <a:rPr lang="en-US" altLang="zh-CN" sz="2800" dirty="0" smtClean="0"/>
              <a:t>Identification</a:t>
            </a:r>
            <a:endParaRPr lang="zh-CN" altLang="en-US" sz="2800" dirty="0" smtClean="0"/>
          </a:p>
          <a:p>
            <a:pPr lvl="2">
              <a:lnSpc>
                <a:spcPct val="100000"/>
              </a:lnSpc>
            </a:pPr>
            <a:r>
              <a:rPr lang="en-US" altLang="zh-CN" sz="2800" dirty="0" smtClean="0"/>
              <a:t>Topic</a:t>
            </a:r>
            <a:r>
              <a:rPr lang="zh-CN" altLang="en-US" sz="2800" dirty="0" smtClean="0"/>
              <a:t> </a:t>
            </a:r>
            <a:r>
              <a:rPr lang="en-US" altLang="zh-CN" sz="2800" dirty="0" smtClean="0"/>
              <a:t>Classification</a:t>
            </a:r>
            <a:endParaRPr lang="zh-CN" altLang="en-US" sz="2800" dirty="0" smtClean="0"/>
          </a:p>
          <a:p>
            <a:pPr lvl="2">
              <a:lnSpc>
                <a:spcPct val="100000"/>
              </a:lnSpc>
            </a:pPr>
            <a:r>
              <a:rPr lang="en-US" altLang="zh-CN" sz="2800" dirty="0" smtClean="0"/>
              <a:t>Authorship</a:t>
            </a:r>
            <a:r>
              <a:rPr lang="zh-CN" altLang="en-US" sz="2800" dirty="0" smtClean="0"/>
              <a:t> </a:t>
            </a:r>
            <a:r>
              <a:rPr lang="en-US" altLang="zh-CN" sz="2800" dirty="0" smtClean="0"/>
              <a:t>Attribution</a:t>
            </a:r>
          </a:p>
        </p:txBody>
      </p:sp>
    </p:spTree>
    <p:extLst>
      <p:ext uri="{BB962C8B-B14F-4D97-AF65-F5344CB8AC3E}">
        <p14:creationId xmlns:p14="http://schemas.microsoft.com/office/powerpoint/2010/main" val="7844002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olidFill>
                  <a:schemeClr val="bg1"/>
                </a:solidFill>
              </a:rPr>
              <a:t>Relation Between  Words in  Context:  Arc-Factored Parsing </a:t>
            </a:r>
            <a:endParaRPr lang="zh-CN" altLang="en-US" dirty="0">
              <a:solidFill>
                <a:schemeClr val="bg1"/>
              </a:solidFill>
            </a:endParaRPr>
          </a:p>
        </p:txBody>
      </p:sp>
      <p:sp>
        <p:nvSpPr>
          <p:cNvPr id="4" name="内容占位符 3"/>
          <p:cNvSpPr>
            <a:spLocks noGrp="1"/>
          </p:cNvSpPr>
          <p:nvPr>
            <p:ph idx="1"/>
          </p:nvPr>
        </p:nvSpPr>
        <p:spPr>
          <a:xfrm>
            <a:off x="545068" y="935139"/>
            <a:ext cx="10759807" cy="5421056"/>
          </a:xfrm>
        </p:spPr>
        <p:txBody>
          <a:bodyPr>
            <a:normAutofit/>
          </a:bodyPr>
          <a:lstStyle/>
          <a:p>
            <a:pPr marL="228600" lvl="1">
              <a:spcBef>
                <a:spcPts val="1000"/>
              </a:spcBef>
            </a:pPr>
            <a:r>
              <a:rPr lang="en-US" altLang="zh-CN" sz="3200" dirty="0"/>
              <a:t>features</a:t>
            </a:r>
            <a:r>
              <a:rPr lang="zh-CN" altLang="en-US" sz="3200" dirty="0"/>
              <a:t> </a:t>
            </a:r>
            <a:r>
              <a:rPr lang="en-US" altLang="zh-CN" sz="3200" dirty="0"/>
              <a:t>in</a:t>
            </a:r>
            <a:r>
              <a:rPr lang="zh-CN" altLang="en-US" sz="3200" dirty="0"/>
              <a:t> </a:t>
            </a:r>
            <a:r>
              <a:rPr lang="en-US" altLang="zh-CN" sz="3200" dirty="0"/>
              <a:t>scoring</a:t>
            </a:r>
            <a:r>
              <a:rPr lang="zh-CN" altLang="en-US" sz="3200" dirty="0"/>
              <a:t> </a:t>
            </a:r>
            <a:r>
              <a:rPr lang="en-US" altLang="zh-CN" sz="3200" dirty="0"/>
              <a:t>function</a:t>
            </a:r>
            <a:endParaRPr lang="zh-CN" altLang="en-US" sz="3200" dirty="0"/>
          </a:p>
          <a:p>
            <a:pPr marL="685800" lvl="2">
              <a:spcBef>
                <a:spcPts val="1000"/>
              </a:spcBef>
            </a:pPr>
            <a:r>
              <a:rPr lang="en-US" altLang="zh-CN" sz="3200" dirty="0"/>
              <a:t>The word form (and POS-tag) of the head word. </a:t>
            </a:r>
          </a:p>
          <a:p>
            <a:pPr marL="685800" lvl="2">
              <a:spcBef>
                <a:spcPts val="1000"/>
              </a:spcBef>
            </a:pPr>
            <a:r>
              <a:rPr lang="en-US" altLang="zh-CN" sz="3200" dirty="0"/>
              <a:t>The word form (and POS-tag) of the modifier word. </a:t>
            </a:r>
            <a:endParaRPr lang="zh-CN" altLang="en-US" sz="3200" dirty="0"/>
          </a:p>
          <a:p>
            <a:pPr marL="685800" lvl="2">
              <a:spcBef>
                <a:spcPts val="1000"/>
              </a:spcBef>
            </a:pPr>
            <a:r>
              <a:rPr lang="en-US" altLang="zh-CN" sz="3200" dirty="0"/>
              <a:t>Words (POS-tags) in a window of two words to each side of the head word, including the relative positions. </a:t>
            </a:r>
          </a:p>
          <a:p>
            <a:pPr marL="685800" lvl="2">
              <a:spcBef>
                <a:spcPts val="1000"/>
              </a:spcBef>
            </a:pPr>
            <a:r>
              <a:rPr lang="en-US" altLang="zh-CN" sz="3200" dirty="0"/>
              <a:t>Words (POS-tags) in a window of two words to each side of the modifier word, including the relative positions. </a:t>
            </a:r>
            <a:endParaRPr lang="zh-CN" altLang="en-US" sz="3200" dirty="0" smtClean="0"/>
          </a:p>
          <a:p>
            <a:pPr marL="685800" lvl="2">
              <a:spcBef>
                <a:spcPts val="1000"/>
              </a:spcBef>
            </a:pPr>
            <a:endParaRPr lang="zh-CN" altLang="en-US" sz="3200" dirty="0"/>
          </a:p>
          <a:p>
            <a:pPr marL="228600" lvl="1">
              <a:spcBef>
                <a:spcPts val="1000"/>
              </a:spcBef>
            </a:pPr>
            <a:r>
              <a:rPr lang="en-US" altLang="zh-CN" sz="3200" dirty="0"/>
              <a:t>consider</a:t>
            </a:r>
            <a:r>
              <a:rPr lang="zh-CN" altLang="en-US" sz="3200" dirty="0"/>
              <a:t> </a:t>
            </a:r>
            <a:r>
              <a:rPr lang="en-US" altLang="zh-CN" sz="3200" dirty="0"/>
              <a:t>feature</a:t>
            </a:r>
            <a:r>
              <a:rPr lang="zh-CN" altLang="en-US" sz="3200" dirty="0"/>
              <a:t> </a:t>
            </a:r>
            <a:r>
              <a:rPr lang="en-US" altLang="zh-CN" sz="3200" dirty="0"/>
              <a:t>combination</a:t>
            </a:r>
            <a:r>
              <a:rPr lang="zh-CN" altLang="en-US" sz="3200" dirty="0"/>
              <a:t> </a:t>
            </a:r>
            <a:r>
              <a:rPr lang="en-US" altLang="zh-CN" sz="3200" dirty="0"/>
              <a:t>when</a:t>
            </a:r>
            <a:r>
              <a:rPr lang="zh-CN" altLang="en-US" sz="3200" dirty="0"/>
              <a:t> </a:t>
            </a:r>
            <a:r>
              <a:rPr lang="en-US" altLang="zh-CN" sz="3200" dirty="0"/>
              <a:t>using</a:t>
            </a:r>
            <a:r>
              <a:rPr lang="zh-CN" altLang="en-US" sz="3200" dirty="0"/>
              <a:t> </a:t>
            </a:r>
            <a:r>
              <a:rPr lang="en-US" altLang="zh-CN" sz="3200" dirty="0"/>
              <a:t>linear</a:t>
            </a:r>
            <a:r>
              <a:rPr lang="zh-CN" altLang="en-US" sz="3200" dirty="0"/>
              <a:t> </a:t>
            </a:r>
            <a:r>
              <a:rPr lang="en-US" altLang="zh-CN" sz="3200" dirty="0" smtClean="0"/>
              <a:t>classifier</a:t>
            </a:r>
            <a:endParaRPr lang="zh-CN" altLang="en-US" sz="3200" dirty="0"/>
          </a:p>
        </p:txBody>
      </p:sp>
    </p:spTree>
    <p:extLst>
      <p:ext uri="{BB962C8B-B14F-4D97-AF65-F5344CB8AC3E}">
        <p14:creationId xmlns:p14="http://schemas.microsoft.com/office/powerpoint/2010/main" val="10850952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solidFill>
                  <a:schemeClr val="bg1"/>
                </a:solidFill>
              </a:rPr>
              <a:t>Relation Between  Words in  Context:  Arc-Factored Parsing </a:t>
            </a:r>
            <a:endParaRPr lang="zh-CN" altLang="en-US" dirty="0">
              <a:solidFill>
                <a:schemeClr val="bg1"/>
              </a:solidFill>
            </a:endParaRPr>
          </a:p>
        </p:txBody>
      </p:sp>
      <p:sp>
        <p:nvSpPr>
          <p:cNvPr id="4" name="内容占位符 3"/>
          <p:cNvSpPr>
            <a:spLocks noGrp="1"/>
          </p:cNvSpPr>
          <p:nvPr>
            <p:ph idx="1"/>
          </p:nvPr>
        </p:nvSpPr>
        <p:spPr>
          <a:xfrm>
            <a:off x="545068" y="935139"/>
            <a:ext cx="10759807" cy="5421056"/>
          </a:xfrm>
        </p:spPr>
        <p:txBody>
          <a:bodyPr>
            <a:normAutofit/>
          </a:bodyPr>
          <a:lstStyle/>
          <a:p>
            <a:r>
              <a:rPr lang="en-US" altLang="zh-CN" sz="3600" dirty="0"/>
              <a:t>also informative to consider </a:t>
            </a:r>
          </a:p>
          <a:p>
            <a:pPr marL="685800" lvl="2">
              <a:spcBef>
                <a:spcPts val="1000"/>
              </a:spcBef>
            </a:pPr>
            <a:r>
              <a:rPr lang="en-US" altLang="zh-CN" sz="3200" dirty="0"/>
              <a:t>t</a:t>
            </a:r>
            <a:r>
              <a:rPr lang="en-US" altLang="zh-CN" sz="3200" dirty="0" smtClean="0"/>
              <a:t>he </a:t>
            </a:r>
            <a:r>
              <a:rPr lang="en-US" altLang="zh-CN" sz="3200" dirty="0"/>
              <a:t>distance between words </a:t>
            </a:r>
            <a:r>
              <a:rPr lang="en-US" altLang="zh-CN" sz="3200" dirty="0" err="1"/>
              <a:t>w</a:t>
            </a:r>
            <a:r>
              <a:rPr lang="en-US" altLang="zh-CN" sz="3200" baseline="-25000" dirty="0" err="1"/>
              <a:t>h</a:t>
            </a:r>
            <a:r>
              <a:rPr lang="en-US" altLang="zh-CN" sz="3200" dirty="0"/>
              <a:t> and </a:t>
            </a:r>
            <a:r>
              <a:rPr lang="en-US" altLang="zh-CN" sz="3200" dirty="0" err="1"/>
              <a:t>w</a:t>
            </a:r>
            <a:r>
              <a:rPr lang="en-US" altLang="zh-CN" sz="3200" baseline="-25000" dirty="0" err="1"/>
              <a:t>m</a:t>
            </a:r>
            <a:r>
              <a:rPr lang="en-US" altLang="zh-CN" sz="3200" dirty="0"/>
              <a:t> in the sentence </a:t>
            </a:r>
          </a:p>
          <a:p>
            <a:pPr marL="685800" lvl="2">
              <a:spcBef>
                <a:spcPts val="1000"/>
              </a:spcBef>
            </a:pPr>
            <a:r>
              <a:rPr lang="en-US" altLang="zh-CN" sz="3200" dirty="0"/>
              <a:t>t</a:t>
            </a:r>
            <a:r>
              <a:rPr lang="en-US" altLang="zh-CN" sz="3200" dirty="0" smtClean="0"/>
              <a:t>he </a:t>
            </a:r>
            <a:r>
              <a:rPr lang="en-US" altLang="zh-CN" sz="3200" dirty="0"/>
              <a:t>direction between the words. </a:t>
            </a:r>
            <a:endParaRPr lang="zh-CN" altLang="en-US" sz="3200" dirty="0" smtClean="0"/>
          </a:p>
          <a:p>
            <a:pPr marL="685800" lvl="2">
              <a:spcBef>
                <a:spcPts val="1000"/>
              </a:spcBef>
            </a:pPr>
            <a:r>
              <a:rPr lang="en-US" altLang="zh-CN" sz="3200" dirty="0"/>
              <a:t>a</a:t>
            </a:r>
            <a:r>
              <a:rPr lang="en-US" altLang="zh-CN" sz="3200" dirty="0" smtClean="0"/>
              <a:t>ll </a:t>
            </a:r>
            <a:r>
              <a:rPr lang="en-US" altLang="zh-CN" sz="3200" dirty="0"/>
              <a:t>the words (POS-tags) of words that appear between the head and the </a:t>
            </a:r>
            <a:r>
              <a:rPr lang="en-US" altLang="zh-CN" sz="3200"/>
              <a:t>modifier </a:t>
            </a:r>
            <a:endParaRPr lang="en-US" altLang="zh-CN" sz="3200" dirty="0"/>
          </a:p>
        </p:txBody>
      </p:sp>
    </p:spTree>
    <p:extLst>
      <p:ext uri="{BB962C8B-B14F-4D97-AF65-F5344CB8AC3E}">
        <p14:creationId xmlns:p14="http://schemas.microsoft.com/office/powerpoint/2010/main" val="8421046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谢谢！</a:t>
            </a:r>
            <a:endParaRPr kumimoji="1" lang="zh-CN" altLang="en-US" dirty="0"/>
          </a:p>
        </p:txBody>
      </p:sp>
    </p:spTree>
    <p:extLst>
      <p:ext uri="{BB962C8B-B14F-4D97-AF65-F5344CB8AC3E}">
        <p14:creationId xmlns:p14="http://schemas.microsoft.com/office/powerpoint/2010/main" val="1914320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8323" y="2368097"/>
            <a:ext cx="10149894" cy="1325563"/>
          </a:xfrm>
        </p:spPr>
        <p:txBody>
          <a:bodyPr>
            <a:noAutofit/>
          </a:bodyPr>
          <a:lstStyle/>
          <a:p>
            <a:pPr lvl="1" algn="l" rtl="0">
              <a:lnSpc>
                <a:spcPct val="90000"/>
              </a:lnSpc>
              <a:spcBef>
                <a:spcPct val="0"/>
              </a:spcBef>
            </a:pPr>
            <a:r>
              <a:rPr lang="en-US" altLang="zh-CN" sz="3600" b="1" kern="1200" dirty="0" smtClean="0">
                <a:solidFill>
                  <a:srgbClr val="1F392E"/>
                </a:solidFill>
                <a:latin typeface="Cambria Math" panose="02040503050406030204" pitchFamily="18" charset="0"/>
                <a:ea typeface="+mj-ea"/>
                <a:cs typeface="+mj-cs"/>
              </a:rPr>
              <a:t>Document</a:t>
            </a:r>
            <a:r>
              <a:rPr lang="zh-CN" altLang="en-US" sz="3600" b="1" kern="1200" dirty="0" smtClean="0">
                <a:solidFill>
                  <a:srgbClr val="1F392E"/>
                </a:solidFill>
                <a:latin typeface="Cambria Math" panose="02040503050406030204" pitchFamily="18" charset="0"/>
                <a:ea typeface="+mj-ea"/>
                <a:cs typeface="+mj-cs"/>
              </a:rPr>
              <a:t> </a:t>
            </a:r>
            <a:r>
              <a:rPr lang="en-US" altLang="zh-CN" sz="3600" b="1" kern="1200" dirty="0" smtClean="0">
                <a:solidFill>
                  <a:srgbClr val="1F392E"/>
                </a:solidFill>
                <a:latin typeface="Cambria Math" panose="02040503050406030204" pitchFamily="18" charset="0"/>
                <a:ea typeface="+mj-ea"/>
                <a:cs typeface="+mj-cs"/>
              </a:rPr>
              <a:t>Classification:</a:t>
            </a:r>
            <a:r>
              <a:rPr lang="zh-CN" altLang="en-US" sz="3600" b="1" kern="1200" dirty="0" smtClean="0">
                <a:solidFill>
                  <a:srgbClr val="1F392E"/>
                </a:solidFill>
                <a:latin typeface="Cambria Math" panose="02040503050406030204" pitchFamily="18" charset="0"/>
                <a:ea typeface="+mj-ea"/>
                <a:cs typeface="+mj-cs"/>
              </a:rPr>
              <a:t> </a:t>
            </a:r>
            <a:r>
              <a:rPr lang="en-US" altLang="zh-CN" sz="3600" b="1" kern="1200" dirty="0" smtClean="0">
                <a:solidFill>
                  <a:srgbClr val="1F392E"/>
                </a:solidFill>
                <a:latin typeface="Cambria Math" panose="02040503050406030204" pitchFamily="18" charset="0"/>
                <a:ea typeface="+mj-ea"/>
                <a:cs typeface="+mj-cs"/>
              </a:rPr>
              <a:t>Language</a:t>
            </a:r>
            <a:r>
              <a:rPr lang="zh-CN" altLang="en-US" sz="3600" b="1" kern="1200" dirty="0" smtClean="0">
                <a:solidFill>
                  <a:srgbClr val="1F392E"/>
                </a:solidFill>
                <a:latin typeface="Cambria Math" panose="02040503050406030204" pitchFamily="18" charset="0"/>
                <a:ea typeface="+mj-ea"/>
                <a:cs typeface="+mj-cs"/>
              </a:rPr>
              <a:t> </a:t>
            </a:r>
            <a:r>
              <a:rPr lang="en-US" altLang="zh-CN" sz="3600" b="1" kern="1200" dirty="0" smtClean="0">
                <a:solidFill>
                  <a:srgbClr val="1F392E"/>
                </a:solidFill>
                <a:latin typeface="Cambria Math" panose="02040503050406030204" pitchFamily="18" charset="0"/>
                <a:ea typeface="+mj-ea"/>
                <a:cs typeface="+mj-cs"/>
              </a:rPr>
              <a:t>Identification</a:t>
            </a:r>
            <a:r>
              <a:rPr lang="zh-CN" altLang="en-US" sz="3600" b="1" kern="1200" dirty="0" smtClean="0">
                <a:solidFill>
                  <a:srgbClr val="1F392E"/>
                </a:solidFill>
                <a:latin typeface="Cambria Math" panose="02040503050406030204" pitchFamily="18" charset="0"/>
                <a:ea typeface="+mj-ea"/>
                <a:cs typeface="+mj-cs"/>
              </a:rPr>
              <a:t/>
            </a:r>
            <a:br>
              <a:rPr lang="zh-CN" altLang="en-US" sz="3600" b="1" kern="1200" dirty="0" smtClean="0">
                <a:solidFill>
                  <a:srgbClr val="1F392E"/>
                </a:solidFill>
                <a:latin typeface="Cambria Math" panose="02040503050406030204" pitchFamily="18" charset="0"/>
                <a:ea typeface="+mj-ea"/>
                <a:cs typeface="+mj-cs"/>
              </a:rPr>
            </a:br>
            <a:endParaRPr lang="zh-CN" altLang="en-US" sz="3600" b="1" dirty="0"/>
          </a:p>
        </p:txBody>
      </p:sp>
    </p:spTree>
    <p:extLst>
      <p:ext uri="{BB962C8B-B14F-4D97-AF65-F5344CB8AC3E}">
        <p14:creationId xmlns:p14="http://schemas.microsoft.com/office/powerpoint/2010/main" val="12657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b="1" dirty="0">
                <a:solidFill>
                  <a:schemeClr val="bg1"/>
                </a:solidFill>
              </a:rPr>
              <a:t>Document</a:t>
            </a:r>
            <a:r>
              <a:rPr lang="zh-CN" altLang="en-US" b="1" dirty="0">
                <a:solidFill>
                  <a:schemeClr val="bg1"/>
                </a:solidFill>
              </a:rPr>
              <a:t> </a:t>
            </a:r>
            <a:r>
              <a:rPr lang="en-US" altLang="zh-CN" b="1" dirty="0">
                <a:solidFill>
                  <a:schemeClr val="bg1"/>
                </a:solidFill>
              </a:rPr>
              <a:t>Classification:</a:t>
            </a:r>
            <a:r>
              <a:rPr lang="zh-CN" altLang="en-US" b="1" dirty="0">
                <a:solidFill>
                  <a:schemeClr val="bg1"/>
                </a:solidFill>
              </a:rPr>
              <a:t> </a:t>
            </a:r>
            <a:r>
              <a:rPr lang="en-US" altLang="zh-CN" b="1" dirty="0">
                <a:solidFill>
                  <a:schemeClr val="bg1"/>
                </a:solidFill>
              </a:rPr>
              <a:t>Language</a:t>
            </a:r>
            <a:r>
              <a:rPr lang="zh-CN" altLang="en-US" b="1" dirty="0">
                <a:solidFill>
                  <a:schemeClr val="bg1"/>
                </a:solidFill>
              </a:rPr>
              <a:t> </a:t>
            </a:r>
            <a:r>
              <a:rPr lang="en-US" altLang="zh-CN" b="1" dirty="0">
                <a:solidFill>
                  <a:schemeClr val="bg1"/>
                </a:solidFill>
              </a:rPr>
              <a:t>Identification</a:t>
            </a:r>
            <a:endParaRPr lang="zh-CN" altLang="en-US" dirty="0">
              <a:solidFill>
                <a:schemeClr val="bg1"/>
              </a:solidFill>
            </a:endParaRPr>
          </a:p>
        </p:txBody>
      </p:sp>
      <p:sp>
        <p:nvSpPr>
          <p:cNvPr id="4" name="内容占位符 3"/>
          <p:cNvSpPr>
            <a:spLocks noGrp="1"/>
          </p:cNvSpPr>
          <p:nvPr>
            <p:ph idx="1"/>
          </p:nvPr>
        </p:nvSpPr>
        <p:spPr>
          <a:xfrm>
            <a:off x="1024570" y="1459247"/>
            <a:ext cx="10759807" cy="4908501"/>
          </a:xfrm>
        </p:spPr>
        <p:txBody>
          <a:bodyPr>
            <a:normAutofit/>
          </a:bodyPr>
          <a:lstStyle/>
          <a:p>
            <a:r>
              <a:rPr lang="en-US" altLang="zh-CN" sz="3600" dirty="0" smtClean="0"/>
              <a:t>Language</a:t>
            </a:r>
            <a:r>
              <a:rPr lang="zh-CN" altLang="en-US" sz="3600" dirty="0" smtClean="0"/>
              <a:t> </a:t>
            </a:r>
            <a:r>
              <a:rPr lang="en-US" altLang="zh-CN" sz="3600" dirty="0" smtClean="0"/>
              <a:t>Identification</a:t>
            </a:r>
            <a:endParaRPr lang="zh-CN" altLang="en-US" sz="3600" dirty="0" smtClean="0"/>
          </a:p>
          <a:p>
            <a:pPr lvl="1"/>
            <a:r>
              <a:rPr lang="en-US" altLang="zh-CN" sz="3200" dirty="0"/>
              <a:t>given</a:t>
            </a:r>
            <a:r>
              <a:rPr lang="zh-CN" altLang="en-US" sz="3200" dirty="0"/>
              <a:t> </a:t>
            </a:r>
            <a:r>
              <a:rPr lang="en-US" altLang="zh-CN" sz="3200" dirty="0"/>
              <a:t>a</a:t>
            </a:r>
            <a:r>
              <a:rPr lang="zh-CN" altLang="en-US" sz="3200" dirty="0"/>
              <a:t> </a:t>
            </a:r>
            <a:r>
              <a:rPr lang="en-US" altLang="zh-CN" sz="3200" dirty="0"/>
              <a:t>document</a:t>
            </a:r>
            <a:r>
              <a:rPr lang="zh-CN" altLang="en-US" sz="3200" dirty="0"/>
              <a:t> </a:t>
            </a:r>
            <a:r>
              <a:rPr lang="en-US" altLang="zh-CN" sz="3200" dirty="0"/>
              <a:t>or</a:t>
            </a:r>
            <a:r>
              <a:rPr lang="zh-CN" altLang="en-US" sz="3200" dirty="0"/>
              <a:t> </a:t>
            </a:r>
            <a:r>
              <a:rPr lang="en-US" altLang="zh-CN" sz="3200" dirty="0"/>
              <a:t>a</a:t>
            </a:r>
            <a:r>
              <a:rPr lang="zh-CN" altLang="en-US" sz="3200" dirty="0"/>
              <a:t> </a:t>
            </a:r>
            <a:r>
              <a:rPr lang="en-US" altLang="zh-CN" sz="3200" dirty="0"/>
              <a:t>sentence,</a:t>
            </a:r>
            <a:r>
              <a:rPr lang="zh-CN" altLang="en-US" sz="3200" dirty="0"/>
              <a:t> </a:t>
            </a:r>
            <a:r>
              <a:rPr lang="en-US" altLang="zh-CN" sz="3200" dirty="0"/>
              <a:t>classify</a:t>
            </a:r>
            <a:r>
              <a:rPr lang="zh-CN" altLang="en-US" sz="3200" dirty="0"/>
              <a:t> </a:t>
            </a:r>
            <a:r>
              <a:rPr lang="en-US" altLang="zh-CN" sz="3200" dirty="0"/>
              <a:t>it</a:t>
            </a:r>
            <a:r>
              <a:rPr lang="zh-CN" altLang="en-US" sz="3200" dirty="0"/>
              <a:t> </a:t>
            </a:r>
            <a:r>
              <a:rPr lang="en-US" altLang="zh-CN" sz="3200" dirty="0"/>
              <a:t>into</a:t>
            </a:r>
            <a:r>
              <a:rPr lang="zh-CN" altLang="en-US" sz="3200" dirty="0"/>
              <a:t> </a:t>
            </a:r>
            <a:r>
              <a:rPr lang="en-US" altLang="zh-CN" sz="3200" dirty="0"/>
              <a:t>one</a:t>
            </a:r>
            <a:r>
              <a:rPr lang="zh-CN" altLang="en-US" sz="3200" dirty="0"/>
              <a:t> </a:t>
            </a:r>
            <a:r>
              <a:rPr lang="en-US" altLang="zh-CN" sz="3200" dirty="0"/>
              <a:t>of</a:t>
            </a:r>
            <a:r>
              <a:rPr lang="zh-CN" altLang="en-US" sz="3200" dirty="0"/>
              <a:t> </a:t>
            </a:r>
            <a:r>
              <a:rPr lang="en-US" altLang="zh-CN" sz="3200" dirty="0"/>
              <a:t>a</a:t>
            </a:r>
            <a:r>
              <a:rPr lang="zh-CN" altLang="en-US" sz="3200" dirty="0"/>
              <a:t> </a:t>
            </a:r>
            <a:r>
              <a:rPr lang="en-US" altLang="zh-CN" sz="3200" dirty="0"/>
              <a:t>fixed</a:t>
            </a:r>
            <a:r>
              <a:rPr lang="zh-CN" altLang="en-US" sz="3200" dirty="0"/>
              <a:t> </a:t>
            </a:r>
            <a:r>
              <a:rPr lang="en-US" altLang="zh-CN" sz="3200" dirty="0"/>
              <a:t>set</a:t>
            </a:r>
            <a:r>
              <a:rPr lang="zh-CN" altLang="en-US" sz="3200" dirty="0"/>
              <a:t> </a:t>
            </a:r>
            <a:r>
              <a:rPr lang="en-US" altLang="zh-CN" sz="3200" dirty="0"/>
              <a:t>of</a:t>
            </a:r>
            <a:r>
              <a:rPr lang="zh-CN" altLang="en-US" sz="3200" dirty="0"/>
              <a:t> </a:t>
            </a:r>
            <a:r>
              <a:rPr lang="en-US" altLang="zh-CN" sz="3200" dirty="0"/>
              <a:t>languages</a:t>
            </a:r>
            <a:r>
              <a:rPr lang="en-US" altLang="zh-CN" sz="3200" dirty="0" smtClean="0"/>
              <a:t>.</a:t>
            </a:r>
            <a:endParaRPr lang="zh-CN" altLang="en-US" sz="3200" dirty="0"/>
          </a:p>
          <a:p>
            <a:pPr lvl="1"/>
            <a:endParaRPr lang="zh-CN" altLang="en-US" sz="3200" dirty="0" smtClean="0"/>
          </a:p>
          <a:p>
            <a:r>
              <a:rPr lang="en-US" altLang="zh-CN" sz="3600" dirty="0" smtClean="0"/>
              <a:t>Bag-of-letter-bigrams</a:t>
            </a:r>
            <a:endParaRPr lang="zh-CN" altLang="en-US" sz="3600" dirty="0" smtClean="0"/>
          </a:p>
          <a:p>
            <a:pPr lvl="1"/>
            <a:r>
              <a:rPr lang="en-US" altLang="zh-CN" sz="3200" dirty="0" smtClean="0"/>
              <a:t>Each</a:t>
            </a:r>
            <a:r>
              <a:rPr lang="zh-CN" altLang="en-US" sz="3200" dirty="0" smtClean="0"/>
              <a:t> </a:t>
            </a:r>
            <a:r>
              <a:rPr lang="en-US" altLang="zh-CN" sz="3200" dirty="0" smtClean="0"/>
              <a:t>possible</a:t>
            </a:r>
            <a:r>
              <a:rPr lang="zh-CN" altLang="en-US" sz="3200" dirty="0" smtClean="0"/>
              <a:t> </a:t>
            </a:r>
            <a:r>
              <a:rPr lang="en-US" altLang="zh-CN" sz="3200" dirty="0" smtClean="0"/>
              <a:t>letter-bigram</a:t>
            </a:r>
            <a:r>
              <a:rPr lang="zh-CN" altLang="en-US" sz="3200" dirty="0" smtClean="0"/>
              <a:t> </a:t>
            </a:r>
            <a:r>
              <a:rPr lang="en-US" altLang="zh-CN" sz="3200" dirty="0" smtClean="0"/>
              <a:t>(or</a:t>
            </a:r>
            <a:r>
              <a:rPr lang="zh-CN" altLang="en-US" sz="3200" dirty="0" smtClean="0"/>
              <a:t> </a:t>
            </a:r>
            <a:r>
              <a:rPr lang="en-US" altLang="zh-CN" sz="3200" dirty="0" smtClean="0"/>
              <a:t>appearing</a:t>
            </a:r>
            <a:r>
              <a:rPr lang="zh-CN" altLang="en-US" sz="3200" dirty="0" smtClean="0"/>
              <a:t> </a:t>
            </a:r>
            <a:r>
              <a:rPr lang="en-US" altLang="zh-CN" sz="3200" dirty="0" smtClean="0"/>
              <a:t>at</a:t>
            </a:r>
            <a:r>
              <a:rPr lang="zh-CN" altLang="en-US" sz="3200" dirty="0" smtClean="0"/>
              <a:t> </a:t>
            </a:r>
            <a:r>
              <a:rPr lang="en-US" altLang="zh-CN" sz="3200" dirty="0" smtClean="0"/>
              <a:t>least</a:t>
            </a:r>
            <a:r>
              <a:rPr lang="zh-CN" altLang="en-US" sz="3200" dirty="0" smtClean="0"/>
              <a:t> </a:t>
            </a:r>
            <a:r>
              <a:rPr lang="en-US" altLang="zh-CN" sz="3200" dirty="0" smtClean="0"/>
              <a:t>k</a:t>
            </a:r>
            <a:r>
              <a:rPr lang="zh-CN" altLang="en-US" sz="3200" dirty="0" smtClean="0"/>
              <a:t> </a:t>
            </a:r>
            <a:r>
              <a:rPr lang="en-US" altLang="zh-CN" sz="3200" dirty="0" smtClean="0"/>
              <a:t>times)</a:t>
            </a:r>
            <a:r>
              <a:rPr lang="zh-CN" altLang="en-US" sz="3200" dirty="0" smtClean="0"/>
              <a:t> </a:t>
            </a:r>
            <a:r>
              <a:rPr lang="en-US" altLang="zh-CN" sz="3200" dirty="0" smtClean="0"/>
              <a:t>is</a:t>
            </a:r>
            <a:r>
              <a:rPr lang="zh-CN" altLang="en-US" sz="3200" dirty="0" smtClean="0"/>
              <a:t> </a:t>
            </a:r>
            <a:r>
              <a:rPr lang="en-US" altLang="zh-CN" sz="3200" dirty="0" smtClean="0"/>
              <a:t>a</a:t>
            </a:r>
            <a:r>
              <a:rPr lang="zh-CN" altLang="en-US" sz="3200" dirty="0" smtClean="0"/>
              <a:t> </a:t>
            </a:r>
            <a:r>
              <a:rPr lang="en-US" altLang="zh-CN" sz="3200" dirty="0" smtClean="0"/>
              <a:t>core</a:t>
            </a:r>
            <a:r>
              <a:rPr lang="zh-CN" altLang="en-US" sz="3200" dirty="0" smtClean="0"/>
              <a:t> </a:t>
            </a:r>
            <a:r>
              <a:rPr lang="en-US" altLang="zh-CN" sz="3200" dirty="0" smtClean="0"/>
              <a:t>feature</a:t>
            </a:r>
            <a:endParaRPr lang="zh-CN" altLang="en-US" sz="3200" dirty="0" smtClean="0"/>
          </a:p>
          <a:p>
            <a:pPr lvl="1"/>
            <a:r>
              <a:rPr lang="en-US" altLang="zh-CN" sz="3200" dirty="0" smtClean="0"/>
              <a:t>The</a:t>
            </a:r>
            <a:r>
              <a:rPr lang="zh-CN" altLang="en-US" sz="3200" dirty="0" smtClean="0"/>
              <a:t> </a:t>
            </a:r>
            <a:r>
              <a:rPr lang="en-US" altLang="zh-CN" sz="3200" dirty="0" smtClean="0"/>
              <a:t>value</a:t>
            </a:r>
            <a:r>
              <a:rPr lang="zh-CN" altLang="en-US" sz="3200" dirty="0" smtClean="0"/>
              <a:t> </a:t>
            </a:r>
            <a:r>
              <a:rPr lang="en-US" altLang="zh-CN" sz="3200" dirty="0" smtClean="0"/>
              <a:t>is</a:t>
            </a:r>
            <a:r>
              <a:rPr lang="zh-CN" altLang="en-US" sz="3200" dirty="0" smtClean="0"/>
              <a:t> </a:t>
            </a:r>
            <a:r>
              <a:rPr lang="en-US" altLang="zh-CN" sz="3200" dirty="0" smtClean="0"/>
              <a:t>the</a:t>
            </a:r>
            <a:r>
              <a:rPr lang="zh-CN" altLang="en-US" sz="3200" dirty="0" smtClean="0"/>
              <a:t> </a:t>
            </a:r>
            <a:r>
              <a:rPr lang="en-US" altLang="zh-CN" sz="3200" dirty="0" smtClean="0"/>
              <a:t>count</a:t>
            </a:r>
            <a:r>
              <a:rPr lang="zh-CN" altLang="en-US" sz="3200" dirty="0" smtClean="0"/>
              <a:t> </a:t>
            </a:r>
            <a:r>
              <a:rPr lang="en-US" altLang="zh-CN" sz="3200" dirty="0" smtClean="0"/>
              <a:t>of</a:t>
            </a:r>
            <a:r>
              <a:rPr lang="zh-CN" altLang="en-US" sz="3200" dirty="0" smtClean="0"/>
              <a:t> </a:t>
            </a:r>
            <a:r>
              <a:rPr lang="en-US" altLang="zh-CN" sz="3200" dirty="0" smtClean="0"/>
              <a:t>that</a:t>
            </a:r>
            <a:r>
              <a:rPr lang="zh-CN" altLang="en-US" sz="3200" dirty="0" smtClean="0"/>
              <a:t> </a:t>
            </a:r>
            <a:r>
              <a:rPr lang="en-US" altLang="zh-CN" sz="3200" dirty="0" smtClean="0"/>
              <a:t>feature</a:t>
            </a:r>
            <a:r>
              <a:rPr lang="zh-CN" altLang="en-US" sz="3200" dirty="0" smtClean="0"/>
              <a:t> </a:t>
            </a:r>
            <a:r>
              <a:rPr lang="en-US" altLang="zh-CN" sz="3200" dirty="0" smtClean="0"/>
              <a:t>in</a:t>
            </a:r>
            <a:r>
              <a:rPr lang="zh-CN" altLang="en-US" sz="3200" dirty="0" smtClean="0"/>
              <a:t> </a:t>
            </a:r>
            <a:r>
              <a:rPr lang="en-US" altLang="zh-CN" sz="3200" dirty="0" smtClean="0"/>
              <a:t>the</a:t>
            </a:r>
            <a:r>
              <a:rPr lang="zh-CN" altLang="en-US" sz="3200" dirty="0" smtClean="0"/>
              <a:t> </a:t>
            </a:r>
            <a:r>
              <a:rPr lang="en-US" altLang="zh-CN" sz="3200" dirty="0" smtClean="0"/>
              <a:t>document</a:t>
            </a:r>
            <a:endParaRPr lang="zh-CN" altLang="en-US" dirty="0"/>
          </a:p>
          <a:p>
            <a:pPr marL="0" indent="0">
              <a:buNone/>
            </a:pPr>
            <a:endParaRPr lang="zh-CN" altLang="en-US" dirty="0"/>
          </a:p>
        </p:txBody>
      </p:sp>
    </p:spTree>
    <p:extLst>
      <p:ext uri="{BB962C8B-B14F-4D97-AF65-F5344CB8AC3E}">
        <p14:creationId xmlns:p14="http://schemas.microsoft.com/office/powerpoint/2010/main" val="134040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8323" y="2368097"/>
            <a:ext cx="10149894" cy="1325563"/>
          </a:xfrm>
        </p:spPr>
        <p:txBody>
          <a:bodyPr>
            <a:noAutofit/>
          </a:bodyPr>
          <a:lstStyle/>
          <a:p>
            <a:pPr lvl="1" algn="l" rtl="0">
              <a:lnSpc>
                <a:spcPct val="90000"/>
              </a:lnSpc>
              <a:spcBef>
                <a:spcPct val="0"/>
              </a:spcBef>
            </a:pPr>
            <a:r>
              <a:rPr lang="en-US" altLang="zh-CN" sz="3600" b="1" kern="1200" dirty="0" smtClean="0">
                <a:solidFill>
                  <a:srgbClr val="1F392E"/>
                </a:solidFill>
                <a:latin typeface="Cambria Math" panose="02040503050406030204" pitchFamily="18" charset="0"/>
                <a:ea typeface="+mj-ea"/>
                <a:cs typeface="+mj-cs"/>
              </a:rPr>
              <a:t>Document</a:t>
            </a:r>
            <a:r>
              <a:rPr lang="zh-CN" altLang="en-US" sz="3600" b="1" kern="1200" dirty="0" smtClean="0">
                <a:solidFill>
                  <a:srgbClr val="1F392E"/>
                </a:solidFill>
                <a:latin typeface="Cambria Math" panose="02040503050406030204" pitchFamily="18" charset="0"/>
                <a:ea typeface="+mj-ea"/>
                <a:cs typeface="+mj-cs"/>
              </a:rPr>
              <a:t> </a:t>
            </a:r>
            <a:r>
              <a:rPr lang="en-US" altLang="zh-CN" sz="3600" b="1" kern="1200" dirty="0" smtClean="0">
                <a:solidFill>
                  <a:srgbClr val="1F392E"/>
                </a:solidFill>
                <a:latin typeface="Cambria Math" panose="02040503050406030204" pitchFamily="18" charset="0"/>
                <a:ea typeface="+mj-ea"/>
                <a:cs typeface="+mj-cs"/>
              </a:rPr>
              <a:t>Classification:</a:t>
            </a:r>
            <a:r>
              <a:rPr lang="zh-CN" altLang="en-US" sz="3600" b="1" kern="1200" dirty="0" smtClean="0">
                <a:solidFill>
                  <a:srgbClr val="1F392E"/>
                </a:solidFill>
                <a:latin typeface="Cambria Math" panose="02040503050406030204" pitchFamily="18" charset="0"/>
                <a:ea typeface="+mj-ea"/>
                <a:cs typeface="+mj-cs"/>
              </a:rPr>
              <a:t> </a:t>
            </a:r>
            <a:r>
              <a:rPr lang="en-US" altLang="zh-CN" sz="3600" b="1" kern="1200" dirty="0" smtClean="0">
                <a:solidFill>
                  <a:srgbClr val="1F392E"/>
                </a:solidFill>
                <a:latin typeface="Cambria Math" panose="02040503050406030204" pitchFamily="18" charset="0"/>
                <a:ea typeface="+mj-ea"/>
                <a:cs typeface="+mj-cs"/>
              </a:rPr>
              <a:t>Topic</a:t>
            </a:r>
            <a:r>
              <a:rPr lang="zh-CN" altLang="en-US" sz="3600" b="1" kern="1200" dirty="0" smtClean="0">
                <a:solidFill>
                  <a:srgbClr val="1F392E"/>
                </a:solidFill>
                <a:latin typeface="Cambria Math" panose="02040503050406030204" pitchFamily="18" charset="0"/>
                <a:ea typeface="+mj-ea"/>
                <a:cs typeface="+mj-cs"/>
              </a:rPr>
              <a:t> </a:t>
            </a:r>
            <a:r>
              <a:rPr lang="en-US" altLang="zh-CN" sz="3600" b="1" kern="1200" dirty="0" smtClean="0">
                <a:solidFill>
                  <a:srgbClr val="1F392E"/>
                </a:solidFill>
                <a:latin typeface="Cambria Math" panose="02040503050406030204" pitchFamily="18" charset="0"/>
                <a:ea typeface="+mj-ea"/>
                <a:cs typeface="+mj-cs"/>
              </a:rPr>
              <a:t>Classification</a:t>
            </a:r>
            <a:r>
              <a:rPr lang="zh-CN" altLang="en-US" sz="3600" b="1" kern="1200" dirty="0" smtClean="0">
                <a:solidFill>
                  <a:srgbClr val="1F392E"/>
                </a:solidFill>
                <a:latin typeface="Cambria Math" panose="02040503050406030204" pitchFamily="18" charset="0"/>
                <a:ea typeface="+mj-ea"/>
                <a:cs typeface="+mj-cs"/>
              </a:rPr>
              <a:t/>
            </a:r>
            <a:br>
              <a:rPr lang="zh-CN" altLang="en-US" sz="3600" b="1" kern="1200" dirty="0" smtClean="0">
                <a:solidFill>
                  <a:srgbClr val="1F392E"/>
                </a:solidFill>
                <a:latin typeface="Cambria Math" panose="02040503050406030204" pitchFamily="18" charset="0"/>
                <a:ea typeface="+mj-ea"/>
                <a:cs typeface="+mj-cs"/>
              </a:rPr>
            </a:br>
            <a:endParaRPr lang="zh-CN" altLang="en-US" sz="3600" b="1" dirty="0"/>
          </a:p>
        </p:txBody>
      </p:sp>
    </p:spTree>
    <p:extLst>
      <p:ext uri="{BB962C8B-B14F-4D97-AF65-F5344CB8AC3E}">
        <p14:creationId xmlns:p14="http://schemas.microsoft.com/office/powerpoint/2010/main" val="1550879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b="1" dirty="0">
                <a:solidFill>
                  <a:schemeClr val="bg1"/>
                </a:solidFill>
              </a:rPr>
              <a:t>Document</a:t>
            </a:r>
            <a:r>
              <a:rPr lang="zh-CN" altLang="en-US" b="1" dirty="0">
                <a:solidFill>
                  <a:schemeClr val="bg1"/>
                </a:solidFill>
              </a:rPr>
              <a:t> </a:t>
            </a:r>
            <a:r>
              <a:rPr lang="en-US" altLang="zh-CN" b="1" dirty="0">
                <a:solidFill>
                  <a:schemeClr val="bg1"/>
                </a:solidFill>
              </a:rPr>
              <a:t>Classification:</a:t>
            </a:r>
            <a:r>
              <a:rPr lang="zh-CN" altLang="en-US" b="1" dirty="0">
                <a:solidFill>
                  <a:schemeClr val="bg1"/>
                </a:solidFill>
              </a:rPr>
              <a:t> </a:t>
            </a:r>
            <a:r>
              <a:rPr lang="en-US" altLang="zh-CN" b="1" dirty="0" smtClean="0">
                <a:solidFill>
                  <a:schemeClr val="bg1"/>
                </a:solidFill>
              </a:rPr>
              <a:t>Topic</a:t>
            </a:r>
            <a:r>
              <a:rPr lang="zh-CN" altLang="en-US" b="1" dirty="0" smtClean="0">
                <a:solidFill>
                  <a:schemeClr val="bg1"/>
                </a:solidFill>
              </a:rPr>
              <a:t> </a:t>
            </a:r>
            <a:r>
              <a:rPr lang="en-US" altLang="zh-CN" b="1" dirty="0" smtClean="0">
                <a:solidFill>
                  <a:schemeClr val="bg1"/>
                </a:solidFill>
              </a:rPr>
              <a:t>Classification</a:t>
            </a:r>
            <a:endParaRPr lang="zh-CN" altLang="en-US" dirty="0">
              <a:solidFill>
                <a:schemeClr val="bg1"/>
              </a:solidFill>
            </a:endParaRPr>
          </a:p>
        </p:txBody>
      </p:sp>
      <p:sp>
        <p:nvSpPr>
          <p:cNvPr id="4" name="内容占位符 3"/>
          <p:cNvSpPr>
            <a:spLocks noGrp="1"/>
          </p:cNvSpPr>
          <p:nvPr>
            <p:ph idx="1"/>
          </p:nvPr>
        </p:nvSpPr>
        <p:spPr>
          <a:xfrm>
            <a:off x="1024570" y="1459247"/>
            <a:ext cx="10759807" cy="4908501"/>
          </a:xfrm>
        </p:spPr>
        <p:txBody>
          <a:bodyPr>
            <a:normAutofit/>
          </a:bodyPr>
          <a:lstStyle/>
          <a:p>
            <a:r>
              <a:rPr lang="en-US" altLang="zh-CN" sz="3600" dirty="0" smtClean="0"/>
              <a:t>Topic</a:t>
            </a:r>
            <a:r>
              <a:rPr lang="zh-CN" altLang="en-US" sz="3600" dirty="0" smtClean="0"/>
              <a:t> </a:t>
            </a:r>
            <a:r>
              <a:rPr lang="en-US" altLang="zh-CN" sz="3600" dirty="0" smtClean="0"/>
              <a:t>Classification</a:t>
            </a:r>
            <a:endParaRPr lang="zh-CN" altLang="en-US" sz="3600" dirty="0" smtClean="0"/>
          </a:p>
          <a:p>
            <a:pPr lvl="1"/>
            <a:r>
              <a:rPr lang="en-US" altLang="zh-CN" sz="3200" dirty="0"/>
              <a:t>given</a:t>
            </a:r>
            <a:r>
              <a:rPr lang="zh-CN" altLang="en-US" sz="3200" dirty="0"/>
              <a:t> </a:t>
            </a:r>
            <a:r>
              <a:rPr lang="en-US" altLang="zh-CN" sz="3200" dirty="0"/>
              <a:t>a</a:t>
            </a:r>
            <a:r>
              <a:rPr lang="zh-CN" altLang="en-US" sz="3200" dirty="0"/>
              <a:t> </a:t>
            </a:r>
            <a:r>
              <a:rPr lang="en-US" altLang="zh-CN" sz="3200" dirty="0" smtClean="0"/>
              <a:t>document,</a:t>
            </a:r>
            <a:r>
              <a:rPr lang="zh-CN" altLang="en-US" sz="3200" dirty="0" smtClean="0"/>
              <a:t> </a:t>
            </a:r>
            <a:r>
              <a:rPr lang="en-US" altLang="zh-CN" sz="3200" dirty="0"/>
              <a:t>classify</a:t>
            </a:r>
            <a:r>
              <a:rPr lang="zh-CN" altLang="en-US" sz="3200" dirty="0"/>
              <a:t> </a:t>
            </a:r>
            <a:r>
              <a:rPr lang="en-US" altLang="zh-CN" sz="3200" dirty="0"/>
              <a:t>it</a:t>
            </a:r>
            <a:r>
              <a:rPr lang="zh-CN" altLang="en-US" sz="3200" dirty="0"/>
              <a:t> </a:t>
            </a:r>
            <a:r>
              <a:rPr lang="en-US" altLang="zh-CN" sz="3200" dirty="0"/>
              <a:t>into</a:t>
            </a:r>
            <a:r>
              <a:rPr lang="zh-CN" altLang="en-US" sz="3200" dirty="0"/>
              <a:t> </a:t>
            </a:r>
            <a:r>
              <a:rPr lang="en-US" altLang="zh-CN" sz="3200" dirty="0"/>
              <a:t>one</a:t>
            </a:r>
            <a:r>
              <a:rPr lang="zh-CN" altLang="en-US" sz="3200" dirty="0"/>
              <a:t> </a:t>
            </a:r>
            <a:r>
              <a:rPr lang="en-US" altLang="zh-CN" sz="3200" dirty="0"/>
              <a:t>of</a:t>
            </a:r>
            <a:r>
              <a:rPr lang="zh-CN" altLang="en-US" sz="3200" dirty="0"/>
              <a:t> </a:t>
            </a:r>
            <a:r>
              <a:rPr lang="en-US" altLang="zh-CN" sz="3200" dirty="0"/>
              <a:t>a</a:t>
            </a:r>
            <a:r>
              <a:rPr lang="zh-CN" altLang="en-US" sz="3200" dirty="0"/>
              <a:t> </a:t>
            </a:r>
            <a:r>
              <a:rPr lang="en-US" altLang="zh-CN" sz="3200" dirty="0" smtClean="0"/>
              <a:t>predefined</a:t>
            </a:r>
            <a:r>
              <a:rPr lang="zh-CN" altLang="en-US" sz="3200" dirty="0" smtClean="0"/>
              <a:t> </a:t>
            </a:r>
            <a:r>
              <a:rPr lang="en-US" altLang="zh-CN" sz="3200" dirty="0" smtClean="0"/>
              <a:t>set</a:t>
            </a:r>
            <a:r>
              <a:rPr lang="zh-CN" altLang="en-US" sz="3200" dirty="0" smtClean="0"/>
              <a:t> </a:t>
            </a:r>
            <a:r>
              <a:rPr lang="en-US" altLang="zh-CN" sz="3200" dirty="0" smtClean="0"/>
              <a:t>of</a:t>
            </a:r>
            <a:r>
              <a:rPr lang="zh-CN" altLang="en-US" sz="3200" dirty="0" smtClean="0"/>
              <a:t> </a:t>
            </a:r>
            <a:r>
              <a:rPr lang="en-US" altLang="zh-CN" sz="3200" dirty="0" smtClean="0"/>
              <a:t>topics</a:t>
            </a:r>
            <a:endParaRPr lang="zh-CN" altLang="en-US" sz="3200" dirty="0"/>
          </a:p>
          <a:p>
            <a:pPr lvl="1"/>
            <a:endParaRPr lang="zh-CN" altLang="en-US" sz="3200" dirty="0" smtClean="0"/>
          </a:p>
          <a:p>
            <a:pPr marL="0" indent="0">
              <a:buNone/>
            </a:pPr>
            <a:endParaRPr lang="zh-CN"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413" y="3414891"/>
            <a:ext cx="40100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10"/>
          <p:cNvGrpSpPr/>
          <p:nvPr/>
        </p:nvGrpSpPr>
        <p:grpSpPr>
          <a:xfrm>
            <a:off x="7252716" y="3080028"/>
            <a:ext cx="1156770" cy="3047505"/>
            <a:chOff x="4834569" y="1961002"/>
            <a:chExt cx="1156770" cy="3047505"/>
          </a:xfrm>
        </p:grpSpPr>
        <p:sp>
          <p:nvSpPr>
            <p:cNvPr id="7" name="TextBox 5"/>
            <p:cNvSpPr txBox="1"/>
            <p:nvPr/>
          </p:nvSpPr>
          <p:spPr>
            <a:xfrm>
              <a:off x="4913523" y="1961002"/>
              <a:ext cx="925417" cy="369332"/>
            </a:xfrm>
            <a:prstGeom prst="rect">
              <a:avLst/>
            </a:prstGeom>
            <a:noFill/>
          </p:spPr>
          <p:txBody>
            <a:bodyPr wrap="square" rtlCol="0">
              <a:spAutoFit/>
            </a:bodyPr>
            <a:lstStyle/>
            <a:p>
              <a:r>
                <a:rPr lang="en-US" altLang="zh-CN" dirty="0" smtClean="0"/>
                <a:t>Sports</a:t>
              </a:r>
              <a:endParaRPr lang="zh-CN" altLang="en-US" dirty="0"/>
            </a:p>
          </p:txBody>
        </p:sp>
        <p:sp>
          <p:nvSpPr>
            <p:cNvPr id="8" name="TextBox 11"/>
            <p:cNvSpPr txBox="1"/>
            <p:nvPr/>
          </p:nvSpPr>
          <p:spPr>
            <a:xfrm>
              <a:off x="5065922" y="3020189"/>
              <a:ext cx="925417" cy="369332"/>
            </a:xfrm>
            <a:prstGeom prst="rect">
              <a:avLst/>
            </a:prstGeom>
            <a:noFill/>
          </p:spPr>
          <p:txBody>
            <a:bodyPr wrap="square" rtlCol="0">
              <a:spAutoFit/>
            </a:bodyPr>
            <a:lstStyle/>
            <a:p>
              <a:r>
                <a:rPr lang="en-US" altLang="zh-CN" dirty="0" smtClean="0"/>
                <a:t>Politics</a:t>
              </a:r>
              <a:endParaRPr lang="zh-CN" altLang="en-US" dirty="0"/>
            </a:p>
          </p:txBody>
        </p:sp>
        <p:sp>
          <p:nvSpPr>
            <p:cNvPr id="9" name="TextBox 12"/>
            <p:cNvSpPr txBox="1"/>
            <p:nvPr/>
          </p:nvSpPr>
          <p:spPr>
            <a:xfrm>
              <a:off x="5065922" y="3874517"/>
              <a:ext cx="925417" cy="369332"/>
            </a:xfrm>
            <a:prstGeom prst="rect">
              <a:avLst/>
            </a:prstGeom>
            <a:noFill/>
          </p:spPr>
          <p:txBody>
            <a:bodyPr wrap="square" rtlCol="0">
              <a:spAutoFit/>
            </a:bodyPr>
            <a:lstStyle/>
            <a:p>
              <a:r>
                <a:rPr lang="en-US" altLang="zh-CN" dirty="0" smtClean="0"/>
                <a:t>Gossip</a:t>
              </a:r>
              <a:endParaRPr lang="zh-CN" altLang="en-US" dirty="0"/>
            </a:p>
          </p:txBody>
        </p:sp>
        <p:sp>
          <p:nvSpPr>
            <p:cNvPr id="10" name="TextBox 13"/>
            <p:cNvSpPr txBox="1"/>
            <p:nvPr/>
          </p:nvSpPr>
          <p:spPr>
            <a:xfrm>
              <a:off x="4834569" y="4639175"/>
              <a:ext cx="1156769" cy="369332"/>
            </a:xfrm>
            <a:prstGeom prst="rect">
              <a:avLst/>
            </a:prstGeom>
            <a:noFill/>
          </p:spPr>
          <p:txBody>
            <a:bodyPr wrap="square" rtlCol="0">
              <a:spAutoFit/>
            </a:bodyPr>
            <a:lstStyle/>
            <a:p>
              <a:r>
                <a:rPr lang="en-US" altLang="zh-CN" dirty="0" smtClean="0"/>
                <a:t>Economy</a:t>
              </a:r>
              <a:endParaRPr lang="zh-CN" altLang="en-US" dirty="0"/>
            </a:p>
          </p:txBody>
        </p:sp>
      </p:grpSp>
      <p:grpSp>
        <p:nvGrpSpPr>
          <p:cNvPr id="11" name="组合 7"/>
          <p:cNvGrpSpPr/>
          <p:nvPr/>
        </p:nvGrpSpPr>
        <p:grpSpPr>
          <a:xfrm>
            <a:off x="5749933" y="3449360"/>
            <a:ext cx="945707" cy="2252785"/>
            <a:chOff x="3888863" y="2380685"/>
            <a:chExt cx="945707" cy="2252785"/>
          </a:xfrm>
        </p:grpSpPr>
        <p:sp>
          <p:nvSpPr>
            <p:cNvPr id="12" name="右箭头 11"/>
            <p:cNvSpPr/>
            <p:nvPr/>
          </p:nvSpPr>
          <p:spPr>
            <a:xfrm rot="19379081">
              <a:off x="3888863" y="2380685"/>
              <a:ext cx="829998" cy="352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1680759">
              <a:off x="3915143" y="3724060"/>
              <a:ext cx="837282" cy="322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3997288" y="3067276"/>
              <a:ext cx="837282" cy="322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1832360">
              <a:off x="3917973" y="4311225"/>
              <a:ext cx="837282" cy="322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3031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b="1" dirty="0">
                <a:solidFill>
                  <a:schemeClr val="bg1"/>
                </a:solidFill>
              </a:rPr>
              <a:t>Document</a:t>
            </a:r>
            <a:r>
              <a:rPr lang="zh-CN" altLang="en-US" b="1" dirty="0">
                <a:solidFill>
                  <a:schemeClr val="bg1"/>
                </a:solidFill>
              </a:rPr>
              <a:t> </a:t>
            </a:r>
            <a:r>
              <a:rPr lang="en-US" altLang="zh-CN" b="1" dirty="0">
                <a:solidFill>
                  <a:schemeClr val="bg1"/>
                </a:solidFill>
              </a:rPr>
              <a:t>Classification:</a:t>
            </a:r>
            <a:r>
              <a:rPr lang="zh-CN" altLang="en-US" b="1" dirty="0">
                <a:solidFill>
                  <a:schemeClr val="bg1"/>
                </a:solidFill>
              </a:rPr>
              <a:t> </a:t>
            </a:r>
            <a:r>
              <a:rPr lang="en-US" altLang="zh-CN" b="1" dirty="0" smtClean="0">
                <a:solidFill>
                  <a:schemeClr val="bg1"/>
                </a:solidFill>
              </a:rPr>
              <a:t>Topic</a:t>
            </a:r>
            <a:r>
              <a:rPr lang="zh-CN" altLang="en-US" b="1" dirty="0" smtClean="0">
                <a:solidFill>
                  <a:schemeClr val="bg1"/>
                </a:solidFill>
              </a:rPr>
              <a:t> </a:t>
            </a:r>
            <a:r>
              <a:rPr lang="en-US" altLang="zh-CN" b="1" dirty="0" smtClean="0">
                <a:solidFill>
                  <a:schemeClr val="bg1"/>
                </a:solidFill>
              </a:rPr>
              <a:t>Classification</a:t>
            </a:r>
            <a:endParaRPr lang="zh-CN" altLang="en-US" dirty="0">
              <a:solidFill>
                <a:schemeClr val="bg1"/>
              </a:solidFill>
            </a:endParaRPr>
          </a:p>
        </p:txBody>
      </p:sp>
      <p:sp>
        <p:nvSpPr>
          <p:cNvPr id="4" name="内容占位符 3"/>
          <p:cNvSpPr>
            <a:spLocks noGrp="1"/>
          </p:cNvSpPr>
          <p:nvPr>
            <p:ph idx="1"/>
          </p:nvPr>
        </p:nvSpPr>
        <p:spPr>
          <a:xfrm>
            <a:off x="1024570" y="1459247"/>
            <a:ext cx="10759807" cy="4908501"/>
          </a:xfrm>
        </p:spPr>
        <p:txBody>
          <a:bodyPr>
            <a:normAutofit/>
          </a:bodyPr>
          <a:lstStyle/>
          <a:p>
            <a:r>
              <a:rPr lang="en-US" altLang="zh-CN" sz="3600" dirty="0" smtClean="0"/>
              <a:t>Topic</a:t>
            </a:r>
            <a:r>
              <a:rPr lang="zh-CN" altLang="en-US" sz="3600" dirty="0" smtClean="0"/>
              <a:t> </a:t>
            </a:r>
            <a:r>
              <a:rPr lang="en-US" altLang="zh-CN" sz="3600" dirty="0" smtClean="0"/>
              <a:t>Classification</a:t>
            </a:r>
            <a:endParaRPr lang="zh-CN" altLang="en-US" sz="3600" dirty="0" smtClean="0"/>
          </a:p>
          <a:p>
            <a:pPr lvl="1"/>
            <a:r>
              <a:rPr lang="en-US" altLang="zh-CN" sz="3200" dirty="0" smtClean="0"/>
              <a:t>Letter</a:t>
            </a:r>
            <a:r>
              <a:rPr lang="zh-CN" altLang="en-US" sz="3200" dirty="0" smtClean="0"/>
              <a:t> </a:t>
            </a:r>
            <a:r>
              <a:rPr lang="en-US" altLang="zh-CN" sz="3200" dirty="0" smtClean="0"/>
              <a:t>level</a:t>
            </a:r>
            <a:r>
              <a:rPr lang="zh-CN" altLang="en-US" sz="3200" dirty="0" smtClean="0"/>
              <a:t>       </a:t>
            </a:r>
            <a:r>
              <a:rPr lang="en-US" altLang="zh-CN" sz="3200" dirty="0" smtClean="0"/>
              <a:t>words</a:t>
            </a:r>
            <a:endParaRPr lang="zh-CN" altLang="en-US" sz="3200" dirty="0" smtClean="0"/>
          </a:p>
          <a:p>
            <a:pPr lvl="1"/>
            <a:r>
              <a:rPr lang="en-US" altLang="zh-CN" sz="3200" dirty="0" smtClean="0"/>
              <a:t>Word</a:t>
            </a:r>
            <a:r>
              <a:rPr lang="zh-CN" altLang="en-US" sz="3200" dirty="0" smtClean="0"/>
              <a:t> </a:t>
            </a:r>
            <a:r>
              <a:rPr lang="en-US" altLang="zh-CN" sz="3200" dirty="0" smtClean="0"/>
              <a:t>order</a:t>
            </a:r>
            <a:r>
              <a:rPr lang="zh-CN" altLang="en-US" sz="3200" dirty="0" smtClean="0"/>
              <a:t> </a:t>
            </a:r>
            <a:r>
              <a:rPr lang="en-US" altLang="zh-CN" sz="3200" dirty="0" smtClean="0"/>
              <a:t>is</a:t>
            </a:r>
            <a:r>
              <a:rPr lang="zh-CN" altLang="en-US" sz="3200" dirty="0" smtClean="0"/>
              <a:t> </a:t>
            </a:r>
            <a:r>
              <a:rPr lang="en-US" altLang="zh-CN" sz="3200" dirty="0" smtClean="0"/>
              <a:t>not</a:t>
            </a:r>
            <a:r>
              <a:rPr lang="zh-CN" altLang="en-US" sz="3200" dirty="0" smtClean="0"/>
              <a:t> </a:t>
            </a:r>
            <a:r>
              <a:rPr lang="en-US" altLang="zh-CN" sz="3200" dirty="0" smtClean="0"/>
              <a:t>very</a:t>
            </a:r>
            <a:r>
              <a:rPr lang="zh-CN" altLang="en-US" sz="3200" dirty="0" smtClean="0"/>
              <a:t> </a:t>
            </a:r>
            <a:r>
              <a:rPr lang="en-US" altLang="zh-CN" sz="3200" dirty="0" smtClean="0"/>
              <a:t>informative</a:t>
            </a:r>
            <a:endParaRPr lang="zh-CN" altLang="en-US" sz="3200" dirty="0" smtClean="0"/>
          </a:p>
          <a:p>
            <a:pPr lvl="1"/>
            <a:r>
              <a:rPr lang="en-US" altLang="zh-CN" sz="3200" dirty="0" smtClean="0"/>
              <a:t>Core</a:t>
            </a:r>
            <a:r>
              <a:rPr lang="zh-CN" altLang="en-US" sz="3200" dirty="0" smtClean="0"/>
              <a:t> </a:t>
            </a:r>
            <a:r>
              <a:rPr lang="en-US" altLang="zh-CN" sz="3200" dirty="0" smtClean="0"/>
              <a:t>feature:</a:t>
            </a:r>
            <a:r>
              <a:rPr lang="zh-CN" altLang="en-US" sz="3200" dirty="0" smtClean="0"/>
              <a:t> </a:t>
            </a:r>
            <a:r>
              <a:rPr lang="en-US" altLang="zh-CN" sz="3200" dirty="0" smtClean="0"/>
              <a:t>bag-of-words,</a:t>
            </a:r>
            <a:r>
              <a:rPr lang="zh-CN" altLang="en-US" sz="3200" dirty="0" smtClean="0"/>
              <a:t> </a:t>
            </a:r>
            <a:r>
              <a:rPr lang="en-US" altLang="zh-CN" sz="3200" dirty="0" smtClean="0"/>
              <a:t>bag-of-word-bigrams</a:t>
            </a:r>
            <a:endParaRPr lang="zh-CN" altLang="en-US" sz="3200" dirty="0" smtClean="0"/>
          </a:p>
          <a:p>
            <a:pPr marL="0" indent="0">
              <a:buNone/>
            </a:pPr>
            <a:endParaRPr lang="zh-CN" altLang="en-US" dirty="0"/>
          </a:p>
        </p:txBody>
      </p:sp>
      <p:sp>
        <p:nvSpPr>
          <p:cNvPr id="2" name="右箭头 1"/>
          <p:cNvSpPr/>
          <p:nvPr/>
        </p:nvSpPr>
        <p:spPr>
          <a:xfrm>
            <a:off x="3724510" y="2174487"/>
            <a:ext cx="479502" cy="245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595" y="3516351"/>
            <a:ext cx="6086940" cy="3235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66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b="1" dirty="0">
                <a:solidFill>
                  <a:schemeClr val="bg1"/>
                </a:solidFill>
              </a:rPr>
              <a:t>Document</a:t>
            </a:r>
            <a:r>
              <a:rPr lang="zh-CN" altLang="en-US" b="1" dirty="0">
                <a:solidFill>
                  <a:schemeClr val="bg1"/>
                </a:solidFill>
              </a:rPr>
              <a:t> </a:t>
            </a:r>
            <a:r>
              <a:rPr lang="en-US" altLang="zh-CN" b="1" dirty="0">
                <a:solidFill>
                  <a:schemeClr val="bg1"/>
                </a:solidFill>
              </a:rPr>
              <a:t>Classification:</a:t>
            </a:r>
            <a:r>
              <a:rPr lang="zh-CN" altLang="en-US" b="1" dirty="0">
                <a:solidFill>
                  <a:schemeClr val="bg1"/>
                </a:solidFill>
              </a:rPr>
              <a:t> </a:t>
            </a:r>
            <a:r>
              <a:rPr lang="en-US" altLang="zh-CN" b="1" dirty="0" smtClean="0">
                <a:solidFill>
                  <a:schemeClr val="bg1"/>
                </a:solidFill>
              </a:rPr>
              <a:t>Topic</a:t>
            </a:r>
            <a:r>
              <a:rPr lang="zh-CN" altLang="en-US" b="1" dirty="0" smtClean="0">
                <a:solidFill>
                  <a:schemeClr val="bg1"/>
                </a:solidFill>
              </a:rPr>
              <a:t> </a:t>
            </a:r>
            <a:r>
              <a:rPr lang="en-US" altLang="zh-CN" b="1" dirty="0" smtClean="0">
                <a:solidFill>
                  <a:schemeClr val="bg1"/>
                </a:solidFill>
              </a:rPr>
              <a:t>Classification</a:t>
            </a:r>
            <a:endParaRPr lang="zh-CN" altLang="en-US" dirty="0">
              <a:solidFill>
                <a:schemeClr val="bg1"/>
              </a:solidFill>
            </a:endParaRPr>
          </a:p>
        </p:txBody>
      </p:sp>
      <p:sp>
        <p:nvSpPr>
          <p:cNvPr id="4" name="内容占位符 3"/>
          <p:cNvSpPr>
            <a:spLocks noGrp="1"/>
          </p:cNvSpPr>
          <p:nvPr>
            <p:ph idx="1"/>
          </p:nvPr>
        </p:nvSpPr>
        <p:spPr>
          <a:xfrm>
            <a:off x="1024570" y="1459247"/>
            <a:ext cx="10759807" cy="4908501"/>
          </a:xfrm>
        </p:spPr>
        <p:txBody>
          <a:bodyPr>
            <a:normAutofit/>
          </a:bodyPr>
          <a:lstStyle/>
          <a:p>
            <a:r>
              <a:rPr lang="en-US" altLang="zh-CN" sz="3600" dirty="0" smtClean="0"/>
              <a:t>If</a:t>
            </a:r>
            <a:r>
              <a:rPr lang="zh-CN" altLang="en-US" sz="3600" dirty="0" smtClean="0"/>
              <a:t> </a:t>
            </a:r>
            <a:r>
              <a:rPr lang="en-US" altLang="zh-CN" sz="3600" dirty="0" smtClean="0"/>
              <a:t>we</a:t>
            </a:r>
            <a:r>
              <a:rPr lang="zh-CN" altLang="en-US" sz="3600" dirty="0" smtClean="0"/>
              <a:t> </a:t>
            </a:r>
            <a:r>
              <a:rPr lang="en-US" altLang="zh-CN" sz="3600" dirty="0" smtClean="0"/>
              <a:t>don’t</a:t>
            </a:r>
            <a:r>
              <a:rPr lang="zh-CN" altLang="en-US" sz="3600" dirty="0" smtClean="0"/>
              <a:t> </a:t>
            </a:r>
            <a:r>
              <a:rPr lang="en-US" altLang="zh-CN" sz="3600" dirty="0" smtClean="0"/>
              <a:t>have</a:t>
            </a:r>
            <a:r>
              <a:rPr lang="zh-CN" altLang="en-US" sz="3600" dirty="0" smtClean="0"/>
              <a:t> </a:t>
            </a:r>
            <a:r>
              <a:rPr lang="en-US" altLang="zh-CN" sz="3600" dirty="0" smtClean="0"/>
              <a:t>many</a:t>
            </a:r>
            <a:r>
              <a:rPr lang="zh-CN" altLang="en-US" sz="3600" dirty="0" smtClean="0"/>
              <a:t> </a:t>
            </a:r>
            <a:r>
              <a:rPr lang="en-US" altLang="zh-CN" sz="3600" dirty="0" smtClean="0"/>
              <a:t>training</a:t>
            </a:r>
            <a:r>
              <a:rPr lang="zh-CN" altLang="en-US" sz="3600" dirty="0" smtClean="0"/>
              <a:t> </a:t>
            </a:r>
            <a:r>
              <a:rPr lang="en-US" altLang="zh-CN" sz="3600" dirty="0" smtClean="0"/>
              <a:t>examples</a:t>
            </a:r>
            <a:endParaRPr lang="zh-CN" altLang="en-US" sz="3600" dirty="0" smtClean="0"/>
          </a:p>
          <a:p>
            <a:pPr lvl="1"/>
            <a:r>
              <a:rPr lang="en-US" altLang="zh-CN" sz="3200" dirty="0" smtClean="0"/>
              <a:t>Pre-processing</a:t>
            </a:r>
            <a:r>
              <a:rPr lang="zh-CN" altLang="en-US" sz="3200" dirty="0" smtClean="0"/>
              <a:t> </a:t>
            </a:r>
            <a:r>
              <a:rPr lang="en-US" altLang="zh-CN" sz="3200" dirty="0" smtClean="0"/>
              <a:t>the</a:t>
            </a:r>
            <a:r>
              <a:rPr lang="zh-CN" altLang="en-US" sz="3200" dirty="0" smtClean="0"/>
              <a:t> </a:t>
            </a:r>
            <a:r>
              <a:rPr lang="en-US" altLang="zh-CN" sz="3200" dirty="0" smtClean="0"/>
              <a:t>document</a:t>
            </a:r>
            <a:endParaRPr lang="zh-CN" altLang="en-US" sz="3200" dirty="0" smtClean="0"/>
          </a:p>
          <a:p>
            <a:pPr lvl="1"/>
            <a:r>
              <a:rPr lang="en-US" altLang="zh-CN" sz="3200" dirty="0" smtClean="0"/>
              <a:t>Replace</a:t>
            </a:r>
            <a:r>
              <a:rPr lang="zh-CN" altLang="en-US" sz="3200" dirty="0" smtClean="0"/>
              <a:t> </a:t>
            </a:r>
            <a:r>
              <a:rPr lang="en-US" altLang="zh-CN" sz="3200" dirty="0" smtClean="0"/>
              <a:t>each</a:t>
            </a:r>
            <a:r>
              <a:rPr lang="zh-CN" altLang="en-US" sz="3200" dirty="0" smtClean="0"/>
              <a:t> </a:t>
            </a:r>
            <a:r>
              <a:rPr lang="en-US" altLang="zh-CN" sz="3200" dirty="0" smtClean="0"/>
              <a:t>word</a:t>
            </a:r>
            <a:r>
              <a:rPr lang="zh-CN" altLang="en-US" sz="3200" dirty="0" smtClean="0"/>
              <a:t> </a:t>
            </a:r>
            <a:r>
              <a:rPr lang="en-US" altLang="zh-CN" sz="3200" dirty="0" smtClean="0"/>
              <a:t>with</a:t>
            </a:r>
            <a:r>
              <a:rPr lang="zh-CN" altLang="en-US" sz="3200" dirty="0" smtClean="0"/>
              <a:t> </a:t>
            </a:r>
            <a:r>
              <a:rPr lang="en-US" altLang="zh-CN" sz="3200" dirty="0" smtClean="0"/>
              <a:t>its</a:t>
            </a:r>
            <a:r>
              <a:rPr lang="zh-CN" altLang="en-US" sz="3200" dirty="0" smtClean="0"/>
              <a:t> </a:t>
            </a:r>
            <a:r>
              <a:rPr lang="en-US" altLang="zh-CN" sz="3200" dirty="0" smtClean="0"/>
              <a:t>lemma</a:t>
            </a:r>
            <a:endParaRPr lang="zh-CN" altLang="en-US" sz="3200" dirty="0" smtClean="0"/>
          </a:p>
          <a:p>
            <a:pPr lvl="1"/>
            <a:endParaRPr lang="zh-CN" altLang="en-US" sz="3200" dirty="0" smtClean="0"/>
          </a:p>
          <a:p>
            <a:pPr lvl="1"/>
            <a:r>
              <a:rPr lang="en-US" altLang="zh-CN" sz="3200" dirty="0" smtClean="0"/>
              <a:t>Supplement</a:t>
            </a:r>
            <a:r>
              <a:rPr lang="zh-CN" altLang="en-US" sz="3200" dirty="0" smtClean="0"/>
              <a:t> </a:t>
            </a:r>
            <a:r>
              <a:rPr lang="en-US" altLang="zh-CN" sz="3200" dirty="0" smtClean="0"/>
              <a:t>distributional</a:t>
            </a:r>
            <a:r>
              <a:rPr lang="zh-CN" altLang="en-US" sz="3200" dirty="0" smtClean="0"/>
              <a:t> </a:t>
            </a:r>
            <a:r>
              <a:rPr lang="en-US" altLang="zh-CN" sz="3200" dirty="0" smtClean="0"/>
              <a:t>features</a:t>
            </a:r>
            <a:r>
              <a:rPr lang="zh-CN" altLang="en-US" sz="3200" dirty="0" smtClean="0"/>
              <a:t> </a:t>
            </a:r>
          </a:p>
          <a:p>
            <a:pPr lvl="2"/>
            <a:r>
              <a:rPr lang="en-US" altLang="zh-CN" sz="2800" dirty="0" smtClean="0"/>
              <a:t>Word</a:t>
            </a:r>
            <a:r>
              <a:rPr lang="zh-CN" altLang="en-US" sz="2800" dirty="0" smtClean="0"/>
              <a:t> </a:t>
            </a:r>
            <a:r>
              <a:rPr lang="en-US" altLang="zh-CN" sz="2800" dirty="0" smtClean="0"/>
              <a:t>clusters</a:t>
            </a:r>
            <a:r>
              <a:rPr lang="zh-CN" altLang="en-US" sz="2800" dirty="0" smtClean="0"/>
              <a:t> </a:t>
            </a:r>
          </a:p>
          <a:p>
            <a:pPr lvl="2"/>
            <a:r>
              <a:rPr lang="en-US" altLang="zh-CN" sz="2800" dirty="0" smtClean="0"/>
              <a:t>Word-embedding</a:t>
            </a:r>
            <a:r>
              <a:rPr lang="zh-CN" altLang="en-US" sz="2800" dirty="0" smtClean="0"/>
              <a:t> </a:t>
            </a:r>
            <a:r>
              <a:rPr lang="en-US" altLang="zh-CN" sz="2800" dirty="0" smtClean="0"/>
              <a:t>vectors</a:t>
            </a:r>
            <a:endParaRPr lang="zh-CN" altLang="en-US" sz="2800" dirty="0" smtClean="0"/>
          </a:p>
          <a:p>
            <a:pPr lvl="1"/>
            <a:endParaRPr lang="zh-CN" altLang="en-US" sz="3200" dirty="0" smtClean="0"/>
          </a:p>
          <a:p>
            <a:pPr marL="0" indent="0">
              <a:buNone/>
            </a:pPr>
            <a:endParaRPr lang="zh-CN" altLang="en-US" dirty="0"/>
          </a:p>
        </p:txBody>
      </p:sp>
    </p:spTree>
    <p:extLst>
      <p:ext uri="{BB962C8B-B14F-4D97-AF65-F5344CB8AC3E}">
        <p14:creationId xmlns:p14="http://schemas.microsoft.com/office/powerpoint/2010/main" val="112077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6698</TotalTime>
  <Words>2139</Words>
  <Application>Microsoft Macintosh PowerPoint</Application>
  <PresentationFormat>宽屏</PresentationFormat>
  <Paragraphs>244</Paragraphs>
  <Slides>32</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Calibri</vt:lpstr>
      <vt:lpstr>Calibri Light</vt:lpstr>
      <vt:lpstr>Cambria Math</vt:lpstr>
      <vt:lpstr>Candara</vt:lpstr>
      <vt:lpstr>汉仪丫丫体简</vt:lpstr>
      <vt:lpstr>宋体</vt:lpstr>
      <vt:lpstr>Arial</vt:lpstr>
      <vt:lpstr>Office 主题</vt:lpstr>
      <vt:lpstr>Neural Network Methods in Natural Language Processing</vt:lpstr>
      <vt:lpstr>Motivation</vt:lpstr>
      <vt:lpstr>Outline</vt:lpstr>
      <vt:lpstr>Document Classification: Language Identification </vt:lpstr>
      <vt:lpstr>Document Classification: Language Identification</vt:lpstr>
      <vt:lpstr>Document Classification: Topic Classification </vt:lpstr>
      <vt:lpstr>Document Classification: Topic Classification</vt:lpstr>
      <vt:lpstr>Document Classification: Topic Classification</vt:lpstr>
      <vt:lpstr>Document Classification: Topic Classification</vt:lpstr>
      <vt:lpstr>Document Classification: Topic Classification</vt:lpstr>
      <vt:lpstr>Document Classification: Topic Classification</vt:lpstr>
      <vt:lpstr>Document Classification: Authorship Attribution </vt:lpstr>
      <vt:lpstr>Document Classification: Authorship Attribution</vt:lpstr>
      <vt:lpstr>Document Classification: Authorship Attribution</vt:lpstr>
      <vt:lpstr>Document Classification: Authorship Attribution</vt:lpstr>
      <vt:lpstr>Word in context : Part of Speech Tagging </vt:lpstr>
      <vt:lpstr>Word in context : Part of Speech Tagging</vt:lpstr>
      <vt:lpstr>Word in context : Part of Speech Tagging</vt:lpstr>
      <vt:lpstr>Word in context : Named Entity Recognition </vt:lpstr>
      <vt:lpstr>Word in context : Named Entity Recognition</vt:lpstr>
      <vt:lpstr>Word in context : Named Entity Recognition</vt:lpstr>
      <vt:lpstr>Word in context : Named Entity Recognition</vt:lpstr>
      <vt:lpstr>Word in context, Linguistic Features:  Preposition Sense Disambiguation </vt:lpstr>
      <vt:lpstr>Word in context, Linguistic Features: Preposition Sense Disambiguation</vt:lpstr>
      <vt:lpstr>Word in context, Linguistic Features: Preposition Sense Disambiguation</vt:lpstr>
      <vt:lpstr>Word in context, Linguistic Features: Preposition Sense Disambiguation</vt:lpstr>
      <vt:lpstr>Word in context, Linguistic Features: Preposition Sense Disambiguation</vt:lpstr>
      <vt:lpstr>Relation Between  Words in  Context:  Arc-Factored Parsing </vt:lpstr>
      <vt:lpstr>Relation Between  Words in  Context:  Arc-Factored Parsing </vt:lpstr>
      <vt:lpstr>Relation Between  Words in  Context:  Arc-Factored Parsing </vt:lpstr>
      <vt:lpstr>Relation Between  Words in  Context:  Arc-Factored Parsing </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hasee</dc:creator>
  <cp:lastModifiedBy>延 浩然</cp:lastModifiedBy>
  <cp:revision>624</cp:revision>
  <dcterms:created xsi:type="dcterms:W3CDTF">2017-09-08T08:25:17Z</dcterms:created>
  <dcterms:modified xsi:type="dcterms:W3CDTF">2018-10-17T02:28:19Z</dcterms:modified>
</cp:coreProperties>
</file>