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2" r:id="rId6"/>
    <p:sldId id="263" r:id="rId7"/>
    <p:sldId id="260" r:id="rId8"/>
    <p:sldId id="261" r:id="rId9"/>
    <p:sldId id="266" r:id="rId10"/>
    <p:sldId id="269" r:id="rId11"/>
    <p:sldId id="270" r:id="rId12"/>
    <p:sldId id="271" r:id="rId13"/>
    <p:sldId id="272" r:id="rId14"/>
    <p:sldId id="273" r:id="rId15"/>
    <p:sldId id="274" r:id="rId16"/>
    <p:sldId id="275" r:id="rId17"/>
    <p:sldId id="276" r:id="rId18"/>
    <p:sldId id="281" r:id="rId19"/>
    <p:sldId id="284" r:id="rId20"/>
    <p:sldId id="278" r:id="rId21"/>
    <p:sldId id="285" r:id="rId22"/>
    <p:sldId id="286" r:id="rId23"/>
    <p:sldId id="282" r:id="rId24"/>
    <p:sldId id="287" r:id="rId25"/>
    <p:sldId id="288" r:id="rId26"/>
    <p:sldId id="283" r:id="rId27"/>
    <p:sldId id="291" r:id="rId28"/>
    <p:sldId id="292" r:id="rId29"/>
    <p:sldId id="289" r:id="rId30"/>
    <p:sldId id="295" r:id="rId31"/>
    <p:sldId id="279" r:id="rId32"/>
    <p:sldId id="264" r:id="rId33"/>
    <p:sldId id="265" r:id="rId34"/>
    <p:sldId id="280" r:id="rId35"/>
    <p:sldId id="293" r:id="rId36"/>
    <p:sldId id="294"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p:restoredTop sz="72956"/>
  </p:normalViewPr>
  <p:slideViewPr>
    <p:cSldViewPr snapToGrid="0" snapToObjects="1">
      <p:cViewPr varScale="1">
        <p:scale>
          <a:sx n="91" d="100"/>
          <a:sy n="91" d="100"/>
        </p:scale>
        <p:origin x="1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9013C-F9D9-F542-B2EF-620D151B9CE7}" type="datetimeFigureOut">
              <a:rPr kumimoji="1" lang="zh-CN" altLang="en-US" smtClean="0"/>
              <a:t>2018/10/17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FAF0A-E403-054C-A475-DA149B4F4A92}" type="slidenum">
              <a:rPr kumimoji="1" lang="zh-CN" altLang="en-US" smtClean="0"/>
              <a:t>‹#›</a:t>
            </a:fld>
            <a:endParaRPr kumimoji="1" lang="zh-CN" altLang="en-US"/>
          </a:p>
        </p:txBody>
      </p:sp>
    </p:spTree>
    <p:extLst>
      <p:ext uri="{BB962C8B-B14F-4D97-AF65-F5344CB8AC3E}">
        <p14:creationId xmlns:p14="http://schemas.microsoft.com/office/powerpoint/2010/main" val="8933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命名实体（</a:t>
            </a:r>
            <a:r>
              <a:rPr lang="en-US" altLang="zh-CN" sz="1200" kern="1200" dirty="0">
                <a:solidFill>
                  <a:schemeClr val="tx1"/>
                </a:solidFill>
                <a:effectLst/>
                <a:latin typeface="+mn-lt"/>
                <a:ea typeface="+mn-ea"/>
                <a:cs typeface="+mn-cs"/>
              </a:rPr>
              <a:t>Named </a:t>
            </a:r>
            <a:r>
              <a:rPr lang="en-US" altLang="zh-CN" sz="1200" kern="1200" dirty="0" err="1">
                <a:solidFill>
                  <a:schemeClr val="tx1"/>
                </a:solidFill>
                <a:effectLst/>
                <a:latin typeface="+mn-lt"/>
                <a:ea typeface="+mn-ea"/>
                <a:cs typeface="+mn-cs"/>
              </a:rPr>
              <a:t>Entity,NE</a:t>
            </a:r>
            <a:r>
              <a:rPr lang="zh-CN" altLang="zh-CN" sz="1200" kern="1200" dirty="0">
                <a:solidFill>
                  <a:schemeClr val="tx1"/>
                </a:solidFill>
                <a:effectLst/>
                <a:latin typeface="+mn-lt"/>
                <a:ea typeface="+mn-ea"/>
                <a:cs typeface="+mn-cs"/>
              </a:rPr>
              <a:t>）是自然语言处理中非常重要的概念之一，主要包括</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1234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由于每个命名实体都与现实世界中具体的食物和概念相对应，这些概念同时蕴含着着重要的语义信息，所以命名实体一直以来都是自然语言处理领域的热点研究方向，主要包括：命名实体识别（</a:t>
            </a:r>
            <a:r>
              <a:rPr lang="en-US" altLang="zh-CN" sz="1200" kern="1200" dirty="0">
                <a:solidFill>
                  <a:schemeClr val="tx1"/>
                </a:solidFill>
                <a:effectLst/>
                <a:latin typeface="+mn-lt"/>
                <a:ea typeface="+mn-ea"/>
                <a:cs typeface="+mn-cs"/>
              </a:rPr>
              <a:t>Named Entity Recognition, NER</a:t>
            </a:r>
            <a:r>
              <a:rPr lang="zh-CN" altLang="zh-CN" sz="1200" kern="1200" dirty="0">
                <a:solidFill>
                  <a:schemeClr val="tx1"/>
                </a:solidFill>
                <a:effectLst/>
                <a:latin typeface="+mn-lt"/>
                <a:ea typeface="+mn-ea"/>
                <a:cs typeface="+mn-cs"/>
              </a:rPr>
              <a:t>）、命名实体链接（</a:t>
            </a:r>
            <a:r>
              <a:rPr lang="en-US" altLang="zh-CN" sz="1200" kern="1200" dirty="0">
                <a:solidFill>
                  <a:schemeClr val="tx1"/>
                </a:solidFill>
                <a:effectLst/>
                <a:latin typeface="+mn-lt"/>
                <a:ea typeface="+mn-ea"/>
                <a:cs typeface="+mn-cs"/>
              </a:rPr>
              <a:t>Named Entity Linking, NEL</a:t>
            </a:r>
            <a:r>
              <a:rPr lang="zh-CN" altLang="zh-CN" sz="1200" kern="1200" dirty="0">
                <a:solidFill>
                  <a:schemeClr val="tx1"/>
                </a:solidFill>
                <a:effectLst/>
                <a:latin typeface="+mn-lt"/>
                <a:ea typeface="+mn-ea"/>
                <a:cs typeface="+mn-cs"/>
              </a:rPr>
              <a:t>）、命名实体消岐（</a:t>
            </a:r>
            <a:r>
              <a:rPr lang="en-US" altLang="zh-CN" sz="1200" kern="1200" dirty="0">
                <a:solidFill>
                  <a:schemeClr val="tx1"/>
                </a:solidFill>
                <a:effectLst/>
                <a:latin typeface="+mn-lt"/>
                <a:ea typeface="+mn-ea"/>
                <a:cs typeface="+mn-cs"/>
              </a:rPr>
              <a:t>Named Entity Disambiguation, NED</a:t>
            </a:r>
            <a:r>
              <a:rPr lang="zh-CN" altLang="zh-CN" sz="1200" kern="1200" dirty="0">
                <a:solidFill>
                  <a:schemeClr val="tx1"/>
                </a:solidFill>
                <a:effectLst/>
                <a:latin typeface="+mn-lt"/>
                <a:ea typeface="+mn-ea"/>
                <a:cs typeface="+mn-cs"/>
              </a:rPr>
              <a:t>）和命名实体关系抽取等。</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a:t>
            </a:fld>
            <a:endParaRPr kumimoji="1" lang="zh-CN" altLang="en-US"/>
          </a:p>
        </p:txBody>
      </p:sp>
    </p:spTree>
    <p:extLst>
      <p:ext uri="{BB962C8B-B14F-4D97-AF65-F5344CB8AC3E}">
        <p14:creationId xmlns:p14="http://schemas.microsoft.com/office/powerpoint/2010/main" val="457037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去噪自动编码器（</a:t>
            </a:r>
            <a:r>
              <a:rPr lang="en-US" altLang="zh-CN" sz="1200" b="0" i="0" kern="1200" dirty="0">
                <a:solidFill>
                  <a:schemeClr val="tx1"/>
                </a:solidFill>
                <a:effectLst/>
                <a:latin typeface="+mn-lt"/>
                <a:ea typeface="+mn-ea"/>
                <a:cs typeface="+mn-cs"/>
              </a:rPr>
              <a:t>DAE</a:t>
            </a:r>
            <a:r>
              <a:rPr lang="zh-CN" altLang="en-US" sz="1200" b="0" i="0" kern="1200" dirty="0">
                <a:solidFill>
                  <a:schemeClr val="tx1"/>
                </a:solidFill>
                <a:effectLst/>
                <a:latin typeface="+mn-lt"/>
                <a:ea typeface="+mn-ea"/>
                <a:cs typeface="+mn-cs"/>
              </a:rPr>
              <a:t>）是在传统自动编码器的基础上，通过向输入中注入噪声，然后利用含噪声的“腐坏”的样本去重构不含噪声的“干净”输入，这是与传统编码器的主要区别</a:t>
            </a:r>
            <a:r>
              <a:rPr lang="en-US" altLang="zh-CN" sz="1200" b="0" i="0" kern="1200" baseline="30000" dirty="0">
                <a:solidFill>
                  <a:schemeClr val="tx1"/>
                </a:solidFill>
                <a:effectLst/>
                <a:latin typeface="+mn-lt"/>
                <a:ea typeface="+mn-ea"/>
                <a:cs typeface="+mn-cs"/>
              </a:rPr>
              <a:t>[47]</a:t>
            </a:r>
            <a:r>
              <a:rPr lang="zh-CN" altLang="en-US" sz="1200" b="0" i="0" kern="1200" dirty="0">
                <a:solidFill>
                  <a:schemeClr val="tx1"/>
                </a:solidFill>
                <a:effectLst/>
                <a:latin typeface="+mn-lt"/>
                <a:ea typeface="+mn-ea"/>
                <a:cs typeface="+mn-cs"/>
              </a:rPr>
              <a:t>。同时这种训练策略也使得</a:t>
            </a:r>
            <a:r>
              <a:rPr lang="en-US" altLang="zh-CN" sz="1200" b="0" i="0" kern="1200" dirty="0">
                <a:solidFill>
                  <a:schemeClr val="tx1"/>
                </a:solidFill>
                <a:effectLst/>
                <a:latin typeface="+mn-lt"/>
                <a:ea typeface="+mn-ea"/>
                <a:cs typeface="+mn-cs"/>
              </a:rPr>
              <a:t>DAE</a:t>
            </a:r>
            <a:r>
              <a:rPr lang="zh-CN" altLang="en-US" sz="1200" b="0" i="0" kern="1200" dirty="0">
                <a:solidFill>
                  <a:schemeClr val="tx1"/>
                </a:solidFill>
                <a:effectLst/>
                <a:latin typeface="+mn-lt"/>
                <a:ea typeface="+mn-ea"/>
                <a:cs typeface="+mn-cs"/>
              </a:rPr>
              <a:t>能够学习到更能反映输入数据的本质特征。</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kumimoji="1" lang="zh-CN" altLang="en-US" dirty="0"/>
              <a:t>多个</a:t>
            </a:r>
            <a:r>
              <a:rPr kumimoji="1" lang="en-US" altLang="zh-CN" dirty="0"/>
              <a:t>DAE</a:t>
            </a:r>
            <a:r>
              <a:rPr kumimoji="1" lang="zh-CN" altLang="en-US" dirty="0"/>
              <a:t>堆叠能够形成具有一定深度的</a:t>
            </a:r>
            <a:r>
              <a:rPr kumimoji="1" lang="en-US" altLang="zh-CN" dirty="0"/>
              <a:t>SDAE</a:t>
            </a:r>
            <a:r>
              <a:rPr kumimoji="1" lang="zh-CN" altLang="en-US" dirty="0"/>
              <a:t>。这时的</a:t>
            </a:r>
            <a:r>
              <a:rPr kumimoji="1" lang="en-US" altLang="zh-CN" dirty="0"/>
              <a:t>SDAE</a:t>
            </a:r>
            <a:r>
              <a:rPr kumimoji="1" lang="zh-CN" altLang="en-US" dirty="0"/>
              <a:t>并不能进行模式识别，因为它只是一个特征提取器，不具有分类功能。为了使</a:t>
            </a:r>
            <a:r>
              <a:rPr kumimoji="1" lang="en-US" altLang="zh-CN" dirty="0"/>
              <a:t>SDAE</a:t>
            </a:r>
            <a:r>
              <a:rPr kumimoji="1" lang="zh-CN" altLang="en-US" dirty="0"/>
              <a:t>具有分类功能，需在其顶层添加分类器，如</a:t>
            </a:r>
            <a:r>
              <a:rPr kumimoji="1" lang="en-US" altLang="zh-CN" dirty="0"/>
              <a:t>SVM</a:t>
            </a:r>
            <a:r>
              <a:rPr kumimoji="1" lang="zh-CN" altLang="en-US" dirty="0"/>
              <a:t>、</a:t>
            </a:r>
            <a:r>
              <a:rPr kumimoji="1" lang="en-US" altLang="zh-CN" dirty="0" err="1"/>
              <a:t>softmax</a:t>
            </a:r>
            <a:r>
              <a:rPr kumimoji="1" lang="zh-CN" altLang="en-US" dirty="0"/>
              <a:t>等，并使用带标签的数据对</a:t>
            </a:r>
            <a:r>
              <a:rPr kumimoji="1" lang="en-US" altLang="zh-CN" dirty="0"/>
              <a:t>SDAE</a:t>
            </a:r>
            <a:r>
              <a:rPr kumimoji="1" lang="zh-CN" altLang="en-US" dirty="0"/>
              <a:t>进行有监督训练，最后使用利用</a:t>
            </a:r>
            <a:r>
              <a:rPr kumimoji="1" lang="en-US" altLang="zh-CN" dirty="0"/>
              <a:t>BP</a:t>
            </a:r>
            <a:r>
              <a:rPr kumimoji="1" lang="zh-CN" altLang="en-US" dirty="0"/>
              <a:t>算法对整个网络参数进行微调，便得到具有分类功能的</a:t>
            </a:r>
            <a:r>
              <a:rPr kumimoji="1" lang="en-US" altLang="zh-CN" dirty="0"/>
              <a:t>SDAE</a:t>
            </a:r>
            <a:r>
              <a:rPr kumimoji="1" lang="zh-CN" altLang="en-US" dirty="0"/>
              <a:t>。</a:t>
            </a:r>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18</a:t>
            </a:fld>
            <a:endParaRPr kumimoji="1" lang="zh-CN" altLang="en-US"/>
          </a:p>
        </p:txBody>
      </p:sp>
    </p:spTree>
    <p:extLst>
      <p:ext uri="{BB962C8B-B14F-4D97-AF65-F5344CB8AC3E}">
        <p14:creationId xmlns:p14="http://schemas.microsoft.com/office/powerpoint/2010/main" val="655686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在这个阶段，我们将学习的表示（图</a:t>
            </a:r>
            <a:r>
              <a:rPr lang="en-US" altLang="zh-CN" dirty="0">
                <a:effectLst/>
              </a:rPr>
              <a:t>2</a:t>
            </a:r>
            <a:r>
              <a:rPr lang="zh-CN" altLang="en-US" dirty="0">
                <a:effectLst/>
              </a:rPr>
              <a:t>中的“隐藏层</a:t>
            </a:r>
            <a:r>
              <a:rPr lang="en-US" altLang="zh-CN" dirty="0">
                <a:effectLst/>
              </a:rPr>
              <a:t>n”</a:t>
            </a:r>
            <a:r>
              <a:rPr lang="zh-CN" altLang="en-US" dirty="0">
                <a:effectLst/>
              </a:rPr>
              <a:t>）朝着排名分数</a:t>
            </a:r>
            <a:r>
              <a:rPr lang="en-US" altLang="zh-CN" dirty="0">
                <a:effectLst/>
              </a:rPr>
              <a:t>sim</a:t>
            </a:r>
            <a:r>
              <a:rPr lang="zh-CN" altLang="en-US" dirty="0">
                <a:effectLst/>
              </a:rPr>
              <a:t>（</a:t>
            </a:r>
            <a:r>
              <a:rPr lang="en-US" altLang="zh-CN" dirty="0">
                <a:effectLst/>
              </a:rPr>
              <a:t>d</a:t>
            </a:r>
            <a:r>
              <a:rPr lang="zh-CN" altLang="en-US" dirty="0">
                <a:effectLst/>
              </a:rPr>
              <a:t>，</a:t>
            </a:r>
            <a:r>
              <a:rPr lang="en-US" altLang="zh-CN" dirty="0">
                <a:effectLst/>
              </a:rPr>
              <a:t>e</a:t>
            </a:r>
            <a:r>
              <a:rPr lang="zh-CN" altLang="en-US" dirty="0">
                <a:effectLst/>
              </a:rPr>
              <a:t>）进行优化，使用大规模维基百科注释作为监督。</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19</a:t>
            </a:fld>
            <a:endParaRPr kumimoji="1" lang="zh-CN" altLang="en-US"/>
          </a:p>
        </p:txBody>
      </p:sp>
    </p:spTree>
    <p:extLst>
      <p:ext uri="{BB962C8B-B14F-4D97-AF65-F5344CB8AC3E}">
        <p14:creationId xmlns:p14="http://schemas.microsoft.com/office/powerpoint/2010/main" val="2895678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传统的方法如</a:t>
            </a:r>
            <a:r>
              <a:rPr kumimoji="1" lang="en-US" altLang="zh-CN" dirty="0"/>
              <a:t>WLM</a:t>
            </a:r>
            <a:r>
              <a:rPr kumimoji="1" lang="zh-CN" altLang="en-US" dirty="0"/>
              <a:t>等产生太多不可靠的匹配结果；倾向于选取更加流行的候选实体；要求语义相关的实体必须共享锚文本，过于严苛 </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23</a:t>
            </a:fld>
            <a:endParaRPr kumimoji="1" lang="zh-CN" altLang="en-US"/>
          </a:p>
        </p:txBody>
      </p:sp>
    </p:spTree>
    <p:extLst>
      <p:ext uri="{BB962C8B-B14F-4D97-AF65-F5344CB8AC3E}">
        <p14:creationId xmlns:p14="http://schemas.microsoft.com/office/powerpoint/2010/main" val="401190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number of units in each hidden layer and output layer as 300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初始化每个</a:t>
            </a:r>
            <a:r>
              <a:rPr lang="en-US" altLang="zh-CN" sz="1200" kern="1200" dirty="0">
                <a:solidFill>
                  <a:schemeClr val="tx1"/>
                </a:solidFill>
                <a:effectLst/>
                <a:latin typeface="+mn-lt"/>
                <a:ea typeface="+mn-ea"/>
                <a:cs typeface="+mn-cs"/>
              </a:rPr>
              <a:t>Wi,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2, ..., N − 1 </a:t>
            </a:r>
            <a:r>
              <a:rPr lang="zh-CN" altLang="en-US" sz="1200" kern="1200" dirty="0">
                <a:solidFill>
                  <a:schemeClr val="tx1"/>
                </a:solidFill>
                <a:effectLst/>
                <a:latin typeface="+mn-lt"/>
                <a:ea typeface="+mn-ea"/>
                <a:cs typeface="+mn-cs"/>
              </a:rPr>
              <a:t> 均匀分布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24</a:t>
            </a:fld>
            <a:endParaRPr kumimoji="1" lang="zh-CN" altLang="en-US"/>
          </a:p>
        </p:txBody>
      </p:sp>
    </p:spTree>
    <p:extLst>
      <p:ext uri="{BB962C8B-B14F-4D97-AF65-F5344CB8AC3E}">
        <p14:creationId xmlns:p14="http://schemas.microsoft.com/office/powerpoint/2010/main" val="3138685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25</a:t>
            </a:fld>
            <a:endParaRPr kumimoji="1" lang="zh-CN" altLang="en-US"/>
          </a:p>
        </p:txBody>
      </p:sp>
    </p:spTree>
    <p:extLst>
      <p:ext uri="{BB962C8B-B14F-4D97-AF65-F5344CB8AC3E}">
        <p14:creationId xmlns:p14="http://schemas.microsoft.com/office/powerpoint/2010/main" val="165495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输入：指称词、上下文、实体</a:t>
            </a:r>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26</a:t>
            </a:fld>
            <a:endParaRPr kumimoji="1" lang="zh-CN" altLang="en-US"/>
          </a:p>
        </p:txBody>
      </p:sp>
    </p:spTree>
    <p:extLst>
      <p:ext uri="{BB962C8B-B14F-4D97-AF65-F5344CB8AC3E}">
        <p14:creationId xmlns:p14="http://schemas.microsoft.com/office/powerpoint/2010/main" val="2976699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上下文建模：上下文包括两个方面：</a:t>
            </a:r>
            <a:r>
              <a:rPr kumimoji="1" lang="en-US" altLang="zh-CN" dirty="0"/>
              <a:t>word</a:t>
            </a:r>
            <a:r>
              <a:rPr kumimoji="1" lang="zh-CN" altLang="en-US" dirty="0"/>
              <a:t> </a:t>
            </a:r>
            <a:r>
              <a:rPr kumimoji="1" lang="en-US" altLang="zh-CN" dirty="0"/>
              <a:t>embedding</a:t>
            </a:r>
            <a:r>
              <a:rPr kumimoji="1" lang="zh-CN" altLang="en-US" dirty="0"/>
              <a:t>、</a:t>
            </a:r>
            <a:r>
              <a:rPr kumimoji="1" lang="en-US" altLang="zh-CN" dirty="0"/>
              <a:t>position</a:t>
            </a:r>
            <a:r>
              <a:rPr kumimoji="1" lang="zh-CN" altLang="en-US" dirty="0"/>
              <a:t> </a:t>
            </a:r>
            <a:r>
              <a:rPr kumimoji="1" lang="en-US" altLang="zh-CN" dirty="0"/>
              <a:t>embedding, </a:t>
            </a:r>
            <a:r>
              <a:rPr kumimoji="1" lang="zh-CN" altLang="en-US" dirty="0"/>
              <a:t>词到指称词的距离很重要</a:t>
            </a:r>
            <a:endParaRPr kumimoji="1" lang="en-US" altLang="zh-CN" dirty="0"/>
          </a:p>
          <a:p>
            <a:pPr algn="l" eaLnBrk="1"/>
            <a:r>
              <a:rPr kumimoji="1" lang="zh-CN" altLang="en-US" dirty="0"/>
              <a:t>指称词建模：</a:t>
            </a:r>
            <a:r>
              <a:rPr lang="zh-CN" altLang="zh-CN" sz="1200" dirty="0">
                <a:ea typeface="宋体" panose="02010600030101010101" pitchFamily="2" charset="-122"/>
              </a:rPr>
              <a:t>指称词名称中词的embedding 的平均作为mention vector，与context vector拼接</a:t>
            </a:r>
            <a:endParaRPr lang="en-US" altLang="zh-CN" sz="1200" dirty="0">
              <a:ea typeface="宋体" panose="02010600030101010101" pitchFamily="2" charset="-122"/>
            </a:endParaRPr>
          </a:p>
          <a:p>
            <a:pPr algn="l" eaLnBrk="1"/>
            <a:r>
              <a:rPr lang="zh-CN" altLang="en-US" sz="1200" dirty="0">
                <a:ea typeface="宋体" panose="02010600030101010101" pitchFamily="2" charset="-122"/>
              </a:rPr>
              <a:t>低秩神经张量网络加速训练</a:t>
            </a:r>
            <a:endParaRPr lang="zh-CN" altLang="zh-CN" sz="1200" dirty="0">
              <a:ea typeface="宋体" panose="02010600030101010101" pitchFamily="2" charset="-122"/>
            </a:endParaRP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27</a:t>
            </a:fld>
            <a:endParaRPr kumimoji="1" lang="zh-CN" altLang="en-US"/>
          </a:p>
        </p:txBody>
      </p:sp>
    </p:spTree>
    <p:extLst>
      <p:ext uri="{BB962C8B-B14F-4D97-AF65-F5344CB8AC3E}">
        <p14:creationId xmlns:p14="http://schemas.microsoft.com/office/powerpoint/2010/main" val="4104089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kumimoji="1" lang="zh-CN" altLang="en-US" dirty="0">
                <a:latin typeface="Kaiti SC" panose="02010600040101010101" pitchFamily="2" charset="-122"/>
                <a:ea typeface="Kaiti SC" panose="02010600040101010101" pitchFamily="2" charset="-122"/>
              </a:rPr>
              <a:t>以上二者文本中词的</a:t>
            </a:r>
            <a:r>
              <a:rPr kumimoji="1" lang="en-US" altLang="zh-CN" dirty="0">
                <a:latin typeface="Kaiti SC" panose="02010600040101010101" pitchFamily="2" charset="-122"/>
                <a:ea typeface="Kaiti SC" panose="02010600040101010101" pitchFamily="2" charset="-122"/>
              </a:rPr>
              <a:t>embedding</a:t>
            </a:r>
            <a:r>
              <a:rPr kumimoji="1" lang="zh-CN" altLang="en-US" dirty="0">
                <a:latin typeface="Kaiti SC" panose="02010600040101010101" pitchFamily="2" charset="-122"/>
                <a:ea typeface="Kaiti SC" panose="02010600040101010101" pitchFamily="2" charset="-122"/>
              </a:rPr>
              <a:t>平均拼接后输入到</a:t>
            </a:r>
            <a:r>
              <a:rPr kumimoji="1" lang="en-US" altLang="zh-CN" dirty="0">
                <a:latin typeface="Kaiti SC" panose="02010600040101010101" pitchFamily="2" charset="-122"/>
                <a:ea typeface="Kaiti SC" panose="02010600040101010101" pitchFamily="2" charset="-122"/>
              </a:rPr>
              <a:t>tensor</a:t>
            </a:r>
            <a:r>
              <a:rPr kumimoji="1" lang="zh-CN" altLang="en-US" dirty="0">
                <a:latin typeface="Kaiti SC" panose="02010600040101010101" pitchFamily="2" charset="-122"/>
                <a:ea typeface="Kaiti SC" panose="02010600040101010101" pitchFamily="2" charset="-122"/>
              </a:rPr>
              <a:t> </a:t>
            </a:r>
            <a:r>
              <a:rPr kumimoji="1" lang="en-US" altLang="zh-CN" dirty="0">
                <a:latin typeface="Kaiti SC" panose="02010600040101010101" pitchFamily="2" charset="-122"/>
                <a:ea typeface="Kaiti SC" panose="02010600040101010101" pitchFamily="2" charset="-122"/>
              </a:rPr>
              <a:t>layer</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28</a:t>
            </a:fld>
            <a:endParaRPr kumimoji="1" lang="zh-CN" altLang="en-US"/>
          </a:p>
        </p:txBody>
      </p:sp>
    </p:spTree>
    <p:extLst>
      <p:ext uri="{BB962C8B-B14F-4D97-AF65-F5344CB8AC3E}">
        <p14:creationId xmlns:p14="http://schemas.microsoft.com/office/powerpoint/2010/main" val="128681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Word2vector</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29</a:t>
            </a:fld>
            <a:endParaRPr kumimoji="1" lang="zh-CN" altLang="en-US"/>
          </a:p>
        </p:txBody>
      </p:sp>
    </p:spTree>
    <p:extLst>
      <p:ext uri="{BB962C8B-B14F-4D97-AF65-F5344CB8AC3E}">
        <p14:creationId xmlns:p14="http://schemas.microsoft.com/office/powerpoint/2010/main" val="88545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30</a:t>
            </a:fld>
            <a:endParaRPr kumimoji="1" lang="zh-CN" altLang="en-US"/>
          </a:p>
        </p:txBody>
      </p:sp>
    </p:spTree>
    <p:extLst>
      <p:ext uri="{BB962C8B-B14F-4D97-AF65-F5344CB8AC3E}">
        <p14:creationId xmlns:p14="http://schemas.microsoft.com/office/powerpoint/2010/main" val="361436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latin typeface="Kaiti SC" panose="02010600040101010101" pitchFamily="2" charset="-122"/>
                <a:ea typeface="Kaiti SC" panose="02010600040101010101" pitchFamily="2" charset="-122"/>
              </a:rPr>
              <a:t>每个指称词</a:t>
            </a:r>
            <a:r>
              <a:rPr kumimoji="1" lang="en-US" altLang="zh-CN" dirty="0">
                <a:latin typeface="Kaiti SC" panose="02010600040101010101" pitchFamily="2" charset="-122"/>
                <a:ea typeface="Kaiti SC" panose="02010600040101010101" pitchFamily="2" charset="-122"/>
              </a:rPr>
              <a:t>m</a:t>
            </a:r>
            <a:r>
              <a:rPr kumimoji="1" lang="zh-CN" altLang="en-US" dirty="0">
                <a:latin typeface="Kaiti SC" panose="02010600040101010101" pitchFamily="2" charset="-122"/>
                <a:ea typeface="Kaiti SC" panose="02010600040101010101" pitchFamily="2" charset="-122"/>
              </a:rPr>
              <a:t>由一个词项序列来表示，针对</a:t>
            </a:r>
            <a:r>
              <a:rPr kumimoji="1" lang="en-US" altLang="zh-CN" dirty="0">
                <a:latin typeface="Kaiti SC" panose="02010600040101010101" pitchFamily="2" charset="-122"/>
                <a:ea typeface="Kaiti SC" panose="02010600040101010101" pitchFamily="2" charset="-122"/>
              </a:rPr>
              <a:t>m</a:t>
            </a:r>
            <a:r>
              <a:rPr kumimoji="1" lang="zh-CN" altLang="en-US" dirty="0">
                <a:latin typeface="Kaiti SC" panose="02010600040101010101" pitchFamily="2" charset="-122"/>
                <a:ea typeface="Kaiti SC" panose="02010600040101010101" pitchFamily="2" charset="-122"/>
              </a:rPr>
              <a:t>从知识库中获取一个候选实体集合</a:t>
            </a:r>
            <a:r>
              <a:rPr kumimoji="1" lang="en-US" altLang="zh-CN" dirty="0">
                <a:latin typeface="Kaiti SC" panose="02010600040101010101" pitchFamily="2" charset="-122"/>
                <a:ea typeface="Kaiti SC" panose="02010600040101010101" pitchFamily="2" charset="-122"/>
              </a:rPr>
              <a:t>C</a:t>
            </a:r>
            <a:r>
              <a:rPr kumimoji="1" lang="zh-CN" altLang="en-US" dirty="0">
                <a:latin typeface="Kaiti SC" panose="02010600040101010101" pitchFamily="2" charset="-122"/>
                <a:ea typeface="Kaiti SC" panose="02010600040101010101" pitchFamily="2" charset="-122"/>
              </a:rPr>
              <a:t>，实体链接的目标就是从</a:t>
            </a:r>
            <a:r>
              <a:rPr kumimoji="1" lang="en-US" altLang="zh-CN" dirty="0">
                <a:latin typeface="Kaiti SC" panose="02010600040101010101" pitchFamily="2" charset="-122"/>
                <a:ea typeface="Kaiti SC" panose="02010600040101010101" pitchFamily="2" charset="-122"/>
              </a:rPr>
              <a:t>C</a:t>
            </a:r>
            <a:r>
              <a:rPr kumimoji="1" lang="zh-CN" altLang="en-US" dirty="0">
                <a:latin typeface="Kaiti SC" panose="02010600040101010101" pitchFamily="2" charset="-122"/>
                <a:ea typeface="Kaiti SC" panose="02010600040101010101" pitchFamily="2" charset="-122"/>
              </a:rPr>
              <a:t>中选取一个得分最高的实体作为答案 </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5</a:t>
            </a:fld>
            <a:endParaRPr kumimoji="1" lang="zh-CN" altLang="en-US"/>
          </a:p>
        </p:txBody>
      </p:sp>
    </p:spTree>
    <p:extLst>
      <p:ext uri="{BB962C8B-B14F-4D97-AF65-F5344CB8AC3E}">
        <p14:creationId xmlns:p14="http://schemas.microsoft.com/office/powerpoint/2010/main" val="225490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31</a:t>
            </a:fld>
            <a:endParaRPr kumimoji="1" lang="zh-CN" altLang="en-US"/>
          </a:p>
        </p:txBody>
      </p:sp>
    </p:spTree>
    <p:extLst>
      <p:ext uri="{BB962C8B-B14F-4D97-AF65-F5344CB8AC3E}">
        <p14:creationId xmlns:p14="http://schemas.microsoft.com/office/powerpoint/2010/main" val="314035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32</a:t>
            </a:fld>
            <a:endParaRPr kumimoji="1" lang="zh-CN" altLang="en-US"/>
          </a:p>
        </p:txBody>
      </p:sp>
    </p:spTree>
    <p:extLst>
      <p:ext uri="{BB962C8B-B14F-4D97-AF65-F5344CB8AC3E}">
        <p14:creationId xmlns:p14="http://schemas.microsoft.com/office/powerpoint/2010/main" val="1455311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实体链接框架：</a:t>
            </a:r>
          </a:p>
          <a:p>
            <a:r>
              <a:rPr lang="en-US" altLang="zh-CN" sz="1200" kern="1200" dirty="0">
                <a:solidFill>
                  <a:schemeClr val="tx1"/>
                </a:solidFill>
                <a:effectLst/>
                <a:latin typeface="+mn-lt"/>
                <a:ea typeface="+mn-ea"/>
                <a:cs typeface="+mn-cs"/>
              </a:rPr>
              <a:t>[1] Project Entity Linking</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https://</a:t>
            </a:r>
            <a:r>
              <a:rPr lang="en-US" altLang="zh-CN" sz="1200" kern="1200" dirty="0" err="1">
                <a:solidFill>
                  <a:schemeClr val="tx1"/>
                </a:solidFill>
                <a:effectLst/>
                <a:latin typeface="+mn-lt"/>
                <a:ea typeface="+mn-ea"/>
                <a:cs typeface="+mn-cs"/>
              </a:rPr>
              <a:t>www.microsoft.com</a:t>
            </a:r>
            <a:r>
              <a:rPr lang="en-US" altLang="zh-CN" sz="1200" kern="1200" dirty="0">
                <a:solidFill>
                  <a:schemeClr val="tx1"/>
                </a:solidFill>
                <a:effectLst/>
                <a:latin typeface="+mn-lt"/>
                <a:ea typeface="+mn-ea"/>
                <a:cs typeface="+mn-cs"/>
              </a:rPr>
              <a:t>/cognitive-services/</a:t>
            </a:r>
            <a:r>
              <a:rPr lang="en-US" altLang="zh-CN" sz="1200" kern="1200" dirty="0" err="1">
                <a:solidFill>
                  <a:schemeClr val="tx1"/>
                </a:solidFill>
                <a:effectLst/>
                <a:latin typeface="+mn-lt"/>
                <a:ea typeface="+mn-ea"/>
                <a:cs typeface="+mn-cs"/>
              </a:rPr>
              <a:t>en</a:t>
            </a:r>
            <a:r>
              <a:rPr lang="en-US" altLang="zh-CN" sz="1200" kern="1200" dirty="0">
                <a:solidFill>
                  <a:schemeClr val="tx1"/>
                </a:solidFill>
                <a:effectLst/>
                <a:latin typeface="+mn-lt"/>
                <a:ea typeface="+mn-ea"/>
                <a:cs typeface="+mn-cs"/>
              </a:rPr>
              <a:t>-us/entity-linking-intelligence-service</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微软的实体链接服务（非开源），从</a:t>
            </a:r>
            <a:r>
              <a:rPr lang="en-US" altLang="zh-CN" sz="1200" kern="1200" dirty="0">
                <a:solidFill>
                  <a:schemeClr val="tx1"/>
                </a:solidFill>
                <a:effectLst/>
                <a:latin typeface="+mn-lt"/>
                <a:ea typeface="+mn-ea"/>
                <a:cs typeface="+mn-cs"/>
              </a:rPr>
              <a:t>demo</a:t>
            </a:r>
            <a:r>
              <a:rPr lang="zh-CN" altLang="zh-CN" sz="1200" kern="1200" dirty="0">
                <a:solidFill>
                  <a:schemeClr val="tx1"/>
                </a:solidFill>
                <a:effectLst/>
                <a:latin typeface="+mn-lt"/>
                <a:ea typeface="+mn-ea"/>
                <a:cs typeface="+mn-cs"/>
              </a:rPr>
              <a:t>看很简洁。没有原理概述。</a:t>
            </a:r>
          </a:p>
          <a:p>
            <a:r>
              <a:rPr lang="en-US" altLang="zh-CN" sz="1200" kern="1200" dirty="0">
                <a:solidFill>
                  <a:schemeClr val="tx1"/>
                </a:solidFill>
                <a:effectLst/>
                <a:latin typeface="+mn-lt"/>
                <a:ea typeface="+mn-ea"/>
                <a:cs typeface="+mn-cs"/>
              </a:rPr>
              <a:t>[2] </a:t>
            </a:r>
            <a:r>
              <a:rPr lang="en-US" altLang="zh-CN" sz="1200" kern="1200" dirty="0" err="1">
                <a:solidFill>
                  <a:schemeClr val="tx1"/>
                </a:solidFill>
                <a:effectLst/>
                <a:latin typeface="+mn-lt"/>
                <a:ea typeface="+mn-ea"/>
                <a:cs typeface="+mn-cs"/>
              </a:rPr>
              <a:t>dexter</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a:t>
            </a:r>
            <a:r>
              <a:rPr lang="en-US" altLang="zh-CN" sz="1200" kern="1200" dirty="0" err="1">
                <a:solidFill>
                  <a:schemeClr val="tx1"/>
                </a:solidFill>
                <a:effectLst/>
                <a:latin typeface="+mn-lt"/>
                <a:ea typeface="+mn-ea"/>
                <a:cs typeface="+mn-cs"/>
              </a:rPr>
              <a:t>dexter.isti.cnr.it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dexter</a:t>
            </a:r>
            <a:r>
              <a:rPr lang="zh-CN" altLang="zh-CN" sz="1200" kern="1200" dirty="0">
                <a:solidFill>
                  <a:schemeClr val="tx1"/>
                </a:solidFill>
                <a:effectLst/>
                <a:latin typeface="+mn-lt"/>
                <a:ea typeface="+mn-ea"/>
                <a:cs typeface="+mn-cs"/>
              </a:rPr>
              <a:t>，一个实体链接框架。（官方的</a:t>
            </a:r>
            <a:r>
              <a:rPr lang="en-US" altLang="zh-CN" sz="1200" kern="1200" dirty="0">
                <a:solidFill>
                  <a:schemeClr val="tx1"/>
                </a:solidFill>
                <a:effectLst/>
                <a:latin typeface="+mn-lt"/>
                <a:ea typeface="+mn-ea"/>
                <a:cs typeface="+mn-cs"/>
              </a:rPr>
              <a:t>live demo</a:t>
            </a:r>
            <a:r>
              <a:rPr lang="zh-CN" altLang="zh-CN" sz="1200" kern="1200" dirty="0">
                <a:solidFill>
                  <a:schemeClr val="tx1"/>
                </a:solidFill>
                <a:effectLst/>
                <a:latin typeface="+mn-lt"/>
                <a:ea typeface="+mn-ea"/>
                <a:cs typeface="+mn-cs"/>
              </a:rPr>
              <a:t>运行了半天没出结果）</a:t>
            </a:r>
          </a:p>
          <a:p>
            <a:r>
              <a:rPr lang="en-US" altLang="zh-CN" sz="1200" kern="1200" dirty="0">
                <a:solidFill>
                  <a:schemeClr val="tx1"/>
                </a:solidFill>
                <a:effectLst/>
                <a:latin typeface="+mn-lt"/>
                <a:ea typeface="+mn-ea"/>
                <a:cs typeface="+mn-cs"/>
              </a:rPr>
              <a:t>[3] The Knowledge Graph Search API</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https://</a:t>
            </a:r>
            <a:r>
              <a:rPr lang="en-US" altLang="zh-CN" sz="1200" kern="1200" dirty="0" err="1">
                <a:solidFill>
                  <a:schemeClr val="tx1"/>
                </a:solidFill>
                <a:effectLst/>
                <a:latin typeface="+mn-lt"/>
                <a:ea typeface="+mn-ea"/>
                <a:cs typeface="+mn-cs"/>
              </a:rPr>
              <a:t>developers.google.com</a:t>
            </a:r>
            <a:r>
              <a:rPr lang="en-US" altLang="zh-CN" sz="1200" kern="1200" dirty="0">
                <a:solidFill>
                  <a:schemeClr val="tx1"/>
                </a:solidFill>
                <a:effectLst/>
                <a:latin typeface="+mn-lt"/>
                <a:ea typeface="+mn-ea"/>
                <a:cs typeface="+mn-cs"/>
              </a:rPr>
              <a:t>/knowledge-graph/</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的知识库检索。可以作为实体链接的一个环节来看。</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的检索排名做得很好（结合知识热度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知识名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别名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正文）。</a:t>
            </a:r>
          </a:p>
          <a:p>
            <a:r>
              <a:rPr lang="en-US" altLang="zh-CN" sz="1200" kern="1200" dirty="0">
                <a:solidFill>
                  <a:schemeClr val="tx1"/>
                </a:solidFill>
                <a:effectLst/>
                <a:latin typeface="+mn-lt"/>
                <a:ea typeface="+mn-ea"/>
                <a:cs typeface="+mn-cs"/>
              </a:rPr>
              <a:t>[4] AGDISTIS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a:t>
            </a:r>
            <a:r>
              <a:rPr lang="en-US" altLang="zh-CN" sz="1200" kern="1200" dirty="0" err="1">
                <a:solidFill>
                  <a:schemeClr val="tx1"/>
                </a:solidFill>
                <a:effectLst/>
                <a:latin typeface="+mn-lt"/>
                <a:ea typeface="+mn-ea"/>
                <a:cs typeface="+mn-cs"/>
              </a:rPr>
              <a:t>aksw.org</a:t>
            </a:r>
            <a:r>
              <a:rPr lang="en-US" altLang="zh-CN" sz="1200" kern="1200" dirty="0">
                <a:solidFill>
                  <a:schemeClr val="tx1"/>
                </a:solidFill>
                <a:effectLst/>
                <a:latin typeface="+mn-lt"/>
                <a:ea typeface="+mn-ea"/>
                <a:cs typeface="+mn-cs"/>
              </a:rPr>
              <a:t>/Projects/</a:t>
            </a:r>
            <a:r>
              <a:rPr lang="en-US" altLang="zh-CN" sz="1200" kern="1200" dirty="0" err="1">
                <a:solidFill>
                  <a:schemeClr val="tx1"/>
                </a:solidFill>
                <a:effectLst/>
                <a:latin typeface="+mn-lt"/>
                <a:ea typeface="+mn-ea"/>
                <a:cs typeface="+mn-cs"/>
              </a:rPr>
              <a:t>AGDISTIS.html</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当前流行的开源实体链接服务之一（链接到</a:t>
            </a:r>
            <a:r>
              <a:rPr lang="en-US" altLang="zh-CN" sz="1200" kern="1200" dirty="0" err="1">
                <a:solidFill>
                  <a:schemeClr val="tx1"/>
                </a:solidFill>
                <a:effectLst/>
                <a:latin typeface="+mn-lt"/>
                <a:ea typeface="+mn-ea"/>
                <a:cs typeface="+mn-cs"/>
              </a:rPr>
              <a:t>dbpedia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demo</a:t>
            </a:r>
            <a:r>
              <a:rPr lang="zh-CN" altLang="zh-CN" sz="1200" kern="1200" dirty="0">
                <a:solidFill>
                  <a:schemeClr val="tx1"/>
                </a:solidFill>
                <a:effectLst/>
                <a:latin typeface="+mn-lt"/>
                <a:ea typeface="+mn-ea"/>
                <a:cs typeface="+mn-cs"/>
              </a:rPr>
              <a:t>中需要将实体用括号圈出，</a:t>
            </a:r>
            <a:r>
              <a:rPr lang="en-US" altLang="zh-CN" sz="1200" kern="1200" dirty="0">
                <a:solidFill>
                  <a:schemeClr val="tx1"/>
                </a:solidFill>
                <a:effectLst/>
                <a:latin typeface="+mn-lt"/>
                <a:ea typeface="+mn-ea"/>
                <a:cs typeface="+mn-cs"/>
              </a:rPr>
              <a:t>AGDISTIS</a:t>
            </a:r>
            <a:r>
              <a:rPr lang="zh-CN" altLang="zh-CN" sz="1200" kern="1200" dirty="0">
                <a:solidFill>
                  <a:schemeClr val="tx1"/>
                </a:solidFill>
                <a:effectLst/>
                <a:latin typeface="+mn-lt"/>
                <a:ea typeface="+mn-ea"/>
                <a:cs typeface="+mn-cs"/>
              </a:rPr>
              <a:t>作为一同开发的知识抽取框架</a:t>
            </a:r>
            <a:r>
              <a:rPr lang="en-US" altLang="zh-CN" sz="1200" kern="1200" dirty="0">
                <a:solidFill>
                  <a:schemeClr val="tx1"/>
                </a:solidFill>
                <a:effectLst/>
                <a:latin typeface="+mn-lt"/>
                <a:ea typeface="+mn-ea"/>
                <a:cs typeface="+mn-cs"/>
              </a:rPr>
              <a:t>FOX</a:t>
            </a:r>
            <a:r>
              <a:rPr lang="zh-CN" altLang="zh-CN" sz="1200" kern="1200" dirty="0">
                <a:solidFill>
                  <a:schemeClr val="tx1"/>
                </a:solidFill>
                <a:effectLst/>
                <a:latin typeface="+mn-lt"/>
                <a:ea typeface="+mn-ea"/>
                <a:cs typeface="+mn-cs"/>
              </a:rPr>
              <a:t>的一个必要功能，采用</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种全新的知识库无关的命名实体消歧算法</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结合了</a:t>
            </a:r>
            <a:r>
              <a:rPr lang="en-US" altLang="zh-CN" sz="1200" kern="1200" dirty="0">
                <a:solidFill>
                  <a:schemeClr val="tx1"/>
                </a:solidFill>
                <a:effectLst/>
                <a:latin typeface="+mn-lt"/>
                <a:ea typeface="+mn-ea"/>
                <a:cs typeface="+mn-cs"/>
              </a:rPr>
              <a:t>Hypertext-Induced Topic Search</a:t>
            </a:r>
            <a:r>
              <a:rPr lang="zh-CN" altLang="zh-CN" sz="1200" kern="1200" dirty="0">
                <a:solidFill>
                  <a:schemeClr val="tx1"/>
                </a:solidFill>
                <a:effectLst/>
                <a:latin typeface="+mn-lt"/>
                <a:ea typeface="+mn-ea"/>
                <a:cs typeface="+mn-cs"/>
              </a:rPr>
              <a:t>算法、标签扩展策略和字符串相关度计算</a:t>
            </a:r>
          </a:p>
          <a:p>
            <a:r>
              <a:rPr lang="en-US" altLang="zh-CN" sz="1200" kern="1200" dirty="0">
                <a:solidFill>
                  <a:schemeClr val="tx1"/>
                </a:solidFill>
                <a:effectLst/>
                <a:latin typeface="+mn-lt"/>
                <a:ea typeface="+mn-ea"/>
                <a:cs typeface="+mn-cs"/>
              </a:rPr>
              <a:t>[5] TAGME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https://tagme.d4science.org/</a:t>
            </a:r>
            <a:r>
              <a:rPr lang="en-US" altLang="zh-CN" sz="1200" kern="1200" dirty="0" err="1">
                <a:solidFill>
                  <a:schemeClr val="tx1"/>
                </a:solidFill>
                <a:effectLst/>
                <a:latin typeface="+mn-lt"/>
                <a:ea typeface="+mn-ea"/>
                <a:cs typeface="+mn-cs"/>
              </a:rPr>
              <a:t>tagme</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当前流行的实体链接服务之一。（链接到</a:t>
            </a:r>
            <a:r>
              <a:rPr lang="en-US" altLang="zh-CN" sz="1200" kern="1200" dirty="0">
                <a:solidFill>
                  <a:schemeClr val="tx1"/>
                </a:solidFill>
                <a:effectLst/>
                <a:latin typeface="+mn-lt"/>
                <a:ea typeface="+mn-ea"/>
                <a:cs typeface="+mn-cs"/>
              </a:rPr>
              <a:t>Wikipedia</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[6] CN-</a:t>
            </a:r>
            <a:r>
              <a:rPr lang="en-US" altLang="zh-CN" sz="1200" kern="1200" dirty="0" err="1">
                <a:solidFill>
                  <a:schemeClr val="tx1"/>
                </a:solidFill>
                <a:effectLst/>
                <a:latin typeface="+mn-lt"/>
                <a:ea typeface="+mn-ea"/>
                <a:cs typeface="+mn-cs"/>
              </a:rPr>
              <a:t>DBpedia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http://</a:t>
            </a:r>
            <a:r>
              <a:rPr lang="en-US" altLang="zh-CN" sz="1200" kern="1200" dirty="0" err="1">
                <a:solidFill>
                  <a:schemeClr val="tx1"/>
                </a:solidFill>
                <a:effectLst/>
                <a:latin typeface="+mn-lt"/>
                <a:ea typeface="+mn-ea"/>
                <a:cs typeface="+mn-cs"/>
              </a:rPr>
              <a:t>kw.fudan.edu.cn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cndbpedia</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CN-</a:t>
            </a:r>
            <a:r>
              <a:rPr lang="en-US" altLang="zh-CN" sz="1200" kern="1200" dirty="0" err="1">
                <a:solidFill>
                  <a:schemeClr val="tx1"/>
                </a:solidFill>
                <a:effectLst/>
                <a:latin typeface="+mn-lt"/>
                <a:ea typeface="+mn-ea"/>
                <a:cs typeface="+mn-cs"/>
              </a:rPr>
              <a:t>DBpedia</a:t>
            </a:r>
            <a:r>
              <a:rPr lang="zh-CN" altLang="zh-CN" sz="1200" kern="1200" dirty="0">
                <a:solidFill>
                  <a:schemeClr val="tx1"/>
                </a:solidFill>
                <a:effectLst/>
                <a:latin typeface="+mn-lt"/>
                <a:ea typeface="+mn-ea"/>
                <a:cs typeface="+mn-cs"/>
              </a:rPr>
              <a:t>由复旦大学知识工场实验室研发并维护的大规模通用领域结构化百科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提供实体链接服务</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33</a:t>
            </a:fld>
            <a:endParaRPr kumimoji="1" lang="zh-CN" altLang="en-US"/>
          </a:p>
        </p:txBody>
      </p:sp>
    </p:spTree>
    <p:extLst>
      <p:ext uri="{BB962C8B-B14F-4D97-AF65-F5344CB8AC3E}">
        <p14:creationId xmlns:p14="http://schemas.microsoft.com/office/powerpoint/2010/main" val="3094419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M&amp;W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The Wikipedia anchor link-based method proposed by (Milne and Witten, 2008a). </a:t>
            </a:r>
            <a:endParaRPr lang="en-US" altLang="zh-CN" dirty="0">
              <a:effectLst/>
            </a:endParaRPr>
          </a:p>
          <a:p>
            <a:r>
              <a:rPr lang="en-US" altLang="zh-CN" sz="1200" kern="1200" dirty="0">
                <a:solidFill>
                  <a:schemeClr val="tx1"/>
                </a:solidFill>
                <a:effectLst/>
                <a:latin typeface="+mn-lt"/>
                <a:ea typeface="+mn-ea"/>
                <a:cs typeface="+mn-cs"/>
              </a:rPr>
              <a:t>DSRM1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Our proposed DSRM based on connected entities. </a:t>
            </a:r>
            <a:endParaRPr lang="en-US" altLang="zh-CN" dirty="0">
              <a:effectLst/>
            </a:endParaRPr>
          </a:p>
          <a:p>
            <a:r>
              <a:rPr lang="en-US" altLang="zh-CN" sz="1200" kern="1200" dirty="0">
                <a:solidFill>
                  <a:schemeClr val="tx1"/>
                </a:solidFill>
                <a:effectLst/>
                <a:latin typeface="+mn-lt"/>
                <a:ea typeface="+mn-ea"/>
                <a:cs typeface="+mn-cs"/>
              </a:rPr>
              <a:t>DSRM12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DSRM1 + relations. </a:t>
            </a:r>
            <a:endParaRPr lang="en-US" altLang="zh-CN" dirty="0">
              <a:effectLst/>
            </a:endParaRPr>
          </a:p>
          <a:p>
            <a:r>
              <a:rPr lang="en-US" altLang="zh-CN" sz="1200" kern="1200" dirty="0">
                <a:solidFill>
                  <a:schemeClr val="tx1"/>
                </a:solidFill>
                <a:effectLst/>
                <a:latin typeface="+mn-lt"/>
                <a:ea typeface="+mn-ea"/>
                <a:cs typeface="+mn-cs"/>
              </a:rPr>
              <a:t>DSRM123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DSRM12 + entity types. </a:t>
            </a:r>
            <a:endParaRPr lang="en-US" altLang="zh-CN" dirty="0">
              <a:effectLst/>
            </a:endParaRPr>
          </a:p>
          <a:p>
            <a:r>
              <a:rPr lang="en-US" altLang="zh-CN" sz="1200" kern="1200" dirty="0">
                <a:solidFill>
                  <a:schemeClr val="tx1"/>
                </a:solidFill>
                <a:effectLst/>
                <a:latin typeface="+mn-lt"/>
                <a:ea typeface="+mn-ea"/>
                <a:cs typeface="+mn-cs"/>
              </a:rPr>
              <a:t>DSRM1234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DSRM123 + entity descriptions. </a:t>
            </a:r>
            <a:endParaRPr lang="en-US"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34</a:t>
            </a:fld>
            <a:endParaRPr kumimoji="1" lang="zh-CN" altLang="en-US"/>
          </a:p>
        </p:txBody>
      </p:sp>
    </p:spTree>
    <p:extLst>
      <p:ext uri="{BB962C8B-B14F-4D97-AF65-F5344CB8AC3E}">
        <p14:creationId xmlns:p14="http://schemas.microsoft.com/office/powerpoint/2010/main" val="145561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准确率</a:t>
            </a:r>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35</a:t>
            </a:fld>
            <a:endParaRPr kumimoji="1" lang="zh-CN" altLang="en-US"/>
          </a:p>
        </p:txBody>
      </p:sp>
    </p:spTree>
    <p:extLst>
      <p:ext uri="{BB962C8B-B14F-4D97-AF65-F5344CB8AC3E}">
        <p14:creationId xmlns:p14="http://schemas.microsoft.com/office/powerpoint/2010/main" val="220952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6</a:t>
            </a:fld>
            <a:endParaRPr kumimoji="1" lang="zh-CN" altLang="en-US"/>
          </a:p>
        </p:txBody>
      </p:sp>
    </p:spTree>
    <p:extLst>
      <p:ext uri="{BB962C8B-B14F-4D97-AF65-F5344CB8AC3E}">
        <p14:creationId xmlns:p14="http://schemas.microsoft.com/office/powerpoint/2010/main" val="2656777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10</a:t>
            </a:fld>
            <a:endParaRPr kumimoji="1" lang="zh-CN" altLang="en-US"/>
          </a:p>
        </p:txBody>
      </p:sp>
    </p:spTree>
    <p:extLst>
      <p:ext uri="{BB962C8B-B14F-4D97-AF65-F5344CB8AC3E}">
        <p14:creationId xmlns:p14="http://schemas.microsoft.com/office/powerpoint/2010/main" val="60284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a typeface="宋体" panose="02010600030101010101" pitchFamily="2" charset="-122"/>
              </a:rPr>
              <a:t>将实体指称词和候选实体的上下文表示成表达向量，通过某种方法计算上下文向量的相似度作为匹配得分，所构建的特征向量参上。 </a:t>
            </a:r>
            <a:endParaRPr lang="zh-CN" altLang="zh-CN" sz="800" dirty="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a typeface="宋体" panose="02010600030101010101" pitchFamily="2" charset="-122"/>
              </a:rPr>
              <a:t>缺点：依赖于词的共现，忽略语义信息， 且现存的数据库很难为候选实体提供足够的上下文信息 </a:t>
            </a:r>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13</a:t>
            </a:fld>
            <a:endParaRPr kumimoji="1" lang="zh-CN" altLang="en-US"/>
          </a:p>
        </p:txBody>
      </p:sp>
    </p:spTree>
    <p:extLst>
      <p:ext uri="{BB962C8B-B14F-4D97-AF65-F5344CB8AC3E}">
        <p14:creationId xmlns:p14="http://schemas.microsoft.com/office/powerpoint/2010/main" val="230777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a:lnSpc>
                <a:spcPts val="8000"/>
              </a:lnSpc>
            </a:pPr>
            <a:r>
              <a:rPr lang="zh-CN" altLang="zh-CN" sz="3000" dirty="0">
                <a:ea typeface="宋体" panose="02010600030101010101" pitchFamily="2" charset="-122"/>
              </a:rPr>
              <a:t>向量表示方法</a:t>
            </a:r>
            <a:r>
              <a:rPr lang="zh-CN" altLang="zh-CN" sz="3400" dirty="0">
                <a:ea typeface="宋体" panose="02010600030101010101" pitchFamily="2" charset="-122"/>
              </a:rPr>
              <a:t>：</a:t>
            </a:r>
            <a:endParaRPr lang="en-US" altLang="zh-CN" sz="3400" dirty="0">
              <a:ea typeface="宋体" panose="02010600030101010101" pitchFamily="2" charset="-122"/>
            </a:endParaRPr>
          </a:p>
          <a:p>
            <a:pPr algn="l" eaLnBrk="1">
              <a:lnSpc>
                <a:spcPts val="8000"/>
              </a:lnSpc>
            </a:pPr>
            <a:r>
              <a:rPr lang="en-US" altLang="zh-CN" dirty="0"/>
              <a:t>	</a:t>
            </a:r>
            <a:r>
              <a:rPr lang="zh-CN" altLang="zh-CN" dirty="0"/>
              <a:t>利用实体上下文中提及的实体及其分类构建向量 </a:t>
            </a:r>
            <a:endParaRPr lang="en-US" altLang="zh-CN" dirty="0"/>
          </a:p>
          <a:p>
            <a:pPr algn="l" eaLnBrk="1">
              <a:lnSpc>
                <a:spcPts val="8000"/>
              </a:lnSpc>
            </a:pPr>
            <a:r>
              <a:rPr lang="en-US" altLang="zh-CN" dirty="0"/>
              <a:t>	</a:t>
            </a:r>
            <a:r>
              <a:rPr lang="zh-CN" altLang="zh-CN" dirty="0"/>
              <a:t>计算实体指称词和候选实体Wikipedia页面的概念文本的语义相关性的加权平均作为向量表达</a:t>
            </a:r>
            <a:endParaRPr lang="en-US" altLang="zh-CN" dirty="0"/>
          </a:p>
          <a:p>
            <a:pPr algn="l" eaLnBrk="1">
              <a:lnSpc>
                <a:spcPts val="8000"/>
              </a:lnSpc>
            </a:pPr>
            <a:r>
              <a:rPr lang="en-US" altLang="zh-CN" dirty="0"/>
              <a:t>	</a:t>
            </a:r>
            <a:r>
              <a:rPr lang="zh-CN" altLang="zh-CN" dirty="0"/>
              <a:t>利用上下文和相关属性的文本描述构建词袋模型作为表达向量</a:t>
            </a:r>
            <a:endParaRPr lang="en-US" altLang="zh-CN" dirty="0"/>
          </a:p>
          <a:p>
            <a:pPr algn="l" eaLnBrk="1">
              <a:lnSpc>
                <a:spcPts val="8000"/>
              </a:lnSpc>
            </a:pPr>
            <a:endParaRPr lang="en-US" altLang="zh-CN" dirty="0"/>
          </a:p>
          <a:p>
            <a:pPr algn="l" eaLnBrk="1">
              <a:lnSpc>
                <a:spcPts val="8000"/>
              </a:lnSpc>
            </a:pPr>
            <a:r>
              <a:rPr lang="zh-CN" altLang="en-US" sz="1200" dirty="0">
                <a:ea typeface="宋体" panose="02010600030101010101" pitchFamily="2" charset="-122"/>
              </a:rPr>
              <a:t>二分类法</a:t>
            </a:r>
            <a:r>
              <a:rPr lang="zh-CN" altLang="zh-CN" sz="1200" dirty="0">
                <a:ea typeface="宋体" panose="02010600030101010101" pitchFamily="2" charset="-122"/>
              </a:rPr>
              <a:t>缺点：训练数据的分布极其不平衡；一旦有多于一个样本对被判断为正例，就必须使用其他技术来找到最佳结果</a:t>
            </a:r>
            <a:endParaRPr lang="en-US" altLang="zh-CN" dirty="0"/>
          </a:p>
          <a:p>
            <a:pPr lvl="0" algn="l" eaLnBrk="1">
              <a:lnSpc>
                <a:spcPts val="7800"/>
              </a:lnSpc>
              <a:buSzPct val="40000"/>
              <a:buFontTx/>
              <a:buBlip>
                <a:blip r:embed="rId3"/>
              </a:buBlip>
            </a:pPr>
            <a:endParaRPr lang="zh-CN" altLang="zh-CN" sz="3000" dirty="0">
              <a:ea typeface="宋体" panose="02010600030101010101" pitchFamily="2" charset="-122"/>
            </a:endParaRP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14</a:t>
            </a:fld>
            <a:endParaRPr kumimoji="1" lang="zh-CN" altLang="en-US"/>
          </a:p>
        </p:txBody>
      </p:sp>
    </p:spTree>
    <p:extLst>
      <p:ext uri="{BB962C8B-B14F-4D97-AF65-F5344CB8AC3E}">
        <p14:creationId xmlns:p14="http://schemas.microsoft.com/office/powerpoint/2010/main" val="178342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概率性方法：用</a:t>
            </a:r>
            <a:r>
              <a:rPr kumimoji="1" lang="en-US" altLang="zh-CN" dirty="0"/>
              <a:t>SVM</a:t>
            </a:r>
            <a:r>
              <a:rPr kumimoji="1" lang="zh-CN" altLang="en-US" dirty="0"/>
              <a:t>学习局部上下文相似度，再通过概率图模型来模拟文档级别的主题一致性</a:t>
            </a:r>
          </a:p>
          <a:p>
            <a:r>
              <a:rPr kumimoji="1" lang="zh-CN" altLang="en-US" dirty="0"/>
              <a:t>采用一个生成式的概率模型来链实体指称词和知识库中的实体</a:t>
            </a:r>
          </a:p>
          <a:p>
            <a:r>
              <a:rPr kumimoji="1" lang="zh-CN" altLang="en-US" dirty="0"/>
              <a:t>从知识库中学习一个条件概率模型</a:t>
            </a:r>
            <a:r>
              <a:rPr kumimoji="1" lang="en-US" altLang="zh-CN" dirty="0"/>
              <a:t>p(</a:t>
            </a:r>
            <a:r>
              <a:rPr kumimoji="1" lang="en-US" altLang="zh-CN" dirty="0" err="1"/>
              <a:t>e|m</a:t>
            </a:r>
            <a:r>
              <a:rPr kumimoji="1" lang="en-US" altLang="zh-CN" dirty="0"/>
              <a:t>)</a:t>
            </a:r>
            <a:r>
              <a:rPr kumimoji="1" lang="zh-CN" altLang="en-US" dirty="0"/>
              <a:t>来找到最佳匹配实体</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15</a:t>
            </a:fld>
            <a:endParaRPr kumimoji="1" lang="zh-CN" altLang="en-US"/>
          </a:p>
        </p:txBody>
      </p:sp>
    </p:spTree>
    <p:extLst>
      <p:ext uri="{BB962C8B-B14F-4D97-AF65-F5344CB8AC3E}">
        <p14:creationId xmlns:p14="http://schemas.microsoft.com/office/powerpoint/2010/main" val="174526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16</a:t>
            </a:fld>
            <a:endParaRPr kumimoji="1" lang="zh-CN" altLang="en-US"/>
          </a:p>
        </p:txBody>
      </p:sp>
    </p:spTree>
    <p:extLst>
      <p:ext uri="{BB962C8B-B14F-4D97-AF65-F5344CB8AC3E}">
        <p14:creationId xmlns:p14="http://schemas.microsoft.com/office/powerpoint/2010/main" val="2319724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贪婪的分层预训练</a:t>
            </a:r>
          </a:p>
          <a:p>
            <a:endParaRPr kumimoji="1" lang="zh-CN" altLang="en-US" dirty="0"/>
          </a:p>
          <a:p>
            <a:r>
              <a:rPr kumimoji="1" lang="zh-CN" altLang="en-US" dirty="0"/>
              <a:t>监督微调</a:t>
            </a:r>
          </a:p>
        </p:txBody>
      </p:sp>
      <p:sp>
        <p:nvSpPr>
          <p:cNvPr id="4" name="灯片编号占位符 3"/>
          <p:cNvSpPr>
            <a:spLocks noGrp="1"/>
          </p:cNvSpPr>
          <p:nvPr>
            <p:ph type="sldNum" sz="quarter" idx="5"/>
          </p:nvPr>
        </p:nvSpPr>
        <p:spPr/>
        <p:txBody>
          <a:bodyPr/>
          <a:lstStyle/>
          <a:p>
            <a:fld id="{3E5FAF0A-E403-054C-A475-DA149B4F4A92}" type="slidenum">
              <a:rPr kumimoji="1" lang="zh-CN" altLang="en-US" smtClean="0"/>
              <a:t>17</a:t>
            </a:fld>
            <a:endParaRPr kumimoji="1" lang="zh-CN" altLang="en-US"/>
          </a:p>
        </p:txBody>
      </p:sp>
    </p:spTree>
    <p:extLst>
      <p:ext uri="{BB962C8B-B14F-4D97-AF65-F5344CB8AC3E}">
        <p14:creationId xmlns:p14="http://schemas.microsoft.com/office/powerpoint/2010/main" val="154916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CF61B2-E52A-0141-802F-1D61ECF360D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789105A-F88F-4F40-8021-52DDA0A7D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0DA90EB-6557-8149-BA62-ECABF9303697}"/>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1A7E2803-1248-AF46-B81D-104E83F241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B82291-E33D-724B-AE33-07293F1E8B25}"/>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1353384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7C0B3-B062-4A49-8621-E570E1F1BBD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B5B2878-6C63-5049-9107-9D8DABB8768C}"/>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34FA2C3-D7B2-A146-9DB0-B3347DE0AE96}"/>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86579CE9-16AA-0F42-A7B8-59E52E99618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A3BFE7-6A8F-344B-8E78-230E4FF9A688}"/>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27830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38CE91-943F-0B4A-80DF-553DC5795AA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699ECDD-B109-254B-A0F9-B689E715787F}"/>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43DA346-328A-5C48-B033-944FB8D49C00}"/>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B474B8A9-D7F4-0040-BE3F-0DAEF298864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CF2214-0BAC-9A47-A6BA-7C0E51ABA422}"/>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318772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47C14-8E14-0544-863E-CB2BB619F4C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C07751A-FA28-194D-8D86-1C433FCF8CCC}"/>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B0B361B-DDAB-714E-A3AC-F0F22CB2CB0F}"/>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C1189395-192E-7E4C-9C0C-4C91BD30B3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CFA2A61-2709-FC4C-B675-283A1E30B946}"/>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1542289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2ABAC-5E8C-7247-8F65-9A936A73853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10F07F2-6A94-7C41-9C38-BA0A3FCB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6C216B3-53C8-2542-A0C5-0F92D78FB732}"/>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57A2424F-285A-E443-8B83-B8B888DBBB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AE7BB9B-C16E-4A43-91FF-1D972B503ABA}"/>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45470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EEBD2-E072-0044-ACC5-13B2A933BF0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503793F-C31B-AB40-83C0-D33BC482810B}"/>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7651A9C9-F725-2344-9292-3251031A498C}"/>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A63BCD9C-9015-9444-BACA-B08D7D302662}"/>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6" name="页脚占位符 5">
            <a:extLst>
              <a:ext uri="{FF2B5EF4-FFF2-40B4-BE49-F238E27FC236}">
                <a16:creationId xmlns:a16="http://schemas.microsoft.com/office/drawing/2014/main" id="{B5510297-F7AD-0E47-9B83-50CD72427C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C8C075B-C2C7-8346-8ADB-4CCBA8A50011}"/>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33826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13F0F-24A2-A54B-84F8-A15E222F170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267F412-E37B-9442-825D-20AD9A3FB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96C72F4-2919-B840-9B1F-B81EAD173AA5}"/>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11F0BCE4-D817-AC46-8723-8C9BAD896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28083A1E-04A8-924E-9236-03B5572DF992}"/>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384C2A07-0419-9447-8B5B-07F64D68884B}"/>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8" name="页脚占位符 7">
            <a:extLst>
              <a:ext uri="{FF2B5EF4-FFF2-40B4-BE49-F238E27FC236}">
                <a16:creationId xmlns:a16="http://schemas.microsoft.com/office/drawing/2014/main" id="{1A08A255-9664-3346-88F9-D2F54EE0042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26A1284-BB6A-1249-82B9-EEDD1ED770D9}"/>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97194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2E95A-F6F6-CF4C-997F-2486F62E0A0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F900080-E0E3-9E44-9912-4FEF3E07D15A}"/>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4" name="页脚占位符 3">
            <a:extLst>
              <a:ext uri="{FF2B5EF4-FFF2-40B4-BE49-F238E27FC236}">
                <a16:creationId xmlns:a16="http://schemas.microsoft.com/office/drawing/2014/main" id="{DA9F0BCC-8557-924C-B86F-BFC040E979F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0E4ACB5-A90B-0743-84CE-EE0740546CB9}"/>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316833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2E9B00-E5BF-F04C-A4C6-EA8BA62C76D6}"/>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3" name="页脚占位符 2">
            <a:extLst>
              <a:ext uri="{FF2B5EF4-FFF2-40B4-BE49-F238E27FC236}">
                <a16:creationId xmlns:a16="http://schemas.microsoft.com/office/drawing/2014/main" id="{8CA923A4-3D69-9248-9A2A-76D66FB1049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4B29B43-FFE0-5542-85B8-D6D461B4C798}"/>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42914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E256B-C59B-9A4D-88E0-0BDA399057F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F49890C-C0EC-3F45-8D93-7B8380CA5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0F980B-597F-3440-8657-0CF242089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8C42301-5AA9-C143-A852-A5BF483FA5B3}"/>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6" name="页脚占位符 5">
            <a:extLst>
              <a:ext uri="{FF2B5EF4-FFF2-40B4-BE49-F238E27FC236}">
                <a16:creationId xmlns:a16="http://schemas.microsoft.com/office/drawing/2014/main" id="{68ED60AE-01A2-124A-9D32-743ACC73D4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5AE4475-93E9-3A4A-A478-5FE9AE4E903B}"/>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171514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C9D106-C252-DF4C-8D5C-3B53D4A620F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E72FFFB-65A4-284B-A7DB-24441E7C9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21AD161-BAC7-0E4D-8046-4E2496440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7679D78D-546C-D84C-99F9-EC1A382789A9}"/>
              </a:ext>
            </a:extLst>
          </p:cNvPr>
          <p:cNvSpPr>
            <a:spLocks noGrp="1"/>
          </p:cNvSpPr>
          <p:nvPr>
            <p:ph type="dt" sz="half" idx="10"/>
          </p:nvPr>
        </p:nvSpPr>
        <p:spPr/>
        <p:txBody>
          <a:bodyPr/>
          <a:lstStyle/>
          <a:p>
            <a:fld id="{C49E07FB-09CF-514D-8A60-8CAF74E0E441}" type="datetimeFigureOut">
              <a:rPr kumimoji="1" lang="zh-CN" altLang="en-US" smtClean="0"/>
              <a:t>2018/10/17</a:t>
            </a:fld>
            <a:endParaRPr kumimoji="1" lang="zh-CN" altLang="en-US"/>
          </a:p>
        </p:txBody>
      </p:sp>
      <p:sp>
        <p:nvSpPr>
          <p:cNvPr id="6" name="页脚占位符 5">
            <a:extLst>
              <a:ext uri="{FF2B5EF4-FFF2-40B4-BE49-F238E27FC236}">
                <a16:creationId xmlns:a16="http://schemas.microsoft.com/office/drawing/2014/main" id="{4C52EAF0-8041-D147-B226-711945C8AB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8F5F080-9CFC-AF4B-80EF-633B2A4B276F}"/>
              </a:ext>
            </a:extLst>
          </p:cNvPr>
          <p:cNvSpPr>
            <a:spLocks noGrp="1"/>
          </p:cNvSpPr>
          <p:nvPr>
            <p:ph type="sldNum" sz="quarter" idx="12"/>
          </p:nvPr>
        </p:nvSpPr>
        <p:spPr/>
        <p:txBody>
          <a:body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391111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C0C113-99B6-B84E-80CC-D0BEFED04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599BB45-CD29-E54C-80E2-C90727258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23E44F4-9F86-854B-A48E-9EF564730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E07FB-09CF-514D-8A60-8CAF74E0E441}" type="datetimeFigureOut">
              <a:rPr kumimoji="1" lang="zh-CN" altLang="en-US" smtClean="0"/>
              <a:t>2018/10/17</a:t>
            </a:fld>
            <a:endParaRPr kumimoji="1" lang="zh-CN" altLang="en-US"/>
          </a:p>
        </p:txBody>
      </p:sp>
      <p:sp>
        <p:nvSpPr>
          <p:cNvPr id="5" name="页脚占位符 4">
            <a:extLst>
              <a:ext uri="{FF2B5EF4-FFF2-40B4-BE49-F238E27FC236}">
                <a16:creationId xmlns:a16="http://schemas.microsoft.com/office/drawing/2014/main" id="{290341EB-B2AE-A44F-BDBD-9614BC201F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FAB23A5-8941-C44C-A0D9-2476087627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6018FB-3142-F44A-A4B5-A796178E2C3A}" type="slidenum">
              <a:rPr kumimoji="1" lang="zh-CN" altLang="en-US" smtClean="0"/>
              <a:t>‹#›</a:t>
            </a:fld>
            <a:endParaRPr kumimoji="1" lang="zh-CN" altLang="en-US"/>
          </a:p>
        </p:txBody>
      </p:sp>
    </p:spTree>
    <p:extLst>
      <p:ext uri="{BB962C8B-B14F-4D97-AF65-F5344CB8AC3E}">
        <p14:creationId xmlns:p14="http://schemas.microsoft.com/office/powerpoint/2010/main" val="2187611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5D050-3CA1-094B-8B93-EF292D631C78}"/>
              </a:ext>
            </a:extLst>
          </p:cNvPr>
          <p:cNvSpPr>
            <a:spLocks noGrp="1"/>
          </p:cNvSpPr>
          <p:nvPr>
            <p:ph type="ctrTitle"/>
          </p:nvPr>
        </p:nvSpPr>
        <p:spPr>
          <a:xfrm>
            <a:off x="1524000" y="649398"/>
            <a:ext cx="9144000" cy="2387600"/>
          </a:xfrm>
        </p:spPr>
        <p:txBody>
          <a:bodyPr/>
          <a:lstStyle/>
          <a:p>
            <a:r>
              <a:rPr kumimoji="1" lang="en-US" altLang="zh-CN" b="1" dirty="0">
                <a:latin typeface="Kaiti SC" panose="02010600040101010101" pitchFamily="2" charset="-122"/>
                <a:ea typeface="Kaiti SC" panose="02010600040101010101" pitchFamily="2" charset="-122"/>
              </a:rPr>
              <a:t>Entity Linking</a:t>
            </a:r>
            <a:endParaRPr kumimoji="1" lang="zh-CN" altLang="en-US" b="1" dirty="0">
              <a:latin typeface="Kaiti SC" panose="02010600040101010101" pitchFamily="2" charset="-122"/>
              <a:ea typeface="Kaiti SC" panose="02010600040101010101" pitchFamily="2" charset="-122"/>
            </a:endParaRPr>
          </a:p>
        </p:txBody>
      </p:sp>
      <p:sp>
        <p:nvSpPr>
          <p:cNvPr id="3" name="副标题 2">
            <a:extLst>
              <a:ext uri="{FF2B5EF4-FFF2-40B4-BE49-F238E27FC236}">
                <a16:creationId xmlns:a16="http://schemas.microsoft.com/office/drawing/2014/main" id="{546BBD64-FEDA-CB43-8D31-00837CEBC5E1}"/>
              </a:ext>
            </a:extLst>
          </p:cNvPr>
          <p:cNvSpPr>
            <a:spLocks noGrp="1"/>
          </p:cNvSpPr>
          <p:nvPr>
            <p:ph type="subTitle" idx="1"/>
          </p:nvPr>
        </p:nvSpPr>
        <p:spPr/>
        <p:txBody>
          <a:bodyPr/>
          <a:lstStyle/>
          <a:p>
            <a:pPr algn="r"/>
            <a:r>
              <a:rPr kumimoji="1" lang="en-US" altLang="zh-CN" dirty="0"/>
              <a:t>				</a:t>
            </a:r>
          </a:p>
          <a:p>
            <a:pPr algn="r"/>
            <a:r>
              <a:rPr kumimoji="1" lang="en-US" altLang="zh-CN" b="1" dirty="0">
                <a:latin typeface="Kaiti SC" panose="02010600040101010101" pitchFamily="2" charset="-122"/>
                <a:ea typeface="Kaiti SC" panose="02010600040101010101" pitchFamily="2" charset="-122"/>
              </a:rPr>
              <a:t>——</a:t>
            </a:r>
            <a:r>
              <a:rPr kumimoji="1" lang="zh-CN" altLang="en-US" b="1" dirty="0">
                <a:latin typeface="Kaiti SC" panose="02010600040101010101" pitchFamily="2" charset="-122"/>
                <a:ea typeface="Kaiti SC" panose="02010600040101010101" pitchFamily="2" charset="-122"/>
              </a:rPr>
              <a:t> 吴志达</a:t>
            </a:r>
          </a:p>
        </p:txBody>
      </p:sp>
    </p:spTree>
    <p:extLst>
      <p:ext uri="{BB962C8B-B14F-4D97-AF65-F5344CB8AC3E}">
        <p14:creationId xmlns:p14="http://schemas.microsoft.com/office/powerpoint/2010/main" val="180153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4.</a:t>
            </a:r>
            <a:r>
              <a:rPr kumimoji="1" lang="zh-CN" altLang="en-US" dirty="0">
                <a:latin typeface="Kaiti SC" panose="02010600040101010101" pitchFamily="2" charset="-122"/>
                <a:ea typeface="Kaiti SC" panose="02010600040101010101" pitchFamily="2" charset="-122"/>
              </a:rPr>
              <a:t>候选实体生成</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基于检索</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对知识库建立索引来进行快速检索，匹配规则：完全匹配、首字母匹配、别名或昵称匹配、字符串相似度匹配  </a:t>
            </a:r>
          </a:p>
          <a:p>
            <a:pPr marL="0" indent="0">
              <a:buNone/>
            </a:pPr>
            <a:endParaRPr kumimoji="1" lang="zh-CN" altLang="en-US"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基于搜索引擎的方法  </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利用网络搜索引擎，将指称词或指称词的上下文作为关键字，基于某些规则如只选取</a:t>
            </a:r>
            <a:r>
              <a:rPr kumimoji="1" lang="en-US" altLang="zh-CN" sz="2400" dirty="0">
                <a:latin typeface="Kaiti SC" panose="02010600040101010101" pitchFamily="2" charset="-122"/>
                <a:ea typeface="Kaiti SC" panose="02010600040101010101" pitchFamily="2" charset="-122"/>
              </a:rPr>
              <a:t>Wikipedia</a:t>
            </a:r>
            <a:r>
              <a:rPr kumimoji="1" lang="zh-CN" altLang="en-US" sz="2400" dirty="0">
                <a:latin typeface="Kaiti SC" panose="02010600040101010101" pitchFamily="2" charset="-122"/>
                <a:ea typeface="Kaiti SC" panose="02010600040101010101" pitchFamily="2" charset="-122"/>
              </a:rPr>
              <a:t>的主页过滤搜索结果，将其余的结果作为候选实体集。 </a:t>
            </a:r>
          </a:p>
          <a:p>
            <a:pPr marL="0" indent="0">
              <a:buNone/>
            </a:pPr>
            <a:endParaRPr kumimoji="1" lang="zh-CN" altLang="en-US" sz="2400"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7624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pPr marL="0" indent="0">
              <a:buNone/>
            </a:pPr>
            <a:r>
              <a:rPr kumimoji="1" lang="zh-CN" altLang="en-US" dirty="0">
                <a:latin typeface="Kaiti SC" panose="02010600040101010101" pitchFamily="2" charset="-122"/>
                <a:ea typeface="Kaiti SC" panose="02010600040101010101" pitchFamily="2" charset="-122"/>
              </a:rPr>
              <a:t>上下文无关：</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名称字符串比较</a:t>
            </a:r>
            <a:endParaRPr kumimoji="1" lang="en-US" altLang="zh-CN" dirty="0">
              <a:latin typeface="Kaiti SC" panose="02010600040101010101" pitchFamily="2" charset="-122"/>
              <a:ea typeface="Kaiti SC" panose="02010600040101010101" pitchFamily="2" charset="-122"/>
            </a:endParaRPr>
          </a:p>
          <a:p>
            <a:pPr marL="0" lvl="4" indent="0">
              <a:spcBef>
                <a:spcPts val="1000"/>
              </a:spcBef>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基于字符串相似度衡量的特征</a:t>
            </a:r>
          </a:p>
          <a:p>
            <a:pPr marL="0" lvl="4" indent="0">
              <a:spcBef>
                <a:spcPts val="1000"/>
              </a:spcBef>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关于首字母缩略词的特征 </a:t>
            </a:r>
          </a:p>
          <a:p>
            <a:pPr marL="0" lvl="4" indent="0">
              <a:spcBef>
                <a:spcPts val="1000"/>
              </a:spcBef>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关于别名或者昵称的特征 </a:t>
            </a:r>
            <a:endParaRPr kumimoji="1" lang="en-US" altLang="zh-CN" sz="2400" dirty="0">
              <a:latin typeface="Kaiti SC" panose="02010600040101010101" pitchFamily="2" charset="-122"/>
              <a:ea typeface="Kaiti SC" panose="02010600040101010101" pitchFamily="2" charset="-122"/>
            </a:endParaRPr>
          </a:p>
          <a:p>
            <a:pPr marL="0" lvl="4" indent="0">
              <a:spcBef>
                <a:spcPts val="1000"/>
              </a:spcBef>
              <a:buNone/>
            </a:pPr>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实体流行度</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365994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lnSpcReduction="10000"/>
          </a:bodyPr>
          <a:lstStyle/>
          <a:p>
            <a:pPr marL="0" indent="0">
              <a:buNone/>
            </a:pPr>
            <a:r>
              <a:rPr kumimoji="1" lang="zh-CN" altLang="en-US" dirty="0">
                <a:latin typeface="Kaiti SC" panose="02010600040101010101" pitchFamily="2" charset="-122"/>
                <a:ea typeface="Kaiti SC" panose="02010600040101010101" pitchFamily="2" charset="-122"/>
              </a:rPr>
              <a:t>上下文有关：</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文档相似度</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衡量候选实体的上下文和指称词上下文的文本相似度 </a:t>
            </a:r>
          </a:p>
          <a:p>
            <a:r>
              <a:rPr kumimoji="1" lang="zh-CN" altLang="en-US" dirty="0">
                <a:latin typeface="Kaiti SC" panose="02010600040101010101" pitchFamily="2" charset="-122"/>
                <a:ea typeface="Kaiti SC" panose="02010600040101010101" pitchFamily="2" charset="-122"/>
              </a:rPr>
              <a:t>实体间的一致性</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同一个文档中的指称词的主题一致性</a:t>
            </a:r>
          </a:p>
          <a:p>
            <a:r>
              <a:rPr kumimoji="1" lang="zh-CN" altLang="en-US" dirty="0">
                <a:latin typeface="Kaiti SC" panose="02010600040101010101" pitchFamily="2" charset="-122"/>
                <a:ea typeface="Kaiti SC" panose="02010600040101010101" pitchFamily="2" charset="-122"/>
              </a:rPr>
              <a:t>名称是否出现</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实体指称词出现在候选实体的知识库文本中</a:t>
            </a:r>
          </a:p>
          <a:p>
            <a:pPr marL="0" indent="0">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候选实体名称出现在实体指称词所在的文档中       </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06474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相似度计算：</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计算实体指称词的上下文和候选实体的上下文的相似度</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r>
              <a:rPr kumimoji="1" lang="zh-CN" altLang="en-US" sz="2400" dirty="0">
                <a:latin typeface="Kaiti SC" panose="02010600040101010101" pitchFamily="2" charset="-122"/>
                <a:ea typeface="Kaiti SC" panose="02010600040101010101" pitchFamily="2" charset="-122"/>
              </a:rPr>
              <a:t>利用</a:t>
            </a:r>
            <a:r>
              <a:rPr kumimoji="1" lang="en-US" altLang="zh-CN" sz="2400" dirty="0">
                <a:latin typeface="Kaiti SC" panose="02010600040101010101" pitchFamily="2" charset="-122"/>
                <a:ea typeface="Kaiti SC" panose="02010600040101010101" pitchFamily="2" charset="-122"/>
              </a:rPr>
              <a:t>Wikipedia</a:t>
            </a:r>
            <a:r>
              <a:rPr kumimoji="1" lang="zh-CN" altLang="en-US" sz="2400" dirty="0">
                <a:latin typeface="Kaiti SC" panose="02010600040101010101" pitchFamily="2" charset="-122"/>
                <a:ea typeface="Kaiti SC" panose="02010600040101010101" pitchFamily="2" charset="-122"/>
              </a:rPr>
              <a:t>中链接信息来计算</a:t>
            </a:r>
            <a:r>
              <a:rPr kumimoji="1" lang="en-US" altLang="zh-CN" sz="2400" dirty="0">
                <a:latin typeface="Kaiti SC" panose="02010600040101010101" pitchFamily="2" charset="-122"/>
                <a:ea typeface="Kaiti SC" panose="02010600040101010101" pitchFamily="2" charset="-122"/>
              </a:rPr>
              <a:t>WLM</a:t>
            </a:r>
            <a:r>
              <a:rPr kumimoji="1" lang="zh-CN" altLang="en-US" sz="2400" dirty="0">
                <a:latin typeface="Kaiti SC" panose="02010600040101010101" pitchFamily="2" charset="-122"/>
                <a:ea typeface="Kaiti SC" panose="02010600040101010101" pitchFamily="2" charset="-122"/>
              </a:rPr>
              <a:t>或</a:t>
            </a:r>
            <a:r>
              <a:rPr kumimoji="1" lang="en-US" altLang="zh-CN" sz="2400" dirty="0">
                <a:latin typeface="Kaiti SC" panose="02010600040101010101" pitchFamily="2" charset="-122"/>
                <a:ea typeface="Kaiti SC" panose="02010600040101010101" pitchFamily="2" charset="-122"/>
              </a:rPr>
              <a:t>PMI</a:t>
            </a: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r>
              <a:rPr kumimoji="1" lang="en-US" altLang="zh-CN" sz="2400" dirty="0">
                <a:latin typeface="Kaiti SC" panose="02010600040101010101" pitchFamily="2" charset="-122"/>
                <a:ea typeface="Kaiti SC" panose="02010600040101010101" pitchFamily="2" charset="-122"/>
              </a:rPr>
              <a:t>	WLM</a:t>
            </a:r>
            <a:r>
              <a:rPr kumimoji="1" lang="zh-CN" altLang="en-US" sz="2400" dirty="0">
                <a:latin typeface="Kaiti SC" panose="02010600040101010101" pitchFamily="2" charset="-122"/>
                <a:ea typeface="Kaiti SC" panose="02010600040101010101" pitchFamily="2" charset="-122"/>
              </a:rPr>
              <a:t>：</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r>
              <a:rPr kumimoji="1" lang="en-US" altLang="zh-CN" sz="2400" dirty="0">
                <a:latin typeface="Kaiti SC" panose="02010600040101010101" pitchFamily="2" charset="-122"/>
                <a:ea typeface="Kaiti SC" panose="02010600040101010101" pitchFamily="2" charset="-122"/>
              </a:rPr>
              <a:t>	PMI</a:t>
            </a:r>
            <a:r>
              <a:rPr kumimoji="1" lang="zh-CN" altLang="en-US" sz="2400" dirty="0">
                <a:latin typeface="Kaiti SC" panose="02010600040101010101" pitchFamily="2" charset="-122"/>
                <a:ea typeface="Kaiti SC" panose="02010600040101010101" pitchFamily="2" charset="-122"/>
              </a:rPr>
              <a:t>：</a:t>
            </a:r>
            <a:endParaRPr kumimoji="1" lang="en-US" altLang="zh-CN" sz="2400"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pic>
        <p:nvPicPr>
          <p:cNvPr id="6" name="图片 5">
            <a:extLst>
              <a:ext uri="{FF2B5EF4-FFF2-40B4-BE49-F238E27FC236}">
                <a16:creationId xmlns:a16="http://schemas.microsoft.com/office/drawing/2014/main" id="{DAF7D535-E8EC-2C42-9A0A-7C74A37E5611}"/>
              </a:ext>
            </a:extLst>
          </p:cNvPr>
          <p:cNvPicPr>
            <a:picLocks noChangeAspect="1"/>
          </p:cNvPicPr>
          <p:nvPr/>
        </p:nvPicPr>
        <p:blipFill>
          <a:blip r:embed="rId3"/>
          <a:stretch>
            <a:fillRect/>
          </a:stretch>
        </p:blipFill>
        <p:spPr>
          <a:xfrm>
            <a:off x="3020646" y="4123713"/>
            <a:ext cx="3759200" cy="711200"/>
          </a:xfrm>
          <a:prstGeom prst="rect">
            <a:avLst/>
          </a:prstGeom>
        </p:spPr>
      </p:pic>
      <p:pic>
        <p:nvPicPr>
          <p:cNvPr id="7" name="图片 6">
            <a:extLst>
              <a:ext uri="{FF2B5EF4-FFF2-40B4-BE49-F238E27FC236}">
                <a16:creationId xmlns:a16="http://schemas.microsoft.com/office/drawing/2014/main" id="{2B992590-CE51-4647-A074-6CDE6254B89F}"/>
              </a:ext>
            </a:extLst>
          </p:cNvPr>
          <p:cNvPicPr>
            <a:picLocks noChangeAspect="1"/>
          </p:cNvPicPr>
          <p:nvPr/>
        </p:nvPicPr>
        <p:blipFill>
          <a:blip r:embed="rId4"/>
          <a:stretch>
            <a:fillRect/>
          </a:stretch>
        </p:blipFill>
        <p:spPr>
          <a:xfrm>
            <a:off x="3020646" y="4973805"/>
            <a:ext cx="1943100" cy="635000"/>
          </a:xfrm>
          <a:prstGeom prst="rect">
            <a:avLst/>
          </a:prstGeom>
        </p:spPr>
      </p:pic>
    </p:spTree>
    <p:extLst>
      <p:ext uri="{BB962C8B-B14F-4D97-AF65-F5344CB8AC3E}">
        <p14:creationId xmlns:p14="http://schemas.microsoft.com/office/powerpoint/2010/main" val="4360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基于向量空间模型</a:t>
            </a:r>
            <a:r>
              <a:rPr kumimoji="1" lang="en-US" altLang="zh-CN" dirty="0">
                <a:latin typeface="Kaiti SC" panose="02010600040101010101" pitchFamily="2" charset="-122"/>
                <a:ea typeface="Kaiti SC" panose="02010600040101010101" pitchFamily="2" charset="-122"/>
              </a:rPr>
              <a:t>(VSM)</a:t>
            </a:r>
            <a:r>
              <a:rPr kumimoji="1" lang="zh-CN" altLang="en-US" dirty="0">
                <a:latin typeface="Kaiti SC" panose="02010600040101010101" pitchFamily="2" charset="-122"/>
                <a:ea typeface="Kaiti SC" panose="02010600040101010101" pitchFamily="2" charset="-122"/>
              </a:rPr>
              <a:t>的方法 </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 将实体指称词和候选实体表示为向量，计算二者相似度 </a:t>
            </a: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二分类法</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用二分类模型来判断候选实体和实体指称词构成的对是否相关来解决候选实体排序问题</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75698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概率性方法</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主题一致性：文档中实体指称词都与少数几个主题相关</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基于图的方法</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对所有的实体指称词和候选实体集构建一个图，联合学习所有实体指称词和候选实体集的相关度 </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214663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5.</a:t>
            </a:r>
            <a:r>
              <a:rPr kumimoji="1" lang="zh-CN" altLang="en-US" dirty="0">
                <a:latin typeface="Kaiti SC" panose="02010600040101010101" pitchFamily="2" charset="-122"/>
                <a:ea typeface="Kaiti SC" panose="02010600040101010101" pitchFamily="2" charset="-122"/>
              </a:rPr>
              <a:t>候选实体排序</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lgn="ctr">
              <a:buNone/>
            </a:pPr>
            <a:r>
              <a:rPr kumimoji="1" lang="zh-CN" altLang="en-US" sz="4000" b="1" dirty="0">
                <a:latin typeface="Kaiti SC" panose="02010600040101010101" pitchFamily="2" charset="-122"/>
                <a:ea typeface="Kaiti SC" panose="02010600040101010101" pitchFamily="2" charset="-122"/>
              </a:rPr>
              <a:t>深度学习</a:t>
            </a:r>
          </a:p>
        </p:txBody>
      </p:sp>
    </p:spTree>
    <p:extLst>
      <p:ext uri="{BB962C8B-B14F-4D97-AF65-F5344CB8AC3E}">
        <p14:creationId xmlns:p14="http://schemas.microsoft.com/office/powerpoint/2010/main" val="251810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4624D-EC03-5349-9EE2-AB4AC92ABD41}"/>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 Entity Representation for Entity Disambiguation</a:t>
            </a:r>
            <a:endParaRPr kumimoji="1" lang="zh-CN" altLang="en-US" sz="3200" dirty="0"/>
          </a:p>
        </p:txBody>
      </p:sp>
      <p:sp>
        <p:nvSpPr>
          <p:cNvPr id="3" name="内容占位符 2">
            <a:extLst>
              <a:ext uri="{FF2B5EF4-FFF2-40B4-BE49-F238E27FC236}">
                <a16:creationId xmlns:a16="http://schemas.microsoft.com/office/drawing/2014/main" id="{E1FD77DB-2C1C-EB4B-AB22-4331A8F81BA2}"/>
              </a:ext>
            </a:extLst>
          </p:cNvPr>
          <p:cNvSpPr>
            <a:spLocks noGrp="1"/>
          </p:cNvSpPr>
          <p:nvPr>
            <p:ph idx="1"/>
          </p:nvPr>
        </p:nvSpPr>
        <p:spPr/>
        <p:txBody>
          <a:bodyPr>
            <a:normAutofit lnSpcReduction="10000"/>
          </a:bodyPr>
          <a:lstStyle/>
          <a:p>
            <a:r>
              <a:rPr kumimoji="1" lang="zh-CN" altLang="en-US" dirty="0">
                <a:latin typeface="Kaiti SC" panose="02010600040101010101" pitchFamily="2" charset="-122"/>
                <a:ea typeface="Kaiti SC" panose="02010600040101010101" pitchFamily="2" charset="-122"/>
              </a:rPr>
              <a:t>基于</a:t>
            </a:r>
            <a:r>
              <a:rPr kumimoji="1" lang="en-US" altLang="zh-CN" dirty="0">
                <a:latin typeface="Kaiti SC" panose="02010600040101010101" pitchFamily="2" charset="-122"/>
                <a:ea typeface="Kaiti SC" panose="02010600040101010101" pitchFamily="2" charset="-122"/>
              </a:rPr>
              <a:t>DNN</a:t>
            </a:r>
            <a:r>
              <a:rPr kumimoji="1" lang="zh-CN" altLang="en-US" dirty="0">
                <a:latin typeface="Kaiti SC" panose="02010600040101010101" pitchFamily="2" charset="-122"/>
                <a:ea typeface="Kaiti SC" panose="02010600040101010101" pitchFamily="2" charset="-122"/>
              </a:rPr>
              <a:t>学习实体表达，利用指称词的上下文与候选实体的相似度进行实体链接</a:t>
            </a:r>
          </a:p>
          <a:p>
            <a:endParaRPr kumimoji="1" lang="en-US" altLang="zh-CN" dirty="0"/>
          </a:p>
          <a:p>
            <a:endParaRPr kumimoji="1" lang="en-US" altLang="zh-CN" dirty="0"/>
          </a:p>
          <a:p>
            <a:endParaRPr kumimoji="1" lang="en-US" altLang="zh-CN" dirty="0"/>
          </a:p>
          <a:p>
            <a:r>
              <a:rPr kumimoji="1" lang="en-US" altLang="zh-CN" dirty="0">
                <a:latin typeface="Kaiti SC" panose="02010600040101010101" pitchFamily="2" charset="-122"/>
                <a:ea typeface="Kaiti SC" panose="02010600040101010101" pitchFamily="2" charset="-122"/>
              </a:rPr>
              <a:t>Greedy Layer-wise Pre-training</a:t>
            </a:r>
          </a:p>
          <a:p>
            <a:pPr marL="0" indent="0">
              <a:buNone/>
            </a:pPr>
            <a:r>
              <a:rPr kumimoji="1" lang="en-US" altLang="zh-CN" dirty="0">
                <a:latin typeface="Kaiti SC" panose="02010600040101010101" pitchFamily="2" charset="-122"/>
                <a:ea typeface="Kaiti SC" panose="02010600040101010101" pitchFamily="2" charset="-122"/>
              </a:rPr>
              <a:t>	</a:t>
            </a:r>
            <a:r>
              <a:rPr kumimoji="1" lang="en-US" altLang="zh-CN" sz="2400" dirty="0">
                <a:latin typeface="Kaiti SC" panose="02010600040101010101" pitchFamily="2" charset="-122"/>
                <a:ea typeface="Kaiti SC" panose="02010600040101010101" pitchFamily="2" charset="-122"/>
              </a:rPr>
              <a:t>Stacked Denoising Auto-encoder </a:t>
            </a:r>
            <a:r>
              <a:rPr kumimoji="1" lang="zh-CN" altLang="en-US" sz="2400" dirty="0">
                <a:latin typeface="Kaiti SC" panose="02010600040101010101" pitchFamily="2" charset="-122"/>
                <a:ea typeface="Kaiti SC" panose="02010600040101010101" pitchFamily="2" charset="-122"/>
              </a:rPr>
              <a:t>二元词袋模型向量为输入</a:t>
            </a:r>
            <a:endParaRPr kumimoji="1" lang="en-US" altLang="zh-CN" dirty="0">
              <a:latin typeface="Kaiti SC" panose="02010600040101010101" pitchFamily="2" charset="-122"/>
              <a:ea typeface="Kaiti SC" panose="02010600040101010101" pitchFamily="2" charset="-122"/>
            </a:endParaRPr>
          </a:p>
          <a:p>
            <a:r>
              <a:rPr kumimoji="1" lang="en-US" altLang="zh-CN" dirty="0">
                <a:latin typeface="Kaiti SC" panose="02010600040101010101" pitchFamily="2" charset="-122"/>
                <a:ea typeface="Kaiti SC" panose="02010600040101010101" pitchFamily="2" charset="-122"/>
              </a:rPr>
              <a:t>Supervised Fine-tuning</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优化表达，数据根据</a:t>
            </a:r>
            <a:r>
              <a:rPr kumimoji="1" lang="en-US" altLang="zh-CN" sz="2400" dirty="0">
                <a:latin typeface="Kaiti SC" panose="02010600040101010101" pitchFamily="2" charset="-122"/>
                <a:ea typeface="Kaiti SC" panose="02010600040101010101" pitchFamily="2" charset="-122"/>
              </a:rPr>
              <a:t>Wikipedia</a:t>
            </a:r>
            <a:r>
              <a:rPr kumimoji="1" lang="zh-CN" altLang="en-US" sz="2400" dirty="0">
                <a:latin typeface="Kaiti SC" panose="02010600040101010101" pitchFamily="2" charset="-122"/>
                <a:ea typeface="Kaiti SC" panose="02010600040101010101" pitchFamily="2" charset="-122"/>
              </a:rPr>
              <a:t>超链接构造</a:t>
            </a: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zh-CN" altLang="en-US" dirty="0"/>
          </a:p>
        </p:txBody>
      </p:sp>
      <p:pic>
        <p:nvPicPr>
          <p:cNvPr id="4" name="图片 3">
            <a:extLst>
              <a:ext uri="{FF2B5EF4-FFF2-40B4-BE49-F238E27FC236}">
                <a16:creationId xmlns:a16="http://schemas.microsoft.com/office/drawing/2014/main" id="{CD767EDD-41A7-AB4E-A216-D5730FDDE054}"/>
              </a:ext>
            </a:extLst>
          </p:cNvPr>
          <p:cNvPicPr>
            <a:picLocks noChangeAspect="1"/>
          </p:cNvPicPr>
          <p:nvPr/>
        </p:nvPicPr>
        <p:blipFill rotWithShape="1">
          <a:blip r:embed="rId3"/>
          <a:srcRect l="-1" r="-2514"/>
          <a:stretch/>
        </p:blipFill>
        <p:spPr>
          <a:xfrm>
            <a:off x="1145344" y="3220330"/>
            <a:ext cx="4650545" cy="465406"/>
          </a:xfrm>
          <a:prstGeom prst="rect">
            <a:avLst/>
          </a:prstGeom>
        </p:spPr>
      </p:pic>
    </p:spTree>
    <p:extLst>
      <p:ext uri="{BB962C8B-B14F-4D97-AF65-F5344CB8AC3E}">
        <p14:creationId xmlns:p14="http://schemas.microsoft.com/office/powerpoint/2010/main" val="2497538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4624D-EC03-5349-9EE2-AB4AC92ABD41}"/>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 Entity Representation for Entity Disambiguation</a:t>
            </a:r>
            <a:endParaRPr kumimoji="1" lang="zh-CN" altLang="en-US" sz="3200" dirty="0"/>
          </a:p>
        </p:txBody>
      </p:sp>
      <p:sp>
        <p:nvSpPr>
          <p:cNvPr id="3" name="内容占位符 2">
            <a:extLst>
              <a:ext uri="{FF2B5EF4-FFF2-40B4-BE49-F238E27FC236}">
                <a16:creationId xmlns:a16="http://schemas.microsoft.com/office/drawing/2014/main" id="{E1FD77DB-2C1C-EB4B-AB22-4331A8F81BA2}"/>
              </a:ext>
            </a:extLst>
          </p:cNvPr>
          <p:cNvSpPr>
            <a:spLocks noGrp="1"/>
          </p:cNvSpPr>
          <p:nvPr>
            <p:ph idx="1"/>
          </p:nvPr>
        </p:nvSpPr>
        <p:spPr/>
        <p:txBody>
          <a:bodyPr>
            <a:normAutofit/>
          </a:bodyPr>
          <a:lstStyle/>
          <a:p>
            <a:r>
              <a:rPr kumimoji="1" lang="en-US" altLang="zh-CN" dirty="0">
                <a:latin typeface="Kaiti SC" panose="02010600040101010101" pitchFamily="2" charset="-122"/>
                <a:ea typeface="Kaiti SC" panose="02010600040101010101" pitchFamily="2" charset="-122"/>
              </a:rPr>
              <a:t>Greedy Layer-wise Pre-training</a:t>
            </a:r>
          </a:p>
          <a:p>
            <a:pPr marL="0" indent="0">
              <a:buNone/>
            </a:pPr>
            <a:r>
              <a:rPr kumimoji="1" lang="en-US" altLang="zh-CN" dirty="0">
                <a:latin typeface="Kaiti SC" panose="02010600040101010101" pitchFamily="2" charset="-122"/>
                <a:ea typeface="Kaiti SC" panose="02010600040101010101" pitchFamily="2" charset="-122"/>
              </a:rPr>
              <a:t>	 Stacked Denoising Auto-encoder</a:t>
            </a: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Denoising Auto-encoder(DA)</a:t>
            </a: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p>
        </p:txBody>
      </p:sp>
      <p:pic>
        <p:nvPicPr>
          <p:cNvPr id="5" name="图片 4">
            <a:extLst>
              <a:ext uri="{FF2B5EF4-FFF2-40B4-BE49-F238E27FC236}">
                <a16:creationId xmlns:a16="http://schemas.microsoft.com/office/drawing/2014/main" id="{41D83C34-1DAA-354C-9465-C0EA8580F790}"/>
              </a:ext>
            </a:extLst>
          </p:cNvPr>
          <p:cNvPicPr>
            <a:picLocks noChangeAspect="1"/>
          </p:cNvPicPr>
          <p:nvPr/>
        </p:nvPicPr>
        <p:blipFill>
          <a:blip r:embed="rId3"/>
          <a:stretch>
            <a:fillRect/>
          </a:stretch>
        </p:blipFill>
        <p:spPr>
          <a:xfrm>
            <a:off x="5896804" y="3248004"/>
            <a:ext cx="5118198" cy="3063896"/>
          </a:xfrm>
          <a:prstGeom prst="rect">
            <a:avLst/>
          </a:prstGeom>
        </p:spPr>
      </p:pic>
    </p:spTree>
    <p:extLst>
      <p:ext uri="{BB962C8B-B14F-4D97-AF65-F5344CB8AC3E}">
        <p14:creationId xmlns:p14="http://schemas.microsoft.com/office/powerpoint/2010/main" val="260296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4624D-EC03-5349-9EE2-AB4AC92ABD41}"/>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 Entity Representation for Entity Disambiguation</a:t>
            </a:r>
            <a:endParaRPr kumimoji="1" lang="zh-CN" altLang="en-US" sz="3200" dirty="0"/>
          </a:p>
        </p:txBody>
      </p:sp>
      <p:sp>
        <p:nvSpPr>
          <p:cNvPr id="3" name="内容占位符 2">
            <a:extLst>
              <a:ext uri="{FF2B5EF4-FFF2-40B4-BE49-F238E27FC236}">
                <a16:creationId xmlns:a16="http://schemas.microsoft.com/office/drawing/2014/main" id="{E1FD77DB-2C1C-EB4B-AB22-4331A8F81BA2}"/>
              </a:ext>
            </a:extLst>
          </p:cNvPr>
          <p:cNvSpPr>
            <a:spLocks noGrp="1"/>
          </p:cNvSpPr>
          <p:nvPr>
            <p:ph idx="1"/>
          </p:nvPr>
        </p:nvSpPr>
        <p:spPr/>
        <p:txBody>
          <a:bodyPr>
            <a:normAutofit/>
          </a:bodyPr>
          <a:lstStyle/>
          <a:p>
            <a:r>
              <a:rPr kumimoji="1" lang="en-US" altLang="zh-CN" dirty="0">
                <a:latin typeface="Kaiti SC" panose="02010600040101010101" pitchFamily="2" charset="-122"/>
                <a:ea typeface="Kaiti SC" panose="02010600040101010101" pitchFamily="2" charset="-122"/>
              </a:rPr>
              <a:t>Supervised Fine-tuning</a:t>
            </a: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优化表示</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sim(d, e) = Dot(f (d), f (e)) </a:t>
            </a: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Loss</a:t>
            </a:r>
            <a:r>
              <a:rPr kumimoji="1" lang="zh-CN" altLang="en-US" dirty="0">
                <a:latin typeface="Kaiti SC" panose="02010600040101010101" pitchFamily="2" charset="-122"/>
                <a:ea typeface="Kaiti SC" panose="02010600040101010101" pitchFamily="2" charset="-122"/>
              </a:rPr>
              <a:t> </a:t>
            </a:r>
            <a:r>
              <a:rPr kumimoji="1" lang="en-US" altLang="zh-CN" dirty="0">
                <a:latin typeface="Kaiti SC" panose="02010600040101010101" pitchFamily="2" charset="-122"/>
                <a:ea typeface="Kaiti SC" panose="02010600040101010101" pitchFamily="2" charset="-122"/>
              </a:rPr>
              <a:t>Function</a:t>
            </a:r>
            <a:r>
              <a:rPr kumimoji="1" lang="zh-CN" altLang="en-US" dirty="0">
                <a:latin typeface="Kaiti SC" panose="02010600040101010101" pitchFamily="2" charset="-122"/>
                <a:ea typeface="Kaiti SC" panose="02010600040101010101" pitchFamily="2" charset="-122"/>
              </a:rPr>
              <a:t>：</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p>
        </p:txBody>
      </p:sp>
      <p:pic>
        <p:nvPicPr>
          <p:cNvPr id="4" name="图片 3">
            <a:extLst>
              <a:ext uri="{FF2B5EF4-FFF2-40B4-BE49-F238E27FC236}">
                <a16:creationId xmlns:a16="http://schemas.microsoft.com/office/drawing/2014/main" id="{D39D762D-76D9-2642-ABBC-055DF74FBB22}"/>
              </a:ext>
            </a:extLst>
          </p:cNvPr>
          <p:cNvPicPr>
            <a:picLocks noChangeAspect="1"/>
          </p:cNvPicPr>
          <p:nvPr/>
        </p:nvPicPr>
        <p:blipFill>
          <a:blip r:embed="rId3"/>
          <a:stretch>
            <a:fillRect/>
          </a:stretch>
        </p:blipFill>
        <p:spPr>
          <a:xfrm>
            <a:off x="6778424" y="2349304"/>
            <a:ext cx="4751710" cy="4127109"/>
          </a:xfrm>
          <a:prstGeom prst="rect">
            <a:avLst/>
          </a:prstGeom>
        </p:spPr>
      </p:pic>
      <p:pic>
        <p:nvPicPr>
          <p:cNvPr id="6" name="图片 5">
            <a:extLst>
              <a:ext uri="{FF2B5EF4-FFF2-40B4-BE49-F238E27FC236}">
                <a16:creationId xmlns:a16="http://schemas.microsoft.com/office/drawing/2014/main" id="{B5FEF5FE-F888-F849-85F2-691B6DF8FD73}"/>
              </a:ext>
            </a:extLst>
          </p:cNvPr>
          <p:cNvPicPr>
            <a:picLocks noChangeAspect="1"/>
          </p:cNvPicPr>
          <p:nvPr/>
        </p:nvPicPr>
        <p:blipFill>
          <a:blip r:embed="rId4"/>
          <a:stretch>
            <a:fillRect/>
          </a:stretch>
        </p:blipFill>
        <p:spPr>
          <a:xfrm>
            <a:off x="991479" y="4914021"/>
            <a:ext cx="4610100" cy="800100"/>
          </a:xfrm>
          <a:prstGeom prst="rect">
            <a:avLst/>
          </a:prstGeom>
        </p:spPr>
      </p:pic>
    </p:spTree>
    <p:extLst>
      <p:ext uri="{BB962C8B-B14F-4D97-AF65-F5344CB8AC3E}">
        <p14:creationId xmlns:p14="http://schemas.microsoft.com/office/powerpoint/2010/main" val="369411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74DBA5-FB12-E748-888F-5A36A86E2A6C}"/>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问题定义</a:t>
            </a:r>
          </a:p>
        </p:txBody>
      </p:sp>
      <p:sp>
        <p:nvSpPr>
          <p:cNvPr id="3" name="内容占位符 2">
            <a:extLst>
              <a:ext uri="{FF2B5EF4-FFF2-40B4-BE49-F238E27FC236}">
                <a16:creationId xmlns:a16="http://schemas.microsoft.com/office/drawing/2014/main" id="{C44E6884-08A1-9E42-8C0A-BC2E70ED263D}"/>
              </a:ext>
            </a:extLst>
          </p:cNvPr>
          <p:cNvSpPr>
            <a:spLocks noGrp="1"/>
          </p:cNvSpPr>
          <p:nvPr>
            <p:ph idx="1"/>
          </p:nvPr>
        </p:nvSpPr>
        <p:spPr/>
        <p:txBody>
          <a:bodyPr/>
          <a:lstStyle/>
          <a:p>
            <a:r>
              <a:rPr lang="zh-CN" altLang="zh-CN" dirty="0">
                <a:latin typeface="Kaiti SC" panose="02010600040101010101" pitchFamily="2" charset="-122"/>
                <a:ea typeface="Kaiti SC" panose="02010600040101010101" pitchFamily="2" charset="-122"/>
              </a:rPr>
              <a:t>命名实体（</a:t>
            </a:r>
            <a:r>
              <a:rPr lang="en-US" altLang="zh-CN" dirty="0">
                <a:latin typeface="Kaiti SC" panose="02010600040101010101" pitchFamily="2" charset="-122"/>
                <a:ea typeface="Kaiti SC" panose="02010600040101010101" pitchFamily="2" charset="-122"/>
              </a:rPr>
              <a:t>Named </a:t>
            </a:r>
            <a:r>
              <a:rPr lang="en-US" altLang="zh-CN" dirty="0" err="1">
                <a:latin typeface="Kaiti SC" panose="02010600040101010101" pitchFamily="2" charset="-122"/>
                <a:ea typeface="Kaiti SC" panose="02010600040101010101" pitchFamily="2" charset="-122"/>
              </a:rPr>
              <a:t>Entity,NE</a:t>
            </a:r>
            <a:r>
              <a:rPr lang="zh-CN" altLang="zh-CN" dirty="0">
                <a:latin typeface="Kaiti SC" panose="02010600040101010101" pitchFamily="2" charset="-122"/>
                <a:ea typeface="Kaiti SC" panose="02010600040101010101" pitchFamily="2" charset="-122"/>
              </a:rPr>
              <a:t>）</a:t>
            </a:r>
            <a:endParaRPr lang="en-US" altLang="zh-CN" dirty="0">
              <a:latin typeface="Kaiti SC" panose="02010600040101010101" pitchFamily="2" charset="-122"/>
              <a:ea typeface="Kaiti SC" panose="02010600040101010101" pitchFamily="2" charset="-122"/>
            </a:endParaRPr>
          </a:p>
          <a:p>
            <a:pPr marL="0" indent="0">
              <a:buNone/>
            </a:pPr>
            <a:r>
              <a:rPr lang="en-US" altLang="zh-CN" dirty="0">
                <a:latin typeface="Kaiti SC" panose="02010600040101010101" pitchFamily="2" charset="-122"/>
                <a:ea typeface="Kaiti SC" panose="02010600040101010101" pitchFamily="2" charset="-122"/>
              </a:rPr>
              <a:t>	</a:t>
            </a:r>
            <a:r>
              <a:rPr lang="zh-CN" altLang="zh-CN" sz="2400" dirty="0">
                <a:latin typeface="Kaiti SC" panose="02010600040101010101" pitchFamily="2" charset="-122"/>
                <a:ea typeface="Kaiti SC" panose="02010600040101010101" pitchFamily="2" charset="-122"/>
              </a:rPr>
              <a:t>人名（</a:t>
            </a:r>
            <a:r>
              <a:rPr lang="en-US" altLang="zh-CN" sz="2400" dirty="0">
                <a:latin typeface="Kaiti SC" panose="02010600040101010101" pitchFamily="2" charset="-122"/>
                <a:ea typeface="Kaiti SC" panose="02010600040101010101" pitchFamily="2" charset="-122"/>
              </a:rPr>
              <a:t>Person</a:t>
            </a:r>
            <a:r>
              <a:rPr lang="zh-CN" altLang="zh-CN" sz="2400" dirty="0">
                <a:latin typeface="Kaiti SC" panose="02010600040101010101" pitchFamily="2" charset="-122"/>
                <a:ea typeface="Kaiti SC" panose="02010600040101010101" pitchFamily="2" charset="-122"/>
              </a:rPr>
              <a:t>）</a:t>
            </a:r>
            <a:endParaRPr lang="en-US" altLang="zh-CN" sz="2400" dirty="0">
              <a:latin typeface="Kaiti SC" panose="02010600040101010101" pitchFamily="2" charset="-122"/>
              <a:ea typeface="Kaiti SC" panose="02010600040101010101" pitchFamily="2" charset="-122"/>
            </a:endParaRPr>
          </a:p>
          <a:p>
            <a:pPr marL="457200" lvl="1" indent="0">
              <a:buNone/>
            </a:pPr>
            <a:r>
              <a:rPr lang="en-US" altLang="zh-CN" dirty="0">
                <a:latin typeface="Kaiti SC" panose="02010600040101010101" pitchFamily="2" charset="-122"/>
                <a:ea typeface="Kaiti SC" panose="02010600040101010101" pitchFamily="2" charset="-122"/>
              </a:rPr>
              <a:t>	</a:t>
            </a:r>
            <a:r>
              <a:rPr lang="zh-CN" altLang="zh-CN" dirty="0">
                <a:latin typeface="Kaiti SC" panose="02010600040101010101" pitchFamily="2" charset="-122"/>
                <a:ea typeface="Kaiti SC" panose="02010600040101010101" pitchFamily="2" charset="-122"/>
              </a:rPr>
              <a:t>地理政治名（</a:t>
            </a:r>
            <a:r>
              <a:rPr lang="en-US" altLang="zh-CN" dirty="0">
                <a:latin typeface="Kaiti SC" panose="02010600040101010101" pitchFamily="2" charset="-122"/>
                <a:ea typeface="Kaiti SC" panose="02010600040101010101" pitchFamily="2" charset="-122"/>
              </a:rPr>
              <a:t>Geography and Political</a:t>
            </a:r>
            <a:r>
              <a:rPr lang="zh-CN" altLang="zh-CN" dirty="0">
                <a:latin typeface="Kaiti SC" panose="02010600040101010101" pitchFamily="2" charset="-122"/>
                <a:ea typeface="Kaiti SC" panose="02010600040101010101" pitchFamily="2" charset="-122"/>
              </a:rPr>
              <a:t>）</a:t>
            </a:r>
            <a:endParaRPr lang="en-US" altLang="zh-CN" dirty="0">
              <a:latin typeface="Kaiti SC" panose="02010600040101010101" pitchFamily="2" charset="-122"/>
              <a:ea typeface="Kaiti SC" panose="02010600040101010101" pitchFamily="2" charset="-122"/>
            </a:endParaRPr>
          </a:p>
          <a:p>
            <a:pPr marL="457200" lvl="1" indent="0">
              <a:buNone/>
            </a:pPr>
            <a:r>
              <a:rPr lang="en-US" altLang="zh-CN" dirty="0">
                <a:latin typeface="Kaiti SC" panose="02010600040101010101" pitchFamily="2" charset="-122"/>
                <a:ea typeface="Kaiti SC" panose="02010600040101010101" pitchFamily="2" charset="-122"/>
              </a:rPr>
              <a:t>	</a:t>
            </a:r>
            <a:r>
              <a:rPr lang="zh-CN" altLang="zh-CN" dirty="0">
                <a:latin typeface="Kaiti SC" panose="02010600040101010101" pitchFamily="2" charset="-122"/>
                <a:ea typeface="Kaiti SC" panose="02010600040101010101" pitchFamily="2" charset="-122"/>
              </a:rPr>
              <a:t>组织机构名（</a:t>
            </a:r>
            <a:r>
              <a:rPr lang="en-US" altLang="zh-CN" dirty="0">
                <a:latin typeface="Kaiti SC" panose="02010600040101010101" pitchFamily="2" charset="-122"/>
                <a:ea typeface="Kaiti SC" panose="02010600040101010101" pitchFamily="2" charset="-122"/>
              </a:rPr>
              <a:t>Organization</a:t>
            </a:r>
            <a:r>
              <a:rPr lang="zh-CN" altLang="zh-CN" dirty="0">
                <a:latin typeface="Kaiti SC" panose="02010600040101010101" pitchFamily="2" charset="-122"/>
                <a:ea typeface="Kaiti SC" panose="02010600040101010101" pitchFamily="2" charset="-122"/>
              </a:rPr>
              <a:t>）</a:t>
            </a:r>
            <a:endParaRPr lang="en-US" altLang="zh-CN" dirty="0">
              <a:latin typeface="Kaiti SC" panose="02010600040101010101" pitchFamily="2" charset="-122"/>
              <a:ea typeface="Kaiti SC" panose="02010600040101010101" pitchFamily="2" charset="-122"/>
            </a:endParaRPr>
          </a:p>
          <a:p>
            <a:pPr marL="457200" lvl="1" indent="0">
              <a:buNone/>
            </a:pPr>
            <a:r>
              <a:rPr lang="en-US" altLang="zh-CN" dirty="0">
                <a:latin typeface="Kaiti SC" panose="02010600040101010101" pitchFamily="2" charset="-122"/>
                <a:ea typeface="Kaiti SC" panose="02010600040101010101" pitchFamily="2" charset="-122"/>
              </a:rPr>
              <a:t>	</a:t>
            </a:r>
            <a:r>
              <a:rPr lang="zh-CN" altLang="zh-CN" dirty="0">
                <a:latin typeface="Kaiti SC" panose="02010600040101010101" pitchFamily="2" charset="-122"/>
                <a:ea typeface="Kaiti SC" panose="02010600040101010101" pitchFamily="2" charset="-122"/>
              </a:rPr>
              <a:t>更广义还包括日期和货币等</a:t>
            </a:r>
            <a:r>
              <a:rPr lang="zh-CN" altLang="zh-CN" dirty="0">
                <a:effectLst/>
                <a:latin typeface="Kaiti SC" panose="02010600040101010101" pitchFamily="2" charset="-122"/>
                <a:ea typeface="Kaiti SC" panose="02010600040101010101" pitchFamily="2" charset="-122"/>
              </a:rPr>
              <a:t> </a:t>
            </a:r>
            <a:endParaRPr lang="en-US" altLang="zh-CN" dirty="0">
              <a:effectLst/>
              <a:latin typeface="Kaiti SC" panose="02010600040101010101" pitchFamily="2" charset="-122"/>
              <a:ea typeface="Kaiti SC" panose="02010600040101010101" pitchFamily="2" charset="-122"/>
            </a:endParaRPr>
          </a:p>
          <a:p>
            <a:pPr marL="457200" lvl="1" indent="0">
              <a:buNone/>
            </a:pPr>
            <a:endParaRPr lang="en-US" altLang="zh-CN" dirty="0">
              <a:latin typeface="Kaiti SC" panose="02010600040101010101" pitchFamily="2" charset="-122"/>
              <a:ea typeface="Kaiti SC" panose="02010600040101010101" pitchFamily="2" charset="-122"/>
            </a:endParaRPr>
          </a:p>
          <a:p>
            <a:r>
              <a:rPr lang="zh-CN" altLang="en-US" dirty="0">
                <a:latin typeface="Kaiti SC" panose="02010600040101010101" pitchFamily="2" charset="-122"/>
                <a:ea typeface="Kaiti SC" panose="02010600040101010101" pitchFamily="2" charset="-122"/>
              </a:rPr>
              <a:t>实体链接</a:t>
            </a:r>
            <a:r>
              <a:rPr lang="zh-CN" altLang="zh-CN" dirty="0">
                <a:latin typeface="Kaiti SC" panose="02010600040101010101" pitchFamily="2" charset="-122"/>
                <a:ea typeface="Kaiti SC" panose="02010600040101010101" pitchFamily="2" charset="-122"/>
              </a:rPr>
              <a:t>（</a:t>
            </a:r>
            <a:r>
              <a:rPr lang="en-US" altLang="zh-CN" dirty="0">
                <a:latin typeface="Kaiti SC" panose="02010600040101010101" pitchFamily="2" charset="-122"/>
                <a:ea typeface="Kaiti SC" panose="02010600040101010101" pitchFamily="2" charset="-122"/>
              </a:rPr>
              <a:t>Named Entity</a:t>
            </a:r>
            <a:r>
              <a:rPr lang="zh-CN" altLang="en-US" dirty="0">
                <a:latin typeface="Kaiti SC" panose="02010600040101010101" pitchFamily="2" charset="-122"/>
                <a:ea typeface="Kaiti SC" panose="02010600040101010101" pitchFamily="2" charset="-122"/>
              </a:rPr>
              <a:t> </a:t>
            </a:r>
            <a:r>
              <a:rPr lang="en-US" altLang="zh-CN" dirty="0" err="1">
                <a:latin typeface="Kaiti SC" panose="02010600040101010101" pitchFamily="2" charset="-122"/>
                <a:ea typeface="Kaiti SC" panose="02010600040101010101" pitchFamily="2" charset="-122"/>
              </a:rPr>
              <a:t>Linking,NEL</a:t>
            </a:r>
            <a:r>
              <a:rPr lang="zh-CN" altLang="zh-CN" dirty="0">
                <a:latin typeface="Kaiti SC" panose="02010600040101010101" pitchFamily="2" charset="-122"/>
                <a:ea typeface="Kaiti SC" panose="02010600040101010101" pitchFamily="2" charset="-122"/>
              </a:rPr>
              <a:t>）</a:t>
            </a:r>
            <a:endParaRPr lang="en-US" altLang="zh-CN" dirty="0">
              <a:latin typeface="Kaiti SC" panose="02010600040101010101" pitchFamily="2" charset="-122"/>
              <a:ea typeface="Kaiti SC" panose="02010600040101010101" pitchFamily="2" charset="-122"/>
            </a:endParaRPr>
          </a:p>
          <a:p>
            <a:pPr marL="0" indent="0">
              <a:buNone/>
            </a:pPr>
            <a:r>
              <a:rPr lang="zh-CN" altLang="en-US" dirty="0">
                <a:latin typeface="Kaiti SC" panose="02010600040101010101" pitchFamily="2" charset="-122"/>
                <a:ea typeface="Kaiti SC" panose="02010600040101010101" pitchFamily="2" charset="-122"/>
              </a:rPr>
              <a:t> </a:t>
            </a:r>
            <a:r>
              <a:rPr lang="en-US" altLang="zh-CN" dirty="0">
                <a:latin typeface="Kaiti SC" panose="02010600040101010101" pitchFamily="2" charset="-122"/>
                <a:ea typeface="Kaiti SC" panose="02010600040101010101" pitchFamily="2" charset="-122"/>
              </a:rPr>
              <a:t>	</a:t>
            </a:r>
            <a:r>
              <a:rPr lang="zh-CN" altLang="zh-CN" sz="2400" dirty="0">
                <a:latin typeface="Kaiti SC" panose="02010600040101010101" pitchFamily="2" charset="-122"/>
                <a:ea typeface="Kaiti SC" panose="02010600040101010101" pitchFamily="2" charset="-122"/>
              </a:rPr>
              <a:t>将网络文本中的命名实体链接到它们在知识库中对应的实体上 </a:t>
            </a:r>
            <a:endParaRPr lang="en-US" altLang="zh-CN" sz="2400" dirty="0">
              <a:latin typeface="Kaiti SC" panose="02010600040101010101" pitchFamily="2" charset="-122"/>
              <a:ea typeface="Kaiti SC" panose="02010600040101010101" pitchFamily="2" charset="-122"/>
            </a:endParaRPr>
          </a:p>
          <a:p>
            <a:pPr marL="0" indent="0">
              <a:buNone/>
            </a:pPr>
            <a:endParaRPr kumimoji="1" lang="zh-CN" altLang="en-US" dirty="0"/>
          </a:p>
        </p:txBody>
      </p:sp>
    </p:spTree>
    <p:extLst>
      <p:ext uri="{BB962C8B-B14F-4D97-AF65-F5344CB8AC3E}">
        <p14:creationId xmlns:p14="http://schemas.microsoft.com/office/powerpoint/2010/main" val="104802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8FDE9-5834-9C49-88B3-5E8A8B3B1A46}"/>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a:t>
            </a:r>
            <a:r>
              <a:rPr lang="en-US" altLang="zh-CN" sz="2800" b="1" dirty="0">
                <a:latin typeface="Kaiti SC" panose="02010600040101010101" pitchFamily="2" charset="-122"/>
                <a:ea typeface="Kaiti SC" panose="02010600040101010101" pitchFamily="2" charset="-122"/>
              </a:rPr>
              <a:t> Entity Representation for Named Entity Disambiguation</a:t>
            </a:r>
            <a:endParaRPr kumimoji="1" lang="zh-CN" altLang="en-US" sz="2800"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4F2EBB8F-6866-C147-A16C-444828A563E0}"/>
              </a:ext>
            </a:extLst>
          </p:cNvPr>
          <p:cNvSpPr>
            <a:spLocks noGrp="1"/>
          </p:cNvSpPr>
          <p:nvPr>
            <p:ph idx="1"/>
          </p:nvPr>
        </p:nvSpPr>
        <p:spPr/>
        <p:txBody>
          <a:bodyPr/>
          <a:lstStyle/>
          <a:p>
            <a:pPr marL="0" indent="0">
              <a:buNone/>
            </a:pPr>
            <a:r>
              <a:rPr kumimoji="1" lang="zh-CN" altLang="en-US" dirty="0">
                <a:latin typeface="Kaiti SC" panose="02010600040101010101" pitchFamily="2" charset="-122"/>
                <a:ea typeface="Kaiti SC" panose="02010600040101010101" pitchFamily="2" charset="-122"/>
              </a:rPr>
              <a:t>利用上下文信息的同时加入指称词类别信息</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Learning Representation of Document </a:t>
            </a: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Learning Category Representation </a:t>
            </a:r>
          </a:p>
          <a:p>
            <a:pPr marL="0" indent="0">
              <a:buNone/>
            </a:pPr>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189017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8FDE9-5834-9C49-88B3-5E8A8B3B1A46}"/>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a:t>
            </a:r>
            <a:r>
              <a:rPr lang="en-US" altLang="zh-CN" sz="2800" b="1" dirty="0">
                <a:latin typeface="Kaiti SC" panose="02010600040101010101" pitchFamily="2" charset="-122"/>
                <a:ea typeface="Kaiti SC" panose="02010600040101010101" pitchFamily="2" charset="-122"/>
              </a:rPr>
              <a:t> Entity Representation for Named Entity Disambiguation</a:t>
            </a:r>
            <a:endParaRPr kumimoji="1" lang="zh-CN" altLang="en-US" sz="2800"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4F2EBB8F-6866-C147-A16C-444828A563E0}"/>
              </a:ext>
            </a:extLst>
          </p:cNvPr>
          <p:cNvSpPr>
            <a:spLocks noGrp="1"/>
          </p:cNvSpPr>
          <p:nvPr>
            <p:ph idx="1"/>
          </p:nvPr>
        </p:nvSpPr>
        <p:spPr>
          <a:xfrm>
            <a:off x="181708" y="1690687"/>
            <a:ext cx="11172092" cy="4653841"/>
          </a:xfrm>
        </p:spPr>
        <p:txBody>
          <a:bodyPr/>
          <a:lstStyle/>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p:txBody>
      </p:sp>
      <p:pic>
        <p:nvPicPr>
          <p:cNvPr id="4" name="图片 3">
            <a:extLst>
              <a:ext uri="{FF2B5EF4-FFF2-40B4-BE49-F238E27FC236}">
                <a16:creationId xmlns:a16="http://schemas.microsoft.com/office/drawing/2014/main" id="{A3F40BF0-5943-8D49-99E9-49FE949DE169}"/>
              </a:ext>
            </a:extLst>
          </p:cNvPr>
          <p:cNvPicPr>
            <a:picLocks noChangeAspect="1"/>
          </p:cNvPicPr>
          <p:nvPr/>
        </p:nvPicPr>
        <p:blipFill>
          <a:blip r:embed="rId2"/>
          <a:stretch>
            <a:fillRect/>
          </a:stretch>
        </p:blipFill>
        <p:spPr>
          <a:xfrm>
            <a:off x="992944" y="1412875"/>
            <a:ext cx="4310576" cy="5209463"/>
          </a:xfrm>
          <a:prstGeom prst="rect">
            <a:avLst/>
          </a:prstGeom>
        </p:spPr>
      </p:pic>
      <p:pic>
        <p:nvPicPr>
          <p:cNvPr id="6" name="图片 5">
            <a:extLst>
              <a:ext uri="{FF2B5EF4-FFF2-40B4-BE49-F238E27FC236}">
                <a16:creationId xmlns:a16="http://schemas.microsoft.com/office/drawing/2014/main" id="{4F8EBFCE-B765-D442-8953-8C6E1AF4DD88}"/>
              </a:ext>
            </a:extLst>
          </p:cNvPr>
          <p:cNvPicPr>
            <a:picLocks noChangeAspect="1"/>
          </p:cNvPicPr>
          <p:nvPr/>
        </p:nvPicPr>
        <p:blipFill>
          <a:blip r:embed="rId3"/>
          <a:stretch>
            <a:fillRect/>
          </a:stretch>
        </p:blipFill>
        <p:spPr>
          <a:xfrm>
            <a:off x="6004560" y="2711533"/>
            <a:ext cx="4648200" cy="3771900"/>
          </a:xfrm>
          <a:prstGeom prst="rect">
            <a:avLst/>
          </a:prstGeom>
        </p:spPr>
      </p:pic>
    </p:spTree>
    <p:extLst>
      <p:ext uri="{BB962C8B-B14F-4D97-AF65-F5344CB8AC3E}">
        <p14:creationId xmlns:p14="http://schemas.microsoft.com/office/powerpoint/2010/main" val="1126598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8FDE9-5834-9C49-88B3-5E8A8B3B1A46}"/>
              </a:ext>
            </a:extLst>
          </p:cNvPr>
          <p:cNvSpPr>
            <a:spLocks noGrp="1"/>
          </p:cNvSpPr>
          <p:nvPr>
            <p:ph type="title"/>
          </p:nvPr>
        </p:nvSpPr>
        <p:spPr/>
        <p:txBody>
          <a:bodyPr>
            <a:normAutofit/>
          </a:bodyPr>
          <a:lstStyle/>
          <a:p>
            <a:r>
              <a:rPr lang="en-US" altLang="zh-CN" sz="3200" b="1" dirty="0">
                <a:latin typeface="Kaiti SC" panose="02010600040101010101" pitchFamily="2" charset="-122"/>
                <a:ea typeface="Kaiti SC" panose="02010600040101010101" pitchFamily="2" charset="-122"/>
              </a:rPr>
              <a:t>Learning</a:t>
            </a:r>
            <a:r>
              <a:rPr lang="en-US" altLang="zh-CN" sz="2800" b="1" dirty="0">
                <a:latin typeface="Kaiti SC" panose="02010600040101010101" pitchFamily="2" charset="-122"/>
                <a:ea typeface="Kaiti SC" panose="02010600040101010101" pitchFamily="2" charset="-122"/>
              </a:rPr>
              <a:t> Entity Representation for Named Entity Disambiguation</a:t>
            </a:r>
            <a:endParaRPr kumimoji="1" lang="zh-CN" altLang="en-US" sz="2800"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4F2EBB8F-6866-C147-A16C-444828A563E0}"/>
              </a:ext>
            </a:extLst>
          </p:cNvPr>
          <p:cNvSpPr>
            <a:spLocks noGrp="1"/>
          </p:cNvSpPr>
          <p:nvPr>
            <p:ph idx="1"/>
          </p:nvPr>
        </p:nvSpPr>
        <p:spPr>
          <a:xfrm>
            <a:off x="181708" y="1690687"/>
            <a:ext cx="11172092" cy="4653841"/>
          </a:xfrm>
        </p:spPr>
        <p:txBody>
          <a:bodyPr/>
          <a:lstStyle/>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Loss</a:t>
            </a:r>
            <a:r>
              <a:rPr kumimoji="1" lang="zh-CN" altLang="en-US" dirty="0">
                <a:latin typeface="Kaiti SC" panose="02010600040101010101" pitchFamily="2" charset="-122"/>
                <a:ea typeface="Kaiti SC" panose="02010600040101010101" pitchFamily="2" charset="-122"/>
              </a:rPr>
              <a:t> </a:t>
            </a:r>
            <a:r>
              <a:rPr kumimoji="1" lang="en-US" altLang="zh-CN" dirty="0">
                <a:latin typeface="Kaiti SC" panose="02010600040101010101" pitchFamily="2" charset="-122"/>
                <a:ea typeface="Kaiti SC" panose="02010600040101010101" pitchFamily="2" charset="-122"/>
              </a:rPr>
              <a:t>Function</a:t>
            </a:r>
            <a:r>
              <a:rPr kumimoji="1" lang="zh-CN" altLang="en-US" dirty="0">
                <a:latin typeface="Kaiti SC" panose="02010600040101010101" pitchFamily="2" charset="-122"/>
                <a:ea typeface="Kaiti SC" panose="02010600040101010101" pitchFamily="2" charset="-122"/>
              </a:rPr>
              <a:t>：</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p:txBody>
      </p:sp>
      <p:pic>
        <p:nvPicPr>
          <p:cNvPr id="5" name="图片 4">
            <a:extLst>
              <a:ext uri="{FF2B5EF4-FFF2-40B4-BE49-F238E27FC236}">
                <a16:creationId xmlns:a16="http://schemas.microsoft.com/office/drawing/2014/main" id="{BAA9D7E3-9B37-D540-A607-AB95B8BAA6C4}"/>
              </a:ext>
            </a:extLst>
          </p:cNvPr>
          <p:cNvPicPr>
            <a:picLocks noChangeAspect="1"/>
          </p:cNvPicPr>
          <p:nvPr/>
        </p:nvPicPr>
        <p:blipFill>
          <a:blip r:embed="rId2"/>
          <a:stretch>
            <a:fillRect/>
          </a:stretch>
        </p:blipFill>
        <p:spPr>
          <a:xfrm>
            <a:off x="4034692" y="1414108"/>
            <a:ext cx="7975600" cy="5207000"/>
          </a:xfrm>
          <a:prstGeom prst="rect">
            <a:avLst/>
          </a:prstGeom>
        </p:spPr>
      </p:pic>
      <p:pic>
        <p:nvPicPr>
          <p:cNvPr id="8" name="图片 7">
            <a:extLst>
              <a:ext uri="{FF2B5EF4-FFF2-40B4-BE49-F238E27FC236}">
                <a16:creationId xmlns:a16="http://schemas.microsoft.com/office/drawing/2014/main" id="{990DAD69-1506-F544-98DB-FB9CFC8F2F9E}"/>
              </a:ext>
            </a:extLst>
          </p:cNvPr>
          <p:cNvPicPr>
            <a:picLocks noChangeAspect="1"/>
          </p:cNvPicPr>
          <p:nvPr/>
        </p:nvPicPr>
        <p:blipFill>
          <a:blip r:embed="rId3"/>
          <a:stretch>
            <a:fillRect/>
          </a:stretch>
        </p:blipFill>
        <p:spPr>
          <a:xfrm>
            <a:off x="19783" y="2836004"/>
            <a:ext cx="4176835" cy="482600"/>
          </a:xfrm>
          <a:prstGeom prst="rect">
            <a:avLst/>
          </a:prstGeom>
        </p:spPr>
      </p:pic>
      <p:pic>
        <p:nvPicPr>
          <p:cNvPr id="10" name="图片 9">
            <a:extLst>
              <a:ext uri="{FF2B5EF4-FFF2-40B4-BE49-F238E27FC236}">
                <a16:creationId xmlns:a16="http://schemas.microsoft.com/office/drawing/2014/main" id="{CFF63059-118E-EB47-8533-76289A8FCB6D}"/>
              </a:ext>
            </a:extLst>
          </p:cNvPr>
          <p:cNvPicPr>
            <a:picLocks noChangeAspect="1"/>
          </p:cNvPicPr>
          <p:nvPr/>
        </p:nvPicPr>
        <p:blipFill>
          <a:blip r:embed="rId4"/>
          <a:stretch>
            <a:fillRect/>
          </a:stretch>
        </p:blipFill>
        <p:spPr>
          <a:xfrm>
            <a:off x="131396" y="4583033"/>
            <a:ext cx="4610100" cy="635000"/>
          </a:xfrm>
          <a:prstGeom prst="rect">
            <a:avLst/>
          </a:prstGeom>
        </p:spPr>
      </p:pic>
    </p:spTree>
    <p:extLst>
      <p:ext uri="{BB962C8B-B14F-4D97-AF65-F5344CB8AC3E}">
        <p14:creationId xmlns:p14="http://schemas.microsoft.com/office/powerpoint/2010/main" val="16224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1C4B0-7DA6-194A-B6FD-FC1010A632A7}"/>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Leveraging deep neural networks and knowledge graphs for entity disambiguation</a:t>
            </a:r>
            <a:endParaRPr kumimoji="1" lang="zh-CN" altLang="en-US" sz="3200" b="1"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77532E2B-AF8E-BF48-B2E2-9AB786EC0E8D}"/>
              </a:ext>
            </a:extLst>
          </p:cNvPr>
          <p:cNvSpPr>
            <a:spLocks noGrp="1"/>
          </p:cNvSpPr>
          <p:nvPr>
            <p:ph idx="1"/>
          </p:nvPr>
        </p:nvSpPr>
        <p:spPr/>
        <p:txBody>
          <a:bodyPr>
            <a:normAutofit fontScale="92500" lnSpcReduction="10000"/>
          </a:bodyPr>
          <a:lstStyle/>
          <a:p>
            <a:r>
              <a:rPr kumimoji="1" lang="zh-CN" altLang="en-US" dirty="0">
                <a:latin typeface="Kaiti SC" panose="02010600040101010101" pitchFamily="2" charset="-122"/>
                <a:ea typeface="Kaiti SC" panose="02010600040101010101" pitchFamily="2" charset="-122"/>
              </a:rPr>
              <a:t>对主题一致性进行建模</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DSRM(</a:t>
            </a:r>
            <a:r>
              <a:rPr lang="en-US" altLang="zh-CN" dirty="0">
                <a:latin typeface="Kaiti SC" panose="02010600040101010101" pitchFamily="2" charset="-122"/>
                <a:ea typeface="Kaiti SC" panose="02010600040101010101" pitchFamily="2" charset="-122"/>
              </a:rPr>
              <a:t>deep semantic relatedness model </a:t>
            </a:r>
            <a:r>
              <a:rPr kumimoji="1" lang="en-US" altLang="zh-CN" dirty="0">
                <a:latin typeface="Kaiti SC" panose="02010600040101010101" pitchFamily="2" charset="-122"/>
                <a:ea typeface="Kaiti SC" panose="02010600040101010101" pitchFamily="2" charset="-122"/>
              </a:rPr>
              <a:t>)</a:t>
            </a: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r>
              <a:rPr kumimoji="1" lang="zh-CN" altLang="en-US" sz="2600" dirty="0">
                <a:latin typeface="Kaiti SC" panose="02010600040101010101" pitchFamily="2" charset="-122"/>
                <a:ea typeface="Kaiti SC" panose="02010600040101010101" pitchFamily="2" charset="-122"/>
              </a:rPr>
              <a:t>利用四种知识库知识：</a:t>
            </a:r>
          </a:p>
          <a:p>
            <a:pPr marL="0" indent="0">
              <a:buNone/>
            </a:pPr>
            <a:r>
              <a:rPr kumimoji="1" lang="en-US" altLang="zh-CN" sz="2600" dirty="0">
                <a:latin typeface="Kaiti SC" panose="02010600040101010101" pitchFamily="2" charset="-122"/>
                <a:ea typeface="Kaiti SC" panose="02010600040101010101" pitchFamily="2" charset="-122"/>
              </a:rPr>
              <a:t>	</a:t>
            </a:r>
            <a:r>
              <a:rPr kumimoji="1" lang="zh-CN" altLang="en-US" sz="2600" dirty="0">
                <a:latin typeface="Kaiti SC" panose="02010600040101010101" pitchFamily="2" charset="-122"/>
                <a:ea typeface="Kaiti SC" panose="02010600040101010101" pitchFamily="2" charset="-122"/>
              </a:rPr>
              <a:t>有链接的实体的集合</a:t>
            </a:r>
            <a:r>
              <a:rPr kumimoji="1" lang="en-US" altLang="zh-CN" sz="2600" dirty="0">
                <a:latin typeface="Kaiti SC" panose="02010600040101010101" pitchFamily="2" charset="-122"/>
                <a:ea typeface="Kaiti SC" panose="02010600040101010101" pitchFamily="2" charset="-122"/>
              </a:rPr>
              <a:t>E</a:t>
            </a:r>
            <a:r>
              <a:rPr kumimoji="1" lang="zh-CN" altLang="en-US" sz="2600" dirty="0">
                <a:latin typeface="Kaiti SC" panose="02010600040101010101" pitchFamily="2" charset="-122"/>
                <a:ea typeface="Kaiti SC" panose="02010600040101010101" pitchFamily="2" charset="-122"/>
              </a:rPr>
              <a:t>：每个实体由其表层形式的</a:t>
            </a:r>
            <a:r>
              <a:rPr kumimoji="1" lang="en-US" altLang="zh-CN" sz="2600" dirty="0">
                <a:latin typeface="Kaiti SC" panose="02010600040101010101" pitchFamily="2" charset="-122"/>
                <a:ea typeface="Kaiti SC" panose="02010600040101010101" pitchFamily="2" charset="-122"/>
              </a:rPr>
              <a:t>tri-letter hashing</a:t>
            </a:r>
            <a:r>
              <a:rPr kumimoji="1" lang="zh-CN" altLang="en-US" sz="2600" dirty="0">
                <a:latin typeface="Kaiti SC" panose="02010600040101010101" pitchFamily="2" charset="-122"/>
                <a:ea typeface="Kaiti SC" panose="02010600040101010101" pitchFamily="2" charset="-122"/>
              </a:rPr>
              <a:t>表示为向量</a:t>
            </a:r>
            <a:r>
              <a:rPr kumimoji="1" lang="en-US" altLang="zh-CN" sz="2600" dirty="0">
                <a:latin typeface="Kaiti SC" panose="02010600040101010101" pitchFamily="2" charset="-122"/>
                <a:ea typeface="Kaiti SC" panose="02010600040101010101" pitchFamily="2" charset="-122"/>
              </a:rPr>
              <a:t>(</a:t>
            </a:r>
            <a:r>
              <a:rPr kumimoji="1" lang="zh-CN" altLang="en-US" sz="2600" dirty="0">
                <a:latin typeface="Kaiti SC" panose="02010600040101010101" pitchFamily="2" charset="-122"/>
                <a:ea typeface="Kaiti SC" panose="02010600040101010101" pitchFamily="2" charset="-122"/>
              </a:rPr>
              <a:t>参照</a:t>
            </a:r>
            <a:r>
              <a:rPr kumimoji="1" lang="en-US" altLang="zh-CN" sz="2600" dirty="0">
                <a:latin typeface="Kaiti SC" panose="02010600040101010101" pitchFamily="2" charset="-122"/>
                <a:ea typeface="Kaiti SC" panose="02010600040101010101" pitchFamily="2" charset="-122"/>
              </a:rPr>
              <a:t>DSSM word hashing)</a:t>
            </a:r>
          </a:p>
          <a:p>
            <a:pPr marL="0" indent="0">
              <a:buNone/>
            </a:pPr>
            <a:r>
              <a:rPr kumimoji="1" lang="en-US" altLang="zh-CN" sz="2600" dirty="0">
                <a:latin typeface="Kaiti SC" panose="02010600040101010101" pitchFamily="2" charset="-122"/>
                <a:ea typeface="Kaiti SC" panose="02010600040101010101" pitchFamily="2" charset="-122"/>
              </a:rPr>
              <a:t>	</a:t>
            </a:r>
            <a:r>
              <a:rPr kumimoji="1" lang="zh-CN" altLang="en-US" sz="2600" dirty="0">
                <a:latin typeface="Kaiti SC" panose="02010600040101010101" pitchFamily="2" charset="-122"/>
                <a:ea typeface="Kaiti SC" panose="02010600040101010101" pitchFamily="2" charset="-122"/>
              </a:rPr>
              <a:t>关系</a:t>
            </a:r>
            <a:r>
              <a:rPr kumimoji="1" lang="en-US" altLang="zh-CN" sz="2600" dirty="0">
                <a:latin typeface="Kaiti SC" panose="02010600040101010101" pitchFamily="2" charset="-122"/>
                <a:ea typeface="Kaiti SC" panose="02010600040101010101" pitchFamily="2" charset="-122"/>
              </a:rPr>
              <a:t>R</a:t>
            </a:r>
            <a:r>
              <a:rPr kumimoji="1" lang="zh-CN" altLang="en-US" sz="2600" dirty="0">
                <a:latin typeface="Kaiti SC" panose="02010600040101010101" pitchFamily="2" charset="-122"/>
                <a:ea typeface="Kaiti SC" panose="02010600040101010101" pitchFamily="2" charset="-122"/>
              </a:rPr>
              <a:t>：每个实体的关系集合，由二元</a:t>
            </a:r>
            <a:r>
              <a:rPr kumimoji="1" lang="en-US" altLang="zh-CN" sz="2600" dirty="0">
                <a:latin typeface="Kaiti SC" panose="02010600040101010101" pitchFamily="2" charset="-122"/>
                <a:ea typeface="Kaiti SC" panose="02010600040101010101" pitchFamily="2" charset="-122"/>
              </a:rPr>
              <a:t>one-hot </a:t>
            </a:r>
            <a:r>
              <a:rPr kumimoji="1" lang="zh-CN" altLang="en-US" sz="2600" dirty="0">
                <a:latin typeface="Kaiti SC" panose="02010600040101010101" pitchFamily="2" charset="-122"/>
                <a:ea typeface="Kaiti SC" panose="02010600040101010101" pitchFamily="2" charset="-122"/>
              </a:rPr>
              <a:t>向量编码</a:t>
            </a:r>
          </a:p>
          <a:p>
            <a:pPr marL="0" indent="0">
              <a:buNone/>
            </a:pPr>
            <a:r>
              <a:rPr kumimoji="1" lang="en-US" altLang="zh-CN" sz="2600" dirty="0">
                <a:latin typeface="Kaiti SC" panose="02010600040101010101" pitchFamily="2" charset="-122"/>
                <a:ea typeface="Kaiti SC" panose="02010600040101010101" pitchFamily="2" charset="-122"/>
              </a:rPr>
              <a:t>	</a:t>
            </a:r>
            <a:r>
              <a:rPr kumimoji="1" lang="zh-CN" altLang="en-US" sz="2600" dirty="0">
                <a:latin typeface="Kaiti SC" panose="02010600040101010101" pitchFamily="2" charset="-122"/>
                <a:ea typeface="Kaiti SC" panose="02010600040101010101" pitchFamily="2" charset="-122"/>
              </a:rPr>
              <a:t>实体类型</a:t>
            </a:r>
            <a:r>
              <a:rPr kumimoji="1" lang="en-US" altLang="zh-CN" sz="2600" dirty="0">
                <a:latin typeface="Kaiti SC" panose="02010600040101010101" pitchFamily="2" charset="-122"/>
                <a:ea typeface="Kaiti SC" panose="02010600040101010101" pitchFamily="2" charset="-122"/>
              </a:rPr>
              <a:t>ET</a:t>
            </a:r>
            <a:r>
              <a:rPr kumimoji="1" lang="zh-CN" altLang="en-US" sz="2600" dirty="0">
                <a:latin typeface="Kaiti SC" panose="02010600040101010101" pitchFamily="2" charset="-122"/>
                <a:ea typeface="Kaiti SC" panose="02010600040101010101" pitchFamily="2" charset="-122"/>
              </a:rPr>
              <a:t>：表示为二元</a:t>
            </a:r>
            <a:r>
              <a:rPr kumimoji="1" lang="en-US" altLang="zh-CN" sz="2600" dirty="0">
                <a:latin typeface="Kaiti SC" panose="02010600040101010101" pitchFamily="2" charset="-122"/>
                <a:ea typeface="Kaiti SC" panose="02010600040101010101" pitchFamily="2" charset="-122"/>
              </a:rPr>
              <a:t>one-hot </a:t>
            </a:r>
            <a:r>
              <a:rPr kumimoji="1" lang="zh-CN" altLang="en-US" sz="2600" dirty="0">
                <a:latin typeface="Kaiti SC" panose="02010600040101010101" pitchFamily="2" charset="-122"/>
                <a:ea typeface="Kaiti SC" panose="02010600040101010101" pitchFamily="2" charset="-122"/>
              </a:rPr>
              <a:t>向量</a:t>
            </a:r>
          </a:p>
          <a:p>
            <a:pPr marL="0" indent="0">
              <a:buNone/>
            </a:pPr>
            <a:r>
              <a:rPr kumimoji="1" lang="en-US" altLang="zh-CN" sz="2600" dirty="0">
                <a:latin typeface="Kaiti SC" panose="02010600040101010101" pitchFamily="2" charset="-122"/>
                <a:ea typeface="Kaiti SC" panose="02010600040101010101" pitchFamily="2" charset="-122"/>
              </a:rPr>
              <a:t>	</a:t>
            </a:r>
            <a:r>
              <a:rPr kumimoji="1" lang="zh-CN" altLang="en-US" sz="2600" dirty="0">
                <a:latin typeface="Kaiti SC" panose="02010600040101010101" pitchFamily="2" charset="-122"/>
                <a:ea typeface="Kaiti SC" panose="02010600040101010101" pitchFamily="2" charset="-122"/>
              </a:rPr>
              <a:t>实体描述</a:t>
            </a:r>
            <a:r>
              <a:rPr kumimoji="1" lang="en-US" altLang="zh-CN" sz="2600" dirty="0">
                <a:latin typeface="Kaiti SC" panose="02010600040101010101" pitchFamily="2" charset="-122"/>
                <a:ea typeface="Kaiti SC" panose="02010600040101010101" pitchFamily="2" charset="-122"/>
              </a:rPr>
              <a:t>D</a:t>
            </a:r>
            <a:r>
              <a:rPr kumimoji="1" lang="zh-CN" altLang="en-US" sz="2600" dirty="0">
                <a:latin typeface="Kaiti SC" panose="02010600040101010101" pitchFamily="2" charset="-122"/>
                <a:ea typeface="Kaiti SC" panose="02010600040101010101" pitchFamily="2" charset="-122"/>
              </a:rPr>
              <a:t>：每个实体的文本描述，</a:t>
            </a:r>
            <a:r>
              <a:rPr kumimoji="1" lang="en-US" altLang="zh-CN" sz="2600" dirty="0">
                <a:latin typeface="Kaiti SC" panose="02010600040101010101" pitchFamily="2" charset="-122"/>
                <a:ea typeface="Kaiti SC" panose="02010600040101010101" pitchFamily="2" charset="-122"/>
              </a:rPr>
              <a:t>tri-letter hashing</a:t>
            </a:r>
            <a:r>
              <a:rPr kumimoji="1" lang="zh-CN" altLang="en-US" sz="2600" dirty="0">
                <a:latin typeface="Kaiti SC" panose="02010600040101010101" pitchFamily="2" charset="-122"/>
                <a:ea typeface="Kaiti SC" panose="02010600040101010101" pitchFamily="2" charset="-122"/>
              </a:rPr>
              <a:t>表示为向量</a:t>
            </a:r>
            <a:endParaRPr kumimoji="1" lang="en-US" altLang="zh-CN" sz="2600"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4124917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1C4B0-7DA6-194A-B6FD-FC1010A632A7}"/>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Leveraging deep neural networks and knowledge graphs for entity disambiguation</a:t>
            </a:r>
            <a:endParaRPr kumimoji="1" lang="zh-CN" altLang="en-US" sz="3200" b="1"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77532E2B-AF8E-BF48-B2E2-9AB786EC0E8D}"/>
              </a:ext>
            </a:extLst>
          </p:cNvPr>
          <p:cNvSpPr>
            <a:spLocks noGrp="1"/>
          </p:cNvSpPr>
          <p:nvPr>
            <p:ph idx="1"/>
          </p:nvPr>
        </p:nvSpPr>
        <p:spPr/>
        <p:txBody>
          <a:bodyPr>
            <a:normAutofit/>
          </a:bodyPr>
          <a:lstStyle/>
          <a:p>
            <a:r>
              <a:rPr kumimoji="1" lang="en-US" altLang="zh-CN" dirty="0">
                <a:latin typeface="Kaiti SC" panose="02010600040101010101" pitchFamily="2" charset="-122"/>
                <a:ea typeface="Kaiti SC" panose="02010600040101010101" pitchFamily="2" charset="-122"/>
              </a:rPr>
              <a:t>DSRM(</a:t>
            </a:r>
            <a:r>
              <a:rPr lang="en-US" altLang="zh-CN" dirty="0">
                <a:latin typeface="Kaiti SC" panose="02010600040101010101" pitchFamily="2" charset="-122"/>
                <a:ea typeface="Kaiti SC" panose="02010600040101010101" pitchFamily="2" charset="-122"/>
              </a:rPr>
              <a:t>deep semantic relatedness model </a:t>
            </a:r>
            <a:r>
              <a:rPr kumimoji="1" lang="en-US" altLang="zh-CN" dirty="0">
                <a:latin typeface="Kaiti SC" panose="02010600040101010101" pitchFamily="2" charset="-122"/>
                <a:ea typeface="Kaiti SC" panose="02010600040101010101" pitchFamily="2" charset="-122"/>
              </a:rPr>
              <a:t>)</a:t>
            </a: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r>
              <a:rPr kumimoji="1" lang="en-US" altLang="zh-CN" sz="2600" dirty="0">
                <a:latin typeface="Kaiti SC" panose="02010600040101010101" pitchFamily="2" charset="-122"/>
                <a:ea typeface="Kaiti SC" panose="02010600040101010101" pitchFamily="2" charset="-122"/>
              </a:rPr>
              <a:t>Loss</a:t>
            </a:r>
            <a:r>
              <a:rPr kumimoji="1" lang="zh-CN" altLang="en-US" sz="2600" dirty="0">
                <a:latin typeface="Kaiti SC" panose="02010600040101010101" pitchFamily="2" charset="-122"/>
                <a:ea typeface="Kaiti SC" panose="02010600040101010101" pitchFamily="2" charset="-122"/>
              </a:rPr>
              <a:t> </a:t>
            </a:r>
            <a:r>
              <a:rPr kumimoji="1" lang="en-US" altLang="zh-CN" sz="2600" dirty="0">
                <a:latin typeface="Kaiti SC" panose="02010600040101010101" pitchFamily="2" charset="-122"/>
                <a:ea typeface="Kaiti SC" panose="02010600040101010101" pitchFamily="2" charset="-122"/>
              </a:rPr>
              <a:t>Function</a:t>
            </a:r>
            <a:r>
              <a:rPr kumimoji="1" lang="zh-CN" altLang="en-US" sz="2600" dirty="0">
                <a:latin typeface="Kaiti SC" panose="02010600040101010101" pitchFamily="2" charset="-122"/>
                <a:ea typeface="Kaiti SC" panose="02010600040101010101" pitchFamily="2" charset="-122"/>
              </a:rPr>
              <a:t>：</a:t>
            </a: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p:txBody>
      </p:sp>
      <p:pic>
        <p:nvPicPr>
          <p:cNvPr id="4" name="图片 3">
            <a:extLst>
              <a:ext uri="{FF2B5EF4-FFF2-40B4-BE49-F238E27FC236}">
                <a16:creationId xmlns:a16="http://schemas.microsoft.com/office/drawing/2014/main" id="{49EBE281-D259-E747-964A-6EAB2A1DF01C}"/>
              </a:ext>
            </a:extLst>
          </p:cNvPr>
          <p:cNvPicPr>
            <a:picLocks noChangeAspect="1"/>
          </p:cNvPicPr>
          <p:nvPr/>
        </p:nvPicPr>
        <p:blipFill>
          <a:blip r:embed="rId3"/>
          <a:stretch>
            <a:fillRect/>
          </a:stretch>
        </p:blipFill>
        <p:spPr>
          <a:xfrm>
            <a:off x="5798234" y="2626554"/>
            <a:ext cx="5181600" cy="3124200"/>
          </a:xfrm>
          <a:prstGeom prst="rect">
            <a:avLst/>
          </a:prstGeom>
        </p:spPr>
      </p:pic>
      <p:pic>
        <p:nvPicPr>
          <p:cNvPr id="6" name="图片 5">
            <a:extLst>
              <a:ext uri="{FF2B5EF4-FFF2-40B4-BE49-F238E27FC236}">
                <a16:creationId xmlns:a16="http://schemas.microsoft.com/office/drawing/2014/main" id="{0BCED750-DCFF-B745-89B9-8BBB730196AB}"/>
              </a:ext>
            </a:extLst>
          </p:cNvPr>
          <p:cNvPicPr>
            <a:picLocks noChangeAspect="1"/>
          </p:cNvPicPr>
          <p:nvPr/>
        </p:nvPicPr>
        <p:blipFill>
          <a:blip r:embed="rId4"/>
          <a:stretch>
            <a:fillRect/>
          </a:stretch>
        </p:blipFill>
        <p:spPr>
          <a:xfrm>
            <a:off x="838200" y="2838742"/>
            <a:ext cx="2184400" cy="393700"/>
          </a:xfrm>
          <a:prstGeom prst="rect">
            <a:avLst/>
          </a:prstGeom>
        </p:spPr>
      </p:pic>
      <p:pic>
        <p:nvPicPr>
          <p:cNvPr id="7" name="图片 6">
            <a:extLst>
              <a:ext uri="{FF2B5EF4-FFF2-40B4-BE49-F238E27FC236}">
                <a16:creationId xmlns:a16="http://schemas.microsoft.com/office/drawing/2014/main" id="{F307AE90-D789-EB45-AA04-0B2788F608FE}"/>
              </a:ext>
            </a:extLst>
          </p:cNvPr>
          <p:cNvPicPr>
            <a:picLocks noChangeAspect="1"/>
          </p:cNvPicPr>
          <p:nvPr/>
        </p:nvPicPr>
        <p:blipFill>
          <a:blip r:embed="rId5"/>
          <a:stretch>
            <a:fillRect/>
          </a:stretch>
        </p:blipFill>
        <p:spPr>
          <a:xfrm>
            <a:off x="3022600" y="2749842"/>
            <a:ext cx="1092200" cy="571500"/>
          </a:xfrm>
          <a:prstGeom prst="rect">
            <a:avLst/>
          </a:prstGeom>
        </p:spPr>
      </p:pic>
      <p:pic>
        <p:nvPicPr>
          <p:cNvPr id="8" name="图片 7">
            <a:extLst>
              <a:ext uri="{FF2B5EF4-FFF2-40B4-BE49-F238E27FC236}">
                <a16:creationId xmlns:a16="http://schemas.microsoft.com/office/drawing/2014/main" id="{F8E689AB-19FE-1741-A4C1-048443BFEC1B}"/>
              </a:ext>
            </a:extLst>
          </p:cNvPr>
          <p:cNvPicPr>
            <a:picLocks noChangeAspect="1"/>
          </p:cNvPicPr>
          <p:nvPr/>
        </p:nvPicPr>
        <p:blipFill>
          <a:blip r:embed="rId6"/>
          <a:stretch>
            <a:fillRect/>
          </a:stretch>
        </p:blipFill>
        <p:spPr>
          <a:xfrm>
            <a:off x="840545" y="4147818"/>
            <a:ext cx="3213100" cy="812800"/>
          </a:xfrm>
          <a:prstGeom prst="rect">
            <a:avLst/>
          </a:prstGeom>
        </p:spPr>
      </p:pic>
      <p:pic>
        <p:nvPicPr>
          <p:cNvPr id="9" name="图片 8">
            <a:extLst>
              <a:ext uri="{FF2B5EF4-FFF2-40B4-BE49-F238E27FC236}">
                <a16:creationId xmlns:a16="http://schemas.microsoft.com/office/drawing/2014/main" id="{222BD86D-A3ED-5548-BB59-5A33E5498741}"/>
              </a:ext>
            </a:extLst>
          </p:cNvPr>
          <p:cNvPicPr>
            <a:picLocks noChangeAspect="1"/>
          </p:cNvPicPr>
          <p:nvPr/>
        </p:nvPicPr>
        <p:blipFill>
          <a:blip r:embed="rId7"/>
          <a:stretch>
            <a:fillRect/>
          </a:stretch>
        </p:blipFill>
        <p:spPr>
          <a:xfrm>
            <a:off x="1019517" y="4974294"/>
            <a:ext cx="4597400" cy="901700"/>
          </a:xfrm>
          <a:prstGeom prst="rect">
            <a:avLst/>
          </a:prstGeom>
        </p:spPr>
      </p:pic>
    </p:spTree>
    <p:extLst>
      <p:ext uri="{BB962C8B-B14F-4D97-AF65-F5344CB8AC3E}">
        <p14:creationId xmlns:p14="http://schemas.microsoft.com/office/powerpoint/2010/main" val="2021099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1C4B0-7DA6-194A-B6FD-FC1010A632A7}"/>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Leveraging deep neural networks and knowledge graphs for entity disambiguation</a:t>
            </a:r>
            <a:endParaRPr kumimoji="1" lang="zh-CN" altLang="en-US" sz="3200" b="1" dirty="0">
              <a:latin typeface="Kaiti SC" panose="02010600040101010101" pitchFamily="2" charset="-122"/>
              <a:ea typeface="Kaiti SC" panose="02010600040101010101" pitchFamily="2" charset="-122"/>
            </a:endParaRPr>
          </a:p>
        </p:txBody>
      </p:sp>
      <p:sp>
        <p:nvSpPr>
          <p:cNvPr id="3" name="内容占位符 2">
            <a:extLst>
              <a:ext uri="{FF2B5EF4-FFF2-40B4-BE49-F238E27FC236}">
                <a16:creationId xmlns:a16="http://schemas.microsoft.com/office/drawing/2014/main" id="{77532E2B-AF8E-BF48-B2E2-9AB786EC0E8D}"/>
              </a:ext>
            </a:extLst>
          </p:cNvPr>
          <p:cNvSpPr>
            <a:spLocks noGrp="1"/>
          </p:cNvSpPr>
          <p:nvPr>
            <p:ph idx="1"/>
          </p:nvPr>
        </p:nvSpPr>
        <p:spPr/>
        <p:txBody>
          <a:bodyPr>
            <a:normAutofit fontScale="92500"/>
          </a:bodyPr>
          <a:lstStyle/>
          <a:p>
            <a:r>
              <a:rPr kumimoji="1" lang="zh-CN" altLang="en-US" dirty="0">
                <a:latin typeface="Kaiti SC" panose="02010600040101010101" pitchFamily="2" charset="-122"/>
                <a:ea typeface="Kaiti SC" panose="02010600040101010101" pitchFamily="2" charset="-122"/>
              </a:rPr>
              <a:t>用无监督图正则对主题一致性进行建模</a:t>
            </a: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r>
              <a:rPr kumimoji="1" lang="zh-CN" altLang="en-US" sz="2400" dirty="0">
                <a:latin typeface="Kaiti SC" panose="02010600040101010101" pitchFamily="2" charset="-122"/>
                <a:ea typeface="Kaiti SC" panose="02010600040101010101" pitchFamily="2" charset="-122"/>
              </a:rPr>
              <a:t>建立一个关系图</a:t>
            </a:r>
            <a:r>
              <a:rPr kumimoji="1" lang="en-US" altLang="zh-CN" sz="2400" dirty="0">
                <a:latin typeface="Kaiti SC" panose="02010600040101010101" pitchFamily="2" charset="-122"/>
                <a:ea typeface="Kaiti SC" panose="02010600040101010101" pitchFamily="2" charset="-122"/>
              </a:rPr>
              <a:t>G=&lt;V,E&gt;</a:t>
            </a:r>
            <a:r>
              <a:rPr kumimoji="1" lang="zh-CN" altLang="en-US" sz="2400" dirty="0">
                <a:latin typeface="Kaiti SC" panose="02010600040101010101" pitchFamily="2" charset="-122"/>
                <a:ea typeface="Kaiti SC" panose="02010600040101010101" pitchFamily="2" charset="-122"/>
              </a:rPr>
              <a:t>    </a:t>
            </a:r>
            <a:r>
              <a:rPr kumimoji="1" lang="en-US" altLang="zh-CN" sz="2400" dirty="0">
                <a:latin typeface="Kaiti SC" panose="02010600040101010101" pitchFamily="2" charset="-122"/>
                <a:ea typeface="Kaiti SC" panose="02010600040101010101" pitchFamily="2" charset="-122"/>
              </a:rPr>
              <a:t>vi =&lt;mi, </a:t>
            </a:r>
            <a:r>
              <a:rPr kumimoji="1" lang="en-US" altLang="zh-CN" sz="2400" dirty="0" err="1">
                <a:latin typeface="Kaiti SC" panose="02010600040101010101" pitchFamily="2" charset="-122"/>
                <a:ea typeface="Kaiti SC" panose="02010600040101010101" pitchFamily="2" charset="-122"/>
              </a:rPr>
              <a:t>ei</a:t>
            </a:r>
            <a:r>
              <a:rPr kumimoji="1" lang="en-US" altLang="zh-CN" sz="2400" dirty="0">
                <a:latin typeface="Kaiti SC" panose="02010600040101010101" pitchFamily="2" charset="-122"/>
                <a:ea typeface="Kaiti SC" panose="02010600040101010101" pitchFamily="2" charset="-122"/>
              </a:rPr>
              <a:t>&gt;</a:t>
            </a:r>
            <a:r>
              <a:rPr kumimoji="1" lang="zh-CN" altLang="en-US" sz="2400" dirty="0">
                <a:latin typeface="Kaiti SC" panose="02010600040101010101" pitchFamily="2" charset="-122"/>
                <a:ea typeface="Kaiti SC" panose="02010600040101010101" pitchFamily="2" charset="-122"/>
              </a:rPr>
              <a:t>    </a:t>
            </a:r>
            <a:r>
              <a:rPr kumimoji="1" lang="en-US" altLang="zh-CN" sz="2400" dirty="0" err="1">
                <a:latin typeface="Kaiti SC" panose="02010600040101010101" pitchFamily="2" charset="-122"/>
                <a:ea typeface="Kaiti SC" panose="02010600040101010101" pitchFamily="2" charset="-122"/>
              </a:rPr>
              <a:t>Wij</a:t>
            </a:r>
            <a:r>
              <a:rPr kumimoji="1" lang="en-US" altLang="zh-CN" sz="2400" dirty="0">
                <a:latin typeface="Kaiti SC" panose="02010600040101010101" pitchFamily="2" charset="-122"/>
                <a:ea typeface="Kaiti SC" panose="02010600040101010101" pitchFamily="2" charset="-122"/>
              </a:rPr>
              <a:t> = SR(</a:t>
            </a:r>
            <a:r>
              <a:rPr kumimoji="1" lang="en-US" altLang="zh-CN" sz="2400" dirty="0" err="1">
                <a:latin typeface="Kaiti SC" panose="02010600040101010101" pitchFamily="2" charset="-122"/>
                <a:ea typeface="Kaiti SC" panose="02010600040101010101" pitchFamily="2" charset="-122"/>
              </a:rPr>
              <a:t>ei,ej</a:t>
            </a:r>
            <a:r>
              <a:rPr kumimoji="1" lang="en-US" altLang="zh-CN" sz="2400" dirty="0">
                <a:latin typeface="Kaiti SC" panose="02010600040101010101" pitchFamily="2" charset="-122"/>
                <a:ea typeface="Kaiti SC" panose="02010600040101010101" pitchFamily="2" charset="-122"/>
              </a:rPr>
              <a:t>) </a:t>
            </a: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r>
              <a:rPr kumimoji="1" lang="zh-CN" altLang="en-US" sz="2400" dirty="0">
                <a:latin typeface="Kaiti SC" panose="02010600040101010101" pitchFamily="2" charset="-122"/>
                <a:ea typeface="Kaiti SC" panose="02010600040101010101" pitchFamily="2" charset="-122"/>
              </a:rPr>
              <a:t>两个节点有边：指称词相关；实体语义相关；其中一个节点是另一个节点的</a:t>
            </a:r>
            <a:r>
              <a:rPr kumimoji="1" lang="en-US" altLang="zh-CN" sz="2400" dirty="0">
                <a:latin typeface="Kaiti SC" panose="02010600040101010101" pitchFamily="2" charset="-122"/>
                <a:ea typeface="Kaiti SC" panose="02010600040101010101" pitchFamily="2" charset="-122"/>
              </a:rPr>
              <a:t>k</a:t>
            </a:r>
            <a:r>
              <a:rPr kumimoji="1" lang="zh-CN" altLang="en-US" sz="2400" dirty="0">
                <a:latin typeface="Kaiti SC" panose="02010600040101010101" pitchFamily="2" charset="-122"/>
                <a:ea typeface="Kaiti SC" panose="02010600040101010101" pitchFamily="2" charset="-122"/>
              </a:rPr>
              <a:t>近邻</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zh-CN" altLang="en-US" sz="2400" dirty="0">
              <a:latin typeface="Kaiti SC" panose="02010600040101010101" pitchFamily="2" charset="-122"/>
              <a:ea typeface="Kaiti SC" panose="02010600040101010101" pitchFamily="2" charset="-122"/>
            </a:endParaRPr>
          </a:p>
          <a:p>
            <a:pPr marL="0" indent="0">
              <a:buNone/>
            </a:pPr>
            <a:r>
              <a:rPr kumimoji="1" lang="zh-CN" altLang="en-US" sz="2400" dirty="0">
                <a:latin typeface="Kaiti SC" panose="02010600040101010101" pitchFamily="2" charset="-122"/>
                <a:ea typeface="Kaiti SC" panose="02010600040101010101" pitchFamily="2" charset="-122"/>
              </a:rPr>
              <a:t>用</a:t>
            </a:r>
            <a:r>
              <a:rPr kumimoji="1" lang="en-US" altLang="zh-CN" sz="2400" dirty="0">
                <a:latin typeface="Kaiti SC" panose="02010600040101010101" pitchFamily="2" charset="-122"/>
                <a:ea typeface="Kaiti SC" panose="02010600040101010101" pitchFamily="2" charset="-122"/>
              </a:rPr>
              <a:t>AIDA</a:t>
            </a:r>
            <a:r>
              <a:rPr kumimoji="1" lang="zh-CN" altLang="en-US" sz="2400" dirty="0">
                <a:latin typeface="Kaiti SC" panose="02010600040101010101" pitchFamily="2" charset="-122"/>
                <a:ea typeface="Kaiti SC" panose="02010600040101010101" pitchFamily="2" charset="-122"/>
              </a:rPr>
              <a:t>模型初始化排序得分，启发式规则选取标记的种子节点</a:t>
            </a:r>
            <a:r>
              <a:rPr kumimoji="1" lang="en-US" altLang="zh-CN" sz="2400" dirty="0">
                <a:latin typeface="Kaiti SC" panose="02010600040101010101" pitchFamily="2" charset="-122"/>
                <a:ea typeface="Kaiti SC" panose="02010600040101010101" pitchFamily="2" charset="-122"/>
              </a:rPr>
              <a:t>v</a:t>
            </a:r>
            <a:r>
              <a:rPr kumimoji="1" lang="zh-CN" altLang="en-US" sz="2400" dirty="0">
                <a:latin typeface="Kaiti SC" panose="02010600040101010101" pitchFamily="2" charset="-122"/>
                <a:ea typeface="Kaiti SC" panose="02010600040101010101" pitchFamily="2" charset="-122"/>
              </a:rPr>
              <a:t>（包含无歧异的</a:t>
            </a:r>
            <a:r>
              <a:rPr kumimoji="1" lang="en-US" altLang="zh-CN" sz="2400" dirty="0">
                <a:latin typeface="Kaiti SC" panose="02010600040101010101" pitchFamily="2" charset="-122"/>
                <a:ea typeface="Kaiti SC" panose="02010600040101010101" pitchFamily="2" charset="-122"/>
              </a:rPr>
              <a:t>m</a:t>
            </a:r>
            <a:r>
              <a:rPr kumimoji="1" lang="zh-CN" altLang="en-US" sz="2400" dirty="0">
                <a:latin typeface="Kaiti SC" panose="02010600040101010101" pitchFamily="2" charset="-122"/>
                <a:ea typeface="Kaiti SC" panose="02010600040101010101" pitchFamily="2" charset="-122"/>
              </a:rPr>
              <a:t>或</a:t>
            </a:r>
            <a:r>
              <a:rPr kumimoji="1" lang="en-US" altLang="zh-CN" sz="2400" dirty="0">
                <a:latin typeface="Kaiti SC" panose="02010600040101010101" pitchFamily="2" charset="-122"/>
                <a:ea typeface="Kaiti SC" panose="02010600040101010101" pitchFamily="2" charset="-122"/>
              </a:rPr>
              <a:t>e</a:t>
            </a:r>
            <a:r>
              <a:rPr kumimoji="1" lang="zh-CN" altLang="en-US" sz="2400" dirty="0">
                <a:latin typeface="Kaiti SC" panose="02010600040101010101" pitchFamily="2" charset="-122"/>
                <a:ea typeface="Kaiti SC" panose="02010600040101010101" pitchFamily="2" charset="-122"/>
              </a:rPr>
              <a:t>关于</a:t>
            </a:r>
            <a:r>
              <a:rPr kumimoji="1" lang="en-US" altLang="zh-CN" sz="2400" dirty="0">
                <a:latin typeface="Kaiti SC" panose="02010600040101010101" pitchFamily="2" charset="-122"/>
                <a:ea typeface="Kaiti SC" panose="02010600040101010101" pitchFamily="2" charset="-122"/>
              </a:rPr>
              <a:t>m</a:t>
            </a:r>
            <a:r>
              <a:rPr kumimoji="1" lang="zh-CN" altLang="en-US" sz="2400" dirty="0">
                <a:latin typeface="Kaiti SC" panose="02010600040101010101" pitchFamily="2" charset="-122"/>
                <a:ea typeface="Kaiti SC" panose="02010600040101010101" pitchFamily="2" charset="-122"/>
              </a:rPr>
              <a:t>的先验流行度大于</a:t>
            </a:r>
            <a:r>
              <a:rPr kumimoji="1" lang="en-US" altLang="zh-CN" sz="2400" dirty="0">
                <a:latin typeface="Kaiti SC" panose="02010600040101010101" pitchFamily="2" charset="-122"/>
                <a:ea typeface="Kaiti SC" panose="02010600040101010101" pitchFamily="2" charset="-122"/>
              </a:rPr>
              <a:t>0.95</a:t>
            </a:r>
            <a:r>
              <a:rPr kumimoji="1" lang="zh-CN" altLang="en-US" sz="2400" dirty="0">
                <a:latin typeface="Kaiti SC" panose="02010600040101010101" pitchFamily="2" charset="-122"/>
                <a:ea typeface="Kaiti SC" panose="02010600040101010101" pitchFamily="2" charset="-122"/>
              </a:rPr>
              <a:t>）排序得分设为</a:t>
            </a:r>
            <a:r>
              <a:rPr kumimoji="1" lang="en-US" altLang="zh-CN" sz="2400" dirty="0">
                <a:latin typeface="Kaiti SC" panose="02010600040101010101" pitchFamily="2" charset="-122"/>
                <a:ea typeface="Kaiti SC" panose="02010600040101010101" pitchFamily="2" charset="-122"/>
              </a:rPr>
              <a:t>1.0</a:t>
            </a: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r>
              <a:rPr kumimoji="1" lang="zh-CN" altLang="en-US" sz="2400" dirty="0">
                <a:latin typeface="Kaiti SC" panose="02010600040101010101" pitchFamily="2" charset="-122"/>
                <a:ea typeface="Kaiti SC" panose="02010600040101010101" pitchFamily="2" charset="-122"/>
              </a:rPr>
              <a:t>图正则</a:t>
            </a: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p:txBody>
      </p:sp>
      <p:pic>
        <p:nvPicPr>
          <p:cNvPr id="4" name="图片 3">
            <a:extLst>
              <a:ext uri="{FF2B5EF4-FFF2-40B4-BE49-F238E27FC236}">
                <a16:creationId xmlns:a16="http://schemas.microsoft.com/office/drawing/2014/main" id="{DDF97179-06FD-204E-9C18-78107C0432CD}"/>
              </a:ext>
            </a:extLst>
          </p:cNvPr>
          <p:cNvPicPr>
            <a:picLocks noChangeAspect="1"/>
          </p:cNvPicPr>
          <p:nvPr/>
        </p:nvPicPr>
        <p:blipFill>
          <a:blip r:embed="rId3"/>
          <a:stretch>
            <a:fillRect/>
          </a:stretch>
        </p:blipFill>
        <p:spPr>
          <a:xfrm>
            <a:off x="7922748" y="1322362"/>
            <a:ext cx="4005653" cy="2232843"/>
          </a:xfrm>
          <a:prstGeom prst="rect">
            <a:avLst/>
          </a:prstGeom>
        </p:spPr>
      </p:pic>
    </p:spTree>
    <p:extLst>
      <p:ext uri="{BB962C8B-B14F-4D97-AF65-F5344CB8AC3E}">
        <p14:creationId xmlns:p14="http://schemas.microsoft.com/office/powerpoint/2010/main" val="576877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3149E-A39D-7B4C-991B-CA08A03FEF48}"/>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Modeling Mention, Context and Entity with Neural Networks for Entity Disambiguation</a:t>
            </a:r>
            <a:endParaRPr kumimoji="1" lang="zh-CN" altLang="en-US" sz="3200" b="1" dirty="0"/>
          </a:p>
        </p:txBody>
      </p:sp>
      <p:sp>
        <p:nvSpPr>
          <p:cNvPr id="3" name="内容占位符 2">
            <a:extLst>
              <a:ext uri="{FF2B5EF4-FFF2-40B4-BE49-F238E27FC236}">
                <a16:creationId xmlns:a16="http://schemas.microsoft.com/office/drawing/2014/main" id="{941D9137-A5C9-3444-A5EE-B0C2E83855AA}"/>
              </a:ext>
            </a:extLst>
          </p:cNvPr>
          <p:cNvSpPr>
            <a:spLocks noGrp="1"/>
          </p:cNvSpPr>
          <p:nvPr>
            <p:ph idx="1"/>
          </p:nvPr>
        </p:nvSpPr>
        <p:spPr/>
        <p:txBody>
          <a:bodyPr/>
          <a:lstStyle/>
          <a:p>
            <a:r>
              <a:rPr kumimoji="1" lang="zh-CN" altLang="en-US" dirty="0">
                <a:latin typeface="Kaiti SC" panose="02010600040101010101" pitchFamily="2" charset="-122"/>
                <a:ea typeface="Kaiti SC" panose="02010600040101010101" pitchFamily="2" charset="-122"/>
              </a:rPr>
              <a:t>分别学习指称词、上下文和候选实体的语义表达</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pic>
        <p:nvPicPr>
          <p:cNvPr id="4" name="图片 3">
            <a:extLst>
              <a:ext uri="{FF2B5EF4-FFF2-40B4-BE49-F238E27FC236}">
                <a16:creationId xmlns:a16="http://schemas.microsoft.com/office/drawing/2014/main" id="{D206F689-FC0F-5246-884A-2F4DFFA97509}"/>
              </a:ext>
            </a:extLst>
          </p:cNvPr>
          <p:cNvPicPr>
            <a:picLocks noChangeAspect="1"/>
          </p:cNvPicPr>
          <p:nvPr/>
        </p:nvPicPr>
        <p:blipFill>
          <a:blip r:embed="rId3"/>
          <a:stretch>
            <a:fillRect/>
          </a:stretch>
        </p:blipFill>
        <p:spPr>
          <a:xfrm>
            <a:off x="1252025" y="2241262"/>
            <a:ext cx="8553158" cy="4628657"/>
          </a:xfrm>
          <a:prstGeom prst="rect">
            <a:avLst/>
          </a:prstGeom>
        </p:spPr>
      </p:pic>
    </p:spTree>
    <p:extLst>
      <p:ext uri="{BB962C8B-B14F-4D97-AF65-F5344CB8AC3E}">
        <p14:creationId xmlns:p14="http://schemas.microsoft.com/office/powerpoint/2010/main" val="339811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3149E-A39D-7B4C-991B-CA08A03FEF48}"/>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Modeling Mention, Context and Entity with Neural Networks for Entity Disambiguation</a:t>
            </a:r>
            <a:endParaRPr kumimoji="1" lang="zh-CN" altLang="en-US" sz="3200" b="1" dirty="0"/>
          </a:p>
        </p:txBody>
      </p:sp>
      <p:sp>
        <p:nvSpPr>
          <p:cNvPr id="3" name="内容占位符 2">
            <a:extLst>
              <a:ext uri="{FF2B5EF4-FFF2-40B4-BE49-F238E27FC236}">
                <a16:creationId xmlns:a16="http://schemas.microsoft.com/office/drawing/2014/main" id="{941D9137-A5C9-3444-A5EE-B0C2E83855AA}"/>
              </a:ext>
            </a:extLst>
          </p:cNvPr>
          <p:cNvSpPr>
            <a:spLocks noGrp="1"/>
          </p:cNvSpPr>
          <p:nvPr>
            <p:ph idx="1"/>
          </p:nvPr>
        </p:nvSpPr>
        <p:spPr/>
        <p:txBody>
          <a:bodyPr/>
          <a:lstStyle/>
          <a:p>
            <a:r>
              <a:rPr kumimoji="1" lang="en-US" altLang="zh-CN" dirty="0">
                <a:latin typeface="Kaiti SC" panose="02010600040101010101" pitchFamily="2" charset="-122"/>
                <a:ea typeface="Kaiti SC" panose="02010600040101010101" pitchFamily="2" charset="-122"/>
              </a:rPr>
              <a:t>Context Modeling </a:t>
            </a:r>
          </a:p>
          <a:p>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pic>
        <p:nvPicPr>
          <p:cNvPr id="6" name="图片 5">
            <a:extLst>
              <a:ext uri="{FF2B5EF4-FFF2-40B4-BE49-F238E27FC236}">
                <a16:creationId xmlns:a16="http://schemas.microsoft.com/office/drawing/2014/main" id="{51E567FA-6869-EE43-8036-AC1CFB059717}"/>
              </a:ext>
            </a:extLst>
          </p:cNvPr>
          <p:cNvPicPr>
            <a:picLocks noChangeAspect="1"/>
          </p:cNvPicPr>
          <p:nvPr/>
        </p:nvPicPr>
        <p:blipFill>
          <a:blip r:embed="rId3"/>
          <a:stretch>
            <a:fillRect/>
          </a:stretch>
        </p:blipFill>
        <p:spPr>
          <a:xfrm>
            <a:off x="449971" y="2259362"/>
            <a:ext cx="5599952" cy="4464995"/>
          </a:xfrm>
          <a:prstGeom prst="rect">
            <a:avLst/>
          </a:prstGeom>
        </p:spPr>
      </p:pic>
      <p:sp>
        <p:nvSpPr>
          <p:cNvPr id="7" name="文本框 6">
            <a:extLst>
              <a:ext uri="{FF2B5EF4-FFF2-40B4-BE49-F238E27FC236}">
                <a16:creationId xmlns:a16="http://schemas.microsoft.com/office/drawing/2014/main" id="{13CA6BA9-9A1C-134D-9154-D52EAA82290C}"/>
              </a:ext>
            </a:extLst>
          </p:cNvPr>
          <p:cNvSpPr txBox="1"/>
          <p:nvPr/>
        </p:nvSpPr>
        <p:spPr>
          <a:xfrm>
            <a:off x="6911927" y="1736142"/>
            <a:ext cx="3934265" cy="523220"/>
          </a:xfrm>
          <a:prstGeom prst="rect">
            <a:avLst/>
          </a:prstGeom>
          <a:noFill/>
        </p:spPr>
        <p:txBody>
          <a:bodyPr wrap="square" rtlCol="0">
            <a:spAutoFit/>
          </a:bodyPr>
          <a:lstStyle/>
          <a:p>
            <a:r>
              <a:rPr lang="en-US" altLang="zh-CN" sz="2800" dirty="0">
                <a:latin typeface="Kaiti SC" panose="02010600040101010101" pitchFamily="2" charset="-122"/>
                <a:ea typeface="Kaiti SC" panose="02010600040101010101" pitchFamily="2" charset="-122"/>
              </a:rPr>
              <a:t>Mention Modeling </a:t>
            </a:r>
          </a:p>
        </p:txBody>
      </p:sp>
      <p:pic>
        <p:nvPicPr>
          <p:cNvPr id="8" name="图片 7">
            <a:extLst>
              <a:ext uri="{FF2B5EF4-FFF2-40B4-BE49-F238E27FC236}">
                <a16:creationId xmlns:a16="http://schemas.microsoft.com/office/drawing/2014/main" id="{E56B1B74-9B15-774F-B36F-BE09DEAEFDA3}"/>
              </a:ext>
            </a:extLst>
          </p:cNvPr>
          <p:cNvPicPr>
            <a:picLocks noChangeAspect="1"/>
          </p:cNvPicPr>
          <p:nvPr/>
        </p:nvPicPr>
        <p:blipFill>
          <a:blip r:embed="rId4"/>
          <a:stretch>
            <a:fillRect/>
          </a:stretch>
        </p:blipFill>
        <p:spPr>
          <a:xfrm>
            <a:off x="6236890" y="3440760"/>
            <a:ext cx="5689600" cy="3009900"/>
          </a:xfrm>
          <a:prstGeom prst="rect">
            <a:avLst/>
          </a:prstGeom>
        </p:spPr>
      </p:pic>
    </p:spTree>
    <p:extLst>
      <p:ext uri="{BB962C8B-B14F-4D97-AF65-F5344CB8AC3E}">
        <p14:creationId xmlns:p14="http://schemas.microsoft.com/office/powerpoint/2010/main" val="293382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3149E-A39D-7B4C-991B-CA08A03FEF48}"/>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Modeling Mention, Context and Entity with Neural Networks for Entity Disambiguation</a:t>
            </a:r>
            <a:endParaRPr kumimoji="1" lang="zh-CN" altLang="en-US" sz="3200" b="1" dirty="0"/>
          </a:p>
        </p:txBody>
      </p:sp>
      <p:sp>
        <p:nvSpPr>
          <p:cNvPr id="3" name="内容占位符 2">
            <a:extLst>
              <a:ext uri="{FF2B5EF4-FFF2-40B4-BE49-F238E27FC236}">
                <a16:creationId xmlns:a16="http://schemas.microsoft.com/office/drawing/2014/main" id="{941D9137-A5C9-3444-A5EE-B0C2E83855AA}"/>
              </a:ext>
            </a:extLst>
          </p:cNvPr>
          <p:cNvSpPr>
            <a:spLocks noGrp="1"/>
          </p:cNvSpPr>
          <p:nvPr>
            <p:ph idx="1"/>
          </p:nvPr>
        </p:nvSpPr>
        <p:spPr/>
        <p:txBody>
          <a:bodyPr>
            <a:normAutofit fontScale="92500" lnSpcReduction="10000"/>
          </a:bodyPr>
          <a:lstStyle/>
          <a:p>
            <a:pPr marL="0" indent="0">
              <a:buNone/>
            </a:pPr>
            <a:r>
              <a:rPr kumimoji="1" lang="zh-CN" altLang="en-US" dirty="0">
                <a:latin typeface="Kaiti SC" panose="02010600040101010101" pitchFamily="2" charset="-122"/>
                <a:ea typeface="Kaiti SC" panose="02010600040101010101" pitchFamily="2" charset="-122"/>
              </a:rPr>
              <a:t>候选实体建模</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zh-CN" altLang="en-US" sz="2600" dirty="0">
                <a:latin typeface="Kaiti SC" panose="02010600040101010101" pitchFamily="2" charset="-122"/>
                <a:ea typeface="Kaiti SC" panose="02010600040101010101" pitchFamily="2" charset="-122"/>
              </a:rPr>
              <a:t>实体名称</a:t>
            </a:r>
            <a:endParaRPr kumimoji="1" lang="en-US" altLang="zh-CN" sz="2600" dirty="0">
              <a:latin typeface="Kaiti SC" panose="02010600040101010101" pitchFamily="2" charset="-122"/>
              <a:ea typeface="Kaiti SC" panose="02010600040101010101" pitchFamily="2" charset="-122"/>
            </a:endParaRPr>
          </a:p>
          <a:p>
            <a:pPr marL="0" indent="0">
              <a:buNone/>
            </a:pPr>
            <a:endParaRPr kumimoji="1" lang="zh-CN" altLang="en-US" sz="2600" dirty="0">
              <a:latin typeface="Kaiti SC" panose="02010600040101010101" pitchFamily="2" charset="-122"/>
              <a:ea typeface="Kaiti SC" panose="02010600040101010101" pitchFamily="2" charset="-122"/>
            </a:endParaRPr>
          </a:p>
          <a:p>
            <a:pPr marL="0" indent="0">
              <a:buNone/>
            </a:pPr>
            <a:r>
              <a:rPr kumimoji="1" lang="zh-CN" altLang="en-US" sz="2600" dirty="0">
                <a:latin typeface="Kaiti SC" panose="02010600040101010101" pitchFamily="2" charset="-122"/>
                <a:ea typeface="Kaiti SC" panose="02010600040101010101" pitchFamily="2" charset="-122"/>
              </a:rPr>
              <a:t>实体类别信息</a:t>
            </a: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pic>
        <p:nvPicPr>
          <p:cNvPr id="5" name="图片 4">
            <a:extLst>
              <a:ext uri="{FF2B5EF4-FFF2-40B4-BE49-F238E27FC236}">
                <a16:creationId xmlns:a16="http://schemas.microsoft.com/office/drawing/2014/main" id="{2A266DD8-2909-474D-B42E-024CA841C775}"/>
              </a:ext>
            </a:extLst>
          </p:cNvPr>
          <p:cNvPicPr>
            <a:picLocks noChangeAspect="1"/>
          </p:cNvPicPr>
          <p:nvPr/>
        </p:nvPicPr>
        <p:blipFill>
          <a:blip r:embed="rId3"/>
          <a:stretch>
            <a:fillRect/>
          </a:stretch>
        </p:blipFill>
        <p:spPr>
          <a:xfrm>
            <a:off x="4859118" y="2312194"/>
            <a:ext cx="4330700" cy="3378200"/>
          </a:xfrm>
          <a:prstGeom prst="rect">
            <a:avLst/>
          </a:prstGeom>
        </p:spPr>
      </p:pic>
    </p:spTree>
    <p:extLst>
      <p:ext uri="{BB962C8B-B14F-4D97-AF65-F5344CB8AC3E}">
        <p14:creationId xmlns:p14="http://schemas.microsoft.com/office/powerpoint/2010/main" val="819634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0A741-C826-AF40-A8A1-68C9F5A55643}"/>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Deep Joint Entity Disambiguation with Local Neural Attention </a:t>
            </a:r>
          </a:p>
        </p:txBody>
      </p:sp>
      <p:sp>
        <p:nvSpPr>
          <p:cNvPr id="3" name="内容占位符 2">
            <a:extLst>
              <a:ext uri="{FF2B5EF4-FFF2-40B4-BE49-F238E27FC236}">
                <a16:creationId xmlns:a16="http://schemas.microsoft.com/office/drawing/2014/main" id="{A795C3DB-154F-3F4B-AB7F-EFBAA3EFA529}"/>
              </a:ext>
            </a:extLst>
          </p:cNvPr>
          <p:cNvSpPr>
            <a:spLocks noGrp="1"/>
          </p:cNvSpPr>
          <p:nvPr>
            <p:ph idx="1"/>
          </p:nvPr>
        </p:nvSpPr>
        <p:spPr/>
        <p:txBody>
          <a:bodyPr/>
          <a:lstStyle/>
          <a:p>
            <a:r>
              <a:rPr kumimoji="1" lang="zh-CN" altLang="en-US" dirty="0">
                <a:latin typeface="Kaiti SC" panose="02010600040101010101" pitchFamily="2" charset="-122"/>
                <a:ea typeface="Kaiti SC" panose="02010600040101010101" pitchFamily="2" charset="-122"/>
              </a:rPr>
              <a:t>加入上下文</a:t>
            </a:r>
            <a:r>
              <a:rPr kumimoji="1" lang="en-US" altLang="zh-CN" dirty="0">
                <a:latin typeface="Kaiti SC" panose="02010600040101010101" pitchFamily="2" charset="-122"/>
                <a:ea typeface="Kaiti SC" panose="02010600040101010101" pitchFamily="2" charset="-122"/>
              </a:rPr>
              <a:t>attention</a:t>
            </a:r>
            <a:r>
              <a:rPr kumimoji="1" lang="zh-CN" altLang="en-US" dirty="0">
                <a:latin typeface="Kaiti SC" panose="02010600040101010101" pitchFamily="2" charset="-122"/>
                <a:ea typeface="Kaiti SC" panose="02010600040101010101" pitchFamily="2" charset="-122"/>
              </a:rPr>
              <a:t>机制</a:t>
            </a: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pic>
        <p:nvPicPr>
          <p:cNvPr id="5" name="图片 4">
            <a:extLst>
              <a:ext uri="{FF2B5EF4-FFF2-40B4-BE49-F238E27FC236}">
                <a16:creationId xmlns:a16="http://schemas.microsoft.com/office/drawing/2014/main" id="{A18BA3D2-3622-2C4F-911C-BD21D70E03BA}"/>
              </a:ext>
            </a:extLst>
          </p:cNvPr>
          <p:cNvPicPr>
            <a:picLocks noChangeAspect="1"/>
          </p:cNvPicPr>
          <p:nvPr/>
        </p:nvPicPr>
        <p:blipFill>
          <a:blip r:embed="rId3"/>
          <a:stretch>
            <a:fillRect/>
          </a:stretch>
        </p:blipFill>
        <p:spPr>
          <a:xfrm>
            <a:off x="1518920" y="2293747"/>
            <a:ext cx="8201855" cy="4564253"/>
          </a:xfrm>
          <a:prstGeom prst="rect">
            <a:avLst/>
          </a:prstGeom>
        </p:spPr>
      </p:pic>
    </p:spTree>
    <p:extLst>
      <p:ext uri="{BB962C8B-B14F-4D97-AF65-F5344CB8AC3E}">
        <p14:creationId xmlns:p14="http://schemas.microsoft.com/office/powerpoint/2010/main" val="173278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121A2-DDF3-5E48-B51F-143DF96E0566}"/>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问题定义</a:t>
            </a:r>
          </a:p>
        </p:txBody>
      </p:sp>
      <p:sp>
        <p:nvSpPr>
          <p:cNvPr id="3" name="内容占位符 2">
            <a:extLst>
              <a:ext uri="{FF2B5EF4-FFF2-40B4-BE49-F238E27FC236}">
                <a16:creationId xmlns:a16="http://schemas.microsoft.com/office/drawing/2014/main" id="{0219A5F4-7F1D-624D-B1CA-4D2F38AE4827}"/>
              </a:ext>
            </a:extLst>
          </p:cNvPr>
          <p:cNvSpPr>
            <a:spLocks noGrp="1"/>
          </p:cNvSpPr>
          <p:nvPr>
            <p:ph idx="1"/>
          </p:nvPr>
        </p:nvSpPr>
        <p:spPr/>
        <p:txBody>
          <a:bodyPr/>
          <a:lstStyle/>
          <a:p>
            <a:r>
              <a:rPr kumimoji="1" lang="zh-CN" altLang="en-US" dirty="0">
                <a:latin typeface="Kaiti SC" panose="02010600040101010101" pitchFamily="2" charset="-122"/>
                <a:ea typeface="Kaiti SC" panose="02010600040101010101" pitchFamily="2" charset="-122"/>
              </a:rPr>
              <a:t>知识库</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包含很多实体，有许多相关关系来表示该实体的属性值</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实体的高度歧义性</a:t>
            </a:r>
            <a:endParaRPr kumimoji="1" lang="zh-CN" altLang="en-US" sz="2400" dirty="0">
              <a:latin typeface="Kaiti SC" panose="02010600040101010101" pitchFamily="2" charset="-122"/>
              <a:ea typeface="Kaiti SC" panose="02010600040101010101" pitchFamily="2" charset="-122"/>
            </a:endParaRPr>
          </a:p>
          <a:p>
            <a:pPr marL="0" indent="0">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一词多义：一个命名实体可能有很多不同的实体含义 </a:t>
            </a:r>
          </a:p>
          <a:p>
            <a:pPr marL="0" indent="0">
              <a:buNone/>
            </a:pPr>
            <a:r>
              <a:rPr kumimoji="1" lang="en-US" altLang="zh-CN" sz="2400"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同义词：一个命名实体可能会有不同的表层形式，比如它的全称、简称、别名、首字母缩写或者替代拼写等 </a:t>
            </a: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en-US" altLang="zh-CN" sz="2400"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11708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0A741-C826-AF40-A8A1-68C9F5A55643}"/>
              </a:ext>
            </a:extLst>
          </p:cNvPr>
          <p:cNvSpPr>
            <a:spLocks noGrp="1"/>
          </p:cNvSpPr>
          <p:nvPr>
            <p:ph type="title"/>
          </p:nvPr>
        </p:nvSpPr>
        <p:spPr/>
        <p:txBody>
          <a:bodyPr>
            <a:normAutofit/>
          </a:bodyPr>
          <a:lstStyle/>
          <a:p>
            <a:r>
              <a:rPr kumimoji="1" lang="en-US" altLang="zh-CN" sz="3200" b="1" dirty="0">
                <a:latin typeface="Kaiti SC" panose="02010600040101010101" pitchFamily="2" charset="-122"/>
                <a:ea typeface="Kaiti SC" panose="02010600040101010101" pitchFamily="2" charset="-122"/>
              </a:rPr>
              <a:t>Deep Joint Entity Disambiguation with Local Neural Attention </a:t>
            </a:r>
          </a:p>
        </p:txBody>
      </p:sp>
      <p:sp>
        <p:nvSpPr>
          <p:cNvPr id="3" name="内容占位符 2">
            <a:extLst>
              <a:ext uri="{FF2B5EF4-FFF2-40B4-BE49-F238E27FC236}">
                <a16:creationId xmlns:a16="http://schemas.microsoft.com/office/drawing/2014/main" id="{A795C3DB-154F-3F4B-AB7F-EFBAA3EFA529}"/>
              </a:ext>
            </a:extLst>
          </p:cNvPr>
          <p:cNvSpPr>
            <a:spLocks noGrp="1"/>
          </p:cNvSpPr>
          <p:nvPr>
            <p:ph idx="1"/>
          </p:nvPr>
        </p:nvSpPr>
        <p:spPr/>
        <p:txBody>
          <a:bodyPr/>
          <a:lstStyle/>
          <a:p>
            <a:r>
              <a:rPr kumimoji="1" lang="en-US" altLang="zh-CN" sz="2400" dirty="0">
                <a:latin typeface="Kaiti SC" panose="02010600040101010101" pitchFamily="2" charset="-122"/>
                <a:ea typeface="Kaiti SC" panose="02010600040101010101" pitchFamily="2" charset="-122"/>
              </a:rPr>
              <a:t>unnormalized support score for each word </a:t>
            </a:r>
          </a:p>
          <a:p>
            <a:pPr marL="0" indent="0">
              <a:buNone/>
            </a:pPr>
            <a:endParaRPr kumimoji="1" lang="en-US" altLang="zh-CN" sz="2400" dirty="0">
              <a:latin typeface="Kaiti SC" panose="02010600040101010101" pitchFamily="2" charset="-122"/>
              <a:ea typeface="Kaiti SC" panose="02010600040101010101" pitchFamily="2" charset="-122"/>
            </a:endParaRPr>
          </a:p>
          <a:p>
            <a:r>
              <a:rPr kumimoji="1" lang="en-US" altLang="zh-CN" sz="2400" dirty="0">
                <a:latin typeface="Kaiti SC" panose="02010600040101010101" pitchFamily="2" charset="-122"/>
                <a:ea typeface="Kaiti SC" panose="02010600040101010101" pitchFamily="2" charset="-122"/>
              </a:rPr>
              <a:t>top R words with the highest scores </a:t>
            </a:r>
          </a:p>
          <a:p>
            <a:endParaRPr kumimoji="1" lang="en-US" altLang="zh-CN" sz="2400" dirty="0">
              <a:latin typeface="Kaiti SC" panose="02010600040101010101" pitchFamily="2" charset="-122"/>
              <a:ea typeface="Kaiti SC" panose="02010600040101010101" pitchFamily="2" charset="-122"/>
            </a:endParaRPr>
          </a:p>
          <a:p>
            <a:r>
              <a:rPr kumimoji="1" lang="en-US" altLang="zh-CN" sz="2400" dirty="0" err="1">
                <a:latin typeface="Kaiti SC" panose="02010600040101010101" pitchFamily="2" charset="-122"/>
                <a:ea typeface="Kaiti SC" panose="02010600040101010101" pitchFamily="2" charset="-122"/>
              </a:rPr>
              <a:t>Softmax</a:t>
            </a:r>
            <a:endParaRPr kumimoji="1" lang="en-US" altLang="zh-CN" sz="2400" dirty="0">
              <a:latin typeface="Kaiti SC" panose="02010600040101010101" pitchFamily="2" charset="-122"/>
              <a:ea typeface="Kaiti SC" panose="02010600040101010101" pitchFamily="2" charset="-122"/>
            </a:endParaRPr>
          </a:p>
          <a:p>
            <a:endParaRPr kumimoji="1" lang="en-US" altLang="zh-CN" sz="2400" dirty="0">
              <a:latin typeface="Kaiti SC" panose="02010600040101010101" pitchFamily="2" charset="-122"/>
              <a:ea typeface="Kaiti SC" panose="02010600040101010101" pitchFamily="2" charset="-122"/>
            </a:endParaRPr>
          </a:p>
          <a:p>
            <a:r>
              <a:rPr lang="en-US" altLang="zh-CN" dirty="0">
                <a:latin typeface="Kaiti SC" panose="02010600040101010101" pitchFamily="2" charset="-122"/>
                <a:ea typeface="Kaiti SC" panose="02010600040101010101" pitchFamily="2" charset="-122"/>
              </a:rPr>
              <a:t>context-based entity-mention score</a:t>
            </a:r>
            <a:br>
              <a:rPr lang="en-US" altLang="zh-CN" dirty="0"/>
            </a:br>
            <a:endParaRPr lang="en-US" altLang="zh-CN" dirty="0"/>
          </a:p>
          <a:p>
            <a:r>
              <a:rPr lang="en-US" altLang="zh-CN" sz="2400" dirty="0">
                <a:latin typeface="Kaiti SC" panose="02010600040101010101" pitchFamily="2" charset="-122"/>
                <a:ea typeface="Kaiti SC" panose="02010600040101010101" pitchFamily="2" charset="-122"/>
              </a:rPr>
              <a:t>Loss</a:t>
            </a:r>
          </a:p>
          <a:p>
            <a:endParaRPr kumimoji="1" lang="en-US" altLang="zh-CN" sz="2400"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p:txBody>
      </p:sp>
      <p:pic>
        <p:nvPicPr>
          <p:cNvPr id="6" name="图片 5">
            <a:extLst>
              <a:ext uri="{FF2B5EF4-FFF2-40B4-BE49-F238E27FC236}">
                <a16:creationId xmlns:a16="http://schemas.microsoft.com/office/drawing/2014/main" id="{5B1C7640-B840-F647-8D9F-A6AFC2B8830A}"/>
              </a:ext>
            </a:extLst>
          </p:cNvPr>
          <p:cNvPicPr>
            <a:picLocks noChangeAspect="1"/>
          </p:cNvPicPr>
          <p:nvPr/>
        </p:nvPicPr>
        <p:blipFill>
          <a:blip r:embed="rId3"/>
          <a:stretch>
            <a:fillRect/>
          </a:stretch>
        </p:blipFill>
        <p:spPr>
          <a:xfrm>
            <a:off x="6935374" y="1645139"/>
            <a:ext cx="2921000" cy="673100"/>
          </a:xfrm>
          <a:prstGeom prst="rect">
            <a:avLst/>
          </a:prstGeom>
        </p:spPr>
      </p:pic>
      <p:pic>
        <p:nvPicPr>
          <p:cNvPr id="7" name="图片 6">
            <a:extLst>
              <a:ext uri="{FF2B5EF4-FFF2-40B4-BE49-F238E27FC236}">
                <a16:creationId xmlns:a16="http://schemas.microsoft.com/office/drawing/2014/main" id="{11E4ABAD-24F2-BA41-A94C-DE222A44F531}"/>
              </a:ext>
            </a:extLst>
          </p:cNvPr>
          <p:cNvPicPr>
            <a:picLocks noChangeAspect="1"/>
          </p:cNvPicPr>
          <p:nvPr/>
        </p:nvPicPr>
        <p:blipFill>
          <a:blip r:embed="rId4"/>
          <a:stretch>
            <a:fillRect/>
          </a:stretch>
        </p:blipFill>
        <p:spPr>
          <a:xfrm>
            <a:off x="6935374" y="2653202"/>
            <a:ext cx="3606800" cy="635000"/>
          </a:xfrm>
          <a:prstGeom prst="rect">
            <a:avLst/>
          </a:prstGeom>
        </p:spPr>
      </p:pic>
      <p:pic>
        <p:nvPicPr>
          <p:cNvPr id="8" name="图片 7">
            <a:extLst>
              <a:ext uri="{FF2B5EF4-FFF2-40B4-BE49-F238E27FC236}">
                <a16:creationId xmlns:a16="http://schemas.microsoft.com/office/drawing/2014/main" id="{9D7ACD03-7331-DF4A-89CF-58EC9B97BAC5}"/>
              </a:ext>
            </a:extLst>
          </p:cNvPr>
          <p:cNvPicPr>
            <a:picLocks noChangeAspect="1"/>
          </p:cNvPicPr>
          <p:nvPr/>
        </p:nvPicPr>
        <p:blipFill>
          <a:blip r:embed="rId5"/>
          <a:stretch>
            <a:fillRect/>
          </a:stretch>
        </p:blipFill>
        <p:spPr>
          <a:xfrm>
            <a:off x="6935374" y="3159369"/>
            <a:ext cx="4165600" cy="1206500"/>
          </a:xfrm>
          <a:prstGeom prst="rect">
            <a:avLst/>
          </a:prstGeom>
        </p:spPr>
      </p:pic>
      <p:pic>
        <p:nvPicPr>
          <p:cNvPr id="9" name="图片 8">
            <a:extLst>
              <a:ext uri="{FF2B5EF4-FFF2-40B4-BE49-F238E27FC236}">
                <a16:creationId xmlns:a16="http://schemas.microsoft.com/office/drawing/2014/main" id="{B0418B8C-349C-E741-80E0-3A6C7078D2B5}"/>
              </a:ext>
            </a:extLst>
          </p:cNvPr>
          <p:cNvPicPr>
            <a:picLocks noChangeAspect="1"/>
          </p:cNvPicPr>
          <p:nvPr/>
        </p:nvPicPr>
        <p:blipFill>
          <a:blip r:embed="rId6"/>
          <a:stretch>
            <a:fillRect/>
          </a:stretch>
        </p:blipFill>
        <p:spPr>
          <a:xfrm>
            <a:off x="6935374" y="4483100"/>
            <a:ext cx="3530600" cy="673100"/>
          </a:xfrm>
          <a:prstGeom prst="rect">
            <a:avLst/>
          </a:prstGeom>
        </p:spPr>
      </p:pic>
      <p:pic>
        <p:nvPicPr>
          <p:cNvPr id="10" name="图片 9">
            <a:extLst>
              <a:ext uri="{FF2B5EF4-FFF2-40B4-BE49-F238E27FC236}">
                <a16:creationId xmlns:a16="http://schemas.microsoft.com/office/drawing/2014/main" id="{CDE6976F-664F-FE4A-8603-523F10CCC4D5}"/>
              </a:ext>
            </a:extLst>
          </p:cNvPr>
          <p:cNvPicPr>
            <a:picLocks noChangeAspect="1"/>
          </p:cNvPicPr>
          <p:nvPr/>
        </p:nvPicPr>
        <p:blipFill>
          <a:blip r:embed="rId7"/>
          <a:stretch>
            <a:fillRect/>
          </a:stretch>
        </p:blipFill>
        <p:spPr>
          <a:xfrm>
            <a:off x="6804368" y="5291137"/>
            <a:ext cx="4178300" cy="660400"/>
          </a:xfrm>
          <a:prstGeom prst="rect">
            <a:avLst/>
          </a:prstGeom>
        </p:spPr>
      </p:pic>
      <p:pic>
        <p:nvPicPr>
          <p:cNvPr id="11" name="图片 10">
            <a:extLst>
              <a:ext uri="{FF2B5EF4-FFF2-40B4-BE49-F238E27FC236}">
                <a16:creationId xmlns:a16="http://schemas.microsoft.com/office/drawing/2014/main" id="{045BB3AF-12CC-864C-8284-76EDE000BF2E}"/>
              </a:ext>
            </a:extLst>
          </p:cNvPr>
          <p:cNvPicPr>
            <a:picLocks noChangeAspect="1"/>
          </p:cNvPicPr>
          <p:nvPr/>
        </p:nvPicPr>
        <p:blipFill>
          <a:blip r:embed="rId8"/>
          <a:stretch>
            <a:fillRect/>
          </a:stretch>
        </p:blipFill>
        <p:spPr>
          <a:xfrm>
            <a:off x="2039817" y="5683250"/>
            <a:ext cx="4572000" cy="1257300"/>
          </a:xfrm>
          <a:prstGeom prst="rect">
            <a:avLst/>
          </a:prstGeom>
        </p:spPr>
      </p:pic>
    </p:spTree>
    <p:extLst>
      <p:ext uri="{BB962C8B-B14F-4D97-AF65-F5344CB8AC3E}">
        <p14:creationId xmlns:p14="http://schemas.microsoft.com/office/powerpoint/2010/main" val="2131889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37DEE-9C47-694D-947F-EBC89111991B}"/>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6.</a:t>
            </a:r>
            <a:r>
              <a:rPr kumimoji="1" lang="zh-CN" altLang="en-US" dirty="0">
                <a:latin typeface="Kaiti SC" panose="02010600040101010101" pitchFamily="2" charset="-122"/>
                <a:ea typeface="Kaiti SC" panose="02010600040101010101" pitchFamily="2" charset="-122"/>
              </a:rPr>
              <a:t>常用数据库</a:t>
            </a:r>
          </a:p>
        </p:txBody>
      </p:sp>
      <p:sp>
        <p:nvSpPr>
          <p:cNvPr id="3" name="内容占位符 2">
            <a:extLst>
              <a:ext uri="{FF2B5EF4-FFF2-40B4-BE49-F238E27FC236}">
                <a16:creationId xmlns:a16="http://schemas.microsoft.com/office/drawing/2014/main" id="{D38D18F8-A724-374E-B933-6E99928D9124}"/>
              </a:ext>
            </a:extLst>
          </p:cNvPr>
          <p:cNvSpPr>
            <a:spLocks noGrp="1"/>
          </p:cNvSpPr>
          <p:nvPr>
            <p:ph idx="1"/>
          </p:nvPr>
        </p:nvSpPr>
        <p:spPr/>
        <p:txBody>
          <a:bodyPr>
            <a:normAutofit fontScale="92500" lnSpcReduction="10000"/>
          </a:bodyPr>
          <a:lstStyle/>
          <a:p>
            <a:r>
              <a:rPr kumimoji="1" lang="zh-CN" altLang="en-US" dirty="0">
                <a:latin typeface="Kaiti SC" panose="02010600040101010101" pitchFamily="2" charset="-122"/>
                <a:ea typeface="Kaiti SC" panose="02010600040101010101" pitchFamily="2" charset="-122"/>
              </a:rPr>
              <a:t>知识库</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[1] </a:t>
            </a:r>
            <a:r>
              <a:rPr kumimoji="1" lang="en-US" altLang="zh-CN" dirty="0" err="1">
                <a:latin typeface="Kaiti SC" panose="02010600040101010101" pitchFamily="2" charset="-122"/>
                <a:ea typeface="Kaiti SC" panose="02010600040101010101" pitchFamily="2" charset="-122"/>
              </a:rPr>
              <a:t>DBPedia</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sz="2200" dirty="0">
                <a:latin typeface="Kaiti SC" panose="02010600040101010101" pitchFamily="2" charset="-122"/>
                <a:ea typeface="Kaiti SC" panose="02010600040101010101" pitchFamily="2" charset="-122"/>
              </a:rPr>
              <a:t>http://</a:t>
            </a:r>
            <a:r>
              <a:rPr kumimoji="1" lang="en-US" altLang="zh-CN" sz="2200" dirty="0" err="1">
                <a:latin typeface="Kaiti SC" panose="02010600040101010101" pitchFamily="2" charset="-122"/>
                <a:ea typeface="Kaiti SC" panose="02010600040101010101" pitchFamily="2" charset="-122"/>
              </a:rPr>
              <a:t>dbpedia.org</a:t>
            </a:r>
            <a:r>
              <a:rPr kumimoji="1" lang="en-US" altLang="zh-CN" sz="2200" dirty="0">
                <a:latin typeface="Kaiti SC" panose="02010600040101010101" pitchFamily="2" charset="-122"/>
                <a:ea typeface="Kaiti SC" panose="02010600040101010101" pitchFamily="2" charset="-122"/>
              </a:rPr>
              <a:t>/</a:t>
            </a:r>
          </a:p>
          <a:p>
            <a:pPr marL="0" indent="0">
              <a:buNone/>
            </a:pPr>
            <a:r>
              <a:rPr kumimoji="1" lang="en-US" altLang="zh-CN" sz="2200" dirty="0" err="1">
                <a:latin typeface="Kaiti SC" panose="02010600040101010101" pitchFamily="2" charset="-122"/>
                <a:ea typeface="Kaiti SC" panose="02010600040101010101" pitchFamily="2" charset="-122"/>
              </a:rPr>
              <a:t>dbpedia</a:t>
            </a:r>
            <a:r>
              <a:rPr kumimoji="1" lang="zh-CN" altLang="en-US" sz="2200" dirty="0">
                <a:latin typeface="Kaiti SC" panose="02010600040101010101" pitchFamily="2" charset="-122"/>
                <a:ea typeface="Kaiti SC" panose="02010600040101010101" pitchFamily="2" charset="-122"/>
              </a:rPr>
              <a:t>是常见实体链接服务所使用的知识库之一。</a:t>
            </a:r>
          </a:p>
          <a:p>
            <a:pPr marL="0" indent="0">
              <a:buNone/>
            </a:pPr>
            <a:r>
              <a:rPr kumimoji="1" lang="en-US" altLang="zh-CN" dirty="0">
                <a:latin typeface="Kaiti SC" panose="02010600040101010101" pitchFamily="2" charset="-122"/>
                <a:ea typeface="Kaiti SC" panose="02010600040101010101" pitchFamily="2" charset="-122"/>
              </a:rPr>
              <a:t>[2]YAGO</a:t>
            </a:r>
          </a:p>
          <a:p>
            <a:pPr marL="0" indent="0">
              <a:buNone/>
            </a:pPr>
            <a:r>
              <a:rPr kumimoji="1" lang="en-US" altLang="zh-CN" sz="2200" dirty="0">
                <a:latin typeface="Kaiti SC" panose="02010600040101010101" pitchFamily="2" charset="-122"/>
                <a:ea typeface="Kaiti SC" panose="02010600040101010101" pitchFamily="2" charset="-122"/>
              </a:rPr>
              <a:t>https://</a:t>
            </a:r>
            <a:r>
              <a:rPr kumimoji="1" lang="en-US" altLang="zh-CN" sz="2200" dirty="0" err="1">
                <a:latin typeface="Kaiti SC" panose="02010600040101010101" pitchFamily="2" charset="-122"/>
                <a:ea typeface="Kaiti SC" panose="02010600040101010101" pitchFamily="2" charset="-122"/>
              </a:rPr>
              <a:t>www.mpi-inf.mpg.de</a:t>
            </a:r>
            <a:r>
              <a:rPr kumimoji="1" lang="en-US" altLang="zh-CN" sz="2200" dirty="0">
                <a:latin typeface="Kaiti SC" panose="02010600040101010101" pitchFamily="2" charset="-122"/>
                <a:ea typeface="Kaiti SC" panose="02010600040101010101" pitchFamily="2" charset="-122"/>
              </a:rPr>
              <a:t>/departments/databases-and-information-systems/research/</a:t>
            </a:r>
            <a:r>
              <a:rPr kumimoji="1" lang="en-US" altLang="zh-CN" sz="2200" dirty="0" err="1">
                <a:latin typeface="Kaiti SC" panose="02010600040101010101" pitchFamily="2" charset="-122"/>
                <a:ea typeface="Kaiti SC" panose="02010600040101010101" pitchFamily="2" charset="-122"/>
              </a:rPr>
              <a:t>yago-naga</a:t>
            </a:r>
            <a:r>
              <a:rPr kumimoji="1" lang="en-US" altLang="zh-CN" sz="2200" dirty="0">
                <a:latin typeface="Kaiti SC" panose="02010600040101010101" pitchFamily="2" charset="-122"/>
                <a:ea typeface="Kaiti SC" panose="02010600040101010101" pitchFamily="2" charset="-122"/>
              </a:rPr>
              <a:t>/</a:t>
            </a:r>
            <a:r>
              <a:rPr kumimoji="1" lang="en-US" altLang="zh-CN" sz="2200" dirty="0" err="1">
                <a:latin typeface="Kaiti SC" panose="02010600040101010101" pitchFamily="2" charset="-122"/>
                <a:ea typeface="Kaiti SC" panose="02010600040101010101" pitchFamily="2" charset="-122"/>
              </a:rPr>
              <a:t>yago</a:t>
            </a:r>
            <a:r>
              <a:rPr kumimoji="1" lang="en-US" altLang="zh-CN" sz="2200" dirty="0">
                <a:latin typeface="Kaiti SC" panose="02010600040101010101" pitchFamily="2" charset="-122"/>
                <a:ea typeface="Kaiti SC" panose="02010600040101010101" pitchFamily="2" charset="-122"/>
              </a:rPr>
              <a:t>/</a:t>
            </a:r>
          </a:p>
          <a:p>
            <a:pPr marL="0" indent="0">
              <a:buNone/>
            </a:pPr>
            <a:r>
              <a:rPr kumimoji="1" lang="zh-CN" altLang="en-US" sz="2200" dirty="0">
                <a:latin typeface="Kaiti SC" panose="02010600040101010101" pitchFamily="2" charset="-122"/>
                <a:ea typeface="Kaiti SC" panose="02010600040101010101" pitchFamily="2" charset="-122"/>
              </a:rPr>
              <a:t>源自维基百科 </a:t>
            </a:r>
            <a:r>
              <a:rPr kumimoji="1" lang="en-US" altLang="zh-CN" sz="2200" dirty="0">
                <a:latin typeface="Kaiti SC" panose="02010600040101010101" pitchFamily="2" charset="-122"/>
                <a:ea typeface="Kaiti SC" panose="02010600040101010101" pitchFamily="2" charset="-122"/>
              </a:rPr>
              <a:t>WordNet</a:t>
            </a:r>
            <a:r>
              <a:rPr kumimoji="1" lang="zh-CN" altLang="en-US" sz="2200" dirty="0">
                <a:latin typeface="Kaiti SC" panose="02010600040101010101" pitchFamily="2" charset="-122"/>
                <a:ea typeface="Kaiti SC" panose="02010600040101010101" pitchFamily="2" charset="-122"/>
              </a:rPr>
              <a:t>和</a:t>
            </a:r>
            <a:r>
              <a:rPr kumimoji="1" lang="en-US" altLang="zh-CN" sz="2200" dirty="0" err="1">
                <a:latin typeface="Kaiti SC" panose="02010600040101010101" pitchFamily="2" charset="-122"/>
                <a:ea typeface="Kaiti SC" panose="02010600040101010101" pitchFamily="2" charset="-122"/>
              </a:rPr>
              <a:t>GeoNames</a:t>
            </a:r>
            <a:r>
              <a:rPr kumimoji="1" lang="zh-CN" altLang="en-US" sz="2200" dirty="0">
                <a:latin typeface="Kaiti SC" panose="02010600040101010101" pitchFamily="2" charset="-122"/>
                <a:ea typeface="Kaiti SC" panose="02010600040101010101" pitchFamily="2" charset="-122"/>
              </a:rPr>
              <a:t>。目前，</a:t>
            </a:r>
            <a:r>
              <a:rPr kumimoji="1" lang="en-US" altLang="zh-CN" sz="2200" dirty="0">
                <a:latin typeface="Kaiti SC" panose="02010600040101010101" pitchFamily="2" charset="-122"/>
                <a:ea typeface="Kaiti SC" panose="02010600040101010101" pitchFamily="2" charset="-122"/>
              </a:rPr>
              <a:t>YAGO</a:t>
            </a:r>
            <a:r>
              <a:rPr kumimoji="1" lang="zh-CN" altLang="en-US" sz="2200" dirty="0">
                <a:latin typeface="Kaiti SC" panose="02010600040101010101" pitchFamily="2" charset="-122"/>
                <a:ea typeface="Kaiti SC" panose="02010600040101010101" pitchFamily="2" charset="-122"/>
              </a:rPr>
              <a:t>拥有超过</a:t>
            </a:r>
            <a:r>
              <a:rPr kumimoji="1" lang="en-US" altLang="zh-CN" sz="2200" dirty="0">
                <a:latin typeface="Kaiti SC" panose="02010600040101010101" pitchFamily="2" charset="-122"/>
                <a:ea typeface="Kaiti SC" panose="02010600040101010101" pitchFamily="2" charset="-122"/>
              </a:rPr>
              <a:t>1000</a:t>
            </a:r>
            <a:r>
              <a:rPr kumimoji="1" lang="zh-CN" altLang="en-US" sz="2200" dirty="0">
                <a:latin typeface="Kaiti SC" panose="02010600040101010101" pitchFamily="2" charset="-122"/>
                <a:ea typeface="Kaiti SC" panose="02010600040101010101" pitchFamily="2" charset="-122"/>
              </a:rPr>
              <a:t>万个实体（如个人，组织，城市等）的知识。</a:t>
            </a:r>
            <a:r>
              <a:rPr kumimoji="1" lang="en-US" altLang="zh-CN" sz="2200" dirty="0" err="1">
                <a:latin typeface="Kaiti SC" panose="02010600040101010101" pitchFamily="2" charset="-122"/>
                <a:ea typeface="Kaiti SC" panose="02010600040101010101" pitchFamily="2" charset="-122"/>
              </a:rPr>
              <a:t>Github</a:t>
            </a:r>
            <a:r>
              <a:rPr kumimoji="1" lang="zh-CN" altLang="en-US" sz="2200" dirty="0">
                <a:latin typeface="Kaiti SC" panose="02010600040101010101" pitchFamily="2" charset="-122"/>
                <a:ea typeface="Kaiti SC" panose="02010600040101010101" pitchFamily="2" charset="-122"/>
              </a:rPr>
              <a:t>开源</a:t>
            </a:r>
          </a:p>
          <a:p>
            <a:pPr marL="0" indent="0">
              <a:buNone/>
            </a:pPr>
            <a:r>
              <a:rPr kumimoji="1" lang="en-US" altLang="zh-CN" dirty="0">
                <a:latin typeface="Kaiti SC" panose="02010600040101010101" pitchFamily="2" charset="-122"/>
                <a:ea typeface="Kaiti SC" panose="02010600040101010101" pitchFamily="2" charset="-122"/>
              </a:rPr>
              <a:t>[3]Freebase</a:t>
            </a:r>
          </a:p>
          <a:p>
            <a:pPr marL="0" indent="0">
              <a:buNone/>
            </a:pPr>
            <a:r>
              <a:rPr kumimoji="1" lang="en-US" altLang="zh-CN" sz="2200" dirty="0">
                <a:latin typeface="Kaiti SC" panose="02010600040101010101" pitchFamily="2" charset="-122"/>
                <a:ea typeface="Kaiti SC" panose="02010600040101010101" pitchFamily="2" charset="-122"/>
              </a:rPr>
              <a:t>Google</a:t>
            </a:r>
            <a:r>
              <a:rPr kumimoji="1" lang="zh-CN" altLang="en-US" sz="2200" dirty="0">
                <a:latin typeface="Kaiti SC" panose="02010600040101010101" pitchFamily="2" charset="-122"/>
                <a:ea typeface="Kaiti SC" panose="02010600040101010101" pitchFamily="2" charset="-122"/>
              </a:rPr>
              <a:t>知识图谱前身。（已关闭）</a:t>
            </a:r>
          </a:p>
          <a:p>
            <a:pPr marL="0" indent="0">
              <a:buNone/>
            </a:pPr>
            <a:endParaRPr kumimoji="1" lang="en-US" altLang="zh-CN"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292451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6FF65-26DB-1D47-9F84-9A374AD0518F}"/>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6.</a:t>
            </a:r>
            <a:r>
              <a:rPr kumimoji="1" lang="zh-CN" altLang="en-US" dirty="0">
                <a:latin typeface="Kaiti SC" panose="02010600040101010101" pitchFamily="2" charset="-122"/>
                <a:ea typeface="Kaiti SC" panose="02010600040101010101" pitchFamily="2" charset="-122"/>
              </a:rPr>
              <a:t>常用数据库</a:t>
            </a:r>
          </a:p>
        </p:txBody>
      </p:sp>
      <p:sp>
        <p:nvSpPr>
          <p:cNvPr id="3" name="内容占位符 2">
            <a:extLst>
              <a:ext uri="{FF2B5EF4-FFF2-40B4-BE49-F238E27FC236}">
                <a16:creationId xmlns:a16="http://schemas.microsoft.com/office/drawing/2014/main" id="{B17625FD-A827-6841-82C2-6BA30741AEC8}"/>
              </a:ext>
            </a:extLst>
          </p:cNvPr>
          <p:cNvSpPr>
            <a:spLocks noGrp="1"/>
          </p:cNvSpPr>
          <p:nvPr>
            <p:ph idx="1"/>
          </p:nvPr>
        </p:nvSpPr>
        <p:spPr/>
        <p:txBody>
          <a:bodyPr>
            <a:normAutofit lnSpcReduction="10000"/>
          </a:bodyPr>
          <a:lstStyle/>
          <a:p>
            <a:pPr marL="0" indent="0">
              <a:buNone/>
            </a:pPr>
            <a:r>
              <a:rPr kumimoji="1" lang="en-US" altLang="zh-CN" dirty="0">
                <a:latin typeface="Kaiti SC" panose="02010600040101010101" pitchFamily="2" charset="-122"/>
                <a:ea typeface="Kaiti SC" panose="02010600040101010101" pitchFamily="2" charset="-122"/>
              </a:rPr>
              <a:t>[4]</a:t>
            </a:r>
            <a:r>
              <a:rPr kumimoji="1" lang="en-US" altLang="zh-CN" dirty="0" err="1">
                <a:latin typeface="Kaiti SC" panose="02010600040101010101" pitchFamily="2" charset="-122"/>
                <a:ea typeface="Kaiti SC" panose="02010600040101010101" pitchFamily="2" charset="-122"/>
              </a:rPr>
              <a:t>Probase</a:t>
            </a:r>
            <a:endParaRPr kumimoji="1" lang="en-US" altLang="zh-CN" dirty="0">
              <a:latin typeface="Kaiti SC" panose="02010600040101010101" pitchFamily="2" charset="-122"/>
              <a:ea typeface="Kaiti SC" panose="02010600040101010101" pitchFamily="2" charset="-122"/>
            </a:endParaRPr>
          </a:p>
          <a:p>
            <a:pPr marL="0" indent="0">
              <a:buNone/>
            </a:pPr>
            <a:r>
              <a:rPr kumimoji="1" lang="zh-CN" altLang="en-US" sz="2200" dirty="0">
                <a:latin typeface="Kaiti SC" panose="02010600040101010101" pitchFamily="2" charset="-122"/>
                <a:ea typeface="Kaiti SC" panose="02010600040101010101" pitchFamily="2" charset="-122"/>
              </a:rPr>
              <a:t>微软提供，包含最多的实体的知识库</a:t>
            </a:r>
          </a:p>
          <a:p>
            <a:pPr marL="0" indent="0">
              <a:buNone/>
            </a:pPr>
            <a:r>
              <a:rPr kumimoji="1" lang="en-US" altLang="zh-CN" dirty="0">
                <a:latin typeface="Kaiti SC" panose="02010600040101010101" pitchFamily="2" charset="-122"/>
                <a:ea typeface="Kaiti SC" panose="02010600040101010101" pitchFamily="2" charset="-122"/>
              </a:rPr>
              <a:t>[5]</a:t>
            </a:r>
            <a:r>
              <a:rPr kumimoji="1" lang="en-US" altLang="zh-CN" dirty="0" err="1">
                <a:latin typeface="Kaiti SC" panose="02010600040101010101" pitchFamily="2" charset="-122"/>
                <a:ea typeface="Kaiti SC" panose="02010600040101010101" pitchFamily="2" charset="-122"/>
              </a:rPr>
              <a:t>Zhishi.me</a:t>
            </a:r>
            <a:r>
              <a:rPr kumimoji="1" lang="zh-CN" altLang="en-US" dirty="0">
                <a:latin typeface="Kaiti SC" panose="02010600040101010101" pitchFamily="2" charset="-122"/>
                <a:ea typeface="Kaiti SC" panose="02010600040101010101" pitchFamily="2" charset="-122"/>
              </a:rPr>
              <a:t>（东南大学）</a:t>
            </a:r>
          </a:p>
          <a:p>
            <a:pPr marL="0" indent="0">
              <a:buNone/>
            </a:pPr>
            <a:r>
              <a:rPr kumimoji="1" lang="zh-CN" altLang="en-US" sz="2200" dirty="0">
                <a:latin typeface="Kaiti SC" panose="02010600040101010101" pitchFamily="2" charset="-122"/>
                <a:ea typeface="Kaiti SC" panose="02010600040101010101" pitchFamily="2" charset="-122"/>
              </a:rPr>
              <a:t>中文链接开放数据。目前涵盖了三大中国百科全书：百度百科，沪东百科和中国维基百科</a:t>
            </a:r>
            <a:r>
              <a:rPr kumimoji="1" lang="zh-CN" altLang="en-US" dirty="0">
                <a:latin typeface="Kaiti SC" panose="02010600040101010101" pitchFamily="2" charset="-122"/>
                <a:ea typeface="Kaiti SC" panose="02010600040101010101" pitchFamily="2" charset="-122"/>
              </a:rPr>
              <a:t>。</a:t>
            </a:r>
          </a:p>
          <a:p>
            <a:pPr marL="0" indent="0">
              <a:buNone/>
            </a:pPr>
            <a:r>
              <a:rPr kumimoji="1" lang="en-US" altLang="zh-CN" dirty="0">
                <a:latin typeface="Kaiti SC" panose="02010600040101010101" pitchFamily="2" charset="-122"/>
                <a:ea typeface="Kaiti SC" panose="02010600040101010101" pitchFamily="2" charset="-122"/>
              </a:rPr>
              <a:t>[6]CN-</a:t>
            </a:r>
            <a:r>
              <a:rPr kumimoji="1" lang="en-US" altLang="zh-CN" dirty="0" err="1">
                <a:latin typeface="Kaiti SC" panose="02010600040101010101" pitchFamily="2" charset="-122"/>
                <a:ea typeface="Kaiti SC" panose="02010600040101010101" pitchFamily="2" charset="-122"/>
              </a:rPr>
              <a:t>DBPedia</a:t>
            </a:r>
            <a:r>
              <a:rPr kumimoji="1" lang="zh-CN" altLang="en-US" dirty="0">
                <a:latin typeface="Kaiti SC" panose="02010600040101010101" pitchFamily="2" charset="-122"/>
                <a:ea typeface="Kaiti SC" panose="02010600040101010101" pitchFamily="2" charset="-122"/>
              </a:rPr>
              <a:t>（复旦大学）</a:t>
            </a:r>
          </a:p>
          <a:p>
            <a:pPr marL="0" indent="0">
              <a:buNone/>
            </a:pPr>
            <a:r>
              <a:rPr kumimoji="1" lang="zh-CN" altLang="en-US" sz="2200" dirty="0">
                <a:latin typeface="Kaiti SC" panose="02010600040101010101" pitchFamily="2" charset="-122"/>
                <a:ea typeface="Kaiti SC" panose="02010600040101010101" pitchFamily="2" charset="-122"/>
              </a:rPr>
              <a:t>由复旦大学知识工场实验室研发并维护的大规模通用领域结构化百科</a:t>
            </a:r>
            <a:r>
              <a:rPr kumimoji="1" lang="en-US" altLang="zh-CN" sz="2200" dirty="0">
                <a:latin typeface="Kaiti SC" panose="02010600040101010101" pitchFamily="2" charset="-122"/>
                <a:ea typeface="Kaiti SC" panose="02010600040101010101" pitchFamily="2" charset="-122"/>
              </a:rPr>
              <a:t>, </a:t>
            </a:r>
            <a:r>
              <a:rPr kumimoji="1" lang="zh-CN" altLang="en-US" sz="2200" dirty="0">
                <a:latin typeface="Kaiti SC" panose="02010600040101010101" pitchFamily="2" charset="-122"/>
                <a:ea typeface="Kaiti SC" panose="02010600040101010101" pitchFamily="2" charset="-122"/>
              </a:rPr>
              <a:t>前身是复旦</a:t>
            </a:r>
            <a:r>
              <a:rPr kumimoji="1" lang="en-US" altLang="zh-CN" sz="2200" dirty="0">
                <a:latin typeface="Kaiti SC" panose="02010600040101010101" pitchFamily="2" charset="-122"/>
                <a:ea typeface="Kaiti SC" panose="02010600040101010101" pitchFamily="2" charset="-122"/>
              </a:rPr>
              <a:t>GDM</a:t>
            </a:r>
            <a:r>
              <a:rPr kumimoji="1" lang="zh-CN" altLang="en-US" sz="2200" dirty="0">
                <a:latin typeface="Kaiti SC" panose="02010600040101010101" pitchFamily="2" charset="-122"/>
                <a:ea typeface="Kaiti SC" panose="02010600040101010101" pitchFamily="2" charset="-122"/>
              </a:rPr>
              <a:t>中文知识图谱</a:t>
            </a:r>
            <a:r>
              <a:rPr kumimoji="1" lang="en-US" altLang="zh-CN" sz="2200" dirty="0">
                <a:latin typeface="Kaiti SC" panose="02010600040101010101" pitchFamily="2" charset="-122"/>
                <a:ea typeface="Kaiti SC" panose="02010600040101010101" pitchFamily="2" charset="-122"/>
              </a:rPr>
              <a:t>, </a:t>
            </a:r>
            <a:r>
              <a:rPr kumimoji="1" lang="zh-CN" altLang="en-US" sz="2200" dirty="0">
                <a:latin typeface="Kaiti SC" panose="02010600040101010101" pitchFamily="2" charset="-122"/>
                <a:ea typeface="Kaiti SC" panose="02010600040101010101" pitchFamily="2" charset="-122"/>
              </a:rPr>
              <a:t>提供全套</a:t>
            </a:r>
            <a:r>
              <a:rPr kumimoji="1" lang="en-US" altLang="zh-CN" sz="2200" dirty="0">
                <a:latin typeface="Kaiti SC" panose="02010600040101010101" pitchFamily="2" charset="-122"/>
                <a:ea typeface="Kaiti SC" panose="02010600040101010101" pitchFamily="2" charset="-122"/>
              </a:rPr>
              <a:t>API</a:t>
            </a:r>
            <a:r>
              <a:rPr kumimoji="1" lang="zh-CN" altLang="en-US" sz="2200" dirty="0">
                <a:latin typeface="Kaiti SC" panose="02010600040101010101" pitchFamily="2" charset="-122"/>
                <a:ea typeface="Kaiti SC" panose="02010600040101010101" pitchFamily="2" charset="-122"/>
              </a:rPr>
              <a:t>，并且免费开放使用</a:t>
            </a:r>
            <a:r>
              <a:rPr kumimoji="1" lang="en-US" altLang="zh-CN" sz="2200" dirty="0">
                <a:latin typeface="Kaiti SC" panose="02010600040101010101" pitchFamily="2" charset="-122"/>
                <a:ea typeface="Kaiti SC" panose="02010600040101010101" pitchFamily="2" charset="-122"/>
              </a:rPr>
              <a:t>.</a:t>
            </a:r>
          </a:p>
          <a:p>
            <a:pPr marL="0" indent="0">
              <a:buNone/>
            </a:pPr>
            <a:r>
              <a:rPr kumimoji="1" lang="en-US" altLang="zh-CN" dirty="0">
                <a:latin typeface="Kaiti SC" panose="02010600040101010101" pitchFamily="2" charset="-122"/>
                <a:ea typeface="Kaiti SC" panose="02010600040101010101" pitchFamily="2" charset="-122"/>
              </a:rPr>
              <a:t>[7]</a:t>
            </a:r>
            <a:r>
              <a:rPr kumimoji="1" lang="zh-CN" altLang="en-US" dirty="0">
                <a:latin typeface="Kaiti SC" panose="02010600040101010101" pitchFamily="2" charset="-122"/>
                <a:ea typeface="Kaiti SC" panose="02010600040101010101" pitchFamily="2" charset="-122"/>
              </a:rPr>
              <a:t>其他中文知识库</a:t>
            </a:r>
          </a:p>
          <a:p>
            <a:pPr marL="0" indent="0">
              <a:buNone/>
            </a:pPr>
            <a:r>
              <a:rPr kumimoji="1" lang="en-US" altLang="zh-CN" sz="2200" dirty="0" err="1">
                <a:latin typeface="Kaiti SC" panose="02010600040101010101" pitchFamily="2" charset="-122"/>
                <a:ea typeface="Kaiti SC" panose="02010600040101010101" pitchFamily="2" charset="-122"/>
              </a:rPr>
              <a:t>XLore</a:t>
            </a:r>
            <a:r>
              <a:rPr kumimoji="1" lang="zh-CN" altLang="en-US" sz="2200" dirty="0">
                <a:latin typeface="Kaiti SC" panose="02010600040101010101" pitchFamily="2" charset="-122"/>
                <a:ea typeface="Kaiti SC" panose="02010600040101010101" pitchFamily="2" charset="-122"/>
              </a:rPr>
              <a:t>（清华大学）、</a:t>
            </a:r>
            <a:r>
              <a:rPr kumimoji="1" lang="en-US" altLang="zh-CN" sz="2200" dirty="0">
                <a:latin typeface="Kaiti SC" panose="02010600040101010101" pitchFamily="2" charset="-122"/>
                <a:ea typeface="Kaiti SC" panose="02010600040101010101" pitchFamily="2" charset="-122"/>
              </a:rPr>
              <a:t>Belief-Engine</a:t>
            </a:r>
            <a:r>
              <a:rPr kumimoji="1" lang="zh-CN" altLang="en-US" sz="2200" dirty="0">
                <a:latin typeface="Kaiti SC" panose="02010600040101010101" pitchFamily="2" charset="-122"/>
                <a:ea typeface="Kaiti SC" panose="02010600040101010101" pitchFamily="2" charset="-122"/>
              </a:rPr>
              <a:t>（中科院自动化所）、</a:t>
            </a:r>
            <a:r>
              <a:rPr kumimoji="1" lang="en-US" altLang="zh-CN" sz="2200" dirty="0" err="1">
                <a:latin typeface="Kaiti SC" panose="02010600040101010101" pitchFamily="2" charset="-122"/>
                <a:ea typeface="Kaiti SC" panose="02010600040101010101" pitchFamily="2" charset="-122"/>
              </a:rPr>
              <a:t>PKUPie</a:t>
            </a:r>
            <a:r>
              <a:rPr kumimoji="1" lang="zh-CN" altLang="en-US" sz="2200" dirty="0">
                <a:latin typeface="Kaiti SC" panose="02010600040101010101" pitchFamily="2" charset="-122"/>
                <a:ea typeface="Kaiti SC" panose="02010600040101010101" pitchFamily="2" charset="-122"/>
              </a:rPr>
              <a:t>（北京大学）、</a:t>
            </a:r>
            <a:r>
              <a:rPr kumimoji="1" lang="en-US" altLang="zh-CN" sz="2200" dirty="0" err="1">
                <a:latin typeface="Kaiti SC" panose="02010600040101010101" pitchFamily="2" charset="-122"/>
                <a:ea typeface="Kaiti SC" panose="02010600040101010101" pitchFamily="2" charset="-122"/>
              </a:rPr>
              <a:t>ZhOnto</a:t>
            </a:r>
            <a:r>
              <a:rPr kumimoji="1" lang="zh-CN" altLang="en-US" sz="2200" dirty="0">
                <a:latin typeface="Kaiti SC" panose="02010600040101010101" pitchFamily="2" charset="-122"/>
                <a:ea typeface="Kaiti SC" panose="02010600040101010101" pitchFamily="2" charset="-122"/>
              </a:rPr>
              <a:t>（狗尾草科技）等。</a:t>
            </a:r>
          </a:p>
          <a:p>
            <a:endParaRPr kumimoji="1" lang="zh-CN" altLang="en-US" dirty="0"/>
          </a:p>
        </p:txBody>
      </p:sp>
    </p:spTree>
    <p:extLst>
      <p:ext uri="{BB962C8B-B14F-4D97-AF65-F5344CB8AC3E}">
        <p14:creationId xmlns:p14="http://schemas.microsoft.com/office/powerpoint/2010/main" val="616062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535E9-8996-6E47-8726-F0BDFF89C920}"/>
              </a:ext>
            </a:extLst>
          </p:cNvPr>
          <p:cNvSpPr>
            <a:spLocks noGrp="1"/>
          </p:cNvSpPr>
          <p:nvPr>
            <p:ph type="title"/>
          </p:nvPr>
        </p:nvSpPr>
        <p:spPr/>
        <p:txBody>
          <a:bodyPr/>
          <a:lstStyle/>
          <a:p>
            <a:r>
              <a:rPr kumimoji="1" lang="en-US" altLang="zh-CN" dirty="0"/>
              <a:t>7</a:t>
            </a:r>
            <a:r>
              <a:rPr kumimoji="1" lang="en-US" altLang="zh-CN"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实体链接框架</a:t>
            </a:r>
          </a:p>
        </p:txBody>
      </p:sp>
      <p:sp>
        <p:nvSpPr>
          <p:cNvPr id="3" name="内容占位符 2">
            <a:extLst>
              <a:ext uri="{FF2B5EF4-FFF2-40B4-BE49-F238E27FC236}">
                <a16:creationId xmlns:a16="http://schemas.microsoft.com/office/drawing/2014/main" id="{ADB381EE-4995-E244-9826-3117BCDB659E}"/>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实体链接框架：</a:t>
            </a: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[1] Project Entity Linking</a:t>
            </a:r>
          </a:p>
          <a:p>
            <a:pPr marL="0" indent="0">
              <a:buNone/>
            </a:pPr>
            <a:r>
              <a:rPr kumimoji="1" lang="en-US" altLang="zh-CN" dirty="0">
                <a:latin typeface="Kaiti SC" panose="02010600040101010101" pitchFamily="2" charset="-122"/>
                <a:ea typeface="Kaiti SC" panose="02010600040101010101" pitchFamily="2" charset="-122"/>
              </a:rPr>
              <a:t>[2] </a:t>
            </a:r>
            <a:r>
              <a:rPr kumimoji="1" lang="en-US" altLang="zh-CN" dirty="0" err="1">
                <a:latin typeface="Kaiti SC" panose="02010600040101010101" pitchFamily="2" charset="-122"/>
                <a:ea typeface="Kaiti SC" panose="02010600040101010101" pitchFamily="2" charset="-122"/>
              </a:rPr>
              <a:t>dexter</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[3] The Knowledge Graph Search API</a:t>
            </a:r>
            <a:endParaRPr kumimoji="1" lang="zh-CN" altLang="en-US"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[4] AGDISTIS </a:t>
            </a:r>
            <a:endParaRPr kumimoji="1" lang="zh-CN" altLang="en-US"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[5] TAGME </a:t>
            </a:r>
          </a:p>
          <a:p>
            <a:pPr marL="0" indent="0">
              <a:buNone/>
            </a:pPr>
            <a:r>
              <a:rPr kumimoji="1" lang="en-US" altLang="zh-CN" dirty="0">
                <a:latin typeface="Kaiti SC" panose="02010600040101010101" pitchFamily="2" charset="-122"/>
                <a:ea typeface="Kaiti SC" panose="02010600040101010101" pitchFamily="2" charset="-122"/>
              </a:rPr>
              <a:t>[6] CN-</a:t>
            </a:r>
            <a:r>
              <a:rPr kumimoji="1" lang="en-US" altLang="zh-CN" dirty="0" err="1">
                <a:latin typeface="Kaiti SC" panose="02010600040101010101" pitchFamily="2" charset="-122"/>
                <a:ea typeface="Kaiti SC" panose="02010600040101010101" pitchFamily="2" charset="-122"/>
              </a:rPr>
              <a:t>DBpedia</a:t>
            </a:r>
            <a:endParaRPr kumimoji="1" lang="en-US" altLang="zh-CN"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3601511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D808D-2611-2C47-89BE-A0A10600879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8.</a:t>
            </a:r>
            <a:r>
              <a:rPr kumimoji="1" lang="zh-CN" altLang="en-US" dirty="0">
                <a:latin typeface="Kaiti SC" panose="02010600040101010101" pitchFamily="2" charset="-122"/>
                <a:ea typeface="Kaiti SC" panose="02010600040101010101" pitchFamily="2" charset="-122"/>
              </a:rPr>
              <a:t>算法在数据集上的性能</a:t>
            </a:r>
          </a:p>
        </p:txBody>
      </p:sp>
      <p:pic>
        <p:nvPicPr>
          <p:cNvPr id="4" name="内容占位符 3">
            <a:extLst>
              <a:ext uri="{FF2B5EF4-FFF2-40B4-BE49-F238E27FC236}">
                <a16:creationId xmlns:a16="http://schemas.microsoft.com/office/drawing/2014/main" id="{CBCF88AA-61E9-344D-9B53-608E3F8FCBFC}"/>
              </a:ext>
            </a:extLst>
          </p:cNvPr>
          <p:cNvPicPr>
            <a:picLocks noGrp="1" noChangeAspect="1"/>
          </p:cNvPicPr>
          <p:nvPr>
            <p:ph idx="1"/>
          </p:nvPr>
        </p:nvPicPr>
        <p:blipFill>
          <a:blip r:embed="rId3"/>
          <a:stretch>
            <a:fillRect/>
          </a:stretch>
        </p:blipFill>
        <p:spPr>
          <a:xfrm>
            <a:off x="838200" y="1690688"/>
            <a:ext cx="6375400" cy="2832100"/>
          </a:xfrm>
          <a:prstGeom prst="rect">
            <a:avLst/>
          </a:prstGeom>
        </p:spPr>
      </p:pic>
      <p:pic>
        <p:nvPicPr>
          <p:cNvPr id="5" name="图片 4">
            <a:extLst>
              <a:ext uri="{FF2B5EF4-FFF2-40B4-BE49-F238E27FC236}">
                <a16:creationId xmlns:a16="http://schemas.microsoft.com/office/drawing/2014/main" id="{A64FE7E7-9842-F54B-A5FC-7DB08231EF51}"/>
              </a:ext>
            </a:extLst>
          </p:cNvPr>
          <p:cNvPicPr>
            <a:picLocks noChangeAspect="1"/>
          </p:cNvPicPr>
          <p:nvPr/>
        </p:nvPicPr>
        <p:blipFill>
          <a:blip r:embed="rId4"/>
          <a:stretch>
            <a:fillRect/>
          </a:stretch>
        </p:blipFill>
        <p:spPr>
          <a:xfrm>
            <a:off x="6654800" y="2314331"/>
            <a:ext cx="5257800" cy="1854200"/>
          </a:xfrm>
          <a:prstGeom prst="rect">
            <a:avLst/>
          </a:prstGeom>
        </p:spPr>
      </p:pic>
      <p:pic>
        <p:nvPicPr>
          <p:cNvPr id="6" name="图片 5">
            <a:extLst>
              <a:ext uri="{FF2B5EF4-FFF2-40B4-BE49-F238E27FC236}">
                <a16:creationId xmlns:a16="http://schemas.microsoft.com/office/drawing/2014/main" id="{95C9907A-5BD0-E948-86E3-2F72B453C2E6}"/>
              </a:ext>
            </a:extLst>
          </p:cNvPr>
          <p:cNvPicPr>
            <a:picLocks noChangeAspect="1"/>
          </p:cNvPicPr>
          <p:nvPr/>
        </p:nvPicPr>
        <p:blipFill>
          <a:blip r:embed="rId5"/>
          <a:stretch>
            <a:fillRect/>
          </a:stretch>
        </p:blipFill>
        <p:spPr>
          <a:xfrm>
            <a:off x="1009650" y="5146431"/>
            <a:ext cx="10172700" cy="1066800"/>
          </a:xfrm>
          <a:prstGeom prst="rect">
            <a:avLst/>
          </a:prstGeom>
        </p:spPr>
      </p:pic>
    </p:spTree>
    <p:extLst>
      <p:ext uri="{BB962C8B-B14F-4D97-AF65-F5344CB8AC3E}">
        <p14:creationId xmlns:p14="http://schemas.microsoft.com/office/powerpoint/2010/main" val="330599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D808D-2611-2C47-89BE-A0A10600879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8.</a:t>
            </a:r>
            <a:r>
              <a:rPr kumimoji="1" lang="zh-CN" altLang="en-US" dirty="0">
                <a:latin typeface="Kaiti SC" panose="02010600040101010101" pitchFamily="2" charset="-122"/>
                <a:ea typeface="Kaiti SC" panose="02010600040101010101" pitchFamily="2" charset="-122"/>
              </a:rPr>
              <a:t>算法在数据集上的性能</a:t>
            </a:r>
          </a:p>
        </p:txBody>
      </p:sp>
      <p:sp>
        <p:nvSpPr>
          <p:cNvPr id="6" name="内容占位符 5">
            <a:extLst>
              <a:ext uri="{FF2B5EF4-FFF2-40B4-BE49-F238E27FC236}">
                <a16:creationId xmlns:a16="http://schemas.microsoft.com/office/drawing/2014/main" id="{E9B9A591-9659-B141-AF46-FAE0FB4C4999}"/>
              </a:ext>
            </a:extLst>
          </p:cNvPr>
          <p:cNvSpPr>
            <a:spLocks noGrp="1"/>
          </p:cNvSpPr>
          <p:nvPr>
            <p:ph idx="1"/>
          </p:nvPr>
        </p:nvSpPr>
        <p:spPr/>
        <p:txBody>
          <a:bodyPr>
            <a:normAutofit/>
          </a:bodyPr>
          <a:lstStyle/>
          <a:p>
            <a:r>
              <a:rPr lang="zh-CN" altLang="en-US" dirty="0">
                <a:latin typeface="Kaiti SC" panose="02010600040101010101" pitchFamily="2" charset="-122"/>
                <a:ea typeface="Kaiti SC" panose="02010600040101010101" pitchFamily="2" charset="-122"/>
              </a:rPr>
              <a:t>加入</a:t>
            </a:r>
            <a:r>
              <a:rPr lang="en-US" altLang="zh-CN" dirty="0">
                <a:latin typeface="Kaiti SC" panose="02010600040101010101" pitchFamily="2" charset="-122"/>
                <a:ea typeface="Kaiti SC" panose="02010600040101010101" pitchFamily="2" charset="-122"/>
              </a:rPr>
              <a:t>attention</a:t>
            </a:r>
            <a:r>
              <a:rPr lang="zh-CN" altLang="en-US" dirty="0">
                <a:latin typeface="Kaiti SC" panose="02010600040101010101" pitchFamily="2" charset="-122"/>
                <a:ea typeface="Kaiti SC" panose="02010600040101010101" pitchFamily="2" charset="-122"/>
              </a:rPr>
              <a:t>的算法</a:t>
            </a:r>
            <a:endParaRPr lang="en-US" altLang="zh-CN" dirty="0">
              <a:latin typeface="Kaiti SC" panose="02010600040101010101" pitchFamily="2" charset="-122"/>
              <a:ea typeface="Kaiti SC" panose="02010600040101010101" pitchFamily="2" charset="-122"/>
            </a:endParaRPr>
          </a:p>
          <a:p>
            <a:endParaRPr lang="en-US" altLang="zh-CN" sz="2400" dirty="0">
              <a:latin typeface="Kaiti SC" panose="02010600040101010101" pitchFamily="2" charset="-122"/>
              <a:ea typeface="Kaiti SC" panose="02010600040101010101" pitchFamily="2" charset="-122"/>
            </a:endParaRPr>
          </a:p>
          <a:p>
            <a:endParaRPr lang="zh-CN" altLang="en-US" sz="2400" dirty="0">
              <a:latin typeface="Kaiti SC" panose="02010600040101010101" pitchFamily="2" charset="-122"/>
              <a:ea typeface="Kaiti SC" panose="02010600040101010101" pitchFamily="2" charset="-122"/>
            </a:endParaRPr>
          </a:p>
        </p:txBody>
      </p:sp>
      <p:pic>
        <p:nvPicPr>
          <p:cNvPr id="3" name="图片 2">
            <a:extLst>
              <a:ext uri="{FF2B5EF4-FFF2-40B4-BE49-F238E27FC236}">
                <a16:creationId xmlns:a16="http://schemas.microsoft.com/office/drawing/2014/main" id="{9E8B83FC-D958-514A-93DB-E74E4A826748}"/>
              </a:ext>
            </a:extLst>
          </p:cNvPr>
          <p:cNvPicPr>
            <a:picLocks noChangeAspect="1"/>
          </p:cNvPicPr>
          <p:nvPr/>
        </p:nvPicPr>
        <p:blipFill>
          <a:blip r:embed="rId3"/>
          <a:stretch>
            <a:fillRect/>
          </a:stretch>
        </p:blipFill>
        <p:spPr>
          <a:xfrm>
            <a:off x="2069611" y="2417763"/>
            <a:ext cx="4254500" cy="3759200"/>
          </a:xfrm>
          <a:prstGeom prst="rect">
            <a:avLst/>
          </a:prstGeom>
        </p:spPr>
      </p:pic>
    </p:spTree>
    <p:extLst>
      <p:ext uri="{BB962C8B-B14F-4D97-AF65-F5344CB8AC3E}">
        <p14:creationId xmlns:p14="http://schemas.microsoft.com/office/powerpoint/2010/main" val="241977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8C9D3-9593-5449-90D3-D2F46F3F1E05}"/>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A724897-C13F-6048-944A-5D8EAF5DF333}"/>
              </a:ext>
            </a:extLst>
          </p:cNvPr>
          <p:cNvSpPr>
            <a:spLocks noGrp="1"/>
          </p:cNvSpPr>
          <p:nvPr>
            <p:ph idx="1"/>
          </p:nvPr>
        </p:nvSpPr>
        <p:spPr/>
        <p:txBody>
          <a:bodyPr>
            <a:normAutofit/>
          </a:bodyPr>
          <a:lstStyle/>
          <a:p>
            <a:pPr marL="0" indent="0" algn="ctr">
              <a:buNone/>
            </a:pPr>
            <a:endParaRPr kumimoji="1" lang="en-US" altLang="zh-CN" sz="7200" b="1" dirty="0">
              <a:latin typeface="Kaiti SC" panose="02010600040101010101" pitchFamily="2" charset="-122"/>
              <a:ea typeface="Kaiti SC" panose="02010600040101010101" pitchFamily="2" charset="-122"/>
            </a:endParaRPr>
          </a:p>
          <a:p>
            <a:pPr marL="0" indent="0" algn="ctr">
              <a:buNone/>
            </a:pPr>
            <a:r>
              <a:rPr kumimoji="1" lang="en-US" altLang="zh-CN" sz="7200" b="1" dirty="0">
                <a:latin typeface="Kaiti SC" panose="02010600040101010101" pitchFamily="2" charset="-122"/>
                <a:ea typeface="Kaiti SC" panose="02010600040101010101" pitchFamily="2" charset="-122"/>
              </a:rPr>
              <a:t>THE END</a:t>
            </a:r>
            <a:br>
              <a:rPr kumimoji="1" lang="en-US" altLang="zh-CN" sz="7200" b="1" dirty="0">
                <a:latin typeface="Kaiti SC" panose="02010600040101010101" pitchFamily="2" charset="-122"/>
                <a:ea typeface="Kaiti SC" panose="02010600040101010101" pitchFamily="2" charset="-122"/>
              </a:rPr>
            </a:br>
            <a:endParaRPr kumimoji="1" lang="zh-CN" altLang="en-US" sz="7200" b="1"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8138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C62ED-ECFF-3041-8345-0C60B3752F2C}"/>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问题定义</a:t>
            </a:r>
          </a:p>
        </p:txBody>
      </p:sp>
      <p:sp>
        <p:nvSpPr>
          <p:cNvPr id="3" name="内容占位符 2">
            <a:extLst>
              <a:ext uri="{FF2B5EF4-FFF2-40B4-BE49-F238E27FC236}">
                <a16:creationId xmlns:a16="http://schemas.microsoft.com/office/drawing/2014/main" id="{E249EE19-C19B-724F-83C4-DAA1BD3C705E}"/>
              </a:ext>
            </a:extLst>
          </p:cNvPr>
          <p:cNvSpPr>
            <a:spLocks noGrp="1"/>
          </p:cNvSpPr>
          <p:nvPr>
            <p:ph idx="1"/>
          </p:nvPr>
        </p:nvSpPr>
        <p:spPr/>
        <p:txBody>
          <a:bodyPr/>
          <a:lstStyle/>
          <a:p>
            <a:r>
              <a:rPr kumimoji="1" lang="zh-CN" altLang="en-US" dirty="0">
                <a:latin typeface="Kaiti SC" panose="02010600040101010101" pitchFamily="2" charset="-122"/>
                <a:ea typeface="Kaiti SC" panose="02010600040101010101" pitchFamily="2" charset="-122"/>
              </a:rPr>
              <a:t>动机：</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buNone/>
            </a:pPr>
            <a:r>
              <a:rPr kumimoji="1" lang="zh-CN" altLang="en-US" dirty="0">
                <a:latin typeface="Kaiti SC" panose="02010600040101010101" pitchFamily="2" charset="-122"/>
                <a:ea typeface="Kaiti SC" panose="02010600040101010101" pitchFamily="2" charset="-122"/>
              </a:rPr>
              <a:t>分析处理互联网中激增的海量无结构文本数据</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NLP</a:t>
            </a:r>
            <a:r>
              <a:rPr kumimoji="1" lang="zh-CN" altLang="en-US" dirty="0">
                <a:latin typeface="Kaiti SC" panose="02010600040101010101" pitchFamily="2" charset="-122"/>
                <a:ea typeface="Kaiti SC" panose="02010600040101010101" pitchFamily="2" charset="-122"/>
              </a:rPr>
              <a:t>中解决自然语言文本高度歧义性</a:t>
            </a: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r>
              <a:rPr kumimoji="1" lang="zh-CN" altLang="en-US" dirty="0">
                <a:latin typeface="Kaiti SC" panose="02010600040101010101" pitchFamily="2" charset="-122"/>
                <a:ea typeface="Kaiti SC" panose="02010600040101010101" pitchFamily="2" charset="-122"/>
              </a:rPr>
              <a:t>自动构建大规模知识库的方法中，</a:t>
            </a:r>
            <a:r>
              <a:rPr lang="zh-CN" altLang="zh-CN" dirty="0">
                <a:latin typeface="Kaiti SC" panose="02010600040101010101" pitchFamily="2" charset="-122"/>
                <a:ea typeface="Kaiti SC" panose="02010600040101010101" pitchFamily="2" charset="-122"/>
              </a:rPr>
              <a:t>解决</a:t>
            </a:r>
            <a:r>
              <a:rPr lang="zh-CN" altLang="en-US" dirty="0">
                <a:latin typeface="Kaiti SC" panose="02010600040101010101" pitchFamily="2" charset="-122"/>
                <a:ea typeface="Kaiti SC" panose="02010600040101010101" pitchFamily="2" charset="-122"/>
              </a:rPr>
              <a:t>实体消歧</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93333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C62ED-ECFF-3041-8345-0C60B3752F2C}"/>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问题定义</a:t>
            </a:r>
          </a:p>
        </p:txBody>
      </p:sp>
      <p:sp>
        <p:nvSpPr>
          <p:cNvPr id="3" name="内容占位符 2">
            <a:extLst>
              <a:ext uri="{FF2B5EF4-FFF2-40B4-BE49-F238E27FC236}">
                <a16:creationId xmlns:a16="http://schemas.microsoft.com/office/drawing/2014/main" id="{E249EE19-C19B-724F-83C4-DAA1BD3C705E}"/>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任务描述</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Mention</a:t>
            </a:r>
            <a:r>
              <a:rPr kumimoji="1" lang="zh-CN" altLang="en-US" dirty="0">
                <a:latin typeface="Kaiti SC" panose="02010600040101010101" pitchFamily="2" charset="-122"/>
                <a:ea typeface="Kaiti SC" panose="02010600040101010101" pitchFamily="2" charset="-122"/>
              </a:rPr>
              <a:t>（指称词）：</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文本中命名实体的表层形式</a:t>
            </a:r>
            <a:endParaRPr kumimoji="1" lang="en-US" altLang="zh-CN" sz="2400" dirty="0">
              <a:latin typeface="Kaiti SC" panose="02010600040101010101" pitchFamily="2" charset="-122"/>
              <a:ea typeface="Kaiti SC" panose="02010600040101010101" pitchFamily="2" charset="-122"/>
            </a:endParaRPr>
          </a:p>
          <a:p>
            <a:pPr marL="0" indent="0">
              <a:buNone/>
            </a:pPr>
            <a:r>
              <a:rPr kumimoji="1" lang="zh-CN" altLang="en-US" dirty="0">
                <a:latin typeface="Kaiti SC" panose="02010600040101010101" pitchFamily="2" charset="-122"/>
                <a:ea typeface="Kaiti SC" panose="02010600040101010101" pitchFamily="2" charset="-122"/>
              </a:rPr>
              <a:t>任务：</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将以文本形式表达的实体指称词链接到知识库中与之相关的实体上 </a:t>
            </a:r>
            <a:endParaRPr kumimoji="1" lang="en-US" altLang="zh-CN" sz="2400"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NIL</a:t>
            </a:r>
            <a:r>
              <a:rPr kumimoji="1" lang="zh-CN" altLang="en-US" dirty="0">
                <a:latin typeface="Kaiti SC" panose="02010600040101010101" pitchFamily="2" charset="-122"/>
                <a:ea typeface="Kaiti SC" panose="02010600040101010101" pitchFamily="2" charset="-122"/>
              </a:rPr>
              <a:t>：</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当前的实体指称词在知识库中没有相关联的实体 </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32048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C62ED-ECFF-3041-8345-0C60B3752F2C}"/>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1.</a:t>
            </a:r>
            <a:r>
              <a:rPr kumimoji="1" lang="zh-CN" altLang="en-US" dirty="0">
                <a:latin typeface="Kaiti SC" panose="02010600040101010101" pitchFamily="2" charset="-122"/>
                <a:ea typeface="Kaiti SC" panose="02010600040101010101" pitchFamily="2" charset="-122"/>
              </a:rPr>
              <a:t>问题定义</a:t>
            </a:r>
          </a:p>
        </p:txBody>
      </p:sp>
      <p:sp>
        <p:nvSpPr>
          <p:cNvPr id="3" name="内容占位符 2">
            <a:extLst>
              <a:ext uri="{FF2B5EF4-FFF2-40B4-BE49-F238E27FC236}">
                <a16:creationId xmlns:a16="http://schemas.microsoft.com/office/drawing/2014/main" id="{E249EE19-C19B-724F-83C4-DAA1BD3C705E}"/>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应用</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buNone/>
            </a:pPr>
            <a:r>
              <a:rPr kumimoji="1" lang="zh-CN" altLang="en-US" dirty="0">
                <a:latin typeface="Kaiti SC" panose="02010600040101010101" pitchFamily="2" charset="-122"/>
                <a:ea typeface="Kaiti SC" panose="02010600040101010101" pitchFamily="2" charset="-122"/>
              </a:rPr>
              <a:t>信息抽取：从无结构文本中生成结构化数据存储到知识库中</a:t>
            </a:r>
          </a:p>
          <a:p>
            <a:pPr marL="0" indent="0">
              <a:buNone/>
            </a:pPr>
            <a:r>
              <a:rPr kumimoji="1" lang="zh-CN" altLang="en-US" dirty="0">
                <a:latin typeface="Kaiti SC" panose="02010600040101010101" pitchFamily="2" charset="-122"/>
                <a:ea typeface="Kaiti SC" panose="02010600040101010101" pitchFamily="2" charset="-122"/>
              </a:rPr>
              <a:t>信息检索 ：利用实体链接方法，基于语义层面分析自然语言文本，更准确的找到匹配结果   </a:t>
            </a:r>
          </a:p>
          <a:p>
            <a:pPr marL="0" indent="0">
              <a:buNone/>
            </a:pPr>
            <a:r>
              <a:rPr kumimoji="1" lang="zh-CN" altLang="en-US" dirty="0">
                <a:latin typeface="Kaiti SC" panose="02010600040101010101" pitchFamily="2" charset="-122"/>
                <a:ea typeface="Kaiti SC" panose="02010600040101010101" pitchFamily="2" charset="-122"/>
              </a:rPr>
              <a:t>知识图谱构建：自动处理分析这些数据并将其存储到现有知识库中 </a:t>
            </a:r>
          </a:p>
          <a:p>
            <a:pPr marL="0" indent="0">
              <a:buNone/>
            </a:pPr>
            <a:r>
              <a:rPr kumimoji="1" lang="zh-CN" altLang="en-US" dirty="0">
                <a:latin typeface="Kaiti SC" panose="02010600040101010101" pitchFamily="2" charset="-122"/>
                <a:ea typeface="Kaiti SC" panose="02010600040101010101" pitchFamily="2" charset="-122"/>
              </a:rPr>
              <a:t>知识融合 ：从不同的数据库中提取出数据并将其合并为一个统一的数据库 </a:t>
            </a:r>
          </a:p>
          <a:p>
            <a:pPr marL="0" indent="0">
              <a:buNone/>
            </a:pPr>
            <a:r>
              <a:rPr kumimoji="1" lang="zh-CN" altLang="en-US" dirty="0">
                <a:latin typeface="Kaiti SC" panose="02010600040101010101" pitchFamily="2" charset="-122"/>
                <a:ea typeface="Kaiti SC" panose="02010600040101010101" pitchFamily="2" charset="-122"/>
              </a:rPr>
              <a:t>问答系统 ：直接利用知识库来抽取问题的答案 </a:t>
            </a:r>
          </a:p>
          <a:p>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2981090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43BFB-00F1-EB48-813B-E7C3EA52B5F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2.</a:t>
            </a:r>
            <a:r>
              <a:rPr kumimoji="1" lang="zh-CN" altLang="en-US" dirty="0">
                <a:latin typeface="Kaiti SC" panose="02010600040101010101" pitchFamily="2" charset="-122"/>
                <a:ea typeface="Kaiti SC" panose="02010600040101010101" pitchFamily="2" charset="-122"/>
              </a:rPr>
              <a:t>评价方法</a:t>
            </a:r>
          </a:p>
        </p:txBody>
      </p:sp>
      <p:sp>
        <p:nvSpPr>
          <p:cNvPr id="3" name="内容占位符 2">
            <a:extLst>
              <a:ext uri="{FF2B5EF4-FFF2-40B4-BE49-F238E27FC236}">
                <a16:creationId xmlns:a16="http://schemas.microsoft.com/office/drawing/2014/main" id="{6354F3F4-CAE5-954C-8D61-8880466FEF09}"/>
              </a:ext>
            </a:extLst>
          </p:cNvPr>
          <p:cNvSpPr>
            <a:spLocks noGrp="1"/>
          </p:cNvSpPr>
          <p:nvPr>
            <p:ph idx="1"/>
          </p:nvPr>
        </p:nvSpPr>
        <p:spPr/>
        <p:txBody>
          <a:bodyPr/>
          <a:lstStyle/>
          <a:p>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整体评估指标主要还是</a:t>
            </a:r>
            <a:r>
              <a:rPr kumimoji="1" lang="en-US" altLang="zh-CN" dirty="0">
                <a:latin typeface="Kaiti SC" panose="02010600040101010101" pitchFamily="2" charset="-122"/>
                <a:ea typeface="Kaiti SC" panose="02010600040101010101" pitchFamily="2" charset="-122"/>
              </a:rPr>
              <a:t>F</a:t>
            </a:r>
            <a:r>
              <a:rPr kumimoji="1" lang="zh-CN" altLang="en-US" dirty="0">
                <a:latin typeface="Kaiti SC" panose="02010600040101010101" pitchFamily="2" charset="-122"/>
                <a:ea typeface="Kaiti SC" panose="02010600040101010101" pitchFamily="2" charset="-122"/>
              </a:rPr>
              <a:t>值以及整个算法的运行时间，具体而言值的关注的指标有：全量实体链接的数目，最终匹配上的实体数目／准确率／召回率。</a:t>
            </a:r>
          </a:p>
          <a:p>
            <a:endParaRPr kumimoji="1" lang="zh-CN" altLang="en-US" dirty="0"/>
          </a:p>
        </p:txBody>
      </p:sp>
    </p:spTree>
    <p:extLst>
      <p:ext uri="{BB962C8B-B14F-4D97-AF65-F5344CB8AC3E}">
        <p14:creationId xmlns:p14="http://schemas.microsoft.com/office/powerpoint/2010/main" val="972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3.</a:t>
            </a:r>
            <a:r>
              <a:rPr kumimoji="1" lang="zh-CN" altLang="en-US" dirty="0">
                <a:latin typeface="Kaiti SC" panose="02010600040101010101" pitchFamily="2" charset="-122"/>
                <a:ea typeface="Kaiti SC" panose="02010600040101010101" pitchFamily="2" charset="-122"/>
              </a:rPr>
              <a:t>常用方法</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lstStyle/>
          <a:p>
            <a:r>
              <a:rPr kumimoji="1" lang="zh-CN" altLang="en-US" dirty="0">
                <a:latin typeface="Kaiti SC" panose="02010600040101010101" pitchFamily="2" charset="-122"/>
                <a:ea typeface="Kaiti SC" panose="02010600040101010101" pitchFamily="2" charset="-122"/>
              </a:rPr>
              <a:t>候选生成</a:t>
            </a:r>
            <a:r>
              <a:rPr kumimoji="1" lang="en-US" altLang="zh-CN" dirty="0">
                <a:latin typeface="Kaiti SC" panose="02010600040101010101" pitchFamily="2" charset="-122"/>
                <a:ea typeface="Kaiti SC" panose="02010600040101010101" pitchFamily="2" charset="-122"/>
              </a:rPr>
              <a:t>+</a:t>
            </a:r>
            <a:r>
              <a:rPr kumimoji="1" lang="zh-CN" altLang="en-US" dirty="0">
                <a:latin typeface="Kaiti SC" panose="02010600040101010101" pitchFamily="2" charset="-122"/>
                <a:ea typeface="Kaiti SC" panose="02010600040101010101" pitchFamily="2" charset="-122"/>
              </a:rPr>
              <a:t>实体排序</a:t>
            </a:r>
            <a:endParaRPr kumimoji="1" lang="en-US" altLang="zh-CN" dirty="0">
              <a:latin typeface="Kaiti SC" panose="02010600040101010101" pitchFamily="2" charset="-122"/>
              <a:ea typeface="Kaiti SC" panose="02010600040101010101" pitchFamily="2" charset="-122"/>
            </a:endParaRPr>
          </a:p>
          <a:p>
            <a:endParaRPr kumimoji="1" lang="en-US" altLang="zh-CN"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候选生成：</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对于每一个实体指称词，过滤掉知识库中与该实体无关的实体然后取得与该实体可能相关的、包含答案的实体候选集 </a:t>
            </a:r>
            <a:endParaRPr kumimoji="1" lang="en-US" altLang="zh-CN" sz="2400" dirty="0">
              <a:latin typeface="Kaiti SC" panose="02010600040101010101" pitchFamily="2" charset="-122"/>
              <a:ea typeface="Kaiti SC" panose="02010600040101010101" pitchFamily="2" charset="-122"/>
            </a:endParaRPr>
          </a:p>
          <a:p>
            <a:pPr marL="0" indent="0">
              <a:buNone/>
            </a:pPr>
            <a:endParaRPr kumimoji="1" lang="zh-CN" altLang="en-US" sz="2400" dirty="0">
              <a:latin typeface="Kaiti SC" panose="02010600040101010101" pitchFamily="2" charset="-122"/>
              <a:ea typeface="Kaiti SC" panose="02010600040101010101" pitchFamily="2" charset="-122"/>
            </a:endParaRPr>
          </a:p>
          <a:p>
            <a:pPr lvl="0"/>
            <a:r>
              <a:rPr kumimoji="1" lang="zh-CN" altLang="en-US" dirty="0">
                <a:solidFill>
                  <a:prstClr val="black"/>
                </a:solidFill>
                <a:latin typeface="Kaiti SC" panose="02010600040101010101" pitchFamily="2" charset="-122"/>
                <a:ea typeface="Kaiti SC" panose="02010600040101010101" pitchFamily="2" charset="-122"/>
              </a:rPr>
              <a:t>实体排序：</a:t>
            </a:r>
            <a:endParaRPr kumimoji="1" lang="en-US" altLang="zh-CN" dirty="0">
              <a:solidFill>
                <a:prstClr val="black"/>
              </a:solidFill>
              <a:latin typeface="Kaiti SC" panose="02010600040101010101" pitchFamily="2" charset="-122"/>
              <a:ea typeface="Kaiti SC" panose="02010600040101010101" pitchFamily="2" charset="-122"/>
            </a:endParaRPr>
          </a:p>
          <a:p>
            <a:pPr marL="0" indent="0">
              <a:buNone/>
            </a:pPr>
            <a:r>
              <a:rPr kumimoji="1" lang="en-US" altLang="zh-CN" dirty="0">
                <a:solidFill>
                  <a:prstClr val="black"/>
                </a:solidFill>
                <a:latin typeface="Kaiti SC" panose="02010600040101010101" pitchFamily="2" charset="-122"/>
                <a:ea typeface="Kaiti SC" panose="02010600040101010101" pitchFamily="2" charset="-122"/>
              </a:rPr>
              <a:t>	</a:t>
            </a:r>
            <a:r>
              <a:rPr kumimoji="1" lang="zh-CN" altLang="en-US" sz="2400" dirty="0">
                <a:solidFill>
                  <a:prstClr val="black"/>
                </a:solidFill>
                <a:latin typeface="Kaiti SC" panose="02010600040101010101" pitchFamily="2" charset="-122"/>
                <a:ea typeface="Kaiti SC" panose="02010600040101010101" pitchFamily="2" charset="-122"/>
              </a:rPr>
              <a:t>对候选实体进行排序，选取排在最前面的候选实体作为最终答案 </a:t>
            </a:r>
            <a:endParaRPr kumimoji="1" lang="en-US" altLang="zh-CN" sz="2400" dirty="0">
              <a:solidFill>
                <a:prstClr val="black"/>
              </a:solidFill>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06664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E03A2-E008-CD4A-9C78-9CC3E0D47CD3}"/>
              </a:ext>
            </a:extLst>
          </p:cNvPr>
          <p:cNvSpPr>
            <a:spLocks noGrp="1"/>
          </p:cNvSpPr>
          <p:nvPr>
            <p:ph type="title"/>
          </p:nvPr>
        </p:nvSpPr>
        <p:spPr/>
        <p:txBody>
          <a:bodyPr/>
          <a:lstStyle/>
          <a:p>
            <a:r>
              <a:rPr kumimoji="1" lang="en-US" altLang="zh-CN" dirty="0">
                <a:latin typeface="Kaiti SC" panose="02010600040101010101" pitchFamily="2" charset="-122"/>
                <a:ea typeface="Kaiti SC" panose="02010600040101010101" pitchFamily="2" charset="-122"/>
              </a:rPr>
              <a:t>4.</a:t>
            </a:r>
            <a:r>
              <a:rPr kumimoji="1" lang="zh-CN" altLang="en-US" dirty="0">
                <a:latin typeface="Kaiti SC" panose="02010600040101010101" pitchFamily="2" charset="-122"/>
                <a:ea typeface="Kaiti SC" panose="02010600040101010101" pitchFamily="2" charset="-122"/>
              </a:rPr>
              <a:t>候选实体生成</a:t>
            </a:r>
          </a:p>
        </p:txBody>
      </p:sp>
      <p:sp>
        <p:nvSpPr>
          <p:cNvPr id="3" name="内容占位符 2">
            <a:extLst>
              <a:ext uri="{FF2B5EF4-FFF2-40B4-BE49-F238E27FC236}">
                <a16:creationId xmlns:a16="http://schemas.microsoft.com/office/drawing/2014/main" id="{52EBC62C-321B-E74B-A3BB-A60744D58B3D}"/>
              </a:ext>
            </a:extLst>
          </p:cNvPr>
          <p:cNvSpPr>
            <a:spLocks noGrp="1"/>
          </p:cNvSpPr>
          <p:nvPr>
            <p:ph idx="1"/>
          </p:nvPr>
        </p:nvSpPr>
        <p:spPr/>
        <p:txBody>
          <a:bodyPr>
            <a:normAutofit/>
          </a:bodyPr>
          <a:lstStyle/>
          <a:p>
            <a:r>
              <a:rPr kumimoji="1" lang="zh-CN" altLang="en-US" dirty="0">
                <a:latin typeface="Kaiti SC" panose="02010600040101010101" pitchFamily="2" charset="-122"/>
                <a:ea typeface="Kaiti SC" panose="02010600040101010101" pitchFamily="2" charset="-122"/>
              </a:rPr>
              <a:t>基于字典</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根据知识库构建一个字典，实体的每一个名字都是一个关键字，与该名字相连的实体作为属性值，采用精确匹配或部分匹配的方法来选取候选集 </a:t>
            </a:r>
            <a:endParaRPr kumimoji="1" lang="en-US" altLang="zh-CN" sz="2400" dirty="0">
              <a:latin typeface="Kaiti SC" panose="02010600040101010101" pitchFamily="2" charset="-122"/>
              <a:ea typeface="Kaiti SC" panose="02010600040101010101" pitchFamily="2" charset="-122"/>
            </a:endParaRPr>
          </a:p>
          <a:p>
            <a:r>
              <a:rPr kumimoji="1" lang="zh-CN" altLang="en-US" dirty="0">
                <a:latin typeface="Kaiti SC" panose="02010600040101010101" pitchFamily="2" charset="-122"/>
                <a:ea typeface="Kaiti SC" panose="02010600040101010101" pitchFamily="2" charset="-122"/>
              </a:rPr>
              <a:t>基于表达形式扩展</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根据指称词出现的文档、采取启发式或监督学习的方法扩展出指称词全称，然后采取其他方法如基于字典的方法来生成候选集</a:t>
            </a:r>
            <a:endParaRPr kumimoji="1" lang="en-US" altLang="zh-CN" sz="2400" dirty="0">
              <a:latin typeface="Kaiti SC" panose="02010600040101010101" pitchFamily="2" charset="-122"/>
              <a:ea typeface="Kaiti SC" panose="02010600040101010101" pitchFamily="2" charset="-122"/>
            </a:endParaRPr>
          </a:p>
          <a:p>
            <a:pPr lvl="0"/>
            <a:r>
              <a:rPr kumimoji="1" lang="zh-CN" altLang="en-US" dirty="0">
                <a:solidFill>
                  <a:prstClr val="black"/>
                </a:solidFill>
                <a:latin typeface="Kaiti SC" panose="02010600040101010101" pitchFamily="2" charset="-122"/>
                <a:ea typeface="Kaiti SC" panose="02010600040101010101" pitchFamily="2" charset="-122"/>
              </a:rPr>
              <a:t>基于概率的方法 </a:t>
            </a:r>
            <a:endParaRPr kumimoji="1" lang="en-US" altLang="zh-CN" dirty="0">
              <a:latin typeface="Kaiti SC" panose="02010600040101010101" pitchFamily="2" charset="-122"/>
              <a:ea typeface="Kaiti SC" panose="02010600040101010101" pitchFamily="2" charset="-122"/>
            </a:endParaRPr>
          </a:p>
          <a:p>
            <a:pPr marL="0" indent="0">
              <a:buNone/>
            </a:pPr>
            <a:r>
              <a:rPr kumimoji="1" lang="en-US" altLang="zh-CN" dirty="0">
                <a:latin typeface="Kaiti SC" panose="02010600040101010101" pitchFamily="2" charset="-122"/>
                <a:ea typeface="Kaiti SC" panose="02010600040101010101" pitchFamily="2" charset="-122"/>
              </a:rPr>
              <a:t>	</a:t>
            </a:r>
            <a:r>
              <a:rPr kumimoji="1" lang="zh-CN" altLang="en-US" sz="2400" dirty="0">
                <a:latin typeface="Kaiti SC" panose="02010600040101010101" pitchFamily="2" charset="-122"/>
                <a:ea typeface="Kaiti SC" panose="02010600040101010101" pitchFamily="2" charset="-122"/>
              </a:rPr>
              <a:t>用由</a:t>
            </a:r>
            <a:r>
              <a:rPr kumimoji="1" lang="en-US" altLang="zh-CN" sz="2400" dirty="0">
                <a:latin typeface="Kaiti SC" panose="02010600040101010101" pitchFamily="2" charset="-122"/>
                <a:ea typeface="Kaiti SC" panose="02010600040101010101" pitchFamily="2" charset="-122"/>
              </a:rPr>
              <a:t>Wikipedia</a:t>
            </a:r>
            <a:r>
              <a:rPr kumimoji="1" lang="zh-CN" altLang="en-US" sz="2400" dirty="0">
                <a:latin typeface="Kaiti SC" panose="02010600040101010101" pitchFamily="2" charset="-122"/>
                <a:ea typeface="Kaiti SC" panose="02010600040101010101" pitchFamily="2" charset="-122"/>
              </a:rPr>
              <a:t>的超链接计算出的条件概率</a:t>
            </a:r>
            <a:r>
              <a:rPr kumimoji="1" lang="en-US" altLang="zh-CN" sz="2400" dirty="0">
                <a:latin typeface="Kaiti SC" panose="02010600040101010101" pitchFamily="2" charset="-122"/>
                <a:ea typeface="Kaiti SC" panose="02010600040101010101" pitchFamily="2" charset="-122"/>
              </a:rPr>
              <a:t>p(</a:t>
            </a:r>
            <a:r>
              <a:rPr kumimoji="1" lang="en-US" altLang="zh-CN" sz="2400" dirty="0" err="1">
                <a:latin typeface="Kaiti SC" panose="02010600040101010101" pitchFamily="2" charset="-122"/>
                <a:ea typeface="Kaiti SC" panose="02010600040101010101" pitchFamily="2" charset="-122"/>
              </a:rPr>
              <a:t>e|m</a:t>
            </a:r>
            <a:r>
              <a:rPr kumimoji="1" lang="en-US" altLang="zh-CN" sz="2400" dirty="0">
                <a:latin typeface="Kaiti SC" panose="02010600040101010101" pitchFamily="2" charset="-122"/>
                <a:ea typeface="Kaiti SC" panose="02010600040101010101" pitchFamily="2" charset="-122"/>
              </a:rPr>
              <a:t>)</a:t>
            </a:r>
            <a:r>
              <a:rPr kumimoji="1" lang="zh-CN" altLang="en-US" sz="2400" dirty="0">
                <a:latin typeface="Kaiti SC" panose="02010600040101010101" pitchFamily="2" charset="-122"/>
                <a:ea typeface="Kaiti SC" panose="02010600040101010101" pitchFamily="2" charset="-122"/>
              </a:rPr>
              <a:t>选取候选实体集</a:t>
            </a: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zh-CN" altLang="en-US"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pPr marL="0" indent="0">
              <a:buNone/>
            </a:pPr>
            <a:endParaRPr kumimoji="1" lang="en-US" altLang="zh-CN" dirty="0">
              <a:latin typeface="Kaiti SC" panose="02010600040101010101" pitchFamily="2" charset="-122"/>
              <a:ea typeface="Kaiti SC" panose="02010600040101010101" pitchFamily="2" charset="-122"/>
            </a:endParaRPr>
          </a:p>
          <a:p>
            <a:endParaRPr kumimoji="1" lang="zh-CN" altLang="en-US" dirty="0">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23024046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1757</Words>
  <Application>Microsoft Macintosh PowerPoint</Application>
  <PresentationFormat>宽屏</PresentationFormat>
  <Paragraphs>378</Paragraphs>
  <Slides>36</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等线</vt:lpstr>
      <vt:lpstr>等线 Light</vt:lpstr>
      <vt:lpstr>宋体</vt:lpstr>
      <vt:lpstr>Kaiti SC</vt:lpstr>
      <vt:lpstr>Arial</vt:lpstr>
      <vt:lpstr>Office 主题​​</vt:lpstr>
      <vt:lpstr>Entity Linking</vt:lpstr>
      <vt:lpstr>1.问题定义</vt:lpstr>
      <vt:lpstr>1.问题定义</vt:lpstr>
      <vt:lpstr>1.问题定义</vt:lpstr>
      <vt:lpstr>1.问题定义</vt:lpstr>
      <vt:lpstr>1.问题定义</vt:lpstr>
      <vt:lpstr>2.评价方法</vt:lpstr>
      <vt:lpstr>3.常用方法</vt:lpstr>
      <vt:lpstr>4.候选实体生成</vt:lpstr>
      <vt:lpstr>4.候选实体生成</vt:lpstr>
      <vt:lpstr>5.候选实体排序</vt:lpstr>
      <vt:lpstr>5.候选实体排序</vt:lpstr>
      <vt:lpstr>5.候选实体排序</vt:lpstr>
      <vt:lpstr>5.候选实体排序</vt:lpstr>
      <vt:lpstr>5.候选实体排序</vt:lpstr>
      <vt:lpstr>5.候选实体排序</vt:lpstr>
      <vt:lpstr>Learning Entity Representation for Entity Disambiguation</vt:lpstr>
      <vt:lpstr>Learning Entity Representation for Entity Disambiguation</vt:lpstr>
      <vt:lpstr>Learning Entity Representation for Entity Disambiguation</vt:lpstr>
      <vt:lpstr>Learning Entity Representation for Named Entity Disambiguation</vt:lpstr>
      <vt:lpstr>Learning Entity Representation for Named Entity Disambiguation</vt:lpstr>
      <vt:lpstr>Learning Entity Representation for Named Entity Disambiguation</vt:lpstr>
      <vt:lpstr>Leveraging deep neural networks and knowledge graphs for entity disambiguation</vt:lpstr>
      <vt:lpstr>Leveraging deep neural networks and knowledge graphs for entity disambiguation</vt:lpstr>
      <vt:lpstr>Leveraging deep neural networks and knowledge graphs for entity disambiguation</vt:lpstr>
      <vt:lpstr>Modeling Mention, Context and Entity with Neural Networks for Entity Disambiguation</vt:lpstr>
      <vt:lpstr>Modeling Mention, Context and Entity with Neural Networks for Entity Disambiguation</vt:lpstr>
      <vt:lpstr>Modeling Mention, Context and Entity with Neural Networks for Entity Disambiguation</vt:lpstr>
      <vt:lpstr>Deep Joint Entity Disambiguation with Local Neural Attention </vt:lpstr>
      <vt:lpstr>Deep Joint Entity Disambiguation with Local Neural Attention </vt:lpstr>
      <vt:lpstr>6.常用数据库</vt:lpstr>
      <vt:lpstr>6.常用数据库</vt:lpstr>
      <vt:lpstr>7.实体链接框架</vt:lpstr>
      <vt:lpstr>8.算法在数据集上的性能</vt:lpstr>
      <vt:lpstr>8.算法在数据集上的性能</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62</cp:revision>
  <dcterms:created xsi:type="dcterms:W3CDTF">2018-10-14T07:20:46Z</dcterms:created>
  <dcterms:modified xsi:type="dcterms:W3CDTF">2018-10-17T02:29:49Z</dcterms:modified>
</cp:coreProperties>
</file>