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  <p:sldMasterId id="2147483696" r:id="rId2"/>
  </p:sldMasterIdLst>
  <p:notesMasterIdLst>
    <p:notesMasterId r:id="rId9"/>
  </p:notesMasterIdLst>
  <p:sldIdLst>
    <p:sldId id="265" r:id="rId3"/>
    <p:sldId id="270" r:id="rId4"/>
    <p:sldId id="271" r:id="rId5"/>
    <p:sldId id="272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05" autoAdjust="0"/>
    <p:restoredTop sz="97366" autoAdjust="0"/>
  </p:normalViewPr>
  <p:slideViewPr>
    <p:cSldViewPr snapToGrid="0">
      <p:cViewPr varScale="1">
        <p:scale>
          <a:sx n="113" d="100"/>
          <a:sy n="113" d="100"/>
        </p:scale>
        <p:origin x="1494" y="96"/>
      </p:cViewPr>
      <p:guideLst/>
    </p:cSldViewPr>
  </p:slideViewPr>
  <p:outlineViewPr>
    <p:cViewPr>
      <p:scale>
        <a:sx n="33" d="100"/>
        <a:sy n="33" d="100"/>
      </p:scale>
      <p:origin x="0" y="-45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29061F-71C9-49B1-8204-FB30EB5F72A5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5E1F7D5-4FC1-4A05-84E5-B1AEC11B6335}">
      <dgm:prSet/>
      <dgm:spPr/>
      <dgm:t>
        <a:bodyPr/>
        <a:lstStyle/>
        <a:p>
          <a:r>
            <a:rPr lang="hr-HR" dirty="0"/>
            <a:t>"</a:t>
          </a:r>
          <a:r>
            <a:rPr lang="hr-HR" dirty="0" err="1"/>
            <a:t>PlayForward</a:t>
          </a:r>
          <a:r>
            <a:rPr lang="hr-HR" dirty="0"/>
            <a:t>" pruža korist:</a:t>
          </a:r>
          <a:endParaRPr lang="en-US" dirty="0"/>
        </a:p>
      </dgm:t>
    </dgm:pt>
    <dgm:pt modelId="{59CC072F-F1BF-4F8B-9CB0-E94AE3D9DFC3}" type="parTrans" cxnId="{33C804DC-D93F-4F00-84F1-4524C8C3A210}">
      <dgm:prSet/>
      <dgm:spPr/>
      <dgm:t>
        <a:bodyPr/>
        <a:lstStyle/>
        <a:p>
          <a:endParaRPr lang="en-US"/>
        </a:p>
      </dgm:t>
    </dgm:pt>
    <dgm:pt modelId="{C2982A0A-3C1F-4DB4-9EF1-BCCD9DBE7E45}" type="sibTrans" cxnId="{33C804DC-D93F-4F00-84F1-4524C8C3A210}">
      <dgm:prSet/>
      <dgm:spPr/>
      <dgm:t>
        <a:bodyPr/>
        <a:lstStyle/>
        <a:p>
          <a:endParaRPr lang="en-US"/>
        </a:p>
      </dgm:t>
    </dgm:pt>
    <dgm:pt modelId="{D73D8944-9CC8-4C19-9633-0BB4EAB19DBA}">
      <dgm:prSet/>
      <dgm:spPr/>
      <dgm:t>
        <a:bodyPr/>
        <a:lstStyle/>
        <a:p>
          <a:r>
            <a:rPr lang="hr-HR"/>
            <a:t>Obiteljima (donatori) - koje imaju brojne igračke kojih se žele riješiti, ali ne znaju kuda s njima</a:t>
          </a:r>
          <a:endParaRPr lang="en-US"/>
        </a:p>
      </dgm:t>
    </dgm:pt>
    <dgm:pt modelId="{A2768E41-C73E-47CE-82AA-96B7FF005933}" type="parTrans" cxnId="{9968FBFE-BC18-46C6-A286-D622F74F945B}">
      <dgm:prSet/>
      <dgm:spPr/>
      <dgm:t>
        <a:bodyPr/>
        <a:lstStyle/>
        <a:p>
          <a:endParaRPr lang="en-US"/>
        </a:p>
      </dgm:t>
    </dgm:pt>
    <dgm:pt modelId="{88F2B826-F807-43D5-9CBB-D53D0ED90060}" type="sibTrans" cxnId="{9968FBFE-BC18-46C6-A286-D622F74F945B}">
      <dgm:prSet/>
      <dgm:spPr/>
      <dgm:t>
        <a:bodyPr/>
        <a:lstStyle/>
        <a:p>
          <a:endParaRPr lang="en-US"/>
        </a:p>
      </dgm:t>
    </dgm:pt>
    <dgm:pt modelId="{F539ADCC-48C8-463E-B581-DFDFC98C7C50}">
      <dgm:prSet/>
      <dgm:spPr/>
      <dgm:t>
        <a:bodyPr/>
        <a:lstStyle/>
        <a:p>
          <a:r>
            <a:rPr lang="hr-HR"/>
            <a:t>Obiteljima (primatelji) - koje si ne mogu priuštiti nove igračke, a ne znaju za drugi način kako doći do njih</a:t>
          </a:r>
          <a:endParaRPr lang="en-US"/>
        </a:p>
      </dgm:t>
    </dgm:pt>
    <dgm:pt modelId="{6FA3DDDA-5048-4754-A53E-5ED731923095}" type="parTrans" cxnId="{CA96F699-7AAB-448C-81F8-39B495B61E60}">
      <dgm:prSet/>
      <dgm:spPr/>
      <dgm:t>
        <a:bodyPr/>
        <a:lstStyle/>
        <a:p>
          <a:endParaRPr lang="en-US"/>
        </a:p>
      </dgm:t>
    </dgm:pt>
    <dgm:pt modelId="{1365EE55-692C-479D-9D96-1A92D2F20CDE}" type="sibTrans" cxnId="{CA96F699-7AAB-448C-81F8-39B495B61E60}">
      <dgm:prSet/>
      <dgm:spPr/>
      <dgm:t>
        <a:bodyPr/>
        <a:lstStyle/>
        <a:p>
          <a:endParaRPr lang="en-US"/>
        </a:p>
      </dgm:t>
    </dgm:pt>
    <dgm:pt modelId="{3F6A7A18-31A8-4619-A338-D77295427B1D}">
      <dgm:prSet/>
      <dgm:spPr/>
      <dgm:t>
        <a:bodyPr/>
        <a:lstStyle/>
        <a:p>
          <a:r>
            <a:rPr lang="hr-HR"/>
            <a:t>Humanitarnim udrugama - koje traže igračke za veći broj ljudi, a ne znaju kako dotići veliki broj ljudi</a:t>
          </a:r>
          <a:endParaRPr lang="en-US"/>
        </a:p>
      </dgm:t>
    </dgm:pt>
    <dgm:pt modelId="{98E9FFEF-8DD9-4738-8400-F8ACB2D1E471}" type="parTrans" cxnId="{7D61F920-04FF-4B7E-8BF6-B3B49EF0ABBB}">
      <dgm:prSet/>
      <dgm:spPr/>
      <dgm:t>
        <a:bodyPr/>
        <a:lstStyle/>
        <a:p>
          <a:endParaRPr lang="en-US"/>
        </a:p>
      </dgm:t>
    </dgm:pt>
    <dgm:pt modelId="{5D41374C-30FA-4D46-9AED-685A1CDB4036}" type="sibTrans" cxnId="{7D61F920-04FF-4B7E-8BF6-B3B49EF0ABBB}">
      <dgm:prSet/>
      <dgm:spPr/>
      <dgm:t>
        <a:bodyPr/>
        <a:lstStyle/>
        <a:p>
          <a:endParaRPr lang="en-US"/>
        </a:p>
      </dgm:t>
    </dgm:pt>
    <dgm:pt modelId="{86739023-5DDB-4EDF-BD41-5542C2A24E60}" type="pres">
      <dgm:prSet presAssocID="{2A29061F-71C9-49B1-8204-FB30EB5F72A5}" presName="outerComposite" presStyleCnt="0">
        <dgm:presLayoutVars>
          <dgm:chMax val="5"/>
          <dgm:dir/>
          <dgm:resizeHandles val="exact"/>
        </dgm:presLayoutVars>
      </dgm:prSet>
      <dgm:spPr/>
    </dgm:pt>
    <dgm:pt modelId="{A472BE57-D5F8-493A-BFCF-4286E41DAC31}" type="pres">
      <dgm:prSet presAssocID="{2A29061F-71C9-49B1-8204-FB30EB5F72A5}" presName="dummyMaxCanvas" presStyleCnt="0">
        <dgm:presLayoutVars/>
      </dgm:prSet>
      <dgm:spPr/>
    </dgm:pt>
    <dgm:pt modelId="{2A84AEFD-738A-4447-B1A0-A035A00B4A94}" type="pres">
      <dgm:prSet presAssocID="{2A29061F-71C9-49B1-8204-FB30EB5F72A5}" presName="FourNodes_1" presStyleLbl="node1" presStyleIdx="0" presStyleCnt="4">
        <dgm:presLayoutVars>
          <dgm:bulletEnabled val="1"/>
        </dgm:presLayoutVars>
      </dgm:prSet>
      <dgm:spPr/>
    </dgm:pt>
    <dgm:pt modelId="{258E35CF-0B73-468E-9758-81627A2A58E9}" type="pres">
      <dgm:prSet presAssocID="{2A29061F-71C9-49B1-8204-FB30EB5F72A5}" presName="FourNodes_2" presStyleLbl="node1" presStyleIdx="1" presStyleCnt="4">
        <dgm:presLayoutVars>
          <dgm:bulletEnabled val="1"/>
        </dgm:presLayoutVars>
      </dgm:prSet>
      <dgm:spPr/>
    </dgm:pt>
    <dgm:pt modelId="{7A770447-8DC5-4989-B55E-7F086AF3FCE6}" type="pres">
      <dgm:prSet presAssocID="{2A29061F-71C9-49B1-8204-FB30EB5F72A5}" presName="FourNodes_3" presStyleLbl="node1" presStyleIdx="2" presStyleCnt="4">
        <dgm:presLayoutVars>
          <dgm:bulletEnabled val="1"/>
        </dgm:presLayoutVars>
      </dgm:prSet>
      <dgm:spPr/>
    </dgm:pt>
    <dgm:pt modelId="{8606CD61-403E-455B-8A3B-BA950D14729C}" type="pres">
      <dgm:prSet presAssocID="{2A29061F-71C9-49B1-8204-FB30EB5F72A5}" presName="FourNodes_4" presStyleLbl="node1" presStyleIdx="3" presStyleCnt="4">
        <dgm:presLayoutVars>
          <dgm:bulletEnabled val="1"/>
        </dgm:presLayoutVars>
      </dgm:prSet>
      <dgm:spPr/>
    </dgm:pt>
    <dgm:pt modelId="{F95FE7B8-A0C2-49E6-907D-B56584E72616}" type="pres">
      <dgm:prSet presAssocID="{2A29061F-71C9-49B1-8204-FB30EB5F72A5}" presName="FourConn_1-2" presStyleLbl="fgAccFollowNode1" presStyleIdx="0" presStyleCnt="3">
        <dgm:presLayoutVars>
          <dgm:bulletEnabled val="1"/>
        </dgm:presLayoutVars>
      </dgm:prSet>
      <dgm:spPr/>
    </dgm:pt>
    <dgm:pt modelId="{9DAADB59-2F1D-459E-B159-600A92236B25}" type="pres">
      <dgm:prSet presAssocID="{2A29061F-71C9-49B1-8204-FB30EB5F72A5}" presName="FourConn_2-3" presStyleLbl="fgAccFollowNode1" presStyleIdx="1" presStyleCnt="3">
        <dgm:presLayoutVars>
          <dgm:bulletEnabled val="1"/>
        </dgm:presLayoutVars>
      </dgm:prSet>
      <dgm:spPr/>
    </dgm:pt>
    <dgm:pt modelId="{D8B9B3C1-A3EB-47D0-825B-61518CA8E3D6}" type="pres">
      <dgm:prSet presAssocID="{2A29061F-71C9-49B1-8204-FB30EB5F72A5}" presName="FourConn_3-4" presStyleLbl="fgAccFollowNode1" presStyleIdx="2" presStyleCnt="3">
        <dgm:presLayoutVars>
          <dgm:bulletEnabled val="1"/>
        </dgm:presLayoutVars>
      </dgm:prSet>
      <dgm:spPr/>
    </dgm:pt>
    <dgm:pt modelId="{DB89B9C8-331B-4FCE-96B7-506238DBAC8A}" type="pres">
      <dgm:prSet presAssocID="{2A29061F-71C9-49B1-8204-FB30EB5F72A5}" presName="FourNodes_1_text" presStyleLbl="node1" presStyleIdx="3" presStyleCnt="4">
        <dgm:presLayoutVars>
          <dgm:bulletEnabled val="1"/>
        </dgm:presLayoutVars>
      </dgm:prSet>
      <dgm:spPr/>
    </dgm:pt>
    <dgm:pt modelId="{3FC3051F-49F1-4622-BA2B-6EA4838CEC3E}" type="pres">
      <dgm:prSet presAssocID="{2A29061F-71C9-49B1-8204-FB30EB5F72A5}" presName="FourNodes_2_text" presStyleLbl="node1" presStyleIdx="3" presStyleCnt="4">
        <dgm:presLayoutVars>
          <dgm:bulletEnabled val="1"/>
        </dgm:presLayoutVars>
      </dgm:prSet>
      <dgm:spPr/>
    </dgm:pt>
    <dgm:pt modelId="{5C48B65A-181A-4FA0-99A9-09CFE91B0B49}" type="pres">
      <dgm:prSet presAssocID="{2A29061F-71C9-49B1-8204-FB30EB5F72A5}" presName="FourNodes_3_text" presStyleLbl="node1" presStyleIdx="3" presStyleCnt="4">
        <dgm:presLayoutVars>
          <dgm:bulletEnabled val="1"/>
        </dgm:presLayoutVars>
      </dgm:prSet>
      <dgm:spPr/>
    </dgm:pt>
    <dgm:pt modelId="{3D1F2DF0-482D-4C87-9D8C-8911741045D0}" type="pres">
      <dgm:prSet presAssocID="{2A29061F-71C9-49B1-8204-FB30EB5F72A5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D7A4808-AD32-4337-842D-1BE4F0C1DAEF}" type="presOf" srcId="{D73D8944-9CC8-4C19-9633-0BB4EAB19DBA}" destId="{3FC3051F-49F1-4622-BA2B-6EA4838CEC3E}" srcOrd="1" destOrd="0" presId="urn:microsoft.com/office/officeart/2005/8/layout/vProcess5"/>
    <dgm:cxn modelId="{7D61F920-04FF-4B7E-8BF6-B3B49EF0ABBB}" srcId="{2A29061F-71C9-49B1-8204-FB30EB5F72A5}" destId="{3F6A7A18-31A8-4619-A338-D77295427B1D}" srcOrd="3" destOrd="0" parTransId="{98E9FFEF-8DD9-4738-8400-F8ACB2D1E471}" sibTransId="{5D41374C-30FA-4D46-9AED-685A1CDB4036}"/>
    <dgm:cxn modelId="{A6EB7B26-EED0-4DAE-B01E-5529FDADA62A}" type="presOf" srcId="{C5E1F7D5-4FC1-4A05-84E5-B1AEC11B6335}" destId="{2A84AEFD-738A-4447-B1A0-A035A00B4A94}" srcOrd="0" destOrd="0" presId="urn:microsoft.com/office/officeart/2005/8/layout/vProcess5"/>
    <dgm:cxn modelId="{692A5632-1BB0-4F80-B7D5-A683C3B89393}" type="presOf" srcId="{F539ADCC-48C8-463E-B581-DFDFC98C7C50}" destId="{5C48B65A-181A-4FA0-99A9-09CFE91B0B49}" srcOrd="1" destOrd="0" presId="urn:microsoft.com/office/officeart/2005/8/layout/vProcess5"/>
    <dgm:cxn modelId="{91648F44-8699-4B46-9963-1A28B9A8DCF8}" type="presOf" srcId="{D73D8944-9CC8-4C19-9633-0BB4EAB19DBA}" destId="{258E35CF-0B73-468E-9758-81627A2A58E9}" srcOrd="0" destOrd="0" presId="urn:microsoft.com/office/officeart/2005/8/layout/vProcess5"/>
    <dgm:cxn modelId="{A23B3E73-5349-45D2-8B07-4C7141F6A781}" type="presOf" srcId="{F539ADCC-48C8-463E-B581-DFDFC98C7C50}" destId="{7A770447-8DC5-4989-B55E-7F086AF3FCE6}" srcOrd="0" destOrd="0" presId="urn:microsoft.com/office/officeart/2005/8/layout/vProcess5"/>
    <dgm:cxn modelId="{E8C34756-392D-4EA8-A12E-4C724F030403}" type="presOf" srcId="{88F2B826-F807-43D5-9CBB-D53D0ED90060}" destId="{9DAADB59-2F1D-459E-B159-600A92236B25}" srcOrd="0" destOrd="0" presId="urn:microsoft.com/office/officeart/2005/8/layout/vProcess5"/>
    <dgm:cxn modelId="{DBF29385-52E7-4786-959E-9215BC549B1A}" type="presOf" srcId="{1365EE55-692C-479D-9D96-1A92D2F20CDE}" destId="{D8B9B3C1-A3EB-47D0-825B-61518CA8E3D6}" srcOrd="0" destOrd="0" presId="urn:microsoft.com/office/officeart/2005/8/layout/vProcess5"/>
    <dgm:cxn modelId="{CA96F699-7AAB-448C-81F8-39B495B61E60}" srcId="{2A29061F-71C9-49B1-8204-FB30EB5F72A5}" destId="{F539ADCC-48C8-463E-B581-DFDFC98C7C50}" srcOrd="2" destOrd="0" parTransId="{6FA3DDDA-5048-4754-A53E-5ED731923095}" sibTransId="{1365EE55-692C-479D-9D96-1A92D2F20CDE}"/>
    <dgm:cxn modelId="{29E87B9C-DDCB-47C2-8C3E-C60B87DA0AEF}" type="presOf" srcId="{3F6A7A18-31A8-4619-A338-D77295427B1D}" destId="{8606CD61-403E-455B-8A3B-BA950D14729C}" srcOrd="0" destOrd="0" presId="urn:microsoft.com/office/officeart/2005/8/layout/vProcess5"/>
    <dgm:cxn modelId="{FECB2AA2-439D-4595-8C1A-68167B1385D2}" type="presOf" srcId="{C5E1F7D5-4FC1-4A05-84E5-B1AEC11B6335}" destId="{DB89B9C8-331B-4FCE-96B7-506238DBAC8A}" srcOrd="1" destOrd="0" presId="urn:microsoft.com/office/officeart/2005/8/layout/vProcess5"/>
    <dgm:cxn modelId="{CFC6EFA2-A6C0-4351-8D29-D1C7683F565F}" type="presOf" srcId="{2A29061F-71C9-49B1-8204-FB30EB5F72A5}" destId="{86739023-5DDB-4EDF-BD41-5542C2A24E60}" srcOrd="0" destOrd="0" presId="urn:microsoft.com/office/officeart/2005/8/layout/vProcess5"/>
    <dgm:cxn modelId="{33C804DC-D93F-4F00-84F1-4524C8C3A210}" srcId="{2A29061F-71C9-49B1-8204-FB30EB5F72A5}" destId="{C5E1F7D5-4FC1-4A05-84E5-B1AEC11B6335}" srcOrd="0" destOrd="0" parTransId="{59CC072F-F1BF-4F8B-9CB0-E94AE3D9DFC3}" sibTransId="{C2982A0A-3C1F-4DB4-9EF1-BCCD9DBE7E45}"/>
    <dgm:cxn modelId="{5C8909EC-AADF-43EC-BE8E-AC60A1AD3DB7}" type="presOf" srcId="{C2982A0A-3C1F-4DB4-9EF1-BCCD9DBE7E45}" destId="{F95FE7B8-A0C2-49E6-907D-B56584E72616}" srcOrd="0" destOrd="0" presId="urn:microsoft.com/office/officeart/2005/8/layout/vProcess5"/>
    <dgm:cxn modelId="{9B3B70F5-647B-4BBB-80D8-5E883747F842}" type="presOf" srcId="{3F6A7A18-31A8-4619-A338-D77295427B1D}" destId="{3D1F2DF0-482D-4C87-9D8C-8911741045D0}" srcOrd="1" destOrd="0" presId="urn:microsoft.com/office/officeart/2005/8/layout/vProcess5"/>
    <dgm:cxn modelId="{9968FBFE-BC18-46C6-A286-D622F74F945B}" srcId="{2A29061F-71C9-49B1-8204-FB30EB5F72A5}" destId="{D73D8944-9CC8-4C19-9633-0BB4EAB19DBA}" srcOrd="1" destOrd="0" parTransId="{A2768E41-C73E-47CE-82AA-96B7FF005933}" sibTransId="{88F2B826-F807-43D5-9CBB-D53D0ED90060}"/>
    <dgm:cxn modelId="{B399DE41-A668-42B9-8DEF-201F2C05A483}" type="presParOf" srcId="{86739023-5DDB-4EDF-BD41-5542C2A24E60}" destId="{A472BE57-D5F8-493A-BFCF-4286E41DAC31}" srcOrd="0" destOrd="0" presId="urn:microsoft.com/office/officeart/2005/8/layout/vProcess5"/>
    <dgm:cxn modelId="{2D111F40-9A69-4855-B5EF-354A1A4B89DA}" type="presParOf" srcId="{86739023-5DDB-4EDF-BD41-5542C2A24E60}" destId="{2A84AEFD-738A-4447-B1A0-A035A00B4A94}" srcOrd="1" destOrd="0" presId="urn:microsoft.com/office/officeart/2005/8/layout/vProcess5"/>
    <dgm:cxn modelId="{02DE7F03-B70B-44F1-AE40-05000BA66CA3}" type="presParOf" srcId="{86739023-5DDB-4EDF-BD41-5542C2A24E60}" destId="{258E35CF-0B73-468E-9758-81627A2A58E9}" srcOrd="2" destOrd="0" presId="urn:microsoft.com/office/officeart/2005/8/layout/vProcess5"/>
    <dgm:cxn modelId="{A31AB403-4824-4355-92F4-8777787EECB8}" type="presParOf" srcId="{86739023-5DDB-4EDF-BD41-5542C2A24E60}" destId="{7A770447-8DC5-4989-B55E-7F086AF3FCE6}" srcOrd="3" destOrd="0" presId="urn:microsoft.com/office/officeart/2005/8/layout/vProcess5"/>
    <dgm:cxn modelId="{D90D6364-D3A0-4EDA-A7E6-39A8F8BFE244}" type="presParOf" srcId="{86739023-5DDB-4EDF-BD41-5542C2A24E60}" destId="{8606CD61-403E-455B-8A3B-BA950D14729C}" srcOrd="4" destOrd="0" presId="urn:microsoft.com/office/officeart/2005/8/layout/vProcess5"/>
    <dgm:cxn modelId="{16BA35A0-0802-429B-A02C-400793506612}" type="presParOf" srcId="{86739023-5DDB-4EDF-BD41-5542C2A24E60}" destId="{F95FE7B8-A0C2-49E6-907D-B56584E72616}" srcOrd="5" destOrd="0" presId="urn:microsoft.com/office/officeart/2005/8/layout/vProcess5"/>
    <dgm:cxn modelId="{F069E76A-EB86-4F0D-9E07-5041184206CD}" type="presParOf" srcId="{86739023-5DDB-4EDF-BD41-5542C2A24E60}" destId="{9DAADB59-2F1D-459E-B159-600A92236B25}" srcOrd="6" destOrd="0" presId="urn:microsoft.com/office/officeart/2005/8/layout/vProcess5"/>
    <dgm:cxn modelId="{FFEF1592-2FC1-4CB1-8927-9E29D2ED84C1}" type="presParOf" srcId="{86739023-5DDB-4EDF-BD41-5542C2A24E60}" destId="{D8B9B3C1-A3EB-47D0-825B-61518CA8E3D6}" srcOrd="7" destOrd="0" presId="urn:microsoft.com/office/officeart/2005/8/layout/vProcess5"/>
    <dgm:cxn modelId="{6458EDC7-D478-49EE-9F7B-C175F60854DB}" type="presParOf" srcId="{86739023-5DDB-4EDF-BD41-5542C2A24E60}" destId="{DB89B9C8-331B-4FCE-96B7-506238DBAC8A}" srcOrd="8" destOrd="0" presId="urn:microsoft.com/office/officeart/2005/8/layout/vProcess5"/>
    <dgm:cxn modelId="{EA8A9ED6-D192-4A82-A7FC-E09FF102C8A6}" type="presParOf" srcId="{86739023-5DDB-4EDF-BD41-5542C2A24E60}" destId="{3FC3051F-49F1-4622-BA2B-6EA4838CEC3E}" srcOrd="9" destOrd="0" presId="urn:microsoft.com/office/officeart/2005/8/layout/vProcess5"/>
    <dgm:cxn modelId="{FF0EA67C-3C72-410B-BAA3-6313B6FB8250}" type="presParOf" srcId="{86739023-5DDB-4EDF-BD41-5542C2A24E60}" destId="{5C48B65A-181A-4FA0-99A9-09CFE91B0B49}" srcOrd="10" destOrd="0" presId="urn:microsoft.com/office/officeart/2005/8/layout/vProcess5"/>
    <dgm:cxn modelId="{CA7E2D5A-626D-403B-B1D4-81CABE41C890}" type="presParOf" srcId="{86739023-5DDB-4EDF-BD41-5542C2A24E60}" destId="{3D1F2DF0-482D-4C87-9D8C-8911741045D0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84AEFD-738A-4447-B1A0-A035A00B4A94}">
      <dsp:nvSpPr>
        <dsp:cNvPr id="0" name=""/>
        <dsp:cNvSpPr/>
      </dsp:nvSpPr>
      <dsp:spPr>
        <a:xfrm>
          <a:off x="0" y="0"/>
          <a:ext cx="6617970" cy="8391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900" kern="1200" dirty="0"/>
            <a:t>"</a:t>
          </a:r>
          <a:r>
            <a:rPr lang="hr-HR" sz="1900" kern="1200" dirty="0" err="1"/>
            <a:t>PlayForward</a:t>
          </a:r>
          <a:r>
            <a:rPr lang="hr-HR" sz="1900" kern="1200" dirty="0"/>
            <a:t>" pruža korist:</a:t>
          </a:r>
          <a:endParaRPr lang="en-US" sz="1900" kern="1200" dirty="0"/>
        </a:p>
      </dsp:txBody>
      <dsp:txXfrm>
        <a:off x="24578" y="24578"/>
        <a:ext cx="5641562" cy="789985"/>
      </dsp:txXfrm>
    </dsp:sp>
    <dsp:sp modelId="{258E35CF-0B73-468E-9758-81627A2A58E9}">
      <dsp:nvSpPr>
        <dsp:cNvPr id="0" name=""/>
        <dsp:cNvSpPr/>
      </dsp:nvSpPr>
      <dsp:spPr>
        <a:xfrm>
          <a:off x="554255" y="991713"/>
          <a:ext cx="6617970" cy="839141"/>
        </a:xfrm>
        <a:prstGeom prst="roundRect">
          <a:avLst>
            <a:gd name="adj" fmla="val 10000"/>
          </a:avLst>
        </a:prstGeom>
        <a:solidFill>
          <a:schemeClr val="accent2">
            <a:hueOff val="-441124"/>
            <a:satOff val="497"/>
            <a:lumOff val="1177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900" kern="1200"/>
            <a:t>Obiteljima (donatori) - koje imaju brojne igračke kojih se žele riješiti, ali ne znaju kuda s njima</a:t>
          </a:r>
          <a:endParaRPr lang="en-US" sz="1900" kern="1200"/>
        </a:p>
      </dsp:txBody>
      <dsp:txXfrm>
        <a:off x="578833" y="1016291"/>
        <a:ext cx="5469117" cy="789985"/>
      </dsp:txXfrm>
    </dsp:sp>
    <dsp:sp modelId="{7A770447-8DC5-4989-B55E-7F086AF3FCE6}">
      <dsp:nvSpPr>
        <dsp:cNvPr id="0" name=""/>
        <dsp:cNvSpPr/>
      </dsp:nvSpPr>
      <dsp:spPr>
        <a:xfrm>
          <a:off x="1100237" y="1983426"/>
          <a:ext cx="6617970" cy="839141"/>
        </a:xfrm>
        <a:prstGeom prst="roundRect">
          <a:avLst>
            <a:gd name="adj" fmla="val 10000"/>
          </a:avLst>
        </a:prstGeom>
        <a:solidFill>
          <a:schemeClr val="accent2">
            <a:hueOff val="-882249"/>
            <a:satOff val="995"/>
            <a:lumOff val="2353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900" kern="1200"/>
            <a:t>Obiteljima (primatelji) - koje si ne mogu priuštiti nove igračke, a ne znaju za drugi način kako doći do njih</a:t>
          </a:r>
          <a:endParaRPr lang="en-US" sz="1900" kern="1200"/>
        </a:p>
      </dsp:txBody>
      <dsp:txXfrm>
        <a:off x="1124815" y="2008004"/>
        <a:ext cx="5477389" cy="789985"/>
      </dsp:txXfrm>
    </dsp:sp>
    <dsp:sp modelId="{8606CD61-403E-455B-8A3B-BA950D14729C}">
      <dsp:nvSpPr>
        <dsp:cNvPr id="0" name=""/>
        <dsp:cNvSpPr/>
      </dsp:nvSpPr>
      <dsp:spPr>
        <a:xfrm>
          <a:off x="1654492" y="2975139"/>
          <a:ext cx="6617970" cy="839141"/>
        </a:xfrm>
        <a:prstGeom prst="roundRect">
          <a:avLst>
            <a:gd name="adj" fmla="val 10000"/>
          </a:avLst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r-HR" sz="1900" kern="1200"/>
            <a:t>Humanitarnim udrugama - koje traže igračke za veći broj ljudi, a ne znaju kako dotići veliki broj ljudi</a:t>
          </a:r>
          <a:endParaRPr lang="en-US" sz="1900" kern="1200"/>
        </a:p>
      </dsp:txBody>
      <dsp:txXfrm>
        <a:off x="1679070" y="2999717"/>
        <a:ext cx="5469117" cy="789985"/>
      </dsp:txXfrm>
    </dsp:sp>
    <dsp:sp modelId="{F95FE7B8-A0C2-49E6-907D-B56584E72616}">
      <dsp:nvSpPr>
        <dsp:cNvPr id="0" name=""/>
        <dsp:cNvSpPr/>
      </dsp:nvSpPr>
      <dsp:spPr>
        <a:xfrm>
          <a:off x="6072528" y="642706"/>
          <a:ext cx="545442" cy="54544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6195252" y="642706"/>
        <a:ext cx="299994" cy="410445"/>
      </dsp:txXfrm>
    </dsp:sp>
    <dsp:sp modelId="{9DAADB59-2F1D-459E-B159-600A92236B25}">
      <dsp:nvSpPr>
        <dsp:cNvPr id="0" name=""/>
        <dsp:cNvSpPr/>
      </dsp:nvSpPr>
      <dsp:spPr>
        <a:xfrm>
          <a:off x="6626783" y="1634419"/>
          <a:ext cx="545442" cy="54544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920933"/>
            <a:satOff val="6135"/>
            <a:lumOff val="561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-920933"/>
              <a:satOff val="6135"/>
              <a:lumOff val="5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6749507" y="1634419"/>
        <a:ext cx="299994" cy="410445"/>
      </dsp:txXfrm>
    </dsp:sp>
    <dsp:sp modelId="{D8B9B3C1-A3EB-47D0-825B-61518CA8E3D6}">
      <dsp:nvSpPr>
        <dsp:cNvPr id="0" name=""/>
        <dsp:cNvSpPr/>
      </dsp:nvSpPr>
      <dsp:spPr>
        <a:xfrm>
          <a:off x="7172765" y="2626132"/>
          <a:ext cx="545442" cy="54544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841865"/>
            <a:satOff val="12270"/>
            <a:lumOff val="1122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-1841865"/>
              <a:satOff val="12270"/>
              <a:lumOff val="11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7295489" y="2626132"/>
        <a:ext cx="299994" cy="4104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24.10.2025.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1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06897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CB36D4-C73F-2E5E-5281-289AA5349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55A426-6C51-3E77-E829-EF39547B37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6ECD62-1B83-E5EB-5C87-6455CA7476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list no need to elaborate in this stage!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151A5F-B6A2-0F4B-5899-D7C57CEDBE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2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42652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1541283"/>
          </a:xfrm>
        </p:spPr>
        <p:txBody>
          <a:bodyPr lIns="252000" tIns="46800" rIns="252000" anchor="ctr">
            <a:normAutofit/>
          </a:bodyPr>
          <a:lstStyle>
            <a:lvl1pPr algn="ctr">
              <a:defRPr lang="en-US" sz="2800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629310" y="543433"/>
            <a:ext cx="2495116" cy="24634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6299200" y="1668720"/>
            <a:ext cx="3155393" cy="64344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700" b="1" kern="1200" cap="small" noProof="0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Programsko inženjerstvo</a:t>
            </a:r>
          </a:p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700" b="1" kern="1200" cap="small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ID 183400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217BDC-58CC-FADA-1B39-623F12755E0B}"/>
              </a:ext>
            </a:extLst>
          </p:cNvPr>
          <p:cNvSpPr txBox="1"/>
          <p:nvPr userDrawn="1"/>
        </p:nvSpPr>
        <p:spPr>
          <a:xfrm>
            <a:off x="2757249" y="3212658"/>
            <a:ext cx="33702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Prezentacija</a:t>
            </a:r>
            <a:r>
              <a:rPr lang="hr-HR" sz="2000" noProof="0" dirty="0">
                <a:latin typeface="Franklin Gothic Demi" panose="020B0703020102020204" pitchFamily="34" charset="0"/>
              </a:rPr>
              <a:t> </a:t>
            </a:r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projekta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A7A9A7D-F6F6-0F08-90E6-4F20750E9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292" y="5227023"/>
            <a:ext cx="7772400" cy="59032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cap="none">
                <a:solidFill>
                  <a:schemeClr val="tx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99" y="36000"/>
            <a:ext cx="7920000" cy="828262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" y="972000"/>
            <a:ext cx="9000000" cy="5400000"/>
          </a:xfrm>
        </p:spPr>
        <p:txBody>
          <a:bodyPr/>
          <a:lstStyle>
            <a:lvl1pPr marL="266700" indent="-266700">
              <a:defRPr>
                <a:solidFill>
                  <a:schemeClr val="tx1"/>
                </a:solidFill>
              </a:defRPr>
            </a:lvl1pPr>
            <a:lvl2pPr marL="486900" indent="-342900"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5975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6" y="2393953"/>
            <a:ext cx="8272211" cy="2147467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6" y="4541417"/>
            <a:ext cx="827221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 cap="all">
                <a:solidFill>
                  <a:schemeClr val="accent1"/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A2C86E-F1C7-46E0-95C6-696D16C6C694}" type="slidenum">
              <a:rPr lang="hr-HR" noProof="0" smtClean="0"/>
              <a:pPr>
                <a:defRPr/>
              </a:pPr>
              <a:t>‹#›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343036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000" y="36000"/>
            <a:ext cx="7920000" cy="82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999" y="972000"/>
            <a:ext cx="4680000" cy="5400000"/>
          </a:xfrm>
        </p:spPr>
        <p:txBody>
          <a:bodyPr>
            <a:normAutofit/>
          </a:bodyPr>
          <a:lstStyle>
            <a:lvl2pPr>
              <a:lnSpc>
                <a:spcPct val="100000"/>
              </a:lnSpc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2030" y="972000"/>
            <a:ext cx="4259971" cy="5400000"/>
          </a:xfrm>
        </p:spPr>
        <p:txBody>
          <a:bodyPr>
            <a:normAutofit/>
          </a:bodyPr>
          <a:lstStyle>
            <a:lvl2pPr marL="396000" indent="-252000">
              <a:lnSpc>
                <a:spcPct val="100000"/>
              </a:lnSpc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13632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92000" y="-8857"/>
            <a:ext cx="7920000" cy="86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8" y="991413"/>
            <a:ext cx="4680000" cy="557784"/>
          </a:xfrm>
        </p:spPr>
        <p:txBody>
          <a:bodyPr anchor="ctr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98" y="1668252"/>
            <a:ext cx="4680000" cy="466948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12031" y="991417"/>
            <a:ext cx="4212288" cy="553373"/>
          </a:xfrm>
        </p:spPr>
        <p:txBody>
          <a:bodyPr anchor="ctr">
            <a:noAutofit/>
          </a:bodyPr>
          <a:lstStyle>
            <a:lvl1pPr marL="0" marR="0" indent="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marL="0" marR="0" lvl="0" indent="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12028" y="1663842"/>
            <a:ext cx="4212288" cy="466948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24.10.2025.</a:t>
            </a:fld>
            <a:endParaRPr lang="hr-H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6532834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92000" y="36000"/>
            <a:ext cx="7920000" cy="82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96148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sp>
        <p:nvSpPr>
          <p:cNvPr id="5" name="Blank">
            <a:extLst>
              <a:ext uri="{FF2B5EF4-FFF2-40B4-BE49-F238E27FC236}">
                <a16:creationId xmlns:a16="http://schemas.microsoft.com/office/drawing/2014/main" id="{B6B16F86-9808-4367-B20B-899AF3F2BA32}"/>
              </a:ext>
            </a:extLst>
          </p:cNvPr>
          <p:cNvSpPr/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50899" tIns="25004" rIns="50899" bIns="25004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514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1125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365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894" y="1008824"/>
            <a:ext cx="2273889" cy="1722419"/>
          </a:xfrm>
        </p:spPr>
        <p:txBody>
          <a:bodyPr anchor="b">
            <a:normAutofit/>
          </a:bodyPr>
          <a:lstStyle>
            <a:lvl1pPr algn="l">
              <a:defRPr sz="135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5698" y="1008824"/>
            <a:ext cx="4988243" cy="5294004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 sz="1100">
                <a:solidFill>
                  <a:schemeClr val="tx2"/>
                </a:solidFill>
              </a:defRPr>
            </a:lvl4pPr>
            <a:lvl5pPr>
              <a:defRPr sz="1100">
                <a:solidFill>
                  <a:schemeClr val="tx2"/>
                </a:solidFill>
              </a:defRPr>
            </a:lvl5pPr>
            <a:lvl6pPr>
              <a:defRPr sz="788">
                <a:solidFill>
                  <a:schemeClr val="tx2"/>
                </a:solidFill>
              </a:defRPr>
            </a:lvl6pPr>
            <a:lvl7pPr>
              <a:defRPr sz="788">
                <a:solidFill>
                  <a:schemeClr val="tx2"/>
                </a:solidFill>
              </a:defRPr>
            </a:lvl7pPr>
            <a:lvl8pPr>
              <a:defRPr sz="788">
                <a:solidFill>
                  <a:schemeClr val="tx2"/>
                </a:solidFill>
              </a:defRPr>
            </a:lvl8pPr>
            <a:lvl9pPr>
              <a:defRPr sz="788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5894" y="2836656"/>
            <a:ext cx="2273889" cy="3466175"/>
          </a:xfrm>
        </p:spPr>
        <p:txBody>
          <a:bodyPr anchor="t">
            <a:normAutofit/>
          </a:bodyPr>
          <a:lstStyle>
            <a:lvl1pPr marL="0" indent="0" algn="l">
              <a:buNone/>
              <a:defRPr sz="900">
                <a:solidFill>
                  <a:srgbClr val="FFFFFF"/>
                </a:solidFill>
              </a:defRPr>
            </a:lvl1pPr>
            <a:lvl2pPr marL="257175" indent="0">
              <a:buNone/>
              <a:defRPr sz="619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04465" y="6456919"/>
            <a:ext cx="2133599" cy="365125"/>
          </a:xfrm>
        </p:spPr>
        <p:txBody>
          <a:bodyPr/>
          <a:lstStyle/>
          <a:p>
            <a:fld id="{E46E8F5E-7C26-4DBA-9CDF-6E3092DFB447}" type="datetime1">
              <a:rPr lang="hr-HR" smtClean="0"/>
              <a:t>24.10.2025.</a:t>
            </a:fld>
            <a:endParaRPr lang="hr-HR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231" y="6452593"/>
            <a:ext cx="4836571" cy="365125"/>
          </a:xfrm>
        </p:spPr>
        <p:txBody>
          <a:bodyPr/>
          <a:lstStyle/>
          <a:p>
            <a:endParaRPr lang="hr-HR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8726" y="6456919"/>
            <a:ext cx="789383" cy="365125"/>
          </a:xfrm>
        </p:spPr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6468548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</p:spPr>
        <p:txBody>
          <a:bodyPr anchor="b">
            <a:normAutofit/>
          </a:bodyPr>
          <a:lstStyle>
            <a:lvl1pPr algn="l">
              <a:defRPr sz="135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7929" y="1042141"/>
            <a:ext cx="8468144" cy="3485610"/>
          </a:xfrm>
        </p:spPr>
        <p:txBody>
          <a:bodyPr anchor="t">
            <a:normAutofit/>
          </a:bodyPr>
          <a:lstStyle>
            <a:lvl1pPr marL="0" indent="0" algn="ctr">
              <a:buNone/>
              <a:defRPr sz="900"/>
            </a:lvl1pPr>
            <a:lvl2pPr marL="257175" indent="0">
              <a:buNone/>
              <a:defRPr sz="900"/>
            </a:lvl2pPr>
            <a:lvl3pPr marL="514350" indent="0">
              <a:buNone/>
              <a:defRPr sz="900"/>
            </a:lvl3pPr>
            <a:lvl4pPr marL="771525" indent="0">
              <a:buNone/>
              <a:defRPr sz="900"/>
            </a:lvl4pPr>
            <a:lvl5pPr marL="1028700" indent="0">
              <a:buNone/>
              <a:defRPr sz="900"/>
            </a:lvl5pPr>
            <a:lvl6pPr marL="1285875" indent="0">
              <a:buNone/>
              <a:defRPr sz="900"/>
            </a:lvl6pPr>
            <a:lvl7pPr marL="1543050" indent="0">
              <a:buNone/>
              <a:defRPr sz="900"/>
            </a:lvl7pPr>
            <a:lvl8pPr marL="1800225" indent="0">
              <a:buNone/>
              <a:defRPr sz="900"/>
            </a:lvl8pPr>
            <a:lvl9pPr marL="2057400" indent="0">
              <a:buNone/>
              <a:defRPr sz="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5" y="5260127"/>
            <a:ext cx="8272213" cy="998148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24.10.2025.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9951030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92000" y="36000"/>
            <a:ext cx="7920000" cy="82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24.10.2025.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51248466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043613" y="599725"/>
            <a:ext cx="2765487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53150" y="863600"/>
            <a:ext cx="234315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4" y="863600"/>
            <a:ext cx="5371219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334901" y="457200"/>
            <a:ext cx="277749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3181373" y="457200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24.10.2025.</a:t>
            </a:fld>
            <a:endParaRPr lang="hr-HR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7798906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9EB10-FBF8-4CBA-B026-F8DE91FFE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13" y="123825"/>
            <a:ext cx="8999537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16ABA-433E-479F-BD29-1C844B0A1F5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61950" y="1052513"/>
            <a:ext cx="4168775" cy="5043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B4264813-3E43-478F-B65D-0BC0200A93E3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4683125" y="1052513"/>
            <a:ext cx="4168775" cy="5043487"/>
          </a:xfrm>
        </p:spPr>
        <p:txBody>
          <a:bodyPr/>
          <a:lstStyle/>
          <a:p>
            <a:r>
              <a:rPr lang="en-US"/>
              <a:t>Click icon to add online image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81678076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05A3D-D87F-4AF2-BA78-EC513449E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1643063"/>
            <a:ext cx="8964612" cy="5619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9B210-E8A1-4163-B353-9596A4987A6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79388" y="2349500"/>
            <a:ext cx="4316412" cy="3959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5EE46-BB07-40D1-BA76-9A68CCF90965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2349500"/>
            <a:ext cx="4316413" cy="1903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13EFCE-9805-4C10-9F35-FE6B61EEEB78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4405313"/>
            <a:ext cx="4316413" cy="1903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B9D8B36-6841-48AB-ACDD-303377A53B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4438" y="6453188"/>
            <a:ext cx="1773237" cy="319087"/>
          </a:xfrm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24.10.2025.</a:t>
            </a:fld>
            <a:endParaRPr lang="hr-HR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7546225-D832-45D6-9D1F-C2C298013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53188"/>
            <a:ext cx="2895600" cy="319087"/>
          </a:xfrm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993AD3A-68A5-4246-9D01-4FF480FA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02450" y="6440488"/>
            <a:ext cx="2133600" cy="319087"/>
          </a:xfrm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10353091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2E4BB-D381-461E-98CE-EC214FB2C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22250"/>
            <a:ext cx="8153400" cy="704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55E26-D24E-448B-A60D-AC4ADA325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5600" y="1295400"/>
            <a:ext cx="8255000" cy="2384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580C4-0743-475D-99BC-A08C21692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0" y="3832225"/>
            <a:ext cx="8255000" cy="2384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07078345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>
            <a:extLst>
              <a:ext uri="{FF2B5EF4-FFF2-40B4-BE49-F238E27FC236}">
                <a16:creationId xmlns:a16="http://schemas.microsoft.com/office/drawing/2014/main" id="{33B67453-1C01-4A88-9B88-0395558C4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59563"/>
            <a:ext cx="9144000" cy="198437"/>
          </a:xfrm>
          <a:prstGeom prst="rect">
            <a:avLst/>
          </a:prstGeom>
          <a:solidFill>
            <a:srgbClr val="9EC54A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r-Latn-RS" altLang="sr-Latn-RS" sz="2400" b="0" dirty="0">
              <a:ea typeface="ＭＳ Ｐゴシック" panose="020B0600070205080204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EB15CA-4405-4999-8824-E5B89AB2F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" y="5734050"/>
            <a:ext cx="85090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sr-Latn-RS" altLang="sr-Latn-RS" sz="1800" b="0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604BB0-89C9-40DD-B4C1-65ECA21B8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38175"/>
          </a:xfrm>
          <a:prstGeom prst="rect">
            <a:avLst/>
          </a:prstGeom>
          <a:solidFill>
            <a:srgbClr val="9EC54A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r-Latn-RS" altLang="sr-Latn-RS" sz="2400" b="0" dirty="0">
              <a:ea typeface="ＭＳ Ｐゴシック" panose="020B0600070205080204" pitchFamily="34" charset="-128"/>
            </a:endParaRPr>
          </a:p>
        </p:txBody>
      </p:sp>
      <p:sp>
        <p:nvSpPr>
          <p:cNvPr id="7" name="Line 12">
            <a:extLst>
              <a:ext uri="{FF2B5EF4-FFF2-40B4-BE49-F238E27FC236}">
                <a16:creationId xmlns:a16="http://schemas.microsoft.com/office/drawing/2014/main" id="{EEC9831C-2EE5-4AB4-811F-0FD7517A5A6B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35000"/>
            <a:ext cx="9144000" cy="0"/>
          </a:xfrm>
          <a:prstGeom prst="line">
            <a:avLst/>
          </a:prstGeom>
          <a:noFill/>
          <a:ln w="12700">
            <a:solidFill>
              <a:srgbClr val="E6C01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r-HR" dirty="0"/>
          </a:p>
        </p:txBody>
      </p:sp>
      <p:sp>
        <p:nvSpPr>
          <p:cNvPr id="8" name="Line 13">
            <a:extLst>
              <a:ext uri="{FF2B5EF4-FFF2-40B4-BE49-F238E27FC236}">
                <a16:creationId xmlns:a16="http://schemas.microsoft.com/office/drawing/2014/main" id="{FB57BD19-2365-4510-B140-A8BF46017B4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661150"/>
            <a:ext cx="9144000" cy="0"/>
          </a:xfrm>
          <a:prstGeom prst="line">
            <a:avLst/>
          </a:prstGeom>
          <a:noFill/>
          <a:ln w="12700">
            <a:solidFill>
              <a:srgbClr val="E6C01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r-HR" dirty="0"/>
          </a:p>
        </p:txBody>
      </p:sp>
      <p:sp>
        <p:nvSpPr>
          <p:cNvPr id="9" name="Text Box 14">
            <a:extLst>
              <a:ext uri="{FF2B5EF4-FFF2-40B4-BE49-F238E27FC236}">
                <a16:creationId xmlns:a16="http://schemas.microsoft.com/office/drawing/2014/main" id="{E9247816-F8A1-437D-8876-CE3B543F5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9175" y="6689725"/>
            <a:ext cx="504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sr-Latn-RS" altLang="sr-Latn-RS" b="0" dirty="0"/>
          </a:p>
        </p:txBody>
      </p:sp>
      <p:sp>
        <p:nvSpPr>
          <p:cNvPr id="10" name="Text Box 15">
            <a:extLst>
              <a:ext uri="{FF2B5EF4-FFF2-40B4-BE49-F238E27FC236}">
                <a16:creationId xmlns:a16="http://schemas.microsoft.com/office/drawing/2014/main" id="{E3A00050-2AD2-4E24-A959-018DA26B4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25" y="6376988"/>
            <a:ext cx="844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sr-Latn-RS" altLang="sr-Latn-RS" b="0" dirty="0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240486D-8BBC-4E5F-AE3E-87568EC3A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2038" y="6626225"/>
            <a:ext cx="6064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5487ECC7-754E-4F59-8E24-696A1ED399B9}" type="slidenum">
              <a:rPr lang="de-DE" altLang="sr-Latn-RS" sz="1000" b="0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de-DE" altLang="sr-Latn-RS" sz="1000" b="0" dirty="0">
              <a:solidFill>
                <a:schemeClr val="bg1"/>
              </a:solidFill>
            </a:endParaRPr>
          </a:p>
        </p:txBody>
      </p:sp>
      <p:pic>
        <p:nvPicPr>
          <p:cNvPr id="12" name="Picture 9" descr="MCAST">
            <a:extLst>
              <a:ext uri="{FF2B5EF4-FFF2-40B4-BE49-F238E27FC236}">
                <a16:creationId xmlns:a16="http://schemas.microsoft.com/office/drawing/2014/main" id="{5EBDEE4A-5D09-433E-904F-F1650F13C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313" y="185738"/>
            <a:ext cx="1484312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9EE17B41-E6B1-4669-AD1B-D326DFF0B618}"/>
              </a:ext>
            </a:extLst>
          </p:cNvPr>
          <p:cNvSpPr txBox="1"/>
          <p:nvPr/>
        </p:nvSpPr>
        <p:spPr>
          <a:xfrm>
            <a:off x="0" y="6657975"/>
            <a:ext cx="9144000" cy="214313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sz="700" b="0" dirty="0">
                <a:ea typeface="Times New Roman"/>
                <a:cs typeface="Times New Roman"/>
              </a:rPr>
              <a:t>A Vocational Degree programme developed by MCAST and Fraunhofer IAO.</a:t>
            </a:r>
            <a:endParaRPr lang="de-DE" sz="700" b="0" dirty="0">
              <a:ea typeface="Times New Roman"/>
              <a:cs typeface="Times New Roman"/>
            </a:endParaRPr>
          </a:p>
        </p:txBody>
      </p:sp>
      <p:pic>
        <p:nvPicPr>
          <p:cNvPr id="14" name="Grafik 13" descr="C:\Dokumente und Einstellungen\sahin\Desktop\iao_85mm_p334.png">
            <a:extLst>
              <a:ext uri="{FF2B5EF4-FFF2-40B4-BE49-F238E27FC236}">
                <a16:creationId xmlns:a16="http://schemas.microsoft.com/office/drawing/2014/main" id="{118DF992-D6B3-42BA-B7AF-94ADD5D83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55575"/>
            <a:ext cx="1384300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Inhaltsplatzhalter 14"/>
          <p:cNvSpPr>
            <a:spLocks noGrp="1"/>
          </p:cNvSpPr>
          <p:nvPr>
            <p:ph sz="quarter" idx="10"/>
          </p:nvPr>
        </p:nvSpPr>
        <p:spPr>
          <a:xfrm>
            <a:off x="372122" y="1917577"/>
            <a:ext cx="8443404" cy="4473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5081" y="859963"/>
            <a:ext cx="8422689" cy="755773"/>
          </a:xfrm>
        </p:spPr>
        <p:txBody>
          <a:bodyPr anchor="b"/>
          <a:lstStyle>
            <a:lvl1pPr algn="ctr">
              <a:defRPr sz="2200" smtClean="0">
                <a:latin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2403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50938" y="533400"/>
            <a:ext cx="7793037" cy="769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0" y="1676400"/>
            <a:ext cx="9144000" cy="445611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s-ES" noProof="0" dirty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878ED30-4CA5-4F36-903B-BB1F88A7DC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24.10.2025.</a:t>
            </a:fld>
            <a:endParaRPr lang="hr-HR" dirty="0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616777E-FC54-4224-94BE-6841457432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2A5E6CE-E56A-416E-B8B3-DBFD0971A9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6456871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8284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24.10.2025.</a:t>
            </a:fld>
            <a:endParaRPr lang="hr-H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lank">
            <a:extLst>
              <a:ext uri="{FF2B5EF4-FFF2-40B4-BE49-F238E27FC236}">
                <a16:creationId xmlns:a16="http://schemas.microsoft.com/office/drawing/2014/main" id="{DF900481-7CD7-44CE-90E6-3583037D52D9}"/>
              </a:ext>
            </a:extLst>
          </p:cNvPr>
          <p:cNvSpPr/>
          <p:nvPr/>
        </p:nvSpPr>
        <p:spPr bwMode="auto">
          <a:xfrm>
            <a:off x="13527" y="-4384"/>
            <a:ext cx="9144000" cy="9906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50899" tIns="25004" rIns="50899" bIns="25004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514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1125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47" y="3752009"/>
            <a:ext cx="8245162" cy="1475013"/>
          </a:xfrm>
          <a:effectLst/>
        </p:spPr>
        <p:txBody>
          <a:bodyPr anchor="b" anchorCtr="1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2949" y="5227023"/>
            <a:ext cx="8245160" cy="59032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cap="none">
                <a:solidFill>
                  <a:schemeClr val="tx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24.10.2025.</a:t>
            </a:fld>
            <a:endParaRPr lang="hr-HR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1" name="UNI_Logo">
            <a:extLst>
              <a:ext uri="{FF2B5EF4-FFF2-40B4-BE49-F238E27FC236}">
                <a16:creationId xmlns:a16="http://schemas.microsoft.com/office/drawing/2014/main" id="{B60ABF21-F805-4F5C-9378-DA9D7D2CB64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606" t="17629" r="15252" b="19248"/>
          <a:stretch/>
        </p:blipFill>
        <p:spPr>
          <a:xfrm>
            <a:off x="6770836" y="262594"/>
            <a:ext cx="727345" cy="720000"/>
          </a:xfrm>
          <a:prstGeom prst="rect">
            <a:avLst/>
          </a:prstGeom>
        </p:spPr>
      </p:pic>
      <p:pic>
        <p:nvPicPr>
          <p:cNvPr id="12" name="FER_logo" descr="A close up of a logo&#10;&#10;Description automatically generated">
            <a:extLst>
              <a:ext uri="{FF2B5EF4-FFF2-40B4-BE49-F238E27FC236}">
                <a16:creationId xmlns:a16="http://schemas.microsoft.com/office/drawing/2014/main" id="{EC1CAE0A-3E29-4F8A-A85F-FFEEA39080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79000"/>
          </a:blip>
          <a:srcRect l="13474" t="23715" r="15700" b="21450"/>
          <a:stretch/>
        </p:blipFill>
        <p:spPr>
          <a:xfrm>
            <a:off x="7629063" y="345375"/>
            <a:ext cx="1188000" cy="582400"/>
          </a:xfrm>
          <a:prstGeom prst="rect">
            <a:avLst/>
          </a:prstGeom>
        </p:spPr>
      </p:pic>
      <p:sp>
        <p:nvSpPr>
          <p:cNvPr id="13" name="Course">
            <a:extLst>
              <a:ext uri="{FF2B5EF4-FFF2-40B4-BE49-F238E27FC236}">
                <a16:creationId xmlns:a16="http://schemas.microsoft.com/office/drawing/2014/main" id="{606EE227-E1A4-48CD-8072-A5BFFE497034}"/>
              </a:ext>
            </a:extLst>
          </p:cNvPr>
          <p:cNvSpPr txBox="1"/>
          <p:nvPr/>
        </p:nvSpPr>
        <p:spPr>
          <a:xfrm>
            <a:off x="6309966" y="2336793"/>
            <a:ext cx="2398143" cy="561474"/>
          </a:xfrm>
          <a:prstGeom prst="rect">
            <a:avLst/>
          </a:prstGeom>
          <a:noFill/>
        </p:spPr>
        <p:txBody>
          <a:bodyPr wrap="square">
            <a:normAutofit fontScale="85000" lnSpcReduction="10000"/>
          </a:bodyPr>
          <a:lstStyle/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800" b="1" kern="1200" cap="small" noProof="0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Programsko inženjerstvo</a:t>
            </a:r>
          </a:p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800" b="1" kern="1200" cap="small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ID 183400</a:t>
            </a:r>
            <a:endParaRPr lang="en-US" sz="1200" noProof="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4A5D7BB-0877-4A5C-8FF5-FD8D403DFC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970" y="0"/>
            <a:ext cx="3204212" cy="27740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0074D2-401D-5430-6887-B383F93FE29E}"/>
              </a:ext>
            </a:extLst>
          </p:cNvPr>
          <p:cNvSpPr txBox="1"/>
          <p:nvPr userDrawn="1"/>
        </p:nvSpPr>
        <p:spPr>
          <a:xfrm>
            <a:off x="2757249" y="3266875"/>
            <a:ext cx="33702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Prezentacija</a:t>
            </a:r>
            <a:r>
              <a:rPr lang="hr-HR" sz="2000" noProof="0" dirty="0">
                <a:latin typeface="Franklin Gothic Demi" panose="020B0703020102020204" pitchFamily="34" charset="0"/>
              </a:rPr>
              <a:t> </a:t>
            </a:r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projekta</a:t>
            </a:r>
          </a:p>
        </p:txBody>
      </p:sp>
    </p:spTree>
    <p:extLst>
      <p:ext uri="{BB962C8B-B14F-4D97-AF65-F5344CB8AC3E}">
        <p14:creationId xmlns:p14="http://schemas.microsoft.com/office/powerpoint/2010/main" val="20511837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21" Type="http://schemas.microsoft.com/office/2007/relationships/hdphoto" Target="../media/hdphoto1.wdp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19" Type="http://schemas.openxmlformats.org/officeDocument/2006/relationships/image" Target="../media/image8.png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24.10.2025.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00" y="36000"/>
            <a:ext cx="7920000" cy="828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" y="972000"/>
            <a:ext cx="9000000" cy="5400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63534" y="6501038"/>
            <a:ext cx="940649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24.10.2025.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8803" y="6501039"/>
            <a:ext cx="6759654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non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9260" y="6501038"/>
            <a:ext cx="475056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89CEFA33-B437-4AA3-8275-93D2FF8194B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999" y="887249"/>
            <a:ext cx="9000000" cy="45719"/>
          </a:xfrm>
          <a:prstGeom prst="rect">
            <a:avLst/>
          </a:prstGeom>
          <a:gradFill rotWithShape="0">
            <a:gsLst>
              <a:gs pos="3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1350" b="0" noProof="0" dirty="0">
              <a:latin typeface="Tahoma" pitchFamily="34" charset="0"/>
            </a:endParaRPr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73C7DFB0-5E2B-4809-9C0B-ED751F99515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" y="6816222"/>
            <a:ext cx="9143999" cy="36000"/>
          </a:xfrm>
          <a:prstGeom prst="rect">
            <a:avLst/>
          </a:prstGeom>
          <a:gradFill rotWithShape="0">
            <a:gsLst>
              <a:gs pos="3000">
                <a:schemeClr val="bg1">
                  <a:alpha val="56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1350" b="0" noProof="0" dirty="0">
              <a:latin typeface="Tahoma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FB4C7E3-BB36-4260-BA39-D064CCA029A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5394" y="171448"/>
            <a:ext cx="697230" cy="548640"/>
          </a:xfrm>
          <a:prstGeom prst="rect">
            <a:avLst/>
          </a:prstGeom>
        </p:spPr>
      </p:pic>
      <p:pic>
        <p:nvPicPr>
          <p:cNvPr id="24" name="FER_logo" descr="A close up of a logo&#10;&#10;Description automatically generated">
            <a:extLst>
              <a:ext uri="{FF2B5EF4-FFF2-40B4-BE49-F238E27FC236}">
                <a16:creationId xmlns:a16="http://schemas.microsoft.com/office/drawing/2014/main" id="{75090067-1575-4BA5-A613-FCA8F5BA8302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alphaModFix amt="79000"/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13474" t="23715" r="15700" b="21450"/>
          <a:stretch/>
        </p:blipFill>
        <p:spPr>
          <a:xfrm>
            <a:off x="8469403" y="296918"/>
            <a:ext cx="634769" cy="30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1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ctr" defTabSz="257175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2000" indent="-252000" algn="l" defTabSz="257175" rtl="0" eaLnBrk="1" latinLnBrk="0" hangingPunct="1">
        <a:lnSpc>
          <a:spcPct val="110000"/>
        </a:lnSpc>
        <a:spcBef>
          <a:spcPts val="500"/>
        </a:spcBef>
        <a:spcAft>
          <a:spcPts val="3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2400" kern="120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1pPr>
      <a:lvl2pPr marL="396000" indent="-252000" algn="l" defTabSz="257175" rtl="0" eaLnBrk="1" latinLnBrk="0" hangingPunct="1">
        <a:spcBef>
          <a:spcPts val="400"/>
        </a:spcBef>
        <a:spcAft>
          <a:spcPts val="3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06250" indent="-151875" algn="l" defTabSz="257175" rtl="0" eaLnBrk="1" latinLnBrk="0" hangingPunct="1">
        <a:spcBef>
          <a:spcPct val="20000"/>
        </a:spcBef>
        <a:spcAft>
          <a:spcPts val="338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98625" indent="-131625" algn="l" defTabSz="257175" rtl="0" eaLnBrk="1" latinLnBrk="0" hangingPunct="1">
        <a:spcBef>
          <a:spcPct val="20000"/>
        </a:spcBef>
        <a:spcAft>
          <a:spcPts val="338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01125" indent="-131625" algn="l" defTabSz="257175" rtl="0" eaLnBrk="1" latinLnBrk="0" hangingPunct="1">
        <a:spcBef>
          <a:spcPct val="20000"/>
        </a:spcBef>
        <a:spcAft>
          <a:spcPts val="338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6875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6pPr>
      <a:lvl7pPr marL="123750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7pPr>
      <a:lvl8pPr marL="140625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8pPr>
      <a:lvl9pPr marL="157500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47" y="3752009"/>
            <a:ext cx="8245162" cy="14750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sz="4000" noProof="0" dirty="0" err="1"/>
              <a:t>PlayFOrward</a:t>
            </a:r>
            <a:endParaRPr lang="hr-HR" sz="4000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9DD34-BFD2-8305-42BF-AA42E093F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328" y="5227023"/>
            <a:ext cx="7772400" cy="590321"/>
          </a:xfrm>
        </p:spPr>
        <p:txBody>
          <a:bodyPr>
            <a:normAutofit lnSpcReduction="10000"/>
          </a:bodyPr>
          <a:lstStyle/>
          <a:p>
            <a:r>
              <a:rPr lang="hr-HR" sz="1400" noProof="0" dirty="0"/>
              <a:t>Tim:  TG01.</a:t>
            </a:r>
            <a:r>
              <a:rPr lang="hr-HR" sz="1400" dirty="0"/>
              <a:t>4</a:t>
            </a:r>
            <a:r>
              <a:rPr lang="hr-HR" sz="1400" noProof="0" dirty="0"/>
              <a:t> Legionari</a:t>
            </a:r>
          </a:p>
          <a:p>
            <a:r>
              <a:rPr lang="hr-HR" noProof="0" dirty="0"/>
              <a:t>Ak. god. 2025./2026.</a:t>
            </a:r>
          </a:p>
        </p:txBody>
      </p:sp>
    </p:spTree>
    <p:extLst>
      <p:ext uri="{BB962C8B-B14F-4D97-AF65-F5344CB8AC3E}">
        <p14:creationId xmlns:p14="http://schemas.microsoft.com/office/powerpoint/2010/main" val="3657843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756E38-601A-704B-89E9-64C76D7E8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D5994-A369-9742-AEAB-E10A09DA0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Struktura tima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9DFB23-3794-16EA-91DF-E4CCFBFDF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2</a:t>
            </a:fld>
            <a:endParaRPr lang="hr-HR" dirty="0"/>
          </a:p>
        </p:txBody>
      </p:sp>
      <p:sp>
        <p:nvSpPr>
          <p:cNvPr id="5" name="Pravokutnik 4">
            <a:extLst>
              <a:ext uri="{FF2B5EF4-FFF2-40B4-BE49-F238E27FC236}">
                <a16:creationId xmlns:a16="http://schemas.microsoft.com/office/drawing/2014/main" id="{D157013D-A43F-98A5-64C9-5F550AFBEC3D}"/>
              </a:ext>
            </a:extLst>
          </p:cNvPr>
          <p:cNvSpPr/>
          <p:nvPr/>
        </p:nvSpPr>
        <p:spPr>
          <a:xfrm>
            <a:off x="453981" y="3313632"/>
            <a:ext cx="2605549" cy="13863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6" name="TekstniOkvir 5">
            <a:extLst>
              <a:ext uri="{FF2B5EF4-FFF2-40B4-BE49-F238E27FC236}">
                <a16:creationId xmlns:a16="http://schemas.microsoft.com/office/drawing/2014/main" id="{1D741EBF-37C1-0D20-EDA1-B1CEE3857094}"/>
              </a:ext>
            </a:extLst>
          </p:cNvPr>
          <p:cNvSpPr txBox="1"/>
          <p:nvPr/>
        </p:nvSpPr>
        <p:spPr>
          <a:xfrm>
            <a:off x="1144485" y="3313632"/>
            <a:ext cx="102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dirty="0" err="1">
                <a:solidFill>
                  <a:schemeClr val="bg1"/>
                </a:solidFill>
              </a:rPr>
              <a:t>Backend</a:t>
            </a:r>
            <a:endParaRPr lang="hr-HR" b="1" dirty="0">
              <a:solidFill>
                <a:schemeClr val="bg1"/>
              </a:solidFill>
            </a:endParaRPr>
          </a:p>
        </p:txBody>
      </p:sp>
      <p:sp>
        <p:nvSpPr>
          <p:cNvPr id="7" name="TekstniOkvir 6">
            <a:extLst>
              <a:ext uri="{FF2B5EF4-FFF2-40B4-BE49-F238E27FC236}">
                <a16:creationId xmlns:a16="http://schemas.microsoft.com/office/drawing/2014/main" id="{A25131B2-685F-5137-5051-E2C9FAF12270}"/>
              </a:ext>
            </a:extLst>
          </p:cNvPr>
          <p:cNvSpPr txBox="1"/>
          <p:nvPr/>
        </p:nvSpPr>
        <p:spPr>
          <a:xfrm>
            <a:off x="625542" y="3789103"/>
            <a:ext cx="2433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Hrvoje Juračić</a:t>
            </a:r>
          </a:p>
          <a:p>
            <a:r>
              <a:rPr lang="hr-HR" dirty="0"/>
              <a:t>Albert Maršić(voditelj)</a:t>
            </a:r>
          </a:p>
        </p:txBody>
      </p:sp>
      <p:sp>
        <p:nvSpPr>
          <p:cNvPr id="8" name="Pravokutnik 7">
            <a:extLst>
              <a:ext uri="{FF2B5EF4-FFF2-40B4-BE49-F238E27FC236}">
                <a16:creationId xmlns:a16="http://schemas.microsoft.com/office/drawing/2014/main" id="{DD9787F4-0367-5A6E-0019-F79A8DE26C06}"/>
              </a:ext>
            </a:extLst>
          </p:cNvPr>
          <p:cNvSpPr/>
          <p:nvPr/>
        </p:nvSpPr>
        <p:spPr>
          <a:xfrm>
            <a:off x="6084470" y="3313632"/>
            <a:ext cx="2605549" cy="13863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10" name="TekstniOkvir 9">
            <a:extLst>
              <a:ext uri="{FF2B5EF4-FFF2-40B4-BE49-F238E27FC236}">
                <a16:creationId xmlns:a16="http://schemas.microsoft.com/office/drawing/2014/main" id="{0682A7FD-33D2-ED3D-6CE0-434D9AA98933}"/>
              </a:ext>
            </a:extLst>
          </p:cNvPr>
          <p:cNvSpPr txBox="1"/>
          <p:nvPr/>
        </p:nvSpPr>
        <p:spPr>
          <a:xfrm>
            <a:off x="6730148" y="3313632"/>
            <a:ext cx="1084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b="1" dirty="0" err="1">
                <a:solidFill>
                  <a:schemeClr val="bg1"/>
                </a:solidFill>
              </a:rPr>
              <a:t>Frontend</a:t>
            </a:r>
            <a:endParaRPr lang="hr-HR" dirty="0"/>
          </a:p>
        </p:txBody>
      </p:sp>
      <p:sp>
        <p:nvSpPr>
          <p:cNvPr id="13" name="TekstniOkvir 12">
            <a:extLst>
              <a:ext uri="{FF2B5EF4-FFF2-40B4-BE49-F238E27FC236}">
                <a16:creationId xmlns:a16="http://schemas.microsoft.com/office/drawing/2014/main" id="{F8437CD5-98D2-D9CD-1E61-657015D1EF4E}"/>
              </a:ext>
            </a:extLst>
          </p:cNvPr>
          <p:cNvSpPr txBox="1"/>
          <p:nvPr/>
        </p:nvSpPr>
        <p:spPr>
          <a:xfrm>
            <a:off x="6084470" y="3789102"/>
            <a:ext cx="2271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Martin </a:t>
            </a:r>
            <a:r>
              <a:rPr lang="hr-HR" dirty="0" err="1"/>
              <a:t>Vrbovčan</a:t>
            </a:r>
            <a:endParaRPr lang="hr-HR" dirty="0"/>
          </a:p>
          <a:p>
            <a:r>
              <a:rPr lang="hr-HR" dirty="0"/>
              <a:t>Hrvoje Juračić</a:t>
            </a:r>
          </a:p>
        </p:txBody>
      </p:sp>
      <p:sp>
        <p:nvSpPr>
          <p:cNvPr id="16" name="Pravokutnik 15">
            <a:extLst>
              <a:ext uri="{FF2B5EF4-FFF2-40B4-BE49-F238E27FC236}">
                <a16:creationId xmlns:a16="http://schemas.microsoft.com/office/drawing/2014/main" id="{0C26D2CA-5FD6-7702-09ED-7B419EF1464F}"/>
              </a:ext>
            </a:extLst>
          </p:cNvPr>
          <p:cNvSpPr/>
          <p:nvPr/>
        </p:nvSpPr>
        <p:spPr>
          <a:xfrm>
            <a:off x="3269225" y="5351966"/>
            <a:ext cx="2605549" cy="9997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17" name="TekstniOkvir 16">
            <a:extLst>
              <a:ext uri="{FF2B5EF4-FFF2-40B4-BE49-F238E27FC236}">
                <a16:creationId xmlns:a16="http://schemas.microsoft.com/office/drawing/2014/main" id="{CF724A47-5DF0-E785-A457-A48B96A32116}"/>
              </a:ext>
            </a:extLst>
          </p:cNvPr>
          <p:cNvSpPr txBox="1"/>
          <p:nvPr/>
        </p:nvSpPr>
        <p:spPr>
          <a:xfrm>
            <a:off x="3673180" y="5405035"/>
            <a:ext cx="1797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b="1" dirty="0">
                <a:solidFill>
                  <a:schemeClr val="bg1"/>
                </a:solidFill>
              </a:rPr>
              <a:t>Baze Podataka</a:t>
            </a:r>
            <a:endParaRPr lang="hr-HR" dirty="0"/>
          </a:p>
        </p:txBody>
      </p:sp>
      <p:sp>
        <p:nvSpPr>
          <p:cNvPr id="18" name="TekstniOkvir 17">
            <a:extLst>
              <a:ext uri="{FF2B5EF4-FFF2-40B4-BE49-F238E27FC236}">
                <a16:creationId xmlns:a16="http://schemas.microsoft.com/office/drawing/2014/main" id="{5EA8B88C-8308-13CE-D006-55857A32BF76}"/>
              </a:ext>
            </a:extLst>
          </p:cNvPr>
          <p:cNvSpPr txBox="1"/>
          <p:nvPr/>
        </p:nvSpPr>
        <p:spPr>
          <a:xfrm>
            <a:off x="3269225" y="5721975"/>
            <a:ext cx="227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Filip </a:t>
            </a:r>
            <a:r>
              <a:rPr lang="hr-HR" dirty="0" err="1"/>
              <a:t>Radanović</a:t>
            </a:r>
            <a:endParaRPr lang="hr-HR" dirty="0"/>
          </a:p>
        </p:txBody>
      </p:sp>
      <p:sp>
        <p:nvSpPr>
          <p:cNvPr id="19" name="Pravokutnik 18">
            <a:extLst>
              <a:ext uri="{FF2B5EF4-FFF2-40B4-BE49-F238E27FC236}">
                <a16:creationId xmlns:a16="http://schemas.microsoft.com/office/drawing/2014/main" id="{83E348A2-25E3-EAB3-DE90-543A72A90D16}"/>
              </a:ext>
            </a:extLst>
          </p:cNvPr>
          <p:cNvSpPr/>
          <p:nvPr/>
        </p:nvSpPr>
        <p:spPr>
          <a:xfrm>
            <a:off x="4739148" y="1449586"/>
            <a:ext cx="2605549" cy="9997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20" name="TekstniOkvir 19">
            <a:extLst>
              <a:ext uri="{FF2B5EF4-FFF2-40B4-BE49-F238E27FC236}">
                <a16:creationId xmlns:a16="http://schemas.microsoft.com/office/drawing/2014/main" id="{249FF2B2-7C69-1F6D-D7C5-CDFC2D8992F0}"/>
              </a:ext>
            </a:extLst>
          </p:cNvPr>
          <p:cNvSpPr txBox="1"/>
          <p:nvPr/>
        </p:nvSpPr>
        <p:spPr>
          <a:xfrm>
            <a:off x="5519948" y="1502655"/>
            <a:ext cx="1797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b="1" dirty="0" err="1">
                <a:solidFill>
                  <a:schemeClr val="bg1"/>
                </a:solidFill>
              </a:rPr>
              <a:t>DevOps</a:t>
            </a:r>
            <a:endParaRPr lang="hr-HR" dirty="0"/>
          </a:p>
        </p:txBody>
      </p:sp>
      <p:sp>
        <p:nvSpPr>
          <p:cNvPr id="21" name="TekstniOkvir 20">
            <a:extLst>
              <a:ext uri="{FF2B5EF4-FFF2-40B4-BE49-F238E27FC236}">
                <a16:creationId xmlns:a16="http://schemas.microsoft.com/office/drawing/2014/main" id="{CD3930B1-3AC3-E1BD-79C3-EEB7CFDE8AD9}"/>
              </a:ext>
            </a:extLst>
          </p:cNvPr>
          <p:cNvSpPr txBox="1"/>
          <p:nvPr/>
        </p:nvSpPr>
        <p:spPr>
          <a:xfrm>
            <a:off x="4739148" y="1819595"/>
            <a:ext cx="227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Patrik Modrić</a:t>
            </a:r>
          </a:p>
        </p:txBody>
      </p:sp>
      <p:sp>
        <p:nvSpPr>
          <p:cNvPr id="22" name="Pravokutnik 21">
            <a:extLst>
              <a:ext uri="{FF2B5EF4-FFF2-40B4-BE49-F238E27FC236}">
                <a16:creationId xmlns:a16="http://schemas.microsoft.com/office/drawing/2014/main" id="{310D4BD5-2A5C-8B85-7164-44ED76CA3BC2}"/>
              </a:ext>
            </a:extLst>
          </p:cNvPr>
          <p:cNvSpPr/>
          <p:nvPr/>
        </p:nvSpPr>
        <p:spPr>
          <a:xfrm>
            <a:off x="1221225" y="1449586"/>
            <a:ext cx="2605549" cy="9997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dirty="0"/>
          </a:p>
        </p:txBody>
      </p:sp>
      <p:sp>
        <p:nvSpPr>
          <p:cNvPr id="23" name="TekstniOkvir 22">
            <a:extLst>
              <a:ext uri="{FF2B5EF4-FFF2-40B4-BE49-F238E27FC236}">
                <a16:creationId xmlns:a16="http://schemas.microsoft.com/office/drawing/2014/main" id="{0E952299-3418-16CB-EC67-9A18E5FAA132}"/>
              </a:ext>
            </a:extLst>
          </p:cNvPr>
          <p:cNvSpPr txBox="1"/>
          <p:nvPr/>
        </p:nvSpPr>
        <p:spPr>
          <a:xfrm>
            <a:off x="1625180" y="1502655"/>
            <a:ext cx="1797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b="1" dirty="0">
                <a:solidFill>
                  <a:schemeClr val="bg1"/>
                </a:solidFill>
              </a:rPr>
              <a:t>Dokumentacija</a:t>
            </a:r>
            <a:endParaRPr lang="hr-HR" dirty="0"/>
          </a:p>
        </p:txBody>
      </p:sp>
      <p:sp>
        <p:nvSpPr>
          <p:cNvPr id="24" name="TekstniOkvir 23">
            <a:extLst>
              <a:ext uri="{FF2B5EF4-FFF2-40B4-BE49-F238E27FC236}">
                <a16:creationId xmlns:a16="http://schemas.microsoft.com/office/drawing/2014/main" id="{51D5BA07-005E-99A8-BB4D-353CBC679D98}"/>
              </a:ext>
            </a:extLst>
          </p:cNvPr>
          <p:cNvSpPr txBox="1"/>
          <p:nvPr/>
        </p:nvSpPr>
        <p:spPr>
          <a:xfrm>
            <a:off x="1221225" y="1819595"/>
            <a:ext cx="227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Filip </a:t>
            </a:r>
            <a:r>
              <a:rPr lang="hr-HR" dirty="0" err="1"/>
              <a:t>Tojčić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841311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48728E-2EDF-4F60-A97C-C0F08E06D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900" y="457200"/>
            <a:ext cx="277749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CBB40F-4E03-45AE-9020-C27B0AE7F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F7CCD1-513F-4B7A-9497-7AA9144DB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81372" y="457200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2" name="Rezervirano mjesto broja slajda 1">
            <a:extLst>
              <a:ext uri="{FF2B5EF4-FFF2-40B4-BE49-F238E27FC236}">
                <a16:creationId xmlns:a16="http://schemas.microsoft.com/office/drawing/2014/main" id="{5662A2E1-3F95-3A02-1104-A6CFB4302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8725" y="6423914"/>
            <a:ext cx="78938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AA41844-C0CA-4144-9D6C-D993F0C0FAB4}" type="slidenum">
              <a:rPr lang="en-US" sz="900" smtClean="0"/>
              <a:pPr>
                <a:spcAft>
                  <a:spcPts val="600"/>
                </a:spcAft>
              </a:pPr>
              <a:t>3</a:t>
            </a:fld>
            <a:endParaRPr lang="en-US" sz="900"/>
          </a:p>
        </p:txBody>
      </p:sp>
      <p:graphicFrame>
        <p:nvGraphicFramePr>
          <p:cNvPr id="6" name="TekstniOkvir 3">
            <a:extLst>
              <a:ext uri="{FF2B5EF4-FFF2-40B4-BE49-F238E27FC236}">
                <a16:creationId xmlns:a16="http://schemas.microsoft.com/office/drawing/2014/main" id="{41A13482-B7A3-05AA-18FB-4E126F8A13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2910643"/>
              </p:ext>
            </p:extLst>
          </p:nvPr>
        </p:nvGraphicFramePr>
        <p:xfrm>
          <a:off x="433885" y="1435630"/>
          <a:ext cx="8272463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232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broja slajda 1">
            <a:extLst>
              <a:ext uri="{FF2B5EF4-FFF2-40B4-BE49-F238E27FC236}">
                <a16:creationId xmlns:a16="http://schemas.microsoft.com/office/drawing/2014/main" id="{6C02811B-8DE8-2ABF-ED32-0A4A5701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4</a:t>
            </a:fld>
            <a:endParaRPr lang="hr-HR"/>
          </a:p>
        </p:txBody>
      </p:sp>
      <p:sp>
        <p:nvSpPr>
          <p:cNvPr id="4" name="TekstniOkvir 3">
            <a:extLst>
              <a:ext uri="{FF2B5EF4-FFF2-40B4-BE49-F238E27FC236}">
                <a16:creationId xmlns:a16="http://schemas.microsoft.com/office/drawing/2014/main" id="{74335694-8217-6161-8F96-526F7DE943F3}"/>
              </a:ext>
            </a:extLst>
          </p:cNvPr>
          <p:cNvSpPr txBox="1"/>
          <p:nvPr/>
        </p:nvSpPr>
        <p:spPr>
          <a:xfrm>
            <a:off x="355601" y="317297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3200" dirty="0"/>
              <a:t>Postojeća slična rješenja</a:t>
            </a:r>
          </a:p>
        </p:txBody>
      </p:sp>
      <p:sp>
        <p:nvSpPr>
          <p:cNvPr id="6" name="TekstniOkvir 5">
            <a:extLst>
              <a:ext uri="{FF2B5EF4-FFF2-40B4-BE49-F238E27FC236}">
                <a16:creationId xmlns:a16="http://schemas.microsoft.com/office/drawing/2014/main" id="{7D4AF48D-D7DE-15F1-29F3-00D7DA0FA19E}"/>
              </a:ext>
            </a:extLst>
          </p:cNvPr>
          <p:cNvSpPr txBox="1"/>
          <p:nvPr/>
        </p:nvSpPr>
        <p:spPr>
          <a:xfrm>
            <a:off x="355601" y="4401100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 err="1"/>
              <a:t>CiniPravuStvar</a:t>
            </a:r>
            <a:r>
              <a:rPr lang="hr-HR" dirty="0"/>
              <a:t> - omogućuje udrugama stvaranje kampanje kako bi im se donirale stvari</a:t>
            </a:r>
          </a:p>
        </p:txBody>
      </p:sp>
      <p:sp>
        <p:nvSpPr>
          <p:cNvPr id="8" name="TekstniOkvir 7">
            <a:extLst>
              <a:ext uri="{FF2B5EF4-FFF2-40B4-BE49-F238E27FC236}">
                <a16:creationId xmlns:a16="http://schemas.microsoft.com/office/drawing/2014/main" id="{602DFAE2-BEB5-95BA-3189-9DC057F3E484}"/>
              </a:ext>
            </a:extLst>
          </p:cNvPr>
          <p:cNvSpPr txBox="1"/>
          <p:nvPr/>
        </p:nvSpPr>
        <p:spPr>
          <a:xfrm>
            <a:off x="355601" y="1751166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Njuškalo - omogućuje korisnicima objavu stvari na prodaju</a:t>
            </a:r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B3ACA422-32B5-E7CB-E7A2-1DE790815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601" y="1326620"/>
            <a:ext cx="3057525" cy="1495425"/>
          </a:xfrm>
          <a:prstGeom prst="rect">
            <a:avLst/>
          </a:prstGeom>
        </p:spPr>
      </p:pic>
      <p:pic>
        <p:nvPicPr>
          <p:cNvPr id="10" name="Slika 9">
            <a:extLst>
              <a:ext uri="{FF2B5EF4-FFF2-40B4-BE49-F238E27FC236}">
                <a16:creationId xmlns:a16="http://schemas.microsoft.com/office/drawing/2014/main" id="{571F852A-4A94-92B4-86D9-43F7B9589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601" y="3808355"/>
            <a:ext cx="3057525" cy="172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030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r-HR" noProof="0" dirty="0"/>
              <a:t>Funkcionalni :</a:t>
            </a:r>
          </a:p>
          <a:p>
            <a:r>
              <a:rPr lang="hr-HR" noProof="0" dirty="0"/>
              <a:t>FR-001 : </a:t>
            </a:r>
            <a:r>
              <a:rPr lang="hr-HR" dirty="0"/>
              <a:t>Sustav omogućuje korisnicima prijavu i registraciju.</a:t>
            </a:r>
          </a:p>
          <a:p>
            <a:r>
              <a:rPr lang="hr-HR" dirty="0"/>
              <a:t>FR-007 : Donatori u aplikaciji mogu objaviti koje igračke žele donirati.</a:t>
            </a:r>
          </a:p>
          <a:p>
            <a:pPr marL="0" indent="0">
              <a:buNone/>
            </a:pPr>
            <a:r>
              <a:rPr lang="hr-HR" dirty="0" err="1"/>
              <a:t>Nefunkcijski</a:t>
            </a:r>
            <a:r>
              <a:rPr lang="hr-HR" dirty="0"/>
              <a:t> :</a:t>
            </a:r>
          </a:p>
          <a:p>
            <a:r>
              <a:rPr lang="hr-HR" dirty="0"/>
              <a:t>Kôd mora biti dokumentiran i strukturiran u skladu sa standardima programskog okvira (</a:t>
            </a:r>
            <a:r>
              <a:rPr lang="hr-HR" dirty="0" err="1"/>
              <a:t>Spring</a:t>
            </a:r>
            <a:r>
              <a:rPr lang="hr-HR" dirty="0"/>
              <a:t> </a:t>
            </a:r>
            <a:r>
              <a:rPr lang="hr-HR" dirty="0" err="1"/>
              <a:t>Boot</a:t>
            </a:r>
            <a:r>
              <a:rPr lang="hr-HR" dirty="0"/>
              <a:t>, </a:t>
            </a:r>
            <a:r>
              <a:rPr lang="hr-HR" dirty="0" err="1"/>
              <a:t>React</a:t>
            </a:r>
            <a:r>
              <a:rPr lang="hr-HR" dirty="0"/>
              <a:t>).</a:t>
            </a:r>
          </a:p>
          <a:p>
            <a:r>
              <a:rPr lang="hr-HR" dirty="0"/>
              <a:t>Sustav mora biti dostupan korisnicima u svakom trenutku, uz minimalno vrijeme zastoja - važno za kampanje s ograničenim rokom.</a:t>
            </a:r>
          </a:p>
          <a:p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5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Planirani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798" y="1845940"/>
            <a:ext cx="2196603" cy="461067"/>
          </a:xfrm>
        </p:spPr>
        <p:txBody>
          <a:bodyPr/>
          <a:lstStyle/>
          <a:p>
            <a:pPr marL="457200" lvl="1" indent="0">
              <a:buNone/>
            </a:pPr>
            <a:r>
              <a:rPr lang="hr-HR" noProof="0" dirty="0" err="1"/>
              <a:t>Backend</a:t>
            </a:r>
            <a:r>
              <a:rPr lang="hr-HR" noProof="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6</a:t>
            </a:fld>
            <a:endParaRPr lang="hr-HR" dirty="0"/>
          </a:p>
        </p:txBody>
      </p:sp>
      <p:pic>
        <p:nvPicPr>
          <p:cNvPr id="1026" name="Picture 2" descr="8 Best Courses to Learn Spring Boot in Depth | by javinpaul | Level Up  Coding">
            <a:extLst>
              <a:ext uri="{FF2B5EF4-FFF2-40B4-BE49-F238E27FC236}">
                <a16:creationId xmlns:a16="http://schemas.microsoft.com/office/drawing/2014/main" id="{CC09793D-0B2D-95C1-BBAC-F65BEF23B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721" y="1096800"/>
            <a:ext cx="286321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Slika 4">
            <a:extLst>
              <a:ext uri="{FF2B5EF4-FFF2-40B4-BE49-F238E27FC236}">
                <a16:creationId xmlns:a16="http://schemas.microsoft.com/office/drawing/2014/main" id="{B8689F42-8040-078F-FE63-2193A5C73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720" y="2687475"/>
            <a:ext cx="2876550" cy="159067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E8A2BA-3193-94EB-1B40-455D69217912}"/>
              </a:ext>
            </a:extLst>
          </p:cNvPr>
          <p:cNvSpPr txBox="1">
            <a:spLocks/>
          </p:cNvSpPr>
          <p:nvPr/>
        </p:nvSpPr>
        <p:spPr>
          <a:xfrm>
            <a:off x="622797" y="3198466"/>
            <a:ext cx="2196603" cy="46106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66700" indent="-266700" algn="l" defTabSz="257175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3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6900" indent="-342900" algn="l" defTabSz="257175" rtl="0" eaLnBrk="1" latinLnBrk="0" hangingPunct="1">
              <a:spcBef>
                <a:spcPts val="400"/>
              </a:spcBef>
              <a:spcAft>
                <a:spcPts val="3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6250" indent="-151875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8625" indent="-131625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125" indent="-131625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68750" indent="-128588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67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37500" indent="-128588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67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06250" indent="-128588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67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575000" indent="-128588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67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Wingdings 2" panose="05020102010507070707" pitchFamily="18" charset="2"/>
              <a:buNone/>
            </a:pPr>
            <a:r>
              <a:rPr lang="hr-HR" dirty="0" err="1"/>
              <a:t>Frontend</a:t>
            </a:r>
            <a:r>
              <a:rPr lang="hr-HR" dirty="0"/>
              <a:t>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CAAF963-6609-C86B-8CE0-8C5E59059494}"/>
              </a:ext>
            </a:extLst>
          </p:cNvPr>
          <p:cNvSpPr txBox="1">
            <a:spLocks/>
          </p:cNvSpPr>
          <p:nvPr/>
        </p:nvSpPr>
        <p:spPr>
          <a:xfrm>
            <a:off x="715930" y="4815599"/>
            <a:ext cx="2196603" cy="46106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marL="266700" indent="-266700" algn="l" defTabSz="257175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3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2400" kern="120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6900" indent="-342900" algn="l" defTabSz="257175" rtl="0" eaLnBrk="1" latinLnBrk="0" hangingPunct="1">
              <a:spcBef>
                <a:spcPts val="400"/>
              </a:spcBef>
              <a:spcAft>
                <a:spcPts val="3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6250" indent="-151875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8625" indent="-131625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01125" indent="-131625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68750" indent="-128588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67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237500" indent="-128588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67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406250" indent="-128588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67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575000" indent="-128588" algn="l" defTabSz="257175" rtl="0" eaLnBrk="1" latinLnBrk="0" hangingPunct="1">
              <a:spcBef>
                <a:spcPct val="20000"/>
              </a:spcBef>
              <a:spcAft>
                <a:spcPts val="338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675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Wingdings 2" panose="05020102010507070707" pitchFamily="18" charset="2"/>
              <a:buNone/>
            </a:pPr>
            <a:r>
              <a:rPr lang="hr-HR" dirty="0"/>
              <a:t>Dana Base </a:t>
            </a:r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1EC4F8F5-03D6-1BB6-6C03-1858CB6EFE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6720" y="4240852"/>
            <a:ext cx="2863216" cy="161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1261</TotalTime>
  <Words>220</Words>
  <Application>Microsoft Office PowerPoint</Application>
  <PresentationFormat>Prikaz na zaslonu (4:3)</PresentationFormat>
  <Paragraphs>42</Paragraphs>
  <Slides>6</Slides>
  <Notes>2</Notes>
  <HiddenSlides>0</HiddenSlides>
  <MMClips>0</MMClips>
  <ScaleCrop>false</ScaleCrop>
  <HeadingPairs>
    <vt:vector size="6" baseType="variant">
      <vt:variant>
        <vt:lpstr>Korišteni fontovi</vt:lpstr>
      </vt:variant>
      <vt:variant>
        <vt:i4>12</vt:i4>
      </vt:variant>
      <vt:variant>
        <vt:lpstr>Tema</vt:lpstr>
      </vt:variant>
      <vt:variant>
        <vt:i4>2</vt:i4>
      </vt:variant>
      <vt:variant>
        <vt:lpstr>Naslovi slajdova</vt:lpstr>
      </vt:variant>
      <vt:variant>
        <vt:i4>6</vt:i4>
      </vt:variant>
    </vt:vector>
  </HeadingPairs>
  <TitlesOfParts>
    <vt:vector size="20" baseType="lpstr">
      <vt:lpstr>ＭＳ Ｐゴシック</vt:lpstr>
      <vt:lpstr>Arial</vt:lpstr>
      <vt:lpstr>Calibri</vt:lpstr>
      <vt:lpstr>Century Gothic</vt:lpstr>
      <vt:lpstr>Courier New</vt:lpstr>
      <vt:lpstr>Franklin Gothic Book</vt:lpstr>
      <vt:lpstr>Franklin Gothic Demi</vt:lpstr>
      <vt:lpstr>Franklin Gothic Medium</vt:lpstr>
      <vt:lpstr>Tahoma</vt:lpstr>
      <vt:lpstr>Times New Roman</vt:lpstr>
      <vt:lpstr>Wingdings</vt:lpstr>
      <vt:lpstr>Wingdings 2</vt:lpstr>
      <vt:lpstr>PROGI-template</vt:lpstr>
      <vt:lpstr>DividendVTI</vt:lpstr>
      <vt:lpstr>PlayFOrward</vt:lpstr>
      <vt:lpstr>Struktura tima</vt:lpstr>
      <vt:lpstr>PowerPoint prezentacija</vt:lpstr>
      <vt:lpstr>PowerPoint prezentacija</vt:lpstr>
      <vt:lpstr>Pregled zahtjeva</vt:lpstr>
      <vt:lpstr>Planirani alati i tehnologije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Albert Maršić</cp:lastModifiedBy>
  <cp:revision>21</cp:revision>
  <dcterms:created xsi:type="dcterms:W3CDTF">2016-01-18T13:10:52Z</dcterms:created>
  <dcterms:modified xsi:type="dcterms:W3CDTF">2025-10-23T23:19:35Z</dcterms:modified>
</cp:coreProperties>
</file>