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Merriweather"/>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regular.fntdata"/><Relationship Id="rId25" Type="http://schemas.openxmlformats.org/officeDocument/2006/relationships/font" Target="fonts/Roboto-boldItalic.fntdata"/><Relationship Id="rId28" Type="http://schemas.openxmlformats.org/officeDocument/2006/relationships/font" Target="fonts/Merriweather-italic.fntdata"/><Relationship Id="rId27" Type="http://schemas.openxmlformats.org/officeDocument/2006/relationships/font" Target="fonts/Merriweather-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cdc4960af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cdc4960af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cdc4960af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cdc4960af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ccdc4960af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ccdc4960af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ccdc4960af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ccdc4960af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ccdc4960af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ccdc4960af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ccdc4960af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ccdc4960af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cdc4960af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cdc4960af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7d5af551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7d5af551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cdc4960af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cdc4960af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cdc4960a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cdc4960a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cdc4960a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cdc4960a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cdc4960af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cdc4960a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ccdc4960af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ccdc4960af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ccdc4960af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ccdc4960af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cdc4960af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cdc4960af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hyperlink" Target="https://www.cv-foundation.org/openaccess/content_cvpr_2016/papers/Redmon_You_Only_Look_CVPR_2016_paper.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idx="4294967295"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200"/>
              <a:t>YOLO Theory</a:t>
            </a:r>
            <a:endParaRPr sz="3200"/>
          </a:p>
        </p:txBody>
      </p:sp>
      <p:sp>
        <p:nvSpPr>
          <p:cNvPr id="65" name="Google Shape;65;p13"/>
          <p:cNvSpPr txBox="1"/>
          <p:nvPr>
            <p:ph idx="1" type="body"/>
          </p:nvPr>
        </p:nvSpPr>
        <p:spPr>
          <a:xfrm>
            <a:off x="311700" y="1550875"/>
            <a:ext cx="3106500" cy="460500"/>
          </a:xfrm>
          <a:prstGeom prst="rect">
            <a:avLst/>
          </a:prstGeom>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605"/>
              <a:buNone/>
            </a:pPr>
            <a:r>
              <a:rPr lang="en" sz="1515">
                <a:solidFill>
                  <a:srgbClr val="000000"/>
                </a:solidFill>
              </a:rPr>
              <a:t>Christoffel Cleon / </a:t>
            </a:r>
            <a:r>
              <a:rPr lang="en" sz="1515">
                <a:solidFill>
                  <a:srgbClr val="000000"/>
                </a:solidFill>
              </a:rPr>
              <a:t>C14180064</a:t>
            </a:r>
            <a:endParaRPr sz="1515">
              <a:solidFill>
                <a:srgbClr val="000000"/>
              </a:solidFill>
            </a:endParaRPr>
          </a:p>
          <a:p>
            <a:pPr indent="0" lvl="0" marL="0" rtl="0" algn="l">
              <a:lnSpc>
                <a:spcPct val="80000"/>
              </a:lnSpc>
              <a:spcBef>
                <a:spcPts val="0"/>
              </a:spcBef>
              <a:spcAft>
                <a:spcPts val="0"/>
              </a:spcAft>
              <a:buSzPts val="605"/>
              <a:buNone/>
            </a:pPr>
            <a:r>
              <a:rPr lang="en" sz="1515">
                <a:solidFill>
                  <a:srgbClr val="000000"/>
                </a:solidFill>
              </a:rPr>
              <a:t>Albert Bayu Sani / C14180079</a:t>
            </a:r>
            <a:endParaRPr sz="1515">
              <a:solidFill>
                <a:srgbClr val="000000"/>
              </a:solidFill>
            </a:endParaRPr>
          </a:p>
          <a:p>
            <a:pPr indent="0" lvl="0" marL="0" rtl="0" algn="l">
              <a:lnSpc>
                <a:spcPct val="80000"/>
              </a:lnSpc>
              <a:spcBef>
                <a:spcPts val="0"/>
              </a:spcBef>
              <a:spcAft>
                <a:spcPts val="0"/>
              </a:spcAft>
              <a:buSzPts val="605"/>
              <a:buNone/>
            </a:pPr>
            <a:r>
              <a:rPr lang="en" sz="1515">
                <a:solidFill>
                  <a:srgbClr val="000000"/>
                </a:solidFill>
              </a:rPr>
              <a:t>Danny Yurista / C14180122</a:t>
            </a:r>
            <a:endParaRPr sz="1515">
              <a:solidFill>
                <a:srgbClr val="000000"/>
              </a:solidFill>
            </a:endParaRPr>
          </a:p>
        </p:txBody>
      </p:sp>
      <p:pic>
        <p:nvPicPr>
          <p:cNvPr id="66" name="Google Shape;66;p13"/>
          <p:cNvPicPr preferRelativeResize="0"/>
          <p:nvPr/>
        </p:nvPicPr>
        <p:blipFill>
          <a:blip r:embed="rId3">
            <a:alphaModFix/>
          </a:blip>
          <a:stretch>
            <a:fillRect/>
          </a:stretch>
        </p:blipFill>
        <p:spPr>
          <a:xfrm>
            <a:off x="5018800" y="1357713"/>
            <a:ext cx="3736301" cy="1982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idx="4294967295" type="body"/>
          </p:nvPr>
        </p:nvSpPr>
        <p:spPr>
          <a:xfrm>
            <a:off x="311700" y="1499700"/>
            <a:ext cx="8520600" cy="3418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500">
                <a:solidFill>
                  <a:srgbClr val="292929"/>
                </a:solidFill>
                <a:highlight>
                  <a:srgbClr val="FFFFFF"/>
                </a:highlight>
              </a:rPr>
              <a:t>Pada YOLOv1, </a:t>
            </a:r>
            <a:r>
              <a:rPr i="1" lang="en" sz="1500">
                <a:solidFill>
                  <a:srgbClr val="292929"/>
                </a:solidFill>
                <a:highlight>
                  <a:srgbClr val="FFFFFF"/>
                </a:highlight>
              </a:rPr>
              <a:t>fully connected layer</a:t>
            </a:r>
            <a:r>
              <a:rPr lang="en" sz="1500">
                <a:solidFill>
                  <a:srgbClr val="292929"/>
                </a:solidFill>
                <a:highlight>
                  <a:srgbClr val="FFFFFF"/>
                </a:highlight>
              </a:rPr>
              <a:t> digunakan untuk memprediksi koordinat </a:t>
            </a:r>
            <a:r>
              <a:rPr i="1" lang="en" sz="1500">
                <a:solidFill>
                  <a:srgbClr val="292929"/>
                </a:solidFill>
                <a:highlight>
                  <a:srgbClr val="FFFFFF"/>
                </a:highlight>
              </a:rPr>
              <a:t>bounding box</a:t>
            </a:r>
            <a:r>
              <a:rPr lang="en" sz="1500">
                <a:solidFill>
                  <a:srgbClr val="292929"/>
                </a:solidFill>
                <a:highlight>
                  <a:srgbClr val="FFFFFF"/>
                </a:highlight>
              </a:rPr>
              <a:t> secara langsung setelah </a:t>
            </a:r>
            <a:r>
              <a:rPr i="1" lang="en" sz="1500">
                <a:solidFill>
                  <a:srgbClr val="292929"/>
                </a:solidFill>
                <a:highlight>
                  <a:srgbClr val="FFFFFF"/>
                </a:highlight>
              </a:rPr>
              <a:t>convolutional layer</a:t>
            </a:r>
            <a:r>
              <a:rPr lang="en" sz="1500">
                <a:solidFill>
                  <a:srgbClr val="292929"/>
                </a:solidFill>
                <a:highlight>
                  <a:srgbClr val="FFFFFF"/>
                </a:highlight>
              </a:rPr>
              <a:t>. </a:t>
            </a:r>
            <a:r>
              <a:rPr b="1" lang="en" sz="1500">
                <a:solidFill>
                  <a:srgbClr val="292929"/>
                </a:solidFill>
                <a:highlight>
                  <a:srgbClr val="FFFFFF"/>
                </a:highlight>
              </a:rPr>
              <a:t>YOLOv2 menghapus </a:t>
            </a:r>
            <a:r>
              <a:rPr b="1" i="1" lang="en" sz="1500">
                <a:solidFill>
                  <a:srgbClr val="292929"/>
                </a:solidFill>
                <a:highlight>
                  <a:srgbClr val="FFFFFF"/>
                </a:highlight>
              </a:rPr>
              <a:t>fully connected layer</a:t>
            </a:r>
            <a:r>
              <a:rPr b="1" lang="en" sz="1500">
                <a:solidFill>
                  <a:srgbClr val="292929"/>
                </a:solidFill>
                <a:highlight>
                  <a:srgbClr val="FFFFFF"/>
                </a:highlight>
              </a:rPr>
              <a:t> dengan menggunakan ide faster R-CNN, dan menambahkan </a:t>
            </a:r>
            <a:r>
              <a:rPr b="1" i="1" lang="en" sz="1500">
                <a:solidFill>
                  <a:srgbClr val="292929"/>
                </a:solidFill>
                <a:highlight>
                  <a:srgbClr val="FFFFFF"/>
                </a:highlight>
              </a:rPr>
              <a:t>Anchor Boxes</a:t>
            </a:r>
            <a:r>
              <a:rPr lang="en" sz="1500">
                <a:solidFill>
                  <a:srgbClr val="292929"/>
                </a:solidFill>
                <a:highlight>
                  <a:srgbClr val="FFFFFF"/>
                </a:highlight>
              </a:rPr>
              <a:t>, yang secara efektif meningkatkan tingkat recall. Pertama YOLO menghilangkan satu </a:t>
            </a:r>
            <a:r>
              <a:rPr i="1" lang="en" sz="1500">
                <a:solidFill>
                  <a:srgbClr val="292929"/>
                </a:solidFill>
                <a:highlight>
                  <a:srgbClr val="FFFFFF"/>
                </a:highlight>
              </a:rPr>
              <a:t>pooling layer</a:t>
            </a:r>
            <a:r>
              <a:rPr lang="en" sz="1500">
                <a:solidFill>
                  <a:srgbClr val="292929"/>
                </a:solidFill>
                <a:highlight>
                  <a:srgbClr val="FFFFFF"/>
                </a:highlight>
              </a:rPr>
              <a:t> untuk membuat </a:t>
            </a:r>
            <a:r>
              <a:rPr i="1" lang="en" sz="1500">
                <a:solidFill>
                  <a:srgbClr val="292929"/>
                </a:solidFill>
                <a:highlight>
                  <a:srgbClr val="FFFFFF"/>
                </a:highlight>
              </a:rPr>
              <a:t>output</a:t>
            </a:r>
            <a:r>
              <a:rPr lang="en" sz="1500">
                <a:solidFill>
                  <a:srgbClr val="292929"/>
                </a:solidFill>
                <a:highlight>
                  <a:srgbClr val="FFFFFF"/>
                </a:highlight>
              </a:rPr>
              <a:t> dari </a:t>
            </a:r>
            <a:r>
              <a:rPr i="1" lang="en" sz="1500">
                <a:solidFill>
                  <a:srgbClr val="292929"/>
                </a:solidFill>
                <a:highlight>
                  <a:srgbClr val="FFFFFF"/>
                </a:highlight>
              </a:rPr>
              <a:t>convolutional layer</a:t>
            </a:r>
            <a:r>
              <a:rPr lang="en" sz="1500">
                <a:solidFill>
                  <a:srgbClr val="292929"/>
                </a:solidFill>
                <a:highlight>
                  <a:srgbClr val="FFFFFF"/>
                </a:highlight>
              </a:rPr>
              <a:t> menjadi lebih tinggi resolusinya.</a:t>
            </a:r>
            <a:r>
              <a:rPr b="1" lang="en" sz="1500">
                <a:solidFill>
                  <a:srgbClr val="292929"/>
                </a:solidFill>
                <a:highlight>
                  <a:srgbClr val="FFFFFF"/>
                </a:highlight>
              </a:rPr>
              <a:t>YOLO juga memperkecil jaringan dari 448 x 448 menjadi 416 x 416</a:t>
            </a:r>
            <a:r>
              <a:rPr lang="en" sz="1500">
                <a:solidFill>
                  <a:srgbClr val="292929"/>
                </a:solidFill>
                <a:highlight>
                  <a:srgbClr val="FFFFFF"/>
                </a:highlight>
              </a:rPr>
              <a:t>. YOLO melakukan ini karena ingin jumlah ganjil pada lokasi pada </a:t>
            </a:r>
            <a:r>
              <a:rPr i="1" lang="en" sz="1500">
                <a:solidFill>
                  <a:srgbClr val="292929"/>
                </a:solidFill>
                <a:highlight>
                  <a:srgbClr val="FFFFFF"/>
                </a:highlight>
              </a:rPr>
              <a:t>feature map</a:t>
            </a:r>
            <a:r>
              <a:rPr lang="en" sz="1500">
                <a:solidFill>
                  <a:srgbClr val="292929"/>
                </a:solidFill>
                <a:highlight>
                  <a:srgbClr val="FFFFFF"/>
                </a:highlight>
              </a:rPr>
              <a:t> sehingga ada sel pusat tunggal. </a:t>
            </a:r>
            <a:r>
              <a:rPr i="1" lang="en" sz="1500">
                <a:solidFill>
                  <a:srgbClr val="292929"/>
                </a:solidFill>
                <a:highlight>
                  <a:srgbClr val="FFFFFF"/>
                </a:highlight>
              </a:rPr>
              <a:t>Convolutional layers</a:t>
            </a:r>
            <a:r>
              <a:rPr lang="en" sz="1500">
                <a:solidFill>
                  <a:srgbClr val="292929"/>
                </a:solidFill>
                <a:highlight>
                  <a:srgbClr val="FFFFFF"/>
                </a:highlight>
              </a:rPr>
              <a:t> pada </a:t>
            </a:r>
            <a:r>
              <a:rPr b="1" lang="en" sz="1500">
                <a:solidFill>
                  <a:srgbClr val="292929"/>
                </a:solidFill>
                <a:highlight>
                  <a:srgbClr val="FFFFFF"/>
                </a:highlight>
              </a:rPr>
              <a:t>YOLO menurunkan sampel (downsample) atau </a:t>
            </a:r>
            <a:r>
              <a:rPr b="1" i="1" lang="en" sz="1500">
                <a:solidFill>
                  <a:srgbClr val="292929"/>
                </a:solidFill>
                <a:highlight>
                  <a:srgbClr val="FFFFFF"/>
                </a:highlight>
              </a:rPr>
              <a:t>reduction factor</a:t>
            </a:r>
            <a:r>
              <a:rPr b="1" lang="en" sz="1500">
                <a:solidFill>
                  <a:srgbClr val="292929"/>
                </a:solidFill>
                <a:highlight>
                  <a:srgbClr val="FFFFFF"/>
                </a:highlight>
              </a:rPr>
              <a:t> gambar dengan </a:t>
            </a:r>
            <a:r>
              <a:rPr b="1" i="1" lang="en" sz="1500">
                <a:solidFill>
                  <a:srgbClr val="292929"/>
                </a:solidFill>
                <a:highlight>
                  <a:srgbClr val="FFFFFF"/>
                </a:highlight>
              </a:rPr>
              <a:t>factor </a:t>
            </a:r>
            <a:r>
              <a:rPr b="1" lang="en" sz="1500">
                <a:solidFill>
                  <a:srgbClr val="292929"/>
                </a:solidFill>
                <a:highlight>
                  <a:srgbClr val="FFFFFF"/>
                </a:highlight>
              </a:rPr>
              <a:t>32 sehingga dengan menggunakan </a:t>
            </a:r>
            <a:r>
              <a:rPr b="1" i="1" lang="en" sz="1500">
                <a:solidFill>
                  <a:srgbClr val="292929"/>
                </a:solidFill>
                <a:highlight>
                  <a:srgbClr val="FFFFFF"/>
                </a:highlight>
              </a:rPr>
              <a:t>input</a:t>
            </a:r>
            <a:r>
              <a:rPr b="1" lang="en" sz="1500">
                <a:solidFill>
                  <a:srgbClr val="292929"/>
                </a:solidFill>
                <a:highlight>
                  <a:srgbClr val="FFFFFF"/>
                </a:highlight>
              </a:rPr>
              <a:t> gambar 416 kita mendapatkan </a:t>
            </a:r>
            <a:r>
              <a:rPr b="1" i="1" lang="en" sz="1500">
                <a:solidFill>
                  <a:srgbClr val="292929"/>
                </a:solidFill>
                <a:highlight>
                  <a:srgbClr val="FFFFFF"/>
                </a:highlight>
              </a:rPr>
              <a:t>output feature map</a:t>
            </a:r>
            <a:r>
              <a:rPr b="1" lang="en" sz="1500">
                <a:solidFill>
                  <a:srgbClr val="292929"/>
                </a:solidFill>
                <a:highlight>
                  <a:srgbClr val="FFFFFF"/>
                </a:highlight>
              </a:rPr>
              <a:t> sebesar 13 x 13. </a:t>
            </a:r>
            <a:r>
              <a:rPr lang="en" sz="1500">
                <a:solidFill>
                  <a:srgbClr val="292929"/>
                </a:solidFill>
                <a:highlight>
                  <a:srgbClr val="FFFFFF"/>
                </a:highlight>
              </a:rPr>
              <a:t>Menggunakan </a:t>
            </a:r>
            <a:r>
              <a:rPr i="1" lang="en" sz="1500">
                <a:solidFill>
                  <a:srgbClr val="292929"/>
                </a:solidFill>
                <a:highlight>
                  <a:srgbClr val="FFFFFF"/>
                </a:highlight>
              </a:rPr>
              <a:t>anchor boxes</a:t>
            </a:r>
            <a:r>
              <a:rPr lang="en" sz="1500">
                <a:solidFill>
                  <a:srgbClr val="292929"/>
                </a:solidFill>
                <a:highlight>
                  <a:srgbClr val="FFFFFF"/>
                </a:highlight>
              </a:rPr>
              <a:t> juga meningkatkan akurasi. YOLO hanya dapat memprediksi 98 bounding boxes per image tetapi dengan </a:t>
            </a:r>
            <a:r>
              <a:rPr i="1" lang="en" sz="1500">
                <a:solidFill>
                  <a:srgbClr val="292929"/>
                </a:solidFill>
                <a:highlight>
                  <a:srgbClr val="FFFFFF"/>
                </a:highlight>
              </a:rPr>
              <a:t>anchor boxes</a:t>
            </a:r>
            <a:r>
              <a:rPr lang="en" sz="1500">
                <a:solidFill>
                  <a:srgbClr val="292929"/>
                </a:solidFill>
                <a:highlight>
                  <a:srgbClr val="FFFFFF"/>
                </a:highlight>
              </a:rPr>
              <a:t> </a:t>
            </a:r>
            <a:r>
              <a:rPr i="1" lang="en" sz="1500">
                <a:solidFill>
                  <a:srgbClr val="292929"/>
                </a:solidFill>
                <a:highlight>
                  <a:srgbClr val="FFFFFF"/>
                </a:highlight>
              </a:rPr>
              <a:t>model</a:t>
            </a:r>
            <a:r>
              <a:rPr lang="en" sz="1500">
                <a:solidFill>
                  <a:srgbClr val="292929"/>
                </a:solidFill>
                <a:highlight>
                  <a:srgbClr val="FFFFFF"/>
                </a:highlight>
              </a:rPr>
              <a:t> dapat memprediksi lebih dari 1000.</a:t>
            </a:r>
            <a:endParaRPr sz="1500"/>
          </a:p>
        </p:txBody>
      </p:sp>
      <p:sp>
        <p:nvSpPr>
          <p:cNvPr id="119" name="Google Shape;119;p22"/>
          <p:cNvSpPr txBox="1"/>
          <p:nvPr>
            <p:ph type="title"/>
          </p:nvPr>
        </p:nvSpPr>
        <p:spPr>
          <a:xfrm>
            <a:off x="311700" y="39377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Convolutional with Anchor Boxes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Multi-Scale Training</a:t>
            </a:r>
            <a:endParaRPr/>
          </a:p>
        </p:txBody>
      </p:sp>
      <p:sp>
        <p:nvSpPr>
          <p:cNvPr id="125" name="Google Shape;125;p23"/>
          <p:cNvSpPr txBox="1"/>
          <p:nvPr>
            <p:ph idx="4294967295" type="body"/>
          </p:nvPr>
        </p:nvSpPr>
        <p:spPr>
          <a:xfrm>
            <a:off x="404100" y="1497300"/>
            <a:ext cx="8335800" cy="3721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1500">
                <a:solidFill>
                  <a:srgbClr val="292929"/>
                </a:solidFill>
                <a:highlight>
                  <a:srgbClr val="FFFFFF"/>
                </a:highlight>
              </a:rPr>
              <a:t>Multi-Scale Training</a:t>
            </a:r>
            <a:r>
              <a:rPr lang="en" sz="1500">
                <a:solidFill>
                  <a:srgbClr val="292929"/>
                </a:solidFill>
                <a:highlight>
                  <a:srgbClr val="FFFFFF"/>
                </a:highlight>
              </a:rPr>
              <a:t>. Original YOLO menggunakan input dengan resolusi 448 x 448. Dengan menambahkan </a:t>
            </a:r>
            <a:r>
              <a:rPr i="1" lang="en" sz="1500">
                <a:solidFill>
                  <a:srgbClr val="292929"/>
                </a:solidFill>
                <a:highlight>
                  <a:srgbClr val="FFFFFF"/>
                </a:highlight>
              </a:rPr>
              <a:t>anchor boxes</a:t>
            </a:r>
            <a:r>
              <a:rPr lang="en" sz="1500">
                <a:solidFill>
                  <a:srgbClr val="292929"/>
                </a:solidFill>
                <a:highlight>
                  <a:srgbClr val="FFFFFF"/>
                </a:highlight>
              </a:rPr>
              <a:t> YOLO mengubah resolusi menjadi 416 x 416. </a:t>
            </a:r>
            <a:r>
              <a:rPr b="1" lang="en" sz="1500">
                <a:solidFill>
                  <a:srgbClr val="292929"/>
                </a:solidFill>
                <a:highlight>
                  <a:srgbClr val="FFFFFF"/>
                </a:highlight>
              </a:rPr>
              <a:t>Namun, sejak YOLO model hanya menggunkan </a:t>
            </a:r>
            <a:r>
              <a:rPr b="1" i="1" lang="en" sz="1500">
                <a:solidFill>
                  <a:srgbClr val="292929"/>
                </a:solidFill>
                <a:highlight>
                  <a:srgbClr val="FFFFFF"/>
                </a:highlight>
              </a:rPr>
              <a:t>convolutional </a:t>
            </a:r>
            <a:r>
              <a:rPr b="1" lang="en" sz="1500">
                <a:solidFill>
                  <a:srgbClr val="292929"/>
                </a:solidFill>
                <a:highlight>
                  <a:srgbClr val="FFFFFF"/>
                </a:highlight>
              </a:rPr>
              <a:t>dan </a:t>
            </a:r>
            <a:r>
              <a:rPr b="1" i="1" lang="en" sz="1500">
                <a:solidFill>
                  <a:srgbClr val="292929"/>
                </a:solidFill>
                <a:highlight>
                  <a:srgbClr val="FFFFFF"/>
                </a:highlight>
              </a:rPr>
              <a:t>pooling layers</a:t>
            </a:r>
            <a:r>
              <a:rPr b="1" lang="en" sz="1500">
                <a:solidFill>
                  <a:srgbClr val="292929"/>
                </a:solidFill>
                <a:highlight>
                  <a:srgbClr val="FFFFFF"/>
                </a:highlight>
              </a:rPr>
              <a:t> itu bisa mengubah ukurannya secara cepat. </a:t>
            </a:r>
            <a:r>
              <a:rPr lang="en" sz="1500">
                <a:solidFill>
                  <a:srgbClr val="292929"/>
                </a:solidFill>
                <a:highlight>
                  <a:srgbClr val="FFFFFF"/>
                </a:highlight>
              </a:rPr>
              <a:t>Kita ingin YOLOv2 kuat untuk dijalankan pada gambar dengan ukuran-ukuran yang berbeda sehingga YOLO melakukan training ini kedalam </a:t>
            </a:r>
            <a:r>
              <a:rPr i="1" lang="en" sz="1500">
                <a:solidFill>
                  <a:srgbClr val="292929"/>
                </a:solidFill>
                <a:highlight>
                  <a:srgbClr val="FFFFFF"/>
                </a:highlight>
              </a:rPr>
              <a:t>model</a:t>
            </a:r>
            <a:r>
              <a:rPr lang="en" sz="1500">
                <a:solidFill>
                  <a:srgbClr val="292929"/>
                </a:solidFill>
                <a:highlight>
                  <a:srgbClr val="FFFFFF"/>
                </a:highlight>
              </a:rPr>
              <a:t>. Alih-alih memperbaiki ukuran </a:t>
            </a:r>
            <a:r>
              <a:rPr i="1" lang="en" sz="1500">
                <a:solidFill>
                  <a:srgbClr val="292929"/>
                </a:solidFill>
                <a:highlight>
                  <a:srgbClr val="FFFFFF"/>
                </a:highlight>
              </a:rPr>
              <a:t>image</a:t>
            </a:r>
            <a:r>
              <a:rPr lang="en" sz="1500">
                <a:solidFill>
                  <a:srgbClr val="292929"/>
                </a:solidFill>
                <a:highlight>
                  <a:srgbClr val="FFFFFF"/>
                </a:highlight>
              </a:rPr>
              <a:t> pada </a:t>
            </a:r>
            <a:r>
              <a:rPr i="1" lang="en" sz="1500">
                <a:solidFill>
                  <a:srgbClr val="292929"/>
                </a:solidFill>
                <a:highlight>
                  <a:srgbClr val="FFFFFF"/>
                </a:highlight>
              </a:rPr>
              <a:t>input</a:t>
            </a:r>
            <a:r>
              <a:rPr lang="en" sz="1500">
                <a:solidFill>
                  <a:srgbClr val="292929"/>
                </a:solidFill>
                <a:highlight>
                  <a:srgbClr val="FFFFFF"/>
                </a:highlight>
              </a:rPr>
              <a:t>, kita mengubah jaringan setiap beberapa iterasi. Setiap 10 </a:t>
            </a:r>
            <a:r>
              <a:rPr i="1" lang="en" sz="1500">
                <a:solidFill>
                  <a:srgbClr val="292929"/>
                </a:solidFill>
                <a:highlight>
                  <a:srgbClr val="FFFFFF"/>
                </a:highlight>
              </a:rPr>
              <a:t>batch</a:t>
            </a:r>
            <a:r>
              <a:rPr lang="en" sz="1500">
                <a:solidFill>
                  <a:srgbClr val="292929"/>
                </a:solidFill>
                <a:highlight>
                  <a:srgbClr val="FFFFFF"/>
                </a:highlight>
              </a:rPr>
              <a:t> pada jaringan secara acak memilih ukuran dimensi gambar baru. Sejak </a:t>
            </a:r>
            <a:r>
              <a:rPr i="1" lang="en" sz="1500">
                <a:solidFill>
                  <a:srgbClr val="292929"/>
                </a:solidFill>
                <a:highlight>
                  <a:srgbClr val="FFFFFF"/>
                </a:highlight>
              </a:rPr>
              <a:t>model downsample</a:t>
            </a:r>
            <a:r>
              <a:rPr lang="en" sz="1500">
                <a:solidFill>
                  <a:srgbClr val="292929"/>
                </a:solidFill>
                <a:highlight>
                  <a:srgbClr val="FFFFFF"/>
                </a:highlight>
              </a:rPr>
              <a:t> menggunakan </a:t>
            </a:r>
            <a:r>
              <a:rPr i="1" lang="en" sz="1500">
                <a:solidFill>
                  <a:srgbClr val="292929"/>
                </a:solidFill>
                <a:highlight>
                  <a:srgbClr val="FFFFFF"/>
                </a:highlight>
              </a:rPr>
              <a:t>factor</a:t>
            </a:r>
            <a:r>
              <a:rPr lang="en" sz="1500">
                <a:solidFill>
                  <a:srgbClr val="292929"/>
                </a:solidFill>
                <a:highlight>
                  <a:srgbClr val="FFFFFF"/>
                </a:highlight>
              </a:rPr>
              <a:t> 32, kita tarik hasil dari kelipatan 32 yaitu 32: {320, 352, … 608}. Jadi pilihan terkecil adalah 320 x 320 dan terbesarnya 608 x 608. Ini artinya dengan jaringan yang sama YOLO dapat memprediksi deteksi dengan resolusi yang berbeda sehingga YOLO v2 menawarkan </a:t>
            </a:r>
            <a:r>
              <a:rPr i="1" lang="en" sz="1500">
                <a:solidFill>
                  <a:srgbClr val="292929"/>
                </a:solidFill>
                <a:highlight>
                  <a:srgbClr val="FFFFFF"/>
                </a:highlight>
              </a:rPr>
              <a:t>tradeoff</a:t>
            </a:r>
            <a:r>
              <a:rPr lang="en" sz="1500">
                <a:solidFill>
                  <a:srgbClr val="292929"/>
                </a:solidFill>
                <a:highlight>
                  <a:srgbClr val="FFFFFF"/>
                </a:highlight>
              </a:rPr>
              <a:t> yang mudah antara kecepatan dan akurasi pada ukuran yang lebih kecil.</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236700" y="1615350"/>
            <a:ext cx="3706500" cy="250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Langkah-langkah kerja YOLO</a:t>
            </a:r>
            <a:endParaRPr/>
          </a:p>
        </p:txBody>
      </p:sp>
      <p:pic>
        <p:nvPicPr>
          <p:cNvPr id="131" name="Google Shape;131;p24"/>
          <p:cNvPicPr preferRelativeResize="0"/>
          <p:nvPr/>
        </p:nvPicPr>
        <p:blipFill>
          <a:blip r:embed="rId3">
            <a:alphaModFix/>
          </a:blip>
          <a:stretch>
            <a:fillRect/>
          </a:stretch>
        </p:blipFill>
        <p:spPr>
          <a:xfrm>
            <a:off x="4318400" y="0"/>
            <a:ext cx="4825599" cy="51434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Convolution and Max Pooling</a:t>
            </a:r>
            <a:endParaRPr/>
          </a:p>
        </p:txBody>
      </p:sp>
      <p:pic>
        <p:nvPicPr>
          <p:cNvPr id="137" name="Google Shape;137;p25"/>
          <p:cNvPicPr preferRelativeResize="0"/>
          <p:nvPr/>
        </p:nvPicPr>
        <p:blipFill>
          <a:blip r:embed="rId3">
            <a:alphaModFix/>
          </a:blip>
          <a:stretch>
            <a:fillRect/>
          </a:stretch>
        </p:blipFill>
        <p:spPr>
          <a:xfrm>
            <a:off x="2226500" y="1338950"/>
            <a:ext cx="4819659" cy="37140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Output 13 x 13 x 125</a:t>
            </a:r>
            <a:endParaRPr/>
          </a:p>
        </p:txBody>
      </p:sp>
      <p:pic>
        <p:nvPicPr>
          <p:cNvPr id="143" name="Google Shape;143;p26"/>
          <p:cNvPicPr preferRelativeResize="0"/>
          <p:nvPr/>
        </p:nvPicPr>
        <p:blipFill>
          <a:blip r:embed="rId3">
            <a:alphaModFix/>
          </a:blip>
          <a:stretch>
            <a:fillRect/>
          </a:stretch>
        </p:blipFill>
        <p:spPr>
          <a:xfrm>
            <a:off x="2642025" y="1438675"/>
            <a:ext cx="3452275" cy="3411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Confidence Score for the Bounding Box</a:t>
            </a:r>
            <a:endParaRPr/>
          </a:p>
        </p:txBody>
      </p:sp>
      <p:pic>
        <p:nvPicPr>
          <p:cNvPr id="149" name="Google Shape;149;p27"/>
          <p:cNvPicPr preferRelativeResize="0"/>
          <p:nvPr/>
        </p:nvPicPr>
        <p:blipFill>
          <a:blip r:embed="rId3">
            <a:alphaModFix/>
          </a:blip>
          <a:stretch>
            <a:fillRect/>
          </a:stretch>
        </p:blipFill>
        <p:spPr>
          <a:xfrm>
            <a:off x="2703975" y="1530900"/>
            <a:ext cx="3429125" cy="3402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Class Prediction &amp; Non-max Suppression</a:t>
            </a:r>
            <a:endParaRPr/>
          </a:p>
        </p:txBody>
      </p:sp>
      <p:pic>
        <p:nvPicPr>
          <p:cNvPr id="155" name="Google Shape;155;p28"/>
          <p:cNvPicPr preferRelativeResize="0"/>
          <p:nvPr/>
        </p:nvPicPr>
        <p:blipFill>
          <a:blip r:embed="rId3">
            <a:alphaModFix/>
          </a:blip>
          <a:stretch>
            <a:fillRect/>
          </a:stretch>
        </p:blipFill>
        <p:spPr>
          <a:xfrm>
            <a:off x="2914650" y="1454350"/>
            <a:ext cx="3391075" cy="3351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nvSpPr>
        <p:spPr>
          <a:xfrm>
            <a:off x="325950" y="377575"/>
            <a:ext cx="6169500" cy="294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Roboto"/>
                <a:ea typeface="Roboto"/>
                <a:cs typeface="Roboto"/>
                <a:sym typeface="Roboto"/>
              </a:rPr>
              <a:t>Paper yang digunakan</a:t>
            </a:r>
            <a:r>
              <a:rPr lang="en">
                <a:latin typeface="Roboto"/>
                <a:ea typeface="Roboto"/>
                <a:cs typeface="Roboto"/>
                <a:sym typeface="Roboto"/>
              </a:rPr>
              <a:t> :</a:t>
            </a:r>
            <a:endParaRPr>
              <a:latin typeface="Roboto"/>
              <a:ea typeface="Roboto"/>
              <a:cs typeface="Roboto"/>
              <a:sym typeface="Roboto"/>
            </a:endParaRPr>
          </a:p>
          <a:p>
            <a:pPr indent="-317500" lvl="0" marL="457200" rtl="0" algn="l">
              <a:spcBef>
                <a:spcPts val="0"/>
              </a:spcBef>
              <a:spcAft>
                <a:spcPts val="0"/>
              </a:spcAft>
              <a:buSzPts val="1400"/>
              <a:buFont typeface="Times New Roman"/>
              <a:buChar char="-"/>
            </a:pPr>
            <a:r>
              <a:rPr lang="en" sz="1800">
                <a:latin typeface="Times New Roman"/>
                <a:ea typeface="Times New Roman"/>
                <a:cs typeface="Times New Roman"/>
                <a:sym typeface="Times New Roman"/>
              </a:rPr>
              <a:t>You Only Look Once:Unified, Real-Time Object Detection</a:t>
            </a:r>
            <a:endParaRPr sz="18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Oleh : Joseph Redmon, Santosh Divvala, Ross Girshick, Ali Farhadi</a:t>
            </a:r>
            <a:endParaRPr>
              <a:latin typeface="Times New Roman"/>
              <a:ea typeface="Times New Roman"/>
              <a:cs typeface="Times New Roman"/>
              <a:sym typeface="Times New Roman"/>
            </a:endParaRPr>
          </a:p>
          <a:p>
            <a:pPr indent="0" lvl="0" marL="457200" rtl="0" algn="l">
              <a:spcBef>
                <a:spcPts val="0"/>
              </a:spcBef>
              <a:spcAft>
                <a:spcPts val="0"/>
              </a:spcAft>
              <a:buNone/>
            </a:pPr>
            <a:r>
              <a:t/>
            </a:r>
            <a:endParaRPr>
              <a:latin typeface="Times New Roman"/>
              <a:ea typeface="Times New Roman"/>
              <a:cs typeface="Times New Roman"/>
              <a:sym typeface="Times New Roman"/>
            </a:endParaRPr>
          </a:p>
          <a:p>
            <a:pPr indent="0" lvl="0" marL="457200" rtl="0" algn="l">
              <a:spcBef>
                <a:spcPts val="0"/>
              </a:spcBef>
              <a:spcAft>
                <a:spcPts val="0"/>
              </a:spcAft>
              <a:buNone/>
            </a:pPr>
            <a:r>
              <a:rPr lang="en">
                <a:latin typeface="Times New Roman"/>
                <a:ea typeface="Times New Roman"/>
                <a:cs typeface="Times New Roman"/>
                <a:sym typeface="Times New Roman"/>
              </a:rPr>
              <a:t>Link : </a:t>
            </a:r>
            <a:r>
              <a:rPr lang="en">
                <a:uFill>
                  <a:noFill/>
                </a:uFill>
                <a:latin typeface="Times New Roman"/>
                <a:ea typeface="Times New Roman"/>
                <a:cs typeface="Times New Roman"/>
                <a:sym typeface="Times New Roman"/>
                <a:hlinkClick r:id="rId3"/>
              </a:rPr>
              <a:t>https://www.cv-foundation.org/openaccess/content_cvpr_2016/papers/Redmon_You_Only_Look_CVPR_2016_paper.pdf</a:t>
            </a:r>
            <a:endParaRPr>
              <a:latin typeface="Times New Roman"/>
              <a:ea typeface="Times New Roman"/>
              <a:cs typeface="Times New Roman"/>
              <a:sym typeface="Times New Roman"/>
            </a:endParaRPr>
          </a:p>
          <a:p>
            <a:pPr indent="0" lvl="0" marL="457200" rtl="0" algn="l">
              <a:spcBef>
                <a:spcPts val="0"/>
              </a:spcBef>
              <a:spcAft>
                <a:spcPts val="0"/>
              </a:spcAft>
              <a:buNone/>
            </a:pPr>
            <a:r>
              <a:t/>
            </a:r>
            <a:endParaRPr>
              <a:latin typeface="Roboto"/>
              <a:ea typeface="Roboto"/>
              <a:cs typeface="Roboto"/>
              <a:sym typeface="Roboto"/>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YOLO9000</a:t>
            </a:r>
            <a:endParaRPr sz="18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Oleh : Joseph Redmon, Ali Farhadi</a:t>
            </a:r>
            <a:endParaRPr>
              <a:latin typeface="Times New Roman"/>
              <a:ea typeface="Times New Roman"/>
              <a:cs typeface="Times New Roman"/>
              <a:sym typeface="Times New Roman"/>
            </a:endParaRPr>
          </a:p>
          <a:p>
            <a:pPr indent="0" lvl="0" marL="457200" rtl="0" algn="l">
              <a:spcBef>
                <a:spcPts val="0"/>
              </a:spcBef>
              <a:spcAft>
                <a:spcPts val="0"/>
              </a:spcAft>
              <a:buNone/>
            </a:pPr>
            <a:r>
              <a:t/>
            </a:r>
            <a:endParaRPr>
              <a:latin typeface="Times New Roman"/>
              <a:ea typeface="Times New Roman"/>
              <a:cs typeface="Times New Roman"/>
              <a:sym typeface="Times New Roman"/>
            </a:endParaRPr>
          </a:p>
          <a:p>
            <a:pPr indent="0" lvl="0" marL="457200" rtl="0" algn="l">
              <a:spcBef>
                <a:spcPts val="0"/>
              </a:spcBef>
              <a:spcAft>
                <a:spcPts val="0"/>
              </a:spcAft>
              <a:buNone/>
            </a:pPr>
            <a:r>
              <a:rPr lang="en">
                <a:latin typeface="Times New Roman"/>
                <a:ea typeface="Times New Roman"/>
                <a:cs typeface="Times New Roman"/>
                <a:sym typeface="Times New Roman"/>
              </a:rPr>
              <a:t>Link : https://arxiv.org/pdf/1612.08242.pdf</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01000" y="961700"/>
            <a:ext cx="3706500" cy="250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YOLO</a:t>
            </a:r>
            <a:endParaRPr/>
          </a:p>
        </p:txBody>
      </p:sp>
      <p:sp>
        <p:nvSpPr>
          <p:cNvPr id="77" name="Google Shape;77;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500">
              <a:solidFill>
                <a:srgbClr val="000000"/>
              </a:solidFill>
            </a:endParaRPr>
          </a:p>
          <a:p>
            <a:pPr indent="0" lvl="0" marL="0" rtl="0" algn="l">
              <a:spcBef>
                <a:spcPts val="1200"/>
              </a:spcBef>
              <a:spcAft>
                <a:spcPts val="0"/>
              </a:spcAft>
              <a:buNone/>
            </a:pPr>
            <a:r>
              <a:t/>
            </a:r>
            <a:endParaRPr sz="1500">
              <a:solidFill>
                <a:srgbClr val="000000"/>
              </a:solidFill>
            </a:endParaRPr>
          </a:p>
          <a:p>
            <a:pPr indent="0" lvl="0" marL="0" rtl="0" algn="l">
              <a:spcBef>
                <a:spcPts val="1200"/>
              </a:spcBef>
              <a:spcAft>
                <a:spcPts val="1200"/>
              </a:spcAft>
              <a:buNone/>
            </a:pPr>
            <a:r>
              <a:rPr b="1" lang="en" sz="1550">
                <a:solidFill>
                  <a:srgbClr val="292929"/>
                </a:solidFill>
                <a:highlight>
                  <a:srgbClr val="FFFFFF"/>
                </a:highlight>
              </a:rPr>
              <a:t>YOLO (</a:t>
            </a:r>
            <a:r>
              <a:rPr b="1" i="1" lang="en" sz="1550">
                <a:solidFill>
                  <a:srgbClr val="292929"/>
                </a:solidFill>
                <a:highlight>
                  <a:srgbClr val="FFFFFF"/>
                </a:highlight>
              </a:rPr>
              <a:t>You Only Look Once</a:t>
            </a:r>
            <a:r>
              <a:rPr b="1" lang="en" sz="1550">
                <a:solidFill>
                  <a:srgbClr val="292929"/>
                </a:solidFill>
                <a:highlight>
                  <a:srgbClr val="FFFFFF"/>
                </a:highlight>
              </a:rPr>
              <a:t>)</a:t>
            </a:r>
            <a:r>
              <a:rPr lang="en" sz="1550">
                <a:solidFill>
                  <a:srgbClr val="292929"/>
                </a:solidFill>
                <a:highlight>
                  <a:srgbClr val="FFFFFF"/>
                </a:highlight>
              </a:rPr>
              <a:t> pertama kali diciptakan oleh </a:t>
            </a:r>
            <a:r>
              <a:rPr b="1" lang="en" sz="1550">
                <a:solidFill>
                  <a:srgbClr val="292929"/>
                </a:solidFill>
                <a:highlight>
                  <a:srgbClr val="FFFFFF"/>
                </a:highlight>
              </a:rPr>
              <a:t>Joseph Redmon </a:t>
            </a:r>
            <a:r>
              <a:rPr lang="en" sz="1550">
                <a:solidFill>
                  <a:srgbClr val="292929"/>
                </a:solidFill>
                <a:highlight>
                  <a:srgbClr val="FFFFFF"/>
                </a:highlight>
              </a:rPr>
              <a:t>pada tahun 2015 adalah system deteksi objek secara </a:t>
            </a:r>
            <a:r>
              <a:rPr i="1" lang="en" sz="1550">
                <a:solidFill>
                  <a:srgbClr val="292929"/>
                </a:solidFill>
                <a:highlight>
                  <a:srgbClr val="FFFFFF"/>
                </a:highlight>
              </a:rPr>
              <a:t>real time</a:t>
            </a:r>
            <a:r>
              <a:rPr lang="en" sz="1550">
                <a:solidFill>
                  <a:srgbClr val="292929"/>
                </a:solidFill>
                <a:highlight>
                  <a:srgbClr val="FFFFFF"/>
                </a:highlight>
              </a:rPr>
              <a:t> berdasarkan CNN (</a:t>
            </a:r>
            <a:r>
              <a:rPr i="1" lang="en" sz="1550">
                <a:solidFill>
                  <a:srgbClr val="292929"/>
                </a:solidFill>
                <a:highlight>
                  <a:srgbClr val="FFFFFF"/>
                </a:highlight>
              </a:rPr>
              <a:t>Convolutional Neural Network</a:t>
            </a:r>
            <a:r>
              <a:rPr lang="en" sz="1550">
                <a:solidFill>
                  <a:srgbClr val="292929"/>
                </a:solidFill>
                <a:highlight>
                  <a:srgbClr val="FFFFFF"/>
                </a:highlight>
              </a:rPr>
              <a:t>)</a:t>
            </a:r>
            <a:endParaRPr sz="17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01000" y="704525"/>
            <a:ext cx="3706500" cy="250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Apa itu YOLO?</a:t>
            </a:r>
            <a:endParaRPr/>
          </a:p>
        </p:txBody>
      </p:sp>
      <p:sp>
        <p:nvSpPr>
          <p:cNvPr id="83" name="Google Shape;83;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500">
              <a:solidFill>
                <a:srgbClr val="000000"/>
              </a:solidFill>
            </a:endParaRPr>
          </a:p>
          <a:p>
            <a:pPr indent="0" lvl="0" marL="0" rtl="0" algn="l">
              <a:spcBef>
                <a:spcPts val="1200"/>
              </a:spcBef>
              <a:spcAft>
                <a:spcPts val="0"/>
              </a:spcAft>
              <a:buNone/>
            </a:pPr>
            <a:r>
              <a:t/>
            </a:r>
            <a:endParaRPr sz="1500">
              <a:solidFill>
                <a:srgbClr val="000000"/>
              </a:solidFill>
            </a:endParaRPr>
          </a:p>
          <a:p>
            <a:pPr indent="0" lvl="0" marL="0" rtl="0" algn="l">
              <a:spcBef>
                <a:spcPts val="1200"/>
              </a:spcBef>
              <a:spcAft>
                <a:spcPts val="1200"/>
              </a:spcAft>
              <a:buNone/>
            </a:pPr>
            <a:r>
              <a:rPr lang="en" sz="1500">
                <a:solidFill>
                  <a:srgbClr val="000000"/>
                </a:solidFill>
              </a:rPr>
              <a:t>YOLO singkatan dari You Only Look Once. YOLO merupakan algoritma yang berdasarkan pada regresi dimana dalam sekali proses running tersebut akan menghasilkan output prediksi kelas dan bounding box untuk setiap objek</a:t>
            </a:r>
            <a:endParaRPr sz="15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Ide Dasar YOLO</a:t>
            </a:r>
            <a:endParaRPr/>
          </a:p>
        </p:txBody>
      </p:sp>
      <p:sp>
        <p:nvSpPr>
          <p:cNvPr id="89" name="Google Shape;89;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500"/>
          </a:p>
          <a:p>
            <a:pPr indent="0" lvl="0" marL="0" rtl="0" algn="l">
              <a:spcBef>
                <a:spcPts val="1200"/>
              </a:spcBef>
              <a:spcAft>
                <a:spcPts val="0"/>
              </a:spcAft>
              <a:buNone/>
            </a:pPr>
            <a:r>
              <a:t/>
            </a:r>
            <a:endParaRPr sz="1500">
              <a:solidFill>
                <a:srgbClr val="000000"/>
              </a:solidFill>
            </a:endParaRPr>
          </a:p>
          <a:p>
            <a:pPr indent="0" lvl="0" marL="0" rtl="0" algn="l">
              <a:spcBef>
                <a:spcPts val="1200"/>
              </a:spcBef>
              <a:spcAft>
                <a:spcPts val="1200"/>
              </a:spcAft>
              <a:buNone/>
            </a:pPr>
            <a:r>
              <a:rPr lang="en" sz="1500">
                <a:solidFill>
                  <a:srgbClr val="000000"/>
                </a:solidFill>
              </a:rPr>
              <a:t>Yolo membagi gambar atau video yang di input menjadi S x S grid atau persegi. Inovasi dari YOLO adalah mereformasi framework dari Region Proposal detection : seri R-CNN perlu menghasilkan Region Proposal untuk melengkapi proses klasifikasi dan regresi</a:t>
            </a:r>
            <a:endParaRPr sz="15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None/>
            </a:pPr>
            <a:r>
              <a:rPr lang="en"/>
              <a:t>Struktur Jaringan YOLO</a:t>
            </a:r>
            <a:endParaRPr/>
          </a:p>
        </p:txBody>
      </p:sp>
      <p:pic>
        <p:nvPicPr>
          <p:cNvPr id="95" name="Google Shape;95;p18"/>
          <p:cNvPicPr preferRelativeResize="0"/>
          <p:nvPr/>
        </p:nvPicPr>
        <p:blipFill>
          <a:blip r:embed="rId3">
            <a:alphaModFix/>
          </a:blip>
          <a:stretch>
            <a:fillRect/>
          </a:stretch>
        </p:blipFill>
        <p:spPr>
          <a:xfrm>
            <a:off x="4321075" y="1406925"/>
            <a:ext cx="4822924" cy="199235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141325" y="1651300"/>
            <a:ext cx="3706500" cy="250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900"/>
              <a:t>YOLO v2</a:t>
            </a:r>
            <a:endParaRPr sz="2900"/>
          </a:p>
        </p:txBody>
      </p:sp>
      <p:sp>
        <p:nvSpPr>
          <p:cNvPr id="101" name="Google Shape;101;p19"/>
          <p:cNvSpPr txBox="1"/>
          <p:nvPr>
            <p:ph idx="1" type="body"/>
          </p:nvPr>
        </p:nvSpPr>
        <p:spPr>
          <a:xfrm>
            <a:off x="4633950" y="447350"/>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500">
                <a:solidFill>
                  <a:srgbClr val="292929"/>
                </a:solidFill>
                <a:highlight>
                  <a:srgbClr val="FFFFFF"/>
                </a:highlight>
              </a:rPr>
              <a:t>Joseph Redmon dan Ali Farmadi kemudian memutuskan untuk membuat metode baru untuk memanfaatkan jumlah besar data yang sudah disediakan untuk digunakan dan memperluas ruang lingkup </a:t>
            </a:r>
            <a:r>
              <a:rPr i="1" lang="en" sz="1500">
                <a:solidFill>
                  <a:srgbClr val="292929"/>
                </a:solidFill>
                <a:highlight>
                  <a:srgbClr val="FFFFFF"/>
                </a:highlight>
              </a:rPr>
              <a:t>system</a:t>
            </a:r>
            <a:r>
              <a:rPr lang="en" sz="1500">
                <a:solidFill>
                  <a:srgbClr val="292929"/>
                </a:solidFill>
                <a:highlight>
                  <a:srgbClr val="FFFFFF"/>
                </a:highlight>
              </a:rPr>
              <a:t> deteksi saat ini. Mereka juga mengusulkan algoritma untuk melakukan training data-data berbeda yang diinginkan sesuai dengan keinginan untuk proses deteksi dan klasifikasi objek. Metode dan algoritma tersebut adalah YOLOv2, dimana disediakan 9000 objek berbeda dan menghasilkan proses deteksi dan klasifikasi yang lebih akurat dibandingkan YOLOv1.Mereka menyederhanakan jaringan dan membuat representasi proses menjadi lebih mudah dipelajari.</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236700" y="1615350"/>
            <a:ext cx="3706500" cy="250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Batch Normalization</a:t>
            </a:r>
            <a:endParaRPr/>
          </a:p>
        </p:txBody>
      </p:sp>
      <p:sp>
        <p:nvSpPr>
          <p:cNvPr id="107" name="Google Shape;107;p2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i="1" lang="en" sz="1500">
                <a:solidFill>
                  <a:srgbClr val="292929"/>
                </a:solidFill>
                <a:highlight>
                  <a:srgbClr val="FFFFFF"/>
                </a:highlight>
              </a:rPr>
              <a:t>Batch normalization</a:t>
            </a:r>
            <a:r>
              <a:rPr lang="en" sz="1500">
                <a:solidFill>
                  <a:srgbClr val="292929"/>
                </a:solidFill>
                <a:highlight>
                  <a:srgbClr val="FFFFFF"/>
                </a:highlight>
              </a:rPr>
              <a:t> mengarah ke peningkatan yang signifikan dalam konvergensi ketika menghilangkan kebutuhan bentuk regulasi yang lain. Dengan menambahkan </a:t>
            </a:r>
            <a:r>
              <a:rPr i="1" lang="en" sz="1500">
                <a:solidFill>
                  <a:srgbClr val="292929"/>
                </a:solidFill>
                <a:highlight>
                  <a:srgbClr val="FFFFFF"/>
                </a:highlight>
              </a:rPr>
              <a:t>batch normalization</a:t>
            </a:r>
            <a:r>
              <a:rPr lang="en" sz="1500">
                <a:solidFill>
                  <a:srgbClr val="292929"/>
                </a:solidFill>
                <a:highlight>
                  <a:srgbClr val="FFFFFF"/>
                </a:highlight>
              </a:rPr>
              <a:t> pada semua </a:t>
            </a:r>
            <a:r>
              <a:rPr i="1" lang="en" sz="1500">
                <a:solidFill>
                  <a:srgbClr val="292929"/>
                </a:solidFill>
                <a:highlight>
                  <a:srgbClr val="FFFFFF"/>
                </a:highlight>
              </a:rPr>
              <a:t>convolutional layers</a:t>
            </a:r>
            <a:r>
              <a:rPr lang="en" sz="1500">
                <a:solidFill>
                  <a:srgbClr val="292929"/>
                </a:solidFill>
                <a:highlight>
                  <a:srgbClr val="FFFFFF"/>
                </a:highlight>
              </a:rPr>
              <a:t> di YOLO kita mendapatkan peningkatan lebih dari 2% di maP. </a:t>
            </a:r>
            <a:r>
              <a:rPr i="1" lang="en" sz="1500">
                <a:solidFill>
                  <a:srgbClr val="292929"/>
                </a:solidFill>
                <a:highlight>
                  <a:srgbClr val="FFFFFF"/>
                </a:highlight>
              </a:rPr>
              <a:t>Batch normalization</a:t>
            </a:r>
            <a:r>
              <a:rPr lang="en" sz="1500">
                <a:solidFill>
                  <a:srgbClr val="292929"/>
                </a:solidFill>
                <a:highlight>
                  <a:srgbClr val="FFFFFF"/>
                </a:highlight>
              </a:rPr>
              <a:t> juga membantu meregulasi / mengatur model. Menggunakan </a:t>
            </a:r>
            <a:r>
              <a:rPr i="1" lang="en" sz="1500">
                <a:solidFill>
                  <a:srgbClr val="292929"/>
                </a:solidFill>
                <a:highlight>
                  <a:srgbClr val="FFFFFF"/>
                </a:highlight>
              </a:rPr>
              <a:t>batch normalization</a:t>
            </a:r>
            <a:r>
              <a:rPr lang="en" sz="1500">
                <a:solidFill>
                  <a:srgbClr val="292929"/>
                </a:solidFill>
                <a:highlight>
                  <a:srgbClr val="FFFFFF"/>
                </a:highlight>
              </a:rPr>
              <a:t> kita dapat menghilangkan </a:t>
            </a:r>
            <a:r>
              <a:rPr i="1" lang="en" sz="1500">
                <a:solidFill>
                  <a:srgbClr val="292929"/>
                </a:solidFill>
                <a:highlight>
                  <a:srgbClr val="FFFFFF"/>
                </a:highlight>
              </a:rPr>
              <a:t>dropout</a:t>
            </a:r>
            <a:r>
              <a:rPr lang="en" sz="1500">
                <a:solidFill>
                  <a:srgbClr val="292929"/>
                </a:solidFill>
                <a:highlight>
                  <a:srgbClr val="FFFFFF"/>
                </a:highlight>
              </a:rPr>
              <a:t> dari model tanpa </a:t>
            </a:r>
            <a:r>
              <a:rPr i="1" lang="en" sz="1500">
                <a:solidFill>
                  <a:srgbClr val="292929"/>
                </a:solidFill>
                <a:highlight>
                  <a:srgbClr val="FFFFFF"/>
                </a:highlight>
              </a:rPr>
              <a:t>overfitting.</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236700" y="1615350"/>
            <a:ext cx="3706500" cy="250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High Resolution Classifier</a:t>
            </a:r>
            <a:endParaRPr/>
          </a:p>
        </p:txBody>
      </p:sp>
      <p:sp>
        <p:nvSpPr>
          <p:cNvPr id="113" name="Google Shape;113;p21"/>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rgbClr val="292929"/>
                </a:solidFill>
                <a:highlight>
                  <a:srgbClr val="FFFFFF"/>
                </a:highlight>
              </a:rPr>
              <a:t>Pada YOLO v1 training jaringan </a:t>
            </a:r>
            <a:r>
              <a:rPr i="1" lang="en" sz="1500">
                <a:solidFill>
                  <a:srgbClr val="292929"/>
                </a:solidFill>
                <a:highlight>
                  <a:srgbClr val="FFFFFF"/>
                </a:highlight>
              </a:rPr>
              <a:t>classifier</a:t>
            </a:r>
            <a:r>
              <a:rPr lang="en" sz="1500">
                <a:solidFill>
                  <a:srgbClr val="292929"/>
                </a:solidFill>
                <a:highlight>
                  <a:srgbClr val="FFFFFF"/>
                </a:highlight>
              </a:rPr>
              <a:t> pada 224 x 224 dan pada YOLO v2 ditingkatkan resolusinya menjadi 448 x 448 untuk proses deteksi. Pertama-tama dalam proses klasifikasi menggunakan resolusi 448 x 448 untuk 10 </a:t>
            </a:r>
            <a:r>
              <a:rPr i="1" lang="en" sz="1500">
                <a:solidFill>
                  <a:srgbClr val="292929"/>
                </a:solidFill>
                <a:highlight>
                  <a:srgbClr val="FFFFFF"/>
                </a:highlight>
              </a:rPr>
              <a:t>epoch</a:t>
            </a:r>
            <a:r>
              <a:rPr lang="en" sz="1500">
                <a:solidFill>
                  <a:srgbClr val="292929"/>
                </a:solidFill>
                <a:highlight>
                  <a:srgbClr val="FFFFFF"/>
                </a:highlight>
              </a:rPr>
              <a:t>. Ini memberikan waktu proses </a:t>
            </a:r>
            <a:r>
              <a:rPr i="1" lang="en" sz="1500">
                <a:solidFill>
                  <a:srgbClr val="292929"/>
                </a:solidFill>
                <a:highlight>
                  <a:srgbClr val="FFFFFF"/>
                </a:highlight>
              </a:rPr>
              <a:t>filters</a:t>
            </a:r>
            <a:r>
              <a:rPr lang="en" sz="1500">
                <a:solidFill>
                  <a:srgbClr val="292929"/>
                </a:solidFill>
                <a:highlight>
                  <a:srgbClr val="FFFFFF"/>
                </a:highlight>
              </a:rPr>
              <a:t> lebih lama dengan resolusi yang lebih tinggi untuk </a:t>
            </a:r>
            <a:r>
              <a:rPr i="1" lang="en" sz="1500">
                <a:solidFill>
                  <a:srgbClr val="292929"/>
                </a:solidFill>
                <a:highlight>
                  <a:srgbClr val="FFFFFF"/>
                </a:highlight>
              </a:rPr>
              <a:t>input</a:t>
            </a:r>
            <a:r>
              <a:rPr lang="en" sz="1500">
                <a:solidFill>
                  <a:srgbClr val="292929"/>
                </a:solidFill>
                <a:highlight>
                  <a:srgbClr val="FFFFFF"/>
                </a:highlight>
              </a:rPr>
              <a:t>. Hasil yang didapatkan dengan menggunakan resolusi ini adalah mendapatkan peningkatan hampir 4% tingkat akurasi maP.</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