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4d6c681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4d6c681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4d6c681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4d6c681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4d6c681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4d6c681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d6c681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d6c681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4d6c681c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4d6c681c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4d6c681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4d6c681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4d6c681c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4d6c681c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d6c681c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4d6c681c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4d6c681c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4d6c681c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d6c681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d6c681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d6c681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d6c681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d6c681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d6c681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d6c681c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d6c681c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d6c681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d6c681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4d6c681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4d6c681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4d6c681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4d6c681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4d6c681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4d6c681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Shield</a:t>
            </a:r>
            <a:r>
              <a:rPr lang="en"/>
              <a:t> Insurance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insights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5700" y="383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-Albert Shaju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09375" cy="2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320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view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most number of </a:t>
            </a:r>
            <a:r>
              <a:rPr b="1" lang="en"/>
              <a:t>C</a:t>
            </a:r>
            <a:r>
              <a:rPr b="1" lang="en"/>
              <a:t>ustomers </a:t>
            </a:r>
            <a:r>
              <a:rPr lang="en"/>
              <a:t>acquired in March 2023.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33" y="1767433"/>
            <a:ext cx="7158950" cy="2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highest revenue generated month is March 2023.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33" y="1790608"/>
            <a:ext cx="7186725" cy="28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Customer acquisition by Sales Mode.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Highest number of </a:t>
            </a:r>
            <a:r>
              <a:rPr b="1" lang="en"/>
              <a:t>Customers </a:t>
            </a:r>
            <a:r>
              <a:rPr lang="en"/>
              <a:t>were acquired by </a:t>
            </a:r>
            <a:r>
              <a:rPr b="1" lang="en"/>
              <a:t>Offline agent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0" y="1981200"/>
            <a:ext cx="48196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Revenue generated </a:t>
            </a:r>
            <a:r>
              <a:rPr b="1" lang="en" u="sng"/>
              <a:t>by Sales Mode.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Highest contribution of </a:t>
            </a:r>
            <a:r>
              <a:rPr b="1" lang="en"/>
              <a:t>Revenue </a:t>
            </a:r>
            <a:r>
              <a:rPr lang="en"/>
              <a:t>generation is by </a:t>
            </a:r>
            <a:r>
              <a:rPr b="1" lang="en"/>
              <a:t>Offline agent</a:t>
            </a:r>
            <a:r>
              <a:rPr lang="en"/>
              <a:t>.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650" y="2059113"/>
            <a:ext cx="48577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0" cy="515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View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Customers divided in the Age Groups.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age group of </a:t>
            </a:r>
            <a:r>
              <a:rPr b="1" lang="en"/>
              <a:t>35 &gt;=</a:t>
            </a:r>
            <a:r>
              <a:rPr lang="en"/>
              <a:t> have the </a:t>
            </a:r>
            <a:r>
              <a:rPr b="1" lang="en"/>
              <a:t>maximum </a:t>
            </a:r>
            <a:r>
              <a:rPr lang="en"/>
              <a:t>number of customers.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5" y="2153475"/>
            <a:ext cx="5378608" cy="29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March stands out as the month generating the highest revenue.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March witnessed the most significant customer acquisition.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Delhi NCR leads in both customer numbers and revenue.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age range of 31-40 dominates in both revenue and customer count.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Offline Agent mode proves to be the most successful for revenue and customer acquisition.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age group of 65 and above anticipates the highest settlement.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top-selling policy, POL4321HL, comes with a Rs.5000 Base Premium.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7694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Thank you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-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 about the </a:t>
            </a:r>
            <a:r>
              <a:rPr lang="en"/>
              <a:t>shield</a:t>
            </a:r>
            <a:r>
              <a:rPr lang="en"/>
              <a:t> insurance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Shield</a:t>
            </a:r>
            <a:r>
              <a:rPr lang="en"/>
              <a:t> insurance is operating in 5 different cities.</a:t>
            </a:r>
            <a:endParaRPr/>
          </a:p>
          <a:p>
            <a:pPr indent="-374135" lvl="0" marL="457200" rtl="0" algn="l">
              <a:spcBef>
                <a:spcPts val="1200"/>
              </a:spcBef>
              <a:spcAft>
                <a:spcPts val="0"/>
              </a:spcAft>
              <a:buSzPts val="2292"/>
              <a:buChar char="●"/>
            </a:pPr>
            <a:r>
              <a:rPr b="1" lang="en" sz="2291"/>
              <a:t>Chennai</a:t>
            </a:r>
            <a:endParaRPr b="1" sz="2291"/>
          </a:p>
          <a:p>
            <a:pPr indent="-374135" lvl="0" marL="457200" rtl="0" algn="l">
              <a:spcBef>
                <a:spcPts val="0"/>
              </a:spcBef>
              <a:spcAft>
                <a:spcPts val="0"/>
              </a:spcAft>
              <a:buSzPts val="2292"/>
              <a:buChar char="●"/>
            </a:pPr>
            <a:r>
              <a:rPr b="1" lang="en" sz="2291"/>
              <a:t>Delhi</a:t>
            </a:r>
            <a:endParaRPr b="1" sz="2291"/>
          </a:p>
          <a:p>
            <a:pPr indent="-374135" lvl="0" marL="457200" rtl="0" algn="l">
              <a:spcBef>
                <a:spcPts val="0"/>
              </a:spcBef>
              <a:spcAft>
                <a:spcPts val="0"/>
              </a:spcAft>
              <a:buSzPts val="2292"/>
              <a:buChar char="●"/>
            </a:pPr>
            <a:r>
              <a:rPr b="1" lang="en" sz="2291"/>
              <a:t>H</a:t>
            </a:r>
            <a:r>
              <a:rPr b="1" lang="en" sz="2291"/>
              <a:t>yderabad</a:t>
            </a:r>
            <a:endParaRPr b="1" sz="2291"/>
          </a:p>
          <a:p>
            <a:pPr indent="-374135" lvl="0" marL="457200" rtl="0" algn="l">
              <a:spcBef>
                <a:spcPts val="0"/>
              </a:spcBef>
              <a:spcAft>
                <a:spcPts val="0"/>
              </a:spcAft>
              <a:buSzPts val="2292"/>
              <a:buChar char="●"/>
            </a:pPr>
            <a:r>
              <a:rPr b="1" lang="en" sz="2291"/>
              <a:t>Indore</a:t>
            </a:r>
            <a:endParaRPr b="1" sz="2291"/>
          </a:p>
          <a:p>
            <a:pPr indent="-374135" lvl="0" marL="457200" rtl="0" algn="l">
              <a:spcBef>
                <a:spcPts val="0"/>
              </a:spcBef>
              <a:spcAft>
                <a:spcPts val="0"/>
              </a:spcAft>
              <a:buSzPts val="2292"/>
              <a:buChar char="●"/>
            </a:pPr>
            <a:r>
              <a:rPr b="1" lang="en" sz="2291"/>
              <a:t>Mumbai</a:t>
            </a:r>
            <a:endParaRPr b="1" sz="22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Modes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6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Offline </a:t>
            </a:r>
            <a:r>
              <a:rPr b="1" lang="en"/>
              <a:t>Sales Mode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Online </a:t>
            </a:r>
            <a:r>
              <a:rPr b="1" lang="en"/>
              <a:t>Sales Mode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insurance is tailored according to the age groups.</a:t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18-24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25-30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31-40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41-50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51-65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65+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1" cy="512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5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</a:t>
            </a:r>
            <a:endParaRPr b="1"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93775" y="71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dashboard's "Home" page provides details about the report's pages.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93775" y="1208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View</a:t>
            </a:r>
            <a:endParaRPr b="1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69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"General view" analyze the performance of the customer by key metrics.</a:t>
            </a:r>
            <a:endParaRPr sz="172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472925" y="2176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</a:t>
            </a:r>
            <a:r>
              <a:rPr b="1" lang="en"/>
              <a:t>View</a:t>
            </a:r>
            <a:endParaRPr b="1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93775" y="2681175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"Sales view" analyze the performance of the customer and revenue by key metrics like sales mode.</a:t>
            </a:r>
            <a:endParaRPr sz="172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623400" y="33410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 </a:t>
            </a:r>
            <a:r>
              <a:rPr b="1" lang="en"/>
              <a:t>View</a:t>
            </a:r>
            <a:endParaRPr b="1"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72925" y="3831075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"Age view" analyze the performance of the customer and revenue by key metrics like Age group.</a:t>
            </a:r>
            <a:endParaRPr sz="1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0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view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KPI’s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revenue - 989M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customer - 27K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Daily customer </a:t>
            </a:r>
            <a:r>
              <a:rPr lang="en"/>
              <a:t>growth - 126.23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Daily revenue </a:t>
            </a:r>
            <a:r>
              <a:rPr lang="en"/>
              <a:t>growth - 4.39M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0" y="1017725"/>
            <a:ext cx="4191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413" y="2818188"/>
            <a:ext cx="24098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238" y="3809038"/>
            <a:ext cx="24479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