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7AFCAE-0FF8-4F91-BF5A-7FC0E1CA5F84}">
  <a:tblStyle styleId="{5D7AFCAE-0FF8-4F91-BF5A-7FC0E1CA5F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ade298f6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ade298f6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ade298f6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ade298f6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ade298f6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ade298f6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cd75844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cd75844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ade298f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ade298f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bad804e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bad804e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dubirdie.com/blog" TargetMode="External"/><Relationship Id="rId4" Type="http://schemas.openxmlformats.org/officeDocument/2006/relationships/hyperlink" Target="https://newzoo.com/solutions/" TargetMode="External"/><Relationship Id="rId5" Type="http://schemas.openxmlformats.org/officeDocument/2006/relationships/hyperlink" Target="https://en.wikipedia.org/wiki/Nudge_theory" TargetMode="External"/><Relationship Id="rId6" Type="http://schemas.openxmlformats.org/officeDocument/2006/relationships/hyperlink" Target="https://www.analyticsvidhya.com/blog/2020/10/ab-testing-data-sci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863552" y="203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MA-329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863550" y="1457150"/>
            <a:ext cx="7688100" cy="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Seminar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786525" y="1554750"/>
            <a:ext cx="2402400" cy="1017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6530575" y="3938500"/>
            <a:ext cx="240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Group 4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20bma011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Sahil Sood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20bma024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Albert Sharma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20bma015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Gautam Kumar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Topic for the Seminar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843125" y="2788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Capstone Project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181225" y="2760500"/>
            <a:ext cx="3186900" cy="591000"/>
          </a:xfrm>
          <a:prstGeom prst="bevel">
            <a:avLst>
              <a:gd fmla="val 125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What is a Capstone Project?</a:t>
            </a:r>
            <a:endParaRPr sz="184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capstone project is a  personally designed </a:t>
            </a:r>
            <a:r>
              <a:rPr lang="en" sz="1500"/>
              <a:t>independent</a:t>
            </a:r>
            <a:r>
              <a:rPr lang="en" sz="1500"/>
              <a:t>ly  conducted activity which enables one to </a:t>
            </a:r>
            <a:r>
              <a:rPr lang="en" sz="1500"/>
              <a:t>further</a:t>
            </a:r>
            <a:r>
              <a:rPr lang="en" sz="1500"/>
              <a:t> his knowledge/skill in one or more of the course topic </a:t>
            </a:r>
            <a:r>
              <a:rPr lang="en" sz="1500"/>
              <a:t>which</a:t>
            </a:r>
            <a:r>
              <a:rPr lang="en" sz="1500"/>
              <a:t> you have found or believe to be </a:t>
            </a:r>
            <a:r>
              <a:rPr lang="en" sz="1500"/>
              <a:t>especially</a:t>
            </a:r>
            <a:r>
              <a:rPr lang="en" sz="1500"/>
              <a:t> interesting or </a:t>
            </a:r>
            <a:r>
              <a:rPr lang="en" sz="1500"/>
              <a:t>beneficial</a:t>
            </a:r>
            <a:r>
              <a:rPr lang="en" sz="1500"/>
              <a:t> to one.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All Capstone Business Projects are completed in a total-organization framework that considers the impact on other departments and on a company’s position and competitive strength in the marketplace.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312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Introduction/Problem motivation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Background/Literature review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Model / Analysis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Result/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8480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1009650" y="19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{5D7AFCAE-0FF8-4F91-BF5A-7FC0E1CA5F84}</a:tableStyleId>
              </a:tblPr>
              <a:tblGrid>
                <a:gridCol w="1019175"/>
                <a:gridCol w="1876425"/>
                <a:gridCol w="1447800"/>
                <a:gridCol w="1447800"/>
                <a:gridCol w="1447800"/>
              </a:tblGrid>
              <a:tr h="3104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WEEKS</a:t>
                      </a:r>
                      <a:endParaRPr b="1"/>
                    </a:p>
                  </a:txBody>
                  <a:tcPr marT="91425" marB="91425" marR="91425" marL="91425" anchor="ctr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MONTHS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205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January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February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March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April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Week 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Analysing the problem statement</a:t>
                      </a:r>
                      <a:endParaRPr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Cleaning and representation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Reviewing and Conclusion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Week 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Final Submission of the report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Week 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Background and Literature review &amp;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Collection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Basic Analysis and findings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Week 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Selecting the </a:t>
                      </a:r>
                      <a:r>
                        <a:rPr lang="en" sz="1200"/>
                        <a:t>Business</a:t>
                      </a:r>
                      <a:r>
                        <a:rPr lang="en" sz="1200"/>
                        <a:t> project to move with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Results and Insights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143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Why to target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B2C marketing?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B2C marketing analytics help one understand your customers better.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B2C marketing analytics enables one to make data-backed decisions.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B2C marketing analytics help oen to  improve one’s marketing strategies.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838200" y="3571875"/>
            <a:ext cx="5421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Utilities: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AutoNum type="arabicPeriod"/>
            </a:pPr>
            <a:r>
              <a:rPr i="1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Power-Bi</a:t>
            </a:r>
            <a:endParaRPr i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AutoNum type="arabicPeriod"/>
            </a:pPr>
            <a:r>
              <a:rPr i="1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</a:t>
            </a:r>
            <a:endParaRPr i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AutoNum type="arabicPeriod"/>
            </a:pPr>
            <a:r>
              <a:rPr i="1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/ R</a:t>
            </a:r>
            <a:endParaRPr i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3625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6787350" y="891550"/>
            <a:ext cx="586800" cy="1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914400" y="1657350"/>
            <a:ext cx="71265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b="1" sz="18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https://edubirdie.com/blog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https://newzoo.com/solutions/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https://en.wikipedia.org/wiki/Nudge_theory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https://www.analyticsvidhya.com/blog/2020/10/ab-testing-data-science/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