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7" r:id="rId6"/>
    <p:sldId id="261" r:id="rId7"/>
    <p:sldId id="266" r:id="rId8"/>
    <p:sldId id="257" r:id="rId9"/>
    <p:sldId id="280" r:id="rId10"/>
    <p:sldId id="273" r:id="rId11"/>
    <p:sldId id="274" r:id="rId12"/>
    <p:sldId id="276" r:id="rId13"/>
    <p:sldId id="277" r:id="rId14"/>
    <p:sldId id="275" r:id="rId15"/>
    <p:sldId id="279" r:id="rId16"/>
    <p:sldId id="278" r:id="rId17"/>
    <p:sldId id="268" r:id="rId18"/>
    <p:sldId id="269" r:id="rId19"/>
    <p:sldId id="270" r:id="rId20"/>
    <p:sldId id="271" r:id="rId21"/>
    <p:sldId id="272" r:id="rId22"/>
    <p:sldId id="264" r:id="rId23"/>
    <p:sldId id="281" r:id="rId24"/>
    <p:sldId id="282" r:id="rId25"/>
    <p:sldId id="283" r:id="rId26"/>
    <p:sldId id="265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86010-D4C8-1642-99C5-CE5EF4340A59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529DE-0D17-A84F-9CAD-8307817C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529DE-0D17-A84F-9CAD-8307817CF1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1189204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9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>
            <a:spLocks/>
          </p:cNvSpPr>
          <p:nvPr/>
        </p:nvSpPr>
        <p:spPr bwMode="auto">
          <a:xfrm>
            <a:off x="11784011" y="1393748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81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cs.bu.edu/py502/lectures5/mc.pdf" TargetMode="External"/><Relationship Id="rId4" Type="http://schemas.openxmlformats.org/officeDocument/2006/relationships/hyperlink" Target="http://www.physics.buffalo.edu/phy410-505-2009/topic6/lec-6-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ysics.buffalo.edu/phy411-506-2004/Topic3/topic3-lec7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br>
              <a:rPr lang="en-US" dirty="0" smtClean="0"/>
            </a:br>
            <a:r>
              <a:rPr lang="en-US" dirty="0" smtClean="0"/>
              <a:t>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 256 Computational Physics Final Project</a:t>
            </a:r>
          </a:p>
          <a:p>
            <a:r>
              <a:rPr lang="en-US" dirty="0"/>
              <a:t>A</a:t>
            </a:r>
            <a:r>
              <a:rPr lang="en-US" dirty="0" smtClean="0"/>
              <a:t>lternative algorithm for the </a:t>
            </a:r>
            <a:r>
              <a:rPr lang="en-US" dirty="0" err="1" smtClean="0"/>
              <a:t>Ising</a:t>
            </a:r>
            <a:r>
              <a:rPr lang="en-US" dirty="0" smtClean="0"/>
              <a:t> </a:t>
            </a:r>
            <a:r>
              <a:rPr lang="en-US" dirty="0"/>
              <a:t>model Monte Carlo </a:t>
            </a:r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1 MC step at low temperature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(below 2K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399" cy="1812646"/>
          </a:xfrm>
        </p:spPr>
      </p:pic>
    </p:spTree>
    <p:extLst>
      <p:ext uri="{BB962C8B-B14F-4D97-AF65-F5344CB8AC3E}">
        <p14:creationId xmlns:p14="http://schemas.microsoft.com/office/powerpoint/2010/main" val="41542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seed spin randomly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32797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a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36466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continue growing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14596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stops growing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36397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Flipped the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12965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Reset spin site and repeat </a:t>
            </a:r>
            <a:r>
              <a:rPr lang="en-US" dirty="0" smtClean="0"/>
              <a:t>the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28492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1 </a:t>
            </a:r>
            <a:r>
              <a:rPr lang="en-US" dirty="0"/>
              <a:t>MC step at </a:t>
            </a:r>
            <a:r>
              <a:rPr lang="en-US" dirty="0" smtClean="0"/>
              <a:t>high temperature</a:t>
            </a:r>
            <a:br>
              <a:rPr lang="en-US" dirty="0" smtClean="0"/>
            </a:br>
            <a:r>
              <a:rPr lang="en-US" dirty="0" smtClean="0"/>
              <a:t>(above 2K)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399" cy="1812645"/>
          </a:xfrm>
        </p:spPr>
      </p:pic>
    </p:spTree>
    <p:extLst>
      <p:ext uri="{BB962C8B-B14F-4D97-AF65-F5344CB8AC3E}">
        <p14:creationId xmlns:p14="http://schemas.microsoft.com/office/powerpoint/2010/main" val="10927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seed spin randomly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31995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a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40122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Magnetism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7010400" cy="5655156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dirty="0" smtClean="0"/>
              <a:t>key ingredient in </a:t>
            </a:r>
            <a:r>
              <a:rPr lang="en-US" sz="2200" dirty="0"/>
              <a:t>the theory of </a:t>
            </a:r>
            <a:r>
              <a:rPr lang="en-US" sz="2200" dirty="0" smtClean="0"/>
              <a:t>magnetism is </a:t>
            </a:r>
            <a:r>
              <a:rPr lang="en-US" sz="2200" dirty="0"/>
              <a:t>the electron's </a:t>
            </a:r>
            <a:r>
              <a:rPr lang="en-US" sz="2200" dirty="0" smtClean="0"/>
              <a:t>spin and </a:t>
            </a:r>
            <a:r>
              <a:rPr lang="en-US" sz="2200" dirty="0"/>
              <a:t>the associated </a:t>
            </a:r>
            <a:r>
              <a:rPr lang="en-US" sz="2200" dirty="0" smtClean="0"/>
              <a:t>magnetic moment.</a:t>
            </a:r>
          </a:p>
          <a:p>
            <a:r>
              <a:rPr lang="en-US" sz="2200" dirty="0" smtClean="0"/>
              <a:t>Ferromagnetism </a:t>
            </a:r>
            <a:r>
              <a:rPr lang="en-US" sz="2200" dirty="0"/>
              <a:t>arises </a:t>
            </a:r>
            <a:r>
              <a:rPr lang="en-US" sz="2200" dirty="0" smtClean="0"/>
              <a:t>when a collection </a:t>
            </a:r>
            <a:r>
              <a:rPr lang="en-US" sz="2200" dirty="0"/>
              <a:t>of </a:t>
            </a:r>
            <a:r>
              <a:rPr lang="en-US" sz="2200" smtClean="0"/>
              <a:t>such </a:t>
            </a:r>
            <a:r>
              <a:rPr lang="en-US" sz="2200" smtClean="0"/>
              <a:t>spins </a:t>
            </a:r>
            <a:r>
              <a:rPr lang="en-US" sz="2200" dirty="0" smtClean="0"/>
              <a:t>conspire </a:t>
            </a:r>
            <a:r>
              <a:rPr lang="en-US" sz="2200" dirty="0"/>
              <a:t>so that all of their </a:t>
            </a:r>
            <a:r>
              <a:rPr lang="en-US" sz="2200" dirty="0" smtClean="0"/>
              <a:t>magnetic moment point in the same direction</a:t>
            </a:r>
            <a:r>
              <a:rPr lang="en-US" sz="2200" dirty="0"/>
              <a:t>, yielding a total </a:t>
            </a:r>
            <a:r>
              <a:rPr lang="en-US" sz="2200" dirty="0" smtClean="0"/>
              <a:t>moment that </a:t>
            </a:r>
            <a:r>
              <a:rPr lang="en-US" sz="2200" dirty="0"/>
              <a:t>is </a:t>
            </a:r>
            <a:r>
              <a:rPr lang="en-US" sz="2200" dirty="0" smtClean="0"/>
              <a:t>macroscopic in </a:t>
            </a:r>
            <a:r>
              <a:rPr lang="en-US" sz="2200" dirty="0"/>
              <a:t>size. </a:t>
            </a:r>
          </a:p>
        </p:txBody>
      </p:sp>
      <p:pic>
        <p:nvPicPr>
          <p:cNvPr id="5" name="Picture 4" descr="Screen Shot 2015-04-26 at 15.4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8" y="3246382"/>
            <a:ext cx="6370505" cy="26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the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29075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spin site and repeat the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90133"/>
            <a:ext cx="6248400" cy="1812646"/>
          </a:xfrm>
        </p:spPr>
      </p:pic>
    </p:spTree>
    <p:extLst>
      <p:ext uri="{BB962C8B-B14F-4D97-AF65-F5344CB8AC3E}">
        <p14:creationId xmlns:p14="http://schemas.microsoft.com/office/powerpoint/2010/main" val="39613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Wolff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0" y="569066"/>
                <a:ext cx="7010400" cy="5655156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 smtClean="0"/>
                  <a:t>Perform # of Monte </a:t>
                </a:r>
                <a:r>
                  <a:rPr lang="en-US" sz="2200" dirty="0"/>
                  <a:t>Carlo </a:t>
                </a:r>
                <a:r>
                  <a:rPr lang="en-US" sz="2200" dirty="0" smtClean="0"/>
                  <a:t>Steps at certain temperature</a:t>
                </a:r>
              </a:p>
              <a:p>
                <a:r>
                  <a:rPr lang="en-US" sz="2200" dirty="0" err="1" smtClean="0"/>
                  <a:t>Thermalization</a:t>
                </a:r>
                <a:r>
                  <a:rPr lang="en-US" sz="2200" dirty="0" smtClean="0"/>
                  <a:t> Cycle</a:t>
                </a:r>
              </a:p>
              <a:p>
                <a:r>
                  <a:rPr lang="en-US" sz="2200" dirty="0" smtClean="0"/>
                  <a:t>Measurement Cycle across a temperature range</a:t>
                </a:r>
              </a:p>
              <a:p>
                <a:r>
                  <a:rPr lang="en-US" sz="2400" dirty="0" smtClean="0"/>
                  <a:t>At </a:t>
                </a:r>
                <a:r>
                  <a:rPr lang="en-US" sz="2400" dirty="0"/>
                  <a:t>each temperature</a:t>
                </a:r>
                <a:r>
                  <a:rPr lang="en-US" sz="2400" dirty="0" smtClean="0"/>
                  <a:t>:</a:t>
                </a:r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en-US" sz="2200" dirty="0" smtClean="0"/>
                  <a:t>Mean </a:t>
                </a:r>
                <a:r>
                  <a:rPr lang="en-US" sz="2200" dirty="0"/>
                  <a:t>Energy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en-US" sz="2200" dirty="0"/>
                  <a:t>Energy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22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22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sz="2200" i="1" dirty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</m:e>
                      <m:sup>
                        <m:r>
                          <a:rPr lang="en-US" sz="22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200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i="1" dirty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200" i="1" dirty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200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en-US" sz="2200" dirty="0"/>
                  <a:t>Specific Heat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𝐶</m:t>
                    </m:r>
                    <m:r>
                      <a:rPr lang="en-US" sz="22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2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22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  <m:r>
                              <a:rPr lang="en-US" sz="2200" i="1" dirty="0">
                                <a:latin typeface="Cambria Math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 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0" y="569066"/>
                <a:ext cx="7010400" cy="5655156"/>
              </a:xfrm>
              <a:blipFill rotWithShape="0">
                <a:blip r:embed="rId2"/>
                <a:stretch>
                  <a:fillRect l="-1130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9354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Metropolis Algorithm</a:t>
            </a:r>
            <a:endParaRPr lang="en-US" sz="5000" dirty="0"/>
          </a:p>
        </p:txBody>
      </p:sp>
      <p:pic>
        <p:nvPicPr>
          <p:cNvPr id="14" name="Content Placeholder 13" descr="32x32-10000steps-metro-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853"/>
            <a:ext cx="12192000" cy="4572000"/>
          </a:xfrm>
        </p:spPr>
      </p:pic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9354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Wolff Algorithm</a:t>
            </a:r>
            <a:endParaRPr lang="en-US" sz="5000" dirty="0"/>
          </a:p>
        </p:txBody>
      </p:sp>
      <p:pic>
        <p:nvPicPr>
          <p:cNvPr id="11" name="Content Placeholder 10" descr="10x10-1000steps-wolff-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7280"/>
            <a:ext cx="12178005" cy="4566752"/>
          </a:xfrm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12192000" cy="5080000"/>
          </a:xfrm>
        </p:spPr>
      </p:pic>
      <p:sp>
        <p:nvSpPr>
          <p:cNvPr id="5" name="TextBox 4"/>
          <p:cNvSpPr txBox="1"/>
          <p:nvPr/>
        </p:nvSpPr>
        <p:spPr>
          <a:xfrm>
            <a:off x="0" y="39354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Wolff Algorithm</a:t>
            </a:r>
            <a:endParaRPr lang="en-US" sz="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648700" y="1981200"/>
            <a:ext cx="0" cy="403860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85000" y="2042467"/>
                <a:ext cx="105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 smtClean="0"/>
                  <a:t> 2.27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0" y="2042467"/>
                <a:ext cx="10541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02" t="-6557" r="-346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096500" y="2042467"/>
            <a:ext cx="85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 = 32</a:t>
            </a:r>
          </a:p>
          <a:p>
            <a:r>
              <a:rPr lang="en-US" dirty="0" smtClean="0"/>
              <a:t>L = 20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 = 10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 = 5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7512050" y="2411799"/>
            <a:ext cx="1035050" cy="3506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Critical Assumptions</a:t>
            </a:r>
            <a:br>
              <a:rPr lang="en-US" sz="4800" dirty="0" smtClean="0"/>
            </a:br>
            <a:r>
              <a:rPr lang="en-US" sz="4800" dirty="0" smtClean="0"/>
              <a:t>&amp; Further Studies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Periodic boundaries</a:t>
                </a:r>
              </a:p>
              <a:p>
                <a:r>
                  <a:rPr lang="en-US" sz="2400" i="1" dirty="0" smtClean="0"/>
                  <a:t>T is measured </a:t>
                </a:r>
                <a:r>
                  <a:rPr lang="en-US" sz="2400" i="1" dirty="0"/>
                  <a:t>in </a:t>
                </a:r>
                <a:r>
                  <a:rPr lang="en-US" sz="2400" i="1" dirty="0" smtClean="0"/>
                  <a:t>units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𝐽</m:t>
                    </m:r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Autocorrelation function</a:t>
                </a:r>
              </a:p>
              <a:p>
                <a:pPr lvl="1"/>
                <a:r>
                  <a:rPr lang="en-US" sz="2200" dirty="0"/>
                  <a:t>How many Monte Carlo steps are required between two configurations before they can be considered statistically independent</a:t>
                </a:r>
                <a:r>
                  <a:rPr lang="en-US" sz="2200" dirty="0" smtClean="0"/>
                  <a:t>?</a:t>
                </a:r>
              </a:p>
              <a:p>
                <a:pPr lvl="1"/>
                <a:endParaRPr lang="en-US" sz="2200" dirty="0" smtClean="0"/>
              </a:p>
              <a:p>
                <a:r>
                  <a:rPr lang="en-US" sz="2400" dirty="0" smtClean="0"/>
                  <a:t>Extension to three dimensions</a:t>
                </a:r>
              </a:p>
              <a:p>
                <a:pPr lvl="1"/>
                <a:r>
                  <a:rPr lang="en-US" sz="2200" dirty="0" smtClean="0"/>
                  <a:t>Re-program in C++ or faster language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8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8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Giordano, N. (2005). Statistical Mechanics, Phase Transitions, and the </a:t>
            </a:r>
            <a:r>
              <a:rPr lang="en-US" dirty="0" err="1"/>
              <a:t>Ising</a:t>
            </a:r>
            <a:r>
              <a:rPr lang="en-US" dirty="0"/>
              <a:t> Model. In </a:t>
            </a:r>
            <a:r>
              <a:rPr lang="en-US" i="1" dirty="0"/>
              <a:t>Computational physics</a:t>
            </a:r>
            <a:r>
              <a:rPr lang="en-US" dirty="0"/>
              <a:t> (2nd ed.). Upper Saddle River, New Jersey: Prentice Hall</a:t>
            </a:r>
            <a:r>
              <a:rPr lang="en-US" dirty="0" smtClean="0"/>
              <a:t>.</a:t>
            </a:r>
          </a:p>
          <a:p>
            <a:r>
              <a:rPr lang="en-US" dirty="0"/>
              <a:t>Code for the Wolff cluster algorithm. (2014, March 25). Retrieved April 26, 2015,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www.physics.buffalo.edu/phy411-506-2004/Topic3/topic3-lec7.pdf</a:t>
            </a:r>
            <a:endParaRPr lang="en-US" dirty="0" smtClean="0"/>
          </a:p>
          <a:p>
            <a:r>
              <a:rPr lang="en-US" dirty="0" err="1"/>
              <a:t>Sandvik</a:t>
            </a:r>
            <a:r>
              <a:rPr lang="en-US" dirty="0"/>
              <a:t>,, A. (2013, October 22). Monte Carlo simulations in classical statistical physics. Retrieved April 26, 2015,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physics.bu.edu/py502/lectures5/mc.pdf</a:t>
            </a:r>
            <a:endParaRPr lang="en-US" dirty="0" smtClean="0"/>
          </a:p>
          <a:p>
            <a:r>
              <a:rPr lang="en-US" dirty="0"/>
              <a:t>Critical Slowing Down and Cluster Algorithms. (2014, March 25). Retrieved April 29, 2015, from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www.physics.buffalo.edu/phy410-505-2009/topic6/lec-6-3.pdf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11831" y="6224222"/>
            <a:ext cx="2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Zunran</a:t>
            </a:r>
            <a:r>
              <a:rPr lang="en-US" dirty="0" smtClean="0"/>
              <a:t> Guo ‘17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Ising</a:t>
            </a:r>
            <a:r>
              <a:rPr lang="en-US" dirty="0" smtClean="0"/>
              <a:t> Model (1920s)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7010400" cy="565515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also noticed that systems generally </a:t>
            </a:r>
            <a:r>
              <a:rPr lang="en-US" sz="2200" dirty="0"/>
              <a:t>lose </a:t>
            </a:r>
            <a:r>
              <a:rPr lang="en-US" sz="2200" dirty="0" smtClean="0"/>
              <a:t>their magnetism at </a:t>
            </a:r>
            <a:r>
              <a:rPr lang="en-US" sz="2200" dirty="0"/>
              <a:t>high </a:t>
            </a:r>
            <a:r>
              <a:rPr lang="en-US" sz="2200" dirty="0" smtClean="0"/>
              <a:t>temperatures (</a:t>
            </a:r>
            <a:r>
              <a:rPr lang="en-US" sz="2200" dirty="0"/>
              <a:t>p</a:t>
            </a:r>
            <a:r>
              <a:rPr lang="en-US" sz="2200" dirty="0" smtClean="0"/>
              <a:t>hase transition at Tc).</a:t>
            </a:r>
            <a:endParaRPr lang="en-US" sz="2200" dirty="0"/>
          </a:p>
          <a:p>
            <a:r>
              <a:rPr lang="en-US" sz="2200" dirty="0" smtClean="0"/>
              <a:t>We would like to understand why and how the magnetic properties depend on temperature.</a:t>
            </a:r>
          </a:p>
        </p:txBody>
      </p:sp>
      <p:pic>
        <p:nvPicPr>
          <p:cNvPr id="5" name="Picture 4" descr="is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8" y="3251200"/>
            <a:ext cx="9105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Ising</a:t>
            </a:r>
            <a:r>
              <a:rPr lang="en-US" dirty="0"/>
              <a:t> Model </a:t>
            </a:r>
            <a:r>
              <a:rPr lang="en-US" dirty="0" smtClean="0"/>
              <a:t>(1920s)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0" y="569066"/>
                <a:ext cx="6400800" cy="5655156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Energy of the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𝐸</m:t>
                    </m:r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r>
                      <a:rPr lang="en-US" sz="2400" b="0" i="1" smtClean="0">
                        <a:latin typeface="Cambria Math" charset="0"/>
                      </a:rPr>
                      <m:t>𝐽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r>
                  <a:rPr lang="en-US" sz="2400" b="1" dirty="0" smtClean="0"/>
                  <a:t>Probability of finding the system in a particular state a (which could be critical)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~ 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r>
                  <a:rPr lang="en-US" sz="2400" b="1" dirty="0" smtClean="0"/>
                  <a:t>Magnetization of the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𝑀</m:t>
                    </m:r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[(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0" y="569066"/>
                <a:ext cx="6400800" cy="5655156"/>
              </a:xfrm>
              <a:blipFill rotWithShape="0">
                <a:blip r:embed="rId2"/>
                <a:stretch>
                  <a:fillRect l="-1238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Monte Carlo Method</a:t>
            </a:r>
          </a:p>
          <a:p>
            <a:pPr lvl="1"/>
            <a:r>
              <a:rPr lang="en-US" sz="2400" dirty="0"/>
              <a:t>Metropolis Algorithm (1953)</a:t>
            </a:r>
          </a:p>
          <a:p>
            <a:pPr lvl="1"/>
            <a:r>
              <a:rPr lang="en-US" sz="2400" dirty="0" err="1"/>
              <a:t>Swendsen</a:t>
            </a:r>
            <a:r>
              <a:rPr lang="en-US" sz="2400" dirty="0"/>
              <a:t>-Wang Algorithm (1987)</a:t>
            </a:r>
          </a:p>
          <a:p>
            <a:pPr lvl="1"/>
            <a:r>
              <a:rPr lang="en-US" sz="2400" dirty="0"/>
              <a:t>Wolff Algorithm (1989</a:t>
            </a:r>
            <a:r>
              <a:rPr lang="en-US" sz="2400" dirty="0" smtClean="0"/>
              <a:t>)</a:t>
            </a:r>
          </a:p>
          <a:p>
            <a:r>
              <a:rPr lang="en-US" sz="2600" dirty="0"/>
              <a:t>The Metropolis </a:t>
            </a:r>
            <a:r>
              <a:rPr lang="en-US" sz="2600" dirty="0" smtClean="0"/>
              <a:t>algorithm works </a:t>
            </a:r>
            <a:r>
              <a:rPr lang="en-US" sz="2600" dirty="0"/>
              <a:t>very well in simulating the properties of the 2-D </a:t>
            </a:r>
            <a:r>
              <a:rPr lang="en-US" sz="2600" dirty="0" err="1"/>
              <a:t>Ising</a:t>
            </a:r>
            <a:r>
              <a:rPr lang="en-US" sz="2600" dirty="0"/>
              <a:t> model.</a:t>
            </a:r>
          </a:p>
          <a:p>
            <a:r>
              <a:rPr lang="en-US" sz="2600" dirty="0"/>
              <a:t>However, close to the Curie temperature </a:t>
            </a:r>
            <a:r>
              <a:rPr lang="en-US" sz="2600" dirty="0" err="1"/>
              <a:t>Tc</a:t>
            </a:r>
            <a:r>
              <a:rPr lang="en-US" sz="2600" dirty="0"/>
              <a:t>, the simulations suffer from critical slowing down, and </a:t>
            </a:r>
            <a:r>
              <a:rPr lang="en-US" sz="2600" dirty="0" smtClean="0"/>
              <a:t>more efficient </a:t>
            </a:r>
            <a:r>
              <a:rPr lang="en-US" sz="2600" dirty="0"/>
              <a:t>algorithms are needed.</a:t>
            </a:r>
          </a:p>
        </p:txBody>
      </p:sp>
    </p:spTree>
    <p:extLst>
      <p:ext uri="{BB962C8B-B14F-4D97-AF65-F5344CB8AC3E}">
        <p14:creationId xmlns:p14="http://schemas.microsoft.com/office/powerpoint/2010/main" val="19029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 Algorithm</a:t>
            </a:r>
            <a:br>
              <a:rPr lang="en-US" dirty="0" smtClean="0"/>
            </a:br>
            <a:r>
              <a:rPr lang="en-US" dirty="0" smtClean="0"/>
              <a:t>(Local)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0" y="569066"/>
                <a:ext cx="7010400" cy="5655156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 smtClean="0"/>
                  <a:t>Initialize the spin site in size L x L</a:t>
                </a:r>
              </a:p>
              <a:p>
                <a:r>
                  <a:rPr lang="en-US" sz="2200" dirty="0" smtClean="0"/>
                  <a:t>For one </a:t>
                </a:r>
                <a:r>
                  <a:rPr lang="en-US" sz="2200" dirty="0"/>
                  <a:t>Monte Carlo </a:t>
                </a:r>
                <a:r>
                  <a:rPr lang="en-US" sz="2200" dirty="0" smtClean="0"/>
                  <a:t>Step:</a:t>
                </a:r>
                <a:endParaRPr lang="en-US" sz="2200" dirty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2200" dirty="0"/>
                  <a:t>Choose a </a:t>
                </a:r>
                <a:r>
                  <a:rPr lang="en-US" sz="2200" dirty="0" smtClean="0"/>
                  <a:t>random </a:t>
                </a:r>
                <a:r>
                  <a:rPr lang="en-US" sz="2200" dirty="0"/>
                  <a:t>spin </a:t>
                </a:r>
                <a:r>
                  <a:rPr lang="en-US" sz="2200" dirty="0" smtClean="0"/>
                  <a:t>in sites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22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sz="2200" dirty="0" smtClean="0"/>
                  <a:t> from the neighbor spins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2200" dirty="0"/>
                  <a:t>I</a:t>
                </a:r>
                <a:r>
                  <a:rPr lang="en-US" sz="2200" dirty="0" smtClean="0"/>
                  <a:t>f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</m:t>
                    </m:r>
                  </m:oMath>
                </a14:m>
                <a:r>
                  <a:rPr lang="en-US" sz="2200" dirty="0" smtClean="0"/>
                  <a:t>, flip the spin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2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sz="2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sz="2200" dirty="0" smtClean="0"/>
                  <a:t>, generate a random number r between 0 and 1, and compare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𝑓𝑙𝑖𝑝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200" b="0" dirty="0" smtClean="0"/>
              </a:p>
              <a:p>
                <a:pPr marL="457200" lvl="2" indent="-457200">
                  <a:buFont typeface="+mj-lt"/>
                  <a:buAutoNum type="alphaLcParenR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𝑟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𝑓𝑙𝑖𝑝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, flip the spin</a:t>
                </a:r>
              </a:p>
              <a:p>
                <a:pPr marL="457200" lvl="2" indent="-457200">
                  <a:buFont typeface="+mj-lt"/>
                  <a:buAutoNum type="alphaLcParenR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𝑟</m:t>
                    </m:r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𝑓𝑙𝑖𝑝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, leave it undisturbed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2200" dirty="0" smtClean="0"/>
                  <a:t>Perform </a:t>
                </a:r>
                <a:r>
                  <a:rPr lang="en-US" sz="2200" dirty="0"/>
                  <a:t>L </a:t>
                </a:r>
                <a:r>
                  <a:rPr lang="en-US" sz="2200" dirty="0" smtClean="0"/>
                  <a:t>* </a:t>
                </a:r>
                <a:r>
                  <a:rPr lang="en-US" sz="2200" dirty="0"/>
                  <a:t>L *</a:t>
                </a:r>
                <a:r>
                  <a:rPr lang="en-US" sz="2200" dirty="0" smtClean="0"/>
                  <a:t> # of Monte </a:t>
                </a:r>
                <a:r>
                  <a:rPr lang="en-US" sz="2200" dirty="0"/>
                  <a:t>Carlo </a:t>
                </a:r>
                <a:r>
                  <a:rPr lang="en-US" sz="2200" dirty="0" smtClean="0"/>
                  <a:t>Steps at certain temperature</a:t>
                </a:r>
              </a:p>
              <a:p>
                <a:pPr marL="342900" lvl="1" indent="-342900">
                  <a:buFont typeface="+mj-lt"/>
                  <a:buAutoNum type="arabicPeriod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0" y="569066"/>
                <a:ext cx="7010400" cy="5655156"/>
              </a:xfrm>
              <a:blipFill rotWithShape="0">
                <a:blip r:embed="rId2"/>
                <a:stretch>
                  <a:fillRect l="-957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8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(Local)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0" y="569066"/>
                <a:ext cx="7010400" cy="565515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Thermalization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Cycle </a:t>
                </a:r>
              </a:p>
              <a:p>
                <a:r>
                  <a:rPr lang="en-US" sz="2400" dirty="0" smtClean="0"/>
                  <a:t>Measurement </a:t>
                </a:r>
                <a:r>
                  <a:rPr lang="en-US" sz="2400" dirty="0"/>
                  <a:t>Cycle across a temperature </a:t>
                </a:r>
                <a:r>
                  <a:rPr lang="en-US" sz="2400" dirty="0" smtClean="0"/>
                  <a:t>range</a:t>
                </a:r>
              </a:p>
              <a:p>
                <a:r>
                  <a:rPr lang="en-US" sz="2400" dirty="0" smtClean="0"/>
                  <a:t>At each temperature:</a:t>
                </a:r>
                <a:endParaRPr lang="en-US" sz="2400" dirty="0"/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en-US" sz="2400" dirty="0"/>
                  <a:t>Mean </a:t>
                </a:r>
                <a:r>
                  <a:rPr lang="en-US" sz="2400" dirty="0" smtClean="0"/>
                  <a:t>Energy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en-US" sz="2400" dirty="0" smtClean="0"/>
                  <a:t>Magnetization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M</m:t>
                    </m:r>
                    <m:r>
                      <a:rPr lang="en-US" sz="2400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0" y="569066"/>
                <a:ext cx="7010400" cy="5655156"/>
              </a:xfrm>
              <a:blipFill rotWithShape="0">
                <a:blip r:embed="rId2"/>
                <a:stretch>
                  <a:fillRect l="-1391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Wolff Algorithm</a:t>
            </a:r>
            <a:br>
              <a:rPr lang="en-US" dirty="0" smtClean="0"/>
            </a:br>
            <a:r>
              <a:rPr lang="en-US" dirty="0" smtClean="0"/>
              <a:t>(Non-local)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7010400" cy="5655156"/>
          </a:xfrm>
        </p:spPr>
        <p:txBody>
          <a:bodyPr>
            <a:noAutofit/>
          </a:bodyPr>
          <a:lstStyle/>
          <a:p>
            <a:r>
              <a:rPr lang="en-US" sz="2400" dirty="0" smtClean="0"/>
              <a:t>Initialize the spin site in size L x L </a:t>
            </a:r>
          </a:p>
          <a:p>
            <a:r>
              <a:rPr lang="en-US" sz="2400" dirty="0"/>
              <a:t>For one Monte Carlo Step: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Choose a random spin as the seed spin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/>
              <a:t>M</a:t>
            </a:r>
            <a:r>
              <a:rPr lang="en-US" sz="2400" dirty="0" smtClean="0"/>
              <a:t>ark it a part of the cluster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Grow a cluster from the seed spin by checking </a:t>
            </a:r>
            <a:r>
              <a:rPr lang="en-US" sz="2400" dirty="0"/>
              <a:t>each of its 4 </a:t>
            </a:r>
            <a:r>
              <a:rPr lang="en-US" sz="2400" dirty="0" smtClean="0"/>
              <a:t>neighbor</a:t>
            </a:r>
          </a:p>
          <a:p>
            <a:pPr marL="342900" lvl="2" indent="-342900">
              <a:buFont typeface="+mj-lt"/>
              <a:buAutoNum type="alphaLcParenR"/>
            </a:pPr>
            <a:r>
              <a:rPr lang="en-US" sz="2400" dirty="0" smtClean="0"/>
              <a:t>If the neighbor is marked as a cluster spin, continue with the next neighbor, or quit if 4 neighbors are marked. Otherwise:</a:t>
            </a: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Wolff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(Non-local)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2" indent="-457200">
                  <a:buFont typeface="+mj-lt"/>
                  <a:buAutoNum type="alphaLcParenR" startAt="2"/>
                </a:pPr>
                <a:r>
                  <a:rPr lang="en-US" sz="2400" dirty="0"/>
                  <a:t>If this neighbor is aligned with the seed spin, then add it to the cluster with probability 1 −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/>
                          <m:t>−2</m:t>
                        </m:r>
                        <m:r>
                          <m:rPr>
                            <m:nor/>
                          </m:rPr>
                          <a:rPr lang="en-US" sz="2400" dirty="0"/>
                          <m:t>J</m:t>
                        </m:r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, i.e., generate a uniform deviate r (0 &lt; r &lt; 1) and if r &lt; 1 −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/>
                          <m:t>−2</m:t>
                        </m:r>
                        <m:r>
                          <m:rPr>
                            <m:nor/>
                          </m:rPr>
                          <a:rPr lang="en-US" sz="2400" dirty="0"/>
                          <m:t>J</m:t>
                        </m:r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, mark it as belonging to the cluster, and recursively check each of its 4 neighbor spins</a:t>
                </a:r>
                <a:r>
                  <a:rPr lang="en-US" sz="2400" dirty="0" smtClean="0"/>
                  <a:t>.</a:t>
                </a:r>
              </a:p>
              <a:p>
                <a:pPr marL="457200" lvl="1" indent="-457200">
                  <a:buFont typeface="+mj-lt"/>
                  <a:buAutoNum type="arabicPeriod" startAt="4"/>
                </a:pPr>
                <a:r>
                  <a:rPr lang="en-US" sz="2400" dirty="0" smtClean="0"/>
                  <a:t>Flip </a:t>
                </a:r>
                <a:r>
                  <a:rPr lang="en-US" sz="2400" dirty="0"/>
                  <a:t>the whole cluster once the cluster stops growing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1" t="-647" r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4000</TotalTime>
  <Words>582</Words>
  <Application>Microsoft Macintosh PowerPoint</Application>
  <PresentationFormat>Widescreen</PresentationFormat>
  <Paragraphs>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Century Schoolbook</vt:lpstr>
      <vt:lpstr>Corbel</vt:lpstr>
      <vt:lpstr>Headlines</vt:lpstr>
      <vt:lpstr>Cluster ALGORITHM </vt:lpstr>
      <vt:lpstr>Theory of Magnetism</vt:lpstr>
      <vt:lpstr>Ising Model (1920s)</vt:lpstr>
      <vt:lpstr>Ising Model (1920s)</vt:lpstr>
      <vt:lpstr>Monte Carlo Simulation</vt:lpstr>
      <vt:lpstr>Metropolis Algorithm (Local)</vt:lpstr>
      <vt:lpstr>Metropolis Algorithm (Local) </vt:lpstr>
      <vt:lpstr>Wolff Algorithm (Non-local)</vt:lpstr>
      <vt:lpstr>Wolff Algorithm (Non-local)</vt:lpstr>
      <vt:lpstr>For 1 MC step at low temperature (below 2K)</vt:lpstr>
      <vt:lpstr>Choose a seed spin randomly </vt:lpstr>
      <vt:lpstr>Grow a cluster</vt:lpstr>
      <vt:lpstr>Cluster continue growing</vt:lpstr>
      <vt:lpstr>Cluster stops growing</vt:lpstr>
      <vt:lpstr>Flipped the cluster</vt:lpstr>
      <vt:lpstr>Reset spin site and repeat the process</vt:lpstr>
      <vt:lpstr>For 1 MC step at high temperature (above 2K)</vt:lpstr>
      <vt:lpstr>Choose a seed spin randomly</vt:lpstr>
      <vt:lpstr>Grow a cluster</vt:lpstr>
      <vt:lpstr>Flip the cluster</vt:lpstr>
      <vt:lpstr>Reset spin site and repeat the process</vt:lpstr>
      <vt:lpstr>Wolff Algorithm</vt:lpstr>
      <vt:lpstr>PowerPoint Presentation</vt:lpstr>
      <vt:lpstr>PowerPoint Presentation</vt:lpstr>
      <vt:lpstr>PowerPoint Presentation</vt:lpstr>
      <vt:lpstr>Critical Assumptions &amp; Further Studies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wOLFF ALGORITHM</dc:title>
  <dc:creator>Microsoft Office User</dc:creator>
  <cp:lastModifiedBy>Microsoft Office User</cp:lastModifiedBy>
  <cp:revision>91</cp:revision>
  <dcterms:created xsi:type="dcterms:W3CDTF">2015-04-25T03:36:12Z</dcterms:created>
  <dcterms:modified xsi:type="dcterms:W3CDTF">2015-05-22T00:58:52Z</dcterms:modified>
</cp:coreProperties>
</file>