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56c9f39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a56c9f39f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56c9f3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a56c9f39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56c9f39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56c9f3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a56c9f39f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56c9f3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56c9f3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7a56c9f39f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56c9f39f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a56c9f3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a56c9f39f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71aa19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a71aa196a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e3a79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6be3a795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ple-16x9-bkg-master-1.png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59" y="3045400"/>
            <a:ext cx="5071112" cy="6076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Items with Optional Caption">
  <p:cSld name="Two Items with Optional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214817" y="5414573"/>
            <a:ext cx="67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4570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rgbClr val="6E6868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85380" y="956905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3817" y="956905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Item Grid">
  <p:cSld name="Three Item Grid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3993" y="532263"/>
            <a:ext cx="2636400" cy="5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6045197" y="532262"/>
            <a:ext cx="2637300" cy="5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3251200" y="532263"/>
            <a:ext cx="2641500" cy="5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ing">
  <p:cSld name="Ending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1079579" y="924909"/>
            <a:ext cx="69993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oriz_mcc-eng_purple.eps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8762" y="5649222"/>
            <a:ext cx="3380737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ing - Solid" showMasterSp="0">
  <p:cSld name="Ending - Solid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079579" y="924909"/>
            <a:ext cx="69993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oriz_mcc-eng_purple.eps" id="91" name="Google Shape;9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88762" y="5649222"/>
            <a:ext cx="3380737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Solid" showMasterSp="0">
  <p:cSld name="Title Slide - Solid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4558" y="3047996"/>
            <a:ext cx="5071112" cy="60769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Content">
  <p:cSld name="Title and Two Columns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80288"/>
            <a:ext cx="83979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2" y="1512711"/>
            <a:ext cx="39921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rgbClr val="444444"/>
                </a:solidFill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rgbClr val="444444"/>
                </a:solidFill>
              </a:defRPr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rgbClr val="444444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4694623" y="1512711"/>
            <a:ext cx="39921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rgbClr val="444444"/>
                </a:solidFill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rgbClr val="444444"/>
                </a:solidFill>
              </a:defRPr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rgbClr val="444444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rgbClr val="444444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1" y="6118579"/>
            <a:ext cx="9144000" cy="7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with Caption Bar">
  <p:cSld name="Feature with Caption Ba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67534" y="594785"/>
            <a:ext cx="8451900" cy="4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359103" y="5423189"/>
            <a:ext cx="8452200" cy="41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37150" lIns="274300" spcFirstLastPara="1" rIns="91425" wrap="square" tIns="91425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i="1" sz="1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9E919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ple-16x9-bkg-master-1.png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ctrTitle"/>
          </p:nvPr>
        </p:nvSpPr>
        <p:spPr>
          <a:xfrm>
            <a:off x="773028" y="557048"/>
            <a:ext cx="76089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b="0" sz="4800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73028" y="3913939"/>
            <a:ext cx="69993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A39E9E"/>
                </a:solidFill>
              </a:defRPr>
            </a:lvl1pPr>
            <a:lvl2pPr lvl="1" rtl="0" algn="ctr">
              <a:spcBef>
                <a:spcPts val="380"/>
              </a:spcBef>
              <a:spcAft>
                <a:spcPts val="0"/>
              </a:spcAft>
              <a:buSzPts val="1900"/>
              <a:buNone/>
              <a:defRPr>
                <a:solidFill>
                  <a:srgbClr val="8D8C8C"/>
                </a:solidFill>
              </a:defRPr>
            </a:lvl2pPr>
            <a:lvl3pPr lvl="2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D8C8C"/>
                </a:solidFill>
              </a:defRPr>
            </a:lvl3pPr>
            <a:lvl4pPr lvl="3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D8C8C"/>
                </a:solidFill>
              </a:defRPr>
            </a:lvl4pPr>
            <a:lvl5pPr lvl="4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D8C8C"/>
                </a:solidFill>
              </a:defRPr>
            </a:lvl5pPr>
            <a:lvl6pPr lvl="5" rtl="0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6pPr>
            <a:lvl7pPr lvl="6" rtl="0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7pPr>
            <a:lvl8pPr lvl="7" rtl="0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8pPr>
            <a:lvl9pPr lvl="8" rtl="0" algn="ctr">
              <a:spcBef>
                <a:spcPts val="320"/>
              </a:spcBef>
              <a:spcAft>
                <a:spcPts val="0"/>
              </a:spcAft>
              <a:buClr>
                <a:srgbClr val="8D8C8C"/>
              </a:buClr>
              <a:buSzPts val="1600"/>
              <a:buNone/>
              <a:defRPr>
                <a:solidFill>
                  <a:srgbClr val="8D8C8C"/>
                </a:solidFill>
              </a:defRPr>
            </a:lvl9pPr>
          </a:lstStyle>
          <a:p/>
        </p:txBody>
      </p:sp>
      <p:pic>
        <p:nvPicPr>
          <p:cNvPr descr="horiz_mcc-eng_white.eps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681" y="6076462"/>
            <a:ext cx="3754544" cy="44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rule-wider.eps" id="29" name="Google Shape;29;p3"/>
          <p:cNvPicPr preferRelativeResize="0"/>
          <p:nvPr/>
        </p:nvPicPr>
        <p:blipFill rotWithShape="1">
          <a:blip r:embed="rId4">
            <a:alphaModFix/>
          </a:blip>
          <a:srcRect b="11805" l="12737" r="47471" t="79370"/>
          <a:stretch/>
        </p:blipFill>
        <p:spPr>
          <a:xfrm>
            <a:off x="0" y="5616480"/>
            <a:ext cx="9144003" cy="16955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22313" y="978054"/>
            <a:ext cx="77724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  <a:defRPr b="0" i="0" sz="48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Solid" showMasterSp="0">
  <p:cSld name="Section Header - Solid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978054"/>
            <a:ext cx="77724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  <a:defRPr b="0" i="0" sz="48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332843"/>
            <a:ext cx="7958700" cy="57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69166"/>
            <a:ext cx="83979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1" y="528653"/>
            <a:ext cx="8703733" cy="893331"/>
          </a:xfrm>
          <a:custGeom>
            <a:rect b="b" l="l" r="r" t="t"/>
            <a:pathLst>
              <a:path extrusionOk="0" h="602584" w="8703733">
                <a:moveTo>
                  <a:pt x="0" y="0"/>
                </a:moveTo>
                <a:lnTo>
                  <a:pt x="8252883" y="0"/>
                </a:lnTo>
                <a:lnTo>
                  <a:pt x="8703733" y="602584"/>
                </a:lnTo>
                <a:lnTo>
                  <a:pt x="0" y="6025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562522"/>
            <a:ext cx="8397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80288"/>
            <a:ext cx="83979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57867"/>
            <a:ext cx="83979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with Section">
  <p:cSld name="Title and Content with Sec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266301" y="1"/>
            <a:ext cx="584930" cy="3576465"/>
          </a:xfrm>
          <a:custGeom>
            <a:rect b="b" l="l" r="r" t="t"/>
            <a:pathLst>
              <a:path extrusionOk="0" h="4512889" w="646331">
                <a:moveTo>
                  <a:pt x="0" y="0"/>
                </a:moveTo>
                <a:lnTo>
                  <a:pt x="646331" y="0"/>
                </a:lnTo>
                <a:lnTo>
                  <a:pt x="646331" y="3782879"/>
                </a:lnTo>
                <a:lnTo>
                  <a:pt x="0" y="45128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 rot="-5400000">
            <a:off x="-1229891" y="1495709"/>
            <a:ext cx="3579058" cy="5866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CE7E7"/>
                </a:solidFill>
                <a:latin typeface="Arial"/>
                <a:ea typeface="Arial"/>
                <a:cs typeface="Arial"/>
                <a:sym typeface="Arial"/>
              </a:rPr>
              <a:t>SECTION LABEL</a:t>
            </a:r>
            <a:endParaRPr b="0" i="0" sz="1400" u="none" cap="none" strike="noStrike">
              <a:solidFill>
                <a:srgbClr val="ECE7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1134528" y="280288"/>
            <a:ext cx="76188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134529" y="1557867"/>
            <a:ext cx="76188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1"/>
                </a:solidFill>
              </a:defRPr>
            </a:lvl1pPr>
            <a:lvl2pPr indent="-349250" lvl="1" marL="914400" rtl="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Char char="o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-rule-wider.eps" id="64" name="Google Shape;64;p9"/>
          <p:cNvPicPr preferRelativeResize="0"/>
          <p:nvPr/>
        </p:nvPicPr>
        <p:blipFill rotWithShape="1">
          <a:blip r:embed="rId2">
            <a:alphaModFix/>
          </a:blip>
          <a:srcRect b="11805" l="12739" r="34137" t="79370"/>
          <a:stretch/>
        </p:blipFill>
        <p:spPr>
          <a:xfrm>
            <a:off x="0" y="0"/>
            <a:ext cx="9144006" cy="16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Content">
  <p:cSld name="Feature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43933" y="302846"/>
            <a:ext cx="8856000" cy="5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9E919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ed-16x9-banner-1.png" id="10" name="Google Shape;10;p1"/>
          <p:cNvPicPr preferRelativeResize="0"/>
          <p:nvPr/>
        </p:nvPicPr>
        <p:blipFill rotWithShape="1">
          <a:blip r:embed="rId1">
            <a:alphaModFix/>
          </a:blip>
          <a:srcRect b="19415" l="0" r="0" t="1339"/>
          <a:stretch/>
        </p:blipFill>
        <p:spPr>
          <a:xfrm>
            <a:off x="0" y="6299201"/>
            <a:ext cx="9143998" cy="56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80288"/>
            <a:ext cx="83979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725448"/>
            <a:ext cx="8397900" cy="4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6E686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E6868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E686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9E919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9E919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209399" y="6387559"/>
            <a:ext cx="73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D8D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147734" y="6373377"/>
            <a:ext cx="385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99" y="6481767"/>
            <a:ext cx="1933574" cy="186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sh-white.png"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71" y="6493589"/>
            <a:ext cx="142494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rule-wider.eps" id="18" name="Google Shape;18;p1"/>
          <p:cNvPicPr preferRelativeResize="0"/>
          <p:nvPr/>
        </p:nvPicPr>
        <p:blipFill rotWithShape="1">
          <a:blip r:embed="rId4">
            <a:alphaModFix/>
          </a:blip>
          <a:srcRect b="17059" l="12737" r="47471" t="79369"/>
          <a:stretch/>
        </p:blipFill>
        <p:spPr>
          <a:xfrm>
            <a:off x="0" y="6231466"/>
            <a:ext cx="9144012" cy="68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rule-wider.eps" id="19" name="Google Shape;19;p1"/>
          <p:cNvPicPr preferRelativeResize="0"/>
          <p:nvPr/>
        </p:nvPicPr>
        <p:blipFill rotWithShape="1">
          <a:blip r:embed="rId5">
            <a:alphaModFix/>
          </a:blip>
          <a:srcRect b="13028" l="12737" r="47471" t="79370"/>
          <a:stretch/>
        </p:blipFill>
        <p:spPr>
          <a:xfrm>
            <a:off x="0" y="-1"/>
            <a:ext cx="9143999" cy="146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773028" y="557048"/>
            <a:ext cx="7608972" cy="31128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en-US"/>
              <a:t>Final Presentation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773028" y="3913939"/>
            <a:ext cx="6999372" cy="1506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Law + AI</a:t>
            </a:r>
            <a:endParaRPr sz="28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2325" y="573850"/>
            <a:ext cx="7772400" cy="56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22313" y="978054"/>
            <a:ext cx="7772400" cy="4566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97932" y="6380068"/>
            <a:ext cx="338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5147734" y="6373377"/>
            <a:ext cx="3851172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 Footer 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569166"/>
            <a:ext cx="8397766" cy="44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The US Stock market is the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largest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in the world and there is an increasing need to protect it from the malicious activities.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Our goal is to increase the detection capabilities by incorporating AI to have better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surveillance coverage so that any suspicious activities can be flagged quickly.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2400"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562522"/>
            <a:ext cx="8397766" cy="803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2313" y="978054"/>
            <a:ext cx="77724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lang="en-US"/>
              <a:t>Demo 1.0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569166"/>
            <a:ext cx="8397900" cy="44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3000"/>
              <a:t>Organization</a:t>
            </a:r>
            <a:r>
              <a:rPr lang="en-US" sz="3000"/>
              <a:t> - Amazon</a:t>
            </a:r>
            <a:endParaRPr sz="30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3000"/>
              <a:t>Sample years </a:t>
            </a:r>
            <a:r>
              <a:rPr lang="en-US" sz="3000"/>
              <a:t>- 2013,2014, and 2015</a:t>
            </a:r>
            <a:endParaRPr sz="30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3000"/>
              <a:t>Features</a:t>
            </a:r>
            <a:r>
              <a:rPr lang="en-US" sz="3000"/>
              <a:t> - Volume (# Transactions) per day, start day stock </a:t>
            </a:r>
            <a:r>
              <a:rPr lang="en-US" sz="3000"/>
              <a:t>price, end day stock price</a:t>
            </a:r>
            <a:endParaRPr sz="30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3000"/>
              <a:t>Source</a:t>
            </a:r>
            <a:r>
              <a:rPr lang="en-US"/>
              <a:t> - </a:t>
            </a:r>
            <a:r>
              <a:rPr lang="en-US" sz="3000"/>
              <a:t>Yahoo Finance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562522"/>
            <a:ext cx="8397900" cy="80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562522"/>
            <a:ext cx="8397900" cy="80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 (# Transactions)  Analysis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25" y="1569175"/>
            <a:ext cx="8397902" cy="323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4"/>
          <p:cNvCxnSpPr/>
          <p:nvPr/>
        </p:nvCxnSpPr>
        <p:spPr>
          <a:xfrm flipH="1" rot="10800000">
            <a:off x="585150" y="3632875"/>
            <a:ext cx="7973700" cy="5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1000" fadeDir="5400012" kx="0" rotWithShape="0" algn="bl" stPos="0" sy="-100000" ky="0"/>
          </a:effectLst>
        </p:spPr>
      </p:cxnSp>
      <p:sp>
        <p:nvSpPr>
          <p:cNvPr id="157" name="Google Shape;157;p24"/>
          <p:cNvSpPr txBox="1"/>
          <p:nvPr/>
        </p:nvSpPr>
        <p:spPr>
          <a:xfrm>
            <a:off x="659400" y="4910675"/>
            <a:ext cx="7825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Analyze</a:t>
            </a:r>
            <a:r>
              <a:rPr b="1" lang="en-US" sz="1800"/>
              <a:t> each day’s # transactions.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Create a threshold.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Identify the peaks (very high transactions) 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97932" y="6380068"/>
            <a:ext cx="338700" cy="365100"/>
          </a:xfrm>
          <a:prstGeom prst="rect">
            <a:avLst/>
          </a:prstGeom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466607" y="562522"/>
            <a:ext cx="8397900" cy="80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Price Fluctuations 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687650"/>
            <a:ext cx="8015123" cy="29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659400" y="4910675"/>
            <a:ext cx="7825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Analyze the stock price fluctuations for the identified high transaction days.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If stock prices fluctuate more than a threshold, highlight them.    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2313" y="978054"/>
            <a:ext cx="77724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lang="en-US"/>
              <a:t>Demo 2.0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2313" y="978054"/>
            <a:ext cx="7772400" cy="45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">
  <a:themeElements>
    <a:clrScheme name="Custom 6">
      <a:dk1>
        <a:srgbClr val="342F2E"/>
      </a:dk1>
      <a:lt1>
        <a:srgbClr val="FFFFFF"/>
      </a:lt1>
      <a:dk2>
        <a:srgbClr val="4E2A84"/>
      </a:dk2>
      <a:lt2>
        <a:srgbClr val="D8D6D6"/>
      </a:lt2>
      <a:accent1>
        <a:srgbClr val="401F68"/>
      </a:accent1>
      <a:accent2>
        <a:srgbClr val="007FA4"/>
      </a:accent2>
      <a:accent3>
        <a:srgbClr val="0D2D6C"/>
      </a:accent3>
      <a:accent4>
        <a:srgbClr val="D9C826"/>
      </a:accent4>
      <a:accent5>
        <a:srgbClr val="CA7C1B"/>
      </a:accent5>
      <a:accent6>
        <a:srgbClr val="D85820"/>
      </a:accent6>
      <a:hlink>
        <a:srgbClr val="5091CD"/>
      </a:hlink>
      <a:folHlink>
        <a:srgbClr val="BBB8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