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vsd" ContentType="application/vnd.visio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</p:sldIdLst>
  <p:sldSz cx="9144000" cy="6858000" type="screen4x3"/>
  <p:notesSz cx="6797675" cy="9874250"/>
  <p:embeddedFontLst>
    <p:embeddedFont>
      <p:font typeface="맑은 고딕" pitchFamily="50" charset="-127"/>
      <p:regular r:id="rId17"/>
      <p:bold r:id="rId18"/>
    </p:embeddedFont>
    <p:embeddedFont>
      <p:font typeface="나눔고딕" pitchFamily="50" charset="-127"/>
      <p:regular r:id="rId19"/>
      <p:bold r:id="rId20"/>
    </p:embeddedFont>
    <p:embeddedFont>
      <p:font typeface="HY견고딕" pitchFamily="18" charset="-127"/>
      <p:regular r:id="rId21"/>
    </p:embeddedFont>
    <p:embeddedFont>
      <p:font typeface="HY헤드라인M" pitchFamily="18" charset="-127"/>
      <p:regular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08" autoAdjust="0"/>
    <p:restoredTop sz="94711" autoAdjust="0"/>
  </p:normalViewPr>
  <p:slideViewPr>
    <p:cSldViewPr showGuides="1">
      <p:cViewPr varScale="1">
        <p:scale>
          <a:sx n="86" d="100"/>
          <a:sy n="86" d="100"/>
        </p:scale>
        <p:origin x="-1632" y="-7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2017-08-20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rgbClr val="660033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3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4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1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dirty="0"/>
              <a:t>02. 2.	</a:t>
            </a:r>
            <a:r>
              <a:rPr lang="ko-KR" altLang="en-US" sz="2800" dirty="0"/>
              <a:t>코딩을 배우기 전에 읽는 컴퓨터 구조론</a:t>
            </a:r>
            <a:endParaRPr lang="ko-KR" altLang="en-US" sz="2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smtClean="0"/>
              <a:t>입출력 버스</a:t>
            </a:r>
            <a:r>
              <a:rPr lang="ko-KR" altLang="en-US" dirty="0" smtClean="0"/>
              <a:t>의 문제점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중앙처리장치</a:t>
            </a:r>
            <a:r>
              <a:rPr lang="en-US" altLang="ko-KR" dirty="0"/>
              <a:t>, </a:t>
            </a:r>
            <a:r>
              <a:rPr lang="ko-KR" altLang="ko-KR" dirty="0"/>
              <a:t>기억장치</a:t>
            </a:r>
            <a:r>
              <a:rPr lang="en-US" altLang="ko-KR" dirty="0"/>
              <a:t>, </a:t>
            </a:r>
            <a:r>
              <a:rPr lang="ko-KR" altLang="ko-KR" dirty="0"/>
              <a:t>입출력장치가 동일한 입출력버스를 사용함으로써 빠르게 동작하는 중앙처리장치가 </a:t>
            </a:r>
            <a:r>
              <a:rPr lang="ko-KR" altLang="en-US" dirty="0" smtClean="0"/>
              <a:t>가장 느린 </a:t>
            </a:r>
            <a:r>
              <a:rPr lang="ko-KR" altLang="ko-KR" dirty="0" smtClean="0"/>
              <a:t>입출력 </a:t>
            </a:r>
            <a:r>
              <a:rPr lang="ko-KR" altLang="ko-KR" dirty="0"/>
              <a:t>장치 때문에 제 성능을 낼 수 없는 문제가 </a:t>
            </a:r>
            <a:r>
              <a:rPr lang="ko-KR" altLang="ko-KR" dirty="0" smtClean="0"/>
              <a:t>발생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è"/>
            </a:pPr>
            <a:r>
              <a:rPr lang="en-US" altLang="ko-KR" dirty="0" smtClean="0"/>
              <a:t>CPU</a:t>
            </a:r>
            <a:r>
              <a:rPr lang="ko-KR" altLang="ko-KR" dirty="0"/>
              <a:t>가 빠른 속도로 진화하면서 </a:t>
            </a:r>
            <a:r>
              <a:rPr lang="ko-KR" altLang="en-US" dirty="0" smtClean="0"/>
              <a:t>더욱 문제가 불거짐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개선된 </a:t>
            </a:r>
            <a:r>
              <a:rPr lang="ko-KR" altLang="en-US" dirty="0"/>
              <a:t>입출력 </a:t>
            </a:r>
            <a:r>
              <a:rPr lang="ko-KR" altLang="en-US" dirty="0" smtClean="0"/>
              <a:t>버스</a:t>
            </a:r>
            <a:endParaRPr lang="en-US" altLang="ko-KR" dirty="0" smtClean="0"/>
          </a:p>
          <a:p>
            <a:pPr lvl="1"/>
            <a:r>
              <a:rPr lang="en-US" altLang="ko-KR" dirty="0"/>
              <a:t>CPU</a:t>
            </a:r>
            <a:r>
              <a:rPr lang="ko-KR" altLang="ko-KR" dirty="0"/>
              <a:t>와 기억장치는 시스템 버스</a:t>
            </a:r>
            <a:r>
              <a:rPr lang="en-US" altLang="ko-KR" dirty="0"/>
              <a:t>(System Bus)</a:t>
            </a:r>
            <a:r>
              <a:rPr lang="ko-KR" altLang="ko-KR" dirty="0"/>
              <a:t>로 묶고</a:t>
            </a:r>
            <a:r>
              <a:rPr lang="en-US" altLang="ko-KR" dirty="0"/>
              <a:t>, </a:t>
            </a:r>
            <a:r>
              <a:rPr lang="ko-KR" altLang="ko-KR" dirty="0"/>
              <a:t>그 다음 다양한 </a:t>
            </a:r>
            <a:r>
              <a:rPr lang="ko-KR" altLang="ko-KR" dirty="0" smtClean="0"/>
              <a:t>입출력장치들은 </a:t>
            </a:r>
            <a:r>
              <a:rPr lang="ko-KR" altLang="ko-KR" dirty="0"/>
              <a:t>입출력 버스로 묶어 </a:t>
            </a:r>
            <a:r>
              <a:rPr lang="en-US" altLang="ko-KR" dirty="0"/>
              <a:t>CPU</a:t>
            </a:r>
            <a:r>
              <a:rPr lang="ko-KR" altLang="ko-KR" dirty="0"/>
              <a:t>의 입출력 모듈에 연결</a:t>
            </a: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구조 </a:t>
            </a:r>
            <a:r>
              <a:rPr lang="en-US" altLang="ko-KR" dirty="0" smtClean="0"/>
              <a:t>- </a:t>
            </a:r>
            <a:r>
              <a:rPr lang="ko-KR" altLang="ko-KR" b="1" dirty="0"/>
              <a:t>입력과 </a:t>
            </a:r>
            <a:r>
              <a:rPr lang="ko-KR" altLang="ko-KR" b="1" dirty="0" smtClean="0"/>
              <a:t>출력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52600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3291819"/>
              </p:ext>
            </p:extLst>
          </p:nvPr>
        </p:nvGraphicFramePr>
        <p:xfrm>
          <a:off x="990600" y="3760467"/>
          <a:ext cx="4895850" cy="2800350"/>
        </p:xfrm>
        <a:graphic>
          <a:graphicData uri="http://schemas.openxmlformats.org/presentationml/2006/ole">
            <p:oleObj spid="_x0000_s65541" name="Visio" r:id="rId3" imgW="7315200" imgH="417199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3400" y="3875782"/>
            <a:ext cx="4357283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 smtClean="0"/>
              <a:t>입출력 버스 표준 예</a:t>
            </a:r>
            <a:r>
              <a:rPr lang="en-US" altLang="ko-KR" sz="16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USB(Universal </a:t>
            </a:r>
            <a:r>
              <a:rPr lang="en-US" altLang="ko-KR" sz="1600" dirty="0"/>
              <a:t>Serial Bus</a:t>
            </a:r>
            <a:r>
              <a:rPr lang="en-US" altLang="ko-KR" sz="16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PCI(peripheral </a:t>
            </a:r>
            <a:r>
              <a:rPr lang="en-US" altLang="ko-KR" sz="1600" dirty="0"/>
              <a:t>component interconnect</a:t>
            </a:r>
            <a:r>
              <a:rPr lang="en-US" altLang="ko-KR" sz="16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ISA(Industry </a:t>
            </a:r>
            <a:r>
              <a:rPr lang="en-US" altLang="ko-KR" sz="1600" dirty="0"/>
              <a:t>Standard Architecture)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4346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운영체제</a:t>
            </a:r>
            <a:r>
              <a:rPr lang="en-US" altLang="ko-KR" dirty="0" smtClean="0"/>
              <a:t>(Operating System)</a:t>
            </a:r>
          </a:p>
          <a:p>
            <a:pPr lvl="1"/>
            <a:r>
              <a:rPr lang="ko-KR" altLang="ko-KR" dirty="0"/>
              <a:t>애플리케이션이 다양한 하드웨어</a:t>
            </a:r>
            <a:r>
              <a:rPr lang="en-US" altLang="ko-KR" dirty="0"/>
              <a:t>(CPU, </a:t>
            </a:r>
            <a:r>
              <a:rPr lang="ko-KR" altLang="ko-KR" dirty="0"/>
              <a:t>기억장치</a:t>
            </a:r>
            <a:r>
              <a:rPr lang="en-US" altLang="ko-KR" dirty="0"/>
              <a:t>, </a:t>
            </a:r>
            <a:r>
              <a:rPr lang="ko-KR" altLang="ko-KR" dirty="0"/>
              <a:t>입출력장치 등등</a:t>
            </a:r>
            <a:r>
              <a:rPr lang="en-US" altLang="ko-KR" dirty="0"/>
              <a:t>) </a:t>
            </a:r>
            <a:r>
              <a:rPr lang="ko-KR" altLang="ko-KR" dirty="0"/>
              <a:t>위에서 동작할 수 있도록 하는 시스템 </a:t>
            </a:r>
            <a:r>
              <a:rPr lang="ko-KR" altLang="ko-KR" dirty="0" smtClean="0"/>
              <a:t>소프트웨어</a:t>
            </a:r>
            <a:endParaRPr lang="en-US" altLang="ko-KR" dirty="0" smtClean="0"/>
          </a:p>
          <a:p>
            <a:pPr lvl="1"/>
            <a:r>
              <a:rPr lang="ko-KR" altLang="ko-KR" dirty="0"/>
              <a:t>운영체제는 애플리케이션에게</a:t>
            </a:r>
            <a:r>
              <a:rPr lang="en-US" altLang="ko-KR" dirty="0"/>
              <a:t> API(Application Programming Interface)</a:t>
            </a:r>
            <a:r>
              <a:rPr lang="ko-KR" altLang="ko-KR" dirty="0"/>
              <a:t>를 제공하여 운영체제가 제어하고 있는 하드웨어를 </a:t>
            </a:r>
            <a:r>
              <a:rPr lang="ko-KR" altLang="ko-KR" dirty="0" smtClean="0"/>
              <a:t>이용</a:t>
            </a:r>
            <a:r>
              <a:rPr lang="ko-KR" altLang="en-US" dirty="0" smtClean="0"/>
              <a:t>할 수 있게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 체제와 애플리케이션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52600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47800" y="2156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3115394"/>
              </p:ext>
            </p:extLst>
          </p:nvPr>
        </p:nvGraphicFramePr>
        <p:xfrm>
          <a:off x="2001534" y="3299313"/>
          <a:ext cx="5785154" cy="2644287"/>
        </p:xfrm>
        <a:graphic>
          <a:graphicData uri="http://schemas.openxmlformats.org/presentationml/2006/ole">
            <p:oleObj spid="_x0000_s66564" name="Visio" r:id="rId3" imgW="4438835" imgH="202882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900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프로그래밍 언어</a:t>
            </a:r>
            <a:r>
              <a:rPr lang="en-US" altLang="ko-KR" dirty="0" smtClean="0"/>
              <a:t>(Programming Language)</a:t>
            </a:r>
          </a:p>
          <a:p>
            <a:pPr lvl="1"/>
            <a:r>
              <a:rPr lang="ko-KR" altLang="ko-KR" dirty="0"/>
              <a:t>프로그램을 작성하기 위해 만들어진 인공 언어 </a:t>
            </a:r>
            <a:r>
              <a:rPr lang="ko-KR" altLang="ko-KR" dirty="0" smtClean="0"/>
              <a:t>체계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컴파일 방식과 </a:t>
            </a:r>
            <a:r>
              <a:rPr lang="ko-KR" altLang="en-US" dirty="0" err="1" smtClean="0"/>
              <a:t>인터프리트</a:t>
            </a:r>
            <a:r>
              <a:rPr lang="ko-KR" altLang="en-US" dirty="0" smtClean="0"/>
              <a:t> 방식 프로그래밍 언어</a:t>
            </a:r>
            <a:endParaRPr lang="en-US" altLang="ko-KR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소프트웨어는 무엇으로 만드는가</a:t>
            </a:r>
            <a:r>
              <a:rPr lang="en-US" altLang="ko-KR" dirty="0"/>
              <a:t>?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52600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47800" y="2156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550535"/>
              </p:ext>
            </p:extLst>
          </p:nvPr>
        </p:nvGraphicFramePr>
        <p:xfrm>
          <a:off x="762000" y="2590800"/>
          <a:ext cx="7578726" cy="3257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354"/>
                <a:gridCol w="1146330"/>
                <a:gridCol w="1812039"/>
                <a:gridCol w="3717003"/>
              </a:tblGrid>
              <a:tr h="3753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언어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실행 속도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이식성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3161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컴파일 방식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C, C++, </a:t>
                      </a:r>
                      <a:r>
                        <a:rPr lang="ko-KR" sz="1200" kern="100" dirty="0">
                          <a:effectLst/>
                        </a:rPr>
                        <a:t>파스칼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에이다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r>
                        <a:rPr lang="ko-KR" sz="1200" kern="100" dirty="0">
                          <a:effectLst/>
                        </a:rPr>
                        <a:t>가 실행할 수 있는 기계 코드로 </a:t>
                      </a:r>
                      <a:r>
                        <a:rPr lang="ko-KR" sz="1200" kern="100" dirty="0" err="1">
                          <a:effectLst/>
                        </a:rPr>
                        <a:t>컴파일되므로</a:t>
                      </a:r>
                      <a:r>
                        <a:rPr lang="ko-KR" sz="1200" kern="100" dirty="0">
                          <a:effectLst/>
                        </a:rPr>
                        <a:t> 실행속도 </a:t>
                      </a:r>
                      <a:r>
                        <a:rPr lang="ko-KR" sz="1600" kern="100" dirty="0">
                          <a:effectLst/>
                        </a:rPr>
                        <a:t>빠름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원래 애플리케이션이 개발된 </a:t>
                      </a:r>
                      <a:r>
                        <a:rPr lang="en-US" sz="1200" kern="100">
                          <a:effectLst/>
                        </a:rPr>
                        <a:t>CPU/</a:t>
                      </a:r>
                      <a:r>
                        <a:rPr lang="ko-KR" sz="1200" kern="100">
                          <a:effectLst/>
                        </a:rPr>
                        <a:t>운영체제와 다른 </a:t>
                      </a:r>
                      <a:r>
                        <a:rPr lang="en-US" sz="1200" kern="100">
                          <a:effectLst/>
                        </a:rPr>
                        <a:t>CPU/</a:t>
                      </a:r>
                      <a:r>
                        <a:rPr lang="ko-KR" sz="1200" kern="100">
                          <a:effectLst/>
                        </a:rPr>
                        <a:t>운영체제용으로 옮기는 경우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대체로 코드를 그대로 사용할 수 없음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r>
                        <a:rPr lang="ko-KR" sz="1600" kern="100">
                          <a:effectLst/>
                        </a:rPr>
                        <a:t>이식성 낮음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맑은 고딕" panose="020B0503020000020004" pitchFamily="50" charset="-127"/>
                        <a:buChar char="※"/>
                      </a:pPr>
                      <a:r>
                        <a:rPr lang="en-US" sz="1200" kern="100">
                          <a:effectLst/>
                        </a:rPr>
                        <a:t>C#, </a:t>
                      </a:r>
                      <a:r>
                        <a:rPr lang="ko-KR" sz="1200" kern="100">
                          <a:effectLst/>
                        </a:rPr>
                        <a:t>자바 등 가상머신 기반의 언어는 이식성 높음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502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인터프리트 방식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베이직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파이썬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루비</a:t>
                      </a:r>
                      <a:r>
                        <a:rPr lang="en-US" sz="1200" kern="100">
                          <a:effectLst/>
                        </a:rPr>
                        <a:t>, PHP, </a:t>
                      </a:r>
                      <a:r>
                        <a:rPr lang="ko-KR" sz="1200" kern="100">
                          <a:effectLst/>
                        </a:rPr>
                        <a:t>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애플리케이션을 실행할 때마다 인터프리터가 소스 코드를 기계 코드로 번역하는 절차를 거치므로 실행속도 </a:t>
                      </a:r>
                      <a:r>
                        <a:rPr lang="ko-KR" sz="1600" kern="100" dirty="0">
                          <a:effectLst/>
                        </a:rPr>
                        <a:t>느림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인터프리터만 대상 </a:t>
                      </a:r>
                      <a:r>
                        <a:rPr lang="en-US" sz="1200" kern="100" dirty="0">
                          <a:effectLst/>
                        </a:rPr>
                        <a:t>CPU/</a:t>
                      </a:r>
                      <a:r>
                        <a:rPr lang="ko-KR" sz="1200" kern="100" dirty="0">
                          <a:effectLst/>
                        </a:rPr>
                        <a:t>운영체제를 지원한다면 애플리케이션 코드는 변경할 필요 없이 어떤 환경에서나 실행 가능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r>
                        <a:rPr lang="ko-KR" sz="1600" kern="100" dirty="0" err="1">
                          <a:effectLst/>
                        </a:rPr>
                        <a:t>이식성</a:t>
                      </a:r>
                      <a:r>
                        <a:rPr lang="ko-KR" sz="1600" kern="100" dirty="0">
                          <a:effectLst/>
                        </a:rPr>
                        <a:t> 높음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18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파이썬은</a:t>
            </a:r>
            <a:r>
              <a:rPr lang="ko-KR" altLang="ko-KR" dirty="0"/>
              <a:t> </a:t>
            </a:r>
            <a:r>
              <a:rPr lang="en-US" altLang="ko-KR" dirty="0"/>
              <a:t>1989</a:t>
            </a:r>
            <a:r>
              <a:rPr lang="ko-KR" altLang="ko-KR" dirty="0"/>
              <a:t>년부터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개발을 시작한 </a:t>
            </a:r>
            <a:r>
              <a:rPr lang="ko-KR" altLang="ko-KR" dirty="0" smtClean="0"/>
              <a:t>언어</a:t>
            </a:r>
            <a:endParaRPr lang="en-US" altLang="ko-KR" dirty="0" smtClean="0"/>
          </a:p>
          <a:p>
            <a:endParaRPr lang="en-US" altLang="ko-KR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만인을 위한 프로그래밍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(CP4E : Computer Programming for Everybody)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언어로써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개발됨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읽고 쓰기 쉬운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언어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인터프리트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방식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생산성이 높고 다른 언어로 작성된 코드와 결합하는 능력이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탁월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다양하고 풍부한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라이브러리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무료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 언어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52600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47800" y="2156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67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중앙처리장치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기억장치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입력과 출력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운영체제와 애플리케이션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소프트웨어는 무엇으로 만드는가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파이선 프로그래밍 언어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오늘날의 </a:t>
            </a:r>
            <a:r>
              <a:rPr lang="ko-KR" altLang="en-US" dirty="0" smtClean="0"/>
              <a:t>컴퓨터들은 그 </a:t>
            </a:r>
            <a:r>
              <a:rPr lang="ko-KR" altLang="en-US" dirty="0"/>
              <a:t>모습과 크기</a:t>
            </a:r>
            <a:r>
              <a:rPr lang="en-US" altLang="ko-KR" dirty="0"/>
              <a:t>, </a:t>
            </a:r>
            <a:r>
              <a:rPr lang="ko-KR" altLang="en-US" dirty="0"/>
              <a:t>성능은 다를지 모르지만 기본적인 </a:t>
            </a:r>
            <a:r>
              <a:rPr lang="ko-KR" altLang="en-US" dirty="0" smtClean="0"/>
              <a:t>구조는 거의 똑같음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1945</a:t>
            </a:r>
            <a:r>
              <a:rPr lang="ko-KR" altLang="ko-KR" dirty="0"/>
              <a:t>년에 </a:t>
            </a:r>
            <a:r>
              <a:rPr lang="ko-KR" altLang="ko-KR" dirty="0" smtClean="0"/>
              <a:t>존 </a:t>
            </a:r>
            <a:r>
              <a:rPr lang="ko-KR" altLang="ko-KR" dirty="0"/>
              <a:t>폰 </a:t>
            </a:r>
            <a:r>
              <a:rPr lang="ko-KR" altLang="ko-KR" dirty="0" err="1"/>
              <a:t>노이만이</a:t>
            </a:r>
            <a:r>
              <a:rPr lang="ko-KR" altLang="ko-KR" dirty="0"/>
              <a:t> 발표한 논문 </a:t>
            </a:r>
            <a:r>
              <a:rPr lang="en-US" altLang="ko-KR" dirty="0"/>
              <a:t>&lt;EDVAC</a:t>
            </a:r>
            <a:r>
              <a:rPr lang="ko-KR" altLang="ko-KR" dirty="0"/>
              <a:t>에 관한 보고서</a:t>
            </a:r>
            <a:r>
              <a:rPr lang="en-US" altLang="ko-KR" dirty="0"/>
              <a:t>&gt;</a:t>
            </a:r>
            <a:r>
              <a:rPr lang="ko-KR" altLang="ko-KR" dirty="0"/>
              <a:t>에서 기술한 컴퓨터의 구조를 그대로 </a:t>
            </a:r>
            <a:r>
              <a:rPr lang="ko-KR" altLang="ko-KR" dirty="0" smtClean="0"/>
              <a:t>따르고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있기 때문</a:t>
            </a: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구조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7837961"/>
              </p:ext>
            </p:extLst>
          </p:nvPr>
        </p:nvGraphicFramePr>
        <p:xfrm>
          <a:off x="1733746" y="2664334"/>
          <a:ext cx="6052942" cy="3438526"/>
        </p:xfrm>
        <a:graphic>
          <a:graphicData uri="http://schemas.openxmlformats.org/presentationml/2006/ole">
            <p:oleObj spid="_x0000_s11285" name="Visio" r:id="rId3" imgW="5696012" imgH="323833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EDVAC</a:t>
            </a:r>
            <a:r>
              <a:rPr lang="ko-KR" altLang="ko-KR" dirty="0"/>
              <a:t>은 </a:t>
            </a:r>
            <a:r>
              <a:rPr lang="ko-KR" altLang="ko-KR" dirty="0" smtClean="0"/>
              <a:t>프로그램을 </a:t>
            </a:r>
            <a:r>
              <a:rPr lang="ko-KR" altLang="ko-KR" dirty="0"/>
              <a:t>수정하는 일이 </a:t>
            </a:r>
            <a:r>
              <a:rPr lang="en-US" altLang="ko-KR" dirty="0" smtClean="0"/>
              <a:t>ENIAC</a:t>
            </a:r>
            <a:r>
              <a:rPr lang="ko-KR" altLang="en-US" dirty="0" smtClean="0"/>
              <a:t>에 비해 자유로웠음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EDVAC</a:t>
            </a:r>
            <a:r>
              <a:rPr lang="ko-KR" altLang="en-US" dirty="0" smtClean="0"/>
              <a:t>은 명령어를 기억장치에 내장하고 있었기 때문임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이렇게 기억장치에 명령어를 내장하는 컴퓨터를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내장식</a:t>
            </a:r>
            <a:r>
              <a:rPr lang="ko-KR" altLang="en-US" b="1" dirty="0" smtClean="0">
                <a:solidFill>
                  <a:srgbClr val="FF0000"/>
                </a:solidFill>
              </a:rPr>
              <a:t> 컴퓨터</a:t>
            </a:r>
            <a:r>
              <a:rPr lang="en-US" altLang="ko-KR" b="1" dirty="0" smtClean="0">
                <a:solidFill>
                  <a:srgbClr val="FF0000"/>
                </a:solidFill>
              </a:rPr>
              <a:t>(Stored-program computer)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내장식</a:t>
            </a:r>
            <a:r>
              <a:rPr lang="ko-KR" altLang="en-US" dirty="0" smtClean="0"/>
              <a:t> 컴퓨터는 폰 </a:t>
            </a:r>
            <a:r>
              <a:rPr lang="ko-KR" altLang="en-US" dirty="0" err="1" smtClean="0"/>
              <a:t>노이만의</a:t>
            </a:r>
            <a:r>
              <a:rPr lang="ko-KR" altLang="en-US" dirty="0" smtClean="0"/>
              <a:t> 논문에서 본격적으로 소개되었기 때문에 </a:t>
            </a:r>
            <a:r>
              <a:rPr lang="ko-KR" altLang="en-US" b="1" dirty="0" smtClean="0">
                <a:solidFill>
                  <a:srgbClr val="FF0000"/>
                </a:solidFill>
              </a:rPr>
              <a:t>폰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노이만</a:t>
            </a:r>
            <a:r>
              <a:rPr lang="ko-KR" altLang="en-US" b="1" dirty="0" smtClean="0">
                <a:solidFill>
                  <a:srgbClr val="FF0000"/>
                </a:solidFill>
              </a:rPr>
              <a:t> 구조</a:t>
            </a:r>
            <a:r>
              <a:rPr lang="en-US" altLang="ko-KR" b="1" dirty="0" smtClean="0">
                <a:solidFill>
                  <a:srgbClr val="FF0000"/>
                </a:solidFill>
              </a:rPr>
              <a:t>(von Neumann Architecture)</a:t>
            </a:r>
            <a:r>
              <a:rPr lang="ko-KR" altLang="en-US" dirty="0" smtClean="0"/>
              <a:t>라는 이름으로 알려져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폰노이만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장치 </a:t>
            </a:r>
            <a:r>
              <a:rPr lang="en-US" altLang="ko-KR" dirty="0" smtClean="0"/>
              <a:t>: </a:t>
            </a:r>
            <a:r>
              <a:rPr lang="ko-KR" altLang="ko-KR" dirty="0" smtClean="0"/>
              <a:t>키보드와 마우스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 장치 </a:t>
            </a:r>
            <a:r>
              <a:rPr lang="en-US" altLang="ko-KR" dirty="0" smtClean="0"/>
              <a:t>: </a:t>
            </a:r>
            <a:r>
              <a:rPr lang="ko-KR" altLang="ko-KR" dirty="0" smtClean="0"/>
              <a:t>모니터와 프린터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중앙처리장치 </a:t>
            </a:r>
            <a:r>
              <a:rPr lang="en-US" altLang="ko-KR" dirty="0" smtClean="0"/>
              <a:t>: </a:t>
            </a:r>
            <a:r>
              <a:rPr lang="ko-KR" altLang="ko-KR" dirty="0" smtClean="0"/>
              <a:t>인텔</a:t>
            </a:r>
            <a:r>
              <a:rPr lang="en-US" altLang="ko-KR" dirty="0" smtClean="0"/>
              <a:t> </a:t>
            </a:r>
            <a:r>
              <a:rPr lang="en-US" altLang="ko-KR" dirty="0"/>
              <a:t>i7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기억장치 </a:t>
            </a:r>
            <a:r>
              <a:rPr lang="en-US" altLang="ko-KR" dirty="0" smtClean="0"/>
              <a:t>: DDR3 DRAM</a:t>
            </a:r>
            <a:endParaRPr lang="ko-KR" altLang="en-US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구조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13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smtClean="0"/>
              <a:t>중앙처</a:t>
            </a:r>
            <a:r>
              <a:rPr lang="ko-KR" altLang="en-US" dirty="0" smtClean="0"/>
              <a:t>리장치</a:t>
            </a:r>
            <a:endParaRPr lang="en-US" altLang="ko-KR" dirty="0" smtClean="0"/>
          </a:p>
          <a:p>
            <a:pPr lvl="1"/>
            <a:r>
              <a:rPr lang="ko-KR" altLang="ko-KR" dirty="0"/>
              <a:t>컴퓨터가 수행하는 계산은 모두 이</a:t>
            </a:r>
            <a:r>
              <a:rPr lang="en-US" altLang="ko-KR" dirty="0"/>
              <a:t> CPU</a:t>
            </a:r>
            <a:r>
              <a:rPr lang="ko-KR" altLang="ko-KR" dirty="0"/>
              <a:t>를 통해 </a:t>
            </a:r>
            <a:r>
              <a:rPr lang="ko-KR" altLang="ko-KR" dirty="0" smtClean="0"/>
              <a:t>이루어</a:t>
            </a:r>
            <a:r>
              <a:rPr lang="ko-KR" altLang="en-US" dirty="0" smtClean="0"/>
              <a:t>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최근에는 그래픽 카드의 처리장치를 활용하기도 함</a:t>
            </a:r>
            <a:r>
              <a:rPr lang="en-US" altLang="ko-KR" dirty="0" smtClean="0"/>
              <a:t>.)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이루는 요소 </a:t>
            </a:r>
            <a:endParaRPr lang="en-US" altLang="ko-KR" dirty="0" smtClean="0"/>
          </a:p>
          <a:p>
            <a:pPr lvl="2"/>
            <a:r>
              <a:rPr lang="ko-KR" altLang="ko-KR" dirty="0"/>
              <a:t>산술 논리 장치</a:t>
            </a:r>
            <a:r>
              <a:rPr lang="en-US" altLang="ko-KR" dirty="0"/>
              <a:t>(ALU : Arithmetic Logic Unit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ko-KR" dirty="0"/>
              <a:t>제어 장치</a:t>
            </a:r>
            <a:r>
              <a:rPr lang="en-US" altLang="ko-KR" dirty="0"/>
              <a:t>(CU : Control Unit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ko-KR" dirty="0" smtClean="0"/>
              <a:t>산술논리장치</a:t>
            </a:r>
            <a:endParaRPr lang="en-US" altLang="ko-KR" dirty="0" smtClean="0"/>
          </a:p>
          <a:p>
            <a:pPr lvl="1"/>
            <a:r>
              <a:rPr lang="ko-KR" altLang="ko-KR" dirty="0"/>
              <a:t>덧셈</a:t>
            </a:r>
            <a:r>
              <a:rPr lang="en-US" altLang="ko-KR" dirty="0"/>
              <a:t>, </a:t>
            </a:r>
            <a:r>
              <a:rPr lang="ko-KR" altLang="ko-KR" dirty="0"/>
              <a:t>뺄셈</a:t>
            </a:r>
            <a:r>
              <a:rPr lang="en-US" altLang="ko-KR" dirty="0"/>
              <a:t>, </a:t>
            </a:r>
            <a:r>
              <a:rPr lang="ko-KR" altLang="ko-KR" dirty="0"/>
              <a:t>곱셈</a:t>
            </a:r>
            <a:r>
              <a:rPr lang="en-US" altLang="ko-KR" dirty="0"/>
              <a:t>, </a:t>
            </a:r>
            <a:r>
              <a:rPr lang="ko-KR" altLang="ko-KR" dirty="0"/>
              <a:t>나눗셈 등의 산술 연산과 참과 거짓</a:t>
            </a:r>
            <a:r>
              <a:rPr lang="en-US" altLang="ko-KR" dirty="0"/>
              <a:t>(</a:t>
            </a:r>
            <a:r>
              <a:rPr lang="ko-KR" altLang="ko-KR" dirty="0"/>
              <a:t>또는</a:t>
            </a:r>
            <a:r>
              <a:rPr lang="en-US" altLang="ko-KR" dirty="0"/>
              <a:t> 0</a:t>
            </a:r>
            <a:r>
              <a:rPr lang="ko-KR" altLang="ko-KR" dirty="0"/>
              <a:t>과</a:t>
            </a:r>
            <a:r>
              <a:rPr lang="en-US" altLang="ko-KR" dirty="0"/>
              <a:t> 1)</a:t>
            </a:r>
            <a:r>
              <a:rPr lang="ko-KR" altLang="ko-KR" dirty="0"/>
              <a:t>을 다루는 논리 연산을 수행하는 </a:t>
            </a:r>
            <a:r>
              <a:rPr lang="ko-KR" altLang="ko-KR" dirty="0" smtClean="0"/>
              <a:t>회로</a:t>
            </a:r>
            <a:r>
              <a:rPr lang="ko-KR" altLang="en-US" dirty="0" smtClean="0"/>
              <a:t>를 가짐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제어장치</a:t>
            </a:r>
            <a:endParaRPr lang="en-US" altLang="ko-KR" dirty="0"/>
          </a:p>
          <a:p>
            <a:pPr lvl="1"/>
            <a:r>
              <a:rPr lang="ko-KR" altLang="en-US" dirty="0" smtClean="0"/>
              <a:t>산술논리장치를 통제하여 계산을 수행함</a:t>
            </a:r>
            <a:r>
              <a:rPr lang="en-US" altLang="ko-KR" dirty="0" smtClean="0"/>
              <a:t>.</a:t>
            </a: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중앙처리장치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69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제어장치와 산술논리장치의 동작 과정</a:t>
            </a:r>
            <a:endParaRPr lang="en-US" altLang="ko-KR" dirty="0" smtClean="0"/>
          </a:p>
          <a:p>
            <a:pPr marL="814387" lvl="1" indent="-457200">
              <a:buFont typeface="+mj-lt"/>
              <a:buAutoNum type="arabicPeriod"/>
            </a:pPr>
            <a:r>
              <a:rPr lang="ko-KR" altLang="ko-KR" sz="1600" dirty="0"/>
              <a:t>먼저 제어장치가 기억장치로부터 명령어를 가져옵니다</a:t>
            </a:r>
            <a:r>
              <a:rPr lang="en-US" altLang="ko-KR" sz="1600" dirty="0"/>
              <a:t>(Fetch).</a:t>
            </a:r>
            <a:endParaRPr lang="ko-KR" altLang="ko-KR" sz="1600" dirty="0"/>
          </a:p>
          <a:p>
            <a:pPr marL="814387" lvl="1" indent="-457200">
              <a:buFont typeface="+mj-lt"/>
              <a:buAutoNum type="arabicPeriod"/>
            </a:pPr>
            <a:r>
              <a:rPr lang="ko-KR" altLang="ko-KR" sz="1600" dirty="0"/>
              <a:t>제어장치는 가져온 명령어를 해독</a:t>
            </a:r>
            <a:r>
              <a:rPr lang="en-US" altLang="ko-KR" sz="1600" dirty="0"/>
              <a:t>(Decode)</a:t>
            </a:r>
            <a:r>
              <a:rPr lang="ko-KR" altLang="ko-KR" sz="1600" dirty="0"/>
              <a:t>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marL="814387" lvl="1" indent="-457200">
              <a:buFont typeface="+mj-lt"/>
              <a:buAutoNum type="arabicPeriod"/>
            </a:pPr>
            <a:r>
              <a:rPr lang="ko-KR" altLang="ko-KR" sz="1600" dirty="0"/>
              <a:t>제어장치는 해독한 명령어에 따라 산술논리장치에 데이터를 옮기고 어떤 연산을 수행할지를 지시합니다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marL="814387" lvl="1" indent="-457200">
              <a:buFont typeface="+mj-lt"/>
              <a:buAutoNum type="arabicPeriod"/>
            </a:pPr>
            <a:r>
              <a:rPr lang="ko-KR" altLang="ko-KR" sz="1600" dirty="0"/>
              <a:t>산술논리장치는 제어장치가 지시한 대로 계산을 수행</a:t>
            </a:r>
            <a:r>
              <a:rPr lang="en-US" altLang="ko-KR" sz="1600" dirty="0"/>
              <a:t>(Execute)</a:t>
            </a:r>
            <a:r>
              <a:rPr lang="ko-KR" altLang="ko-KR" sz="1600" dirty="0"/>
              <a:t>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marL="814387" lvl="1" indent="-457200">
              <a:buFont typeface="+mj-lt"/>
              <a:buAutoNum type="arabicPeriod"/>
            </a:pPr>
            <a:r>
              <a:rPr lang="ko-KR" altLang="ko-KR" sz="1600" dirty="0"/>
              <a:t>그리고 수행한 결과를 기억장치에 다시 저장</a:t>
            </a:r>
            <a:r>
              <a:rPr lang="en-US" altLang="ko-KR" sz="1600" dirty="0"/>
              <a:t>(Store)</a:t>
            </a:r>
            <a:r>
              <a:rPr lang="ko-KR" altLang="ko-KR" sz="1600" dirty="0"/>
              <a:t>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vl="1"/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중앙처리장치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1393392"/>
              </p:ext>
            </p:extLst>
          </p:nvPr>
        </p:nvGraphicFramePr>
        <p:xfrm>
          <a:off x="1905000" y="3660531"/>
          <a:ext cx="5724525" cy="2638425"/>
        </p:xfrm>
        <a:graphic>
          <a:graphicData uri="http://schemas.openxmlformats.org/presentationml/2006/ole">
            <p:oleObj spid="_x0000_s59399" name="Visio" r:id="rId3" imgW="6344150" imgH="29260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464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smtClean="0"/>
              <a:t>명령 </a:t>
            </a:r>
            <a:r>
              <a:rPr lang="ko-KR" altLang="ko-KR" dirty="0"/>
              <a:t>주기</a:t>
            </a:r>
            <a:r>
              <a:rPr lang="en-US" altLang="ko-KR" dirty="0"/>
              <a:t>(Instruction Cycle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ko-KR" dirty="0" smtClean="0"/>
              <a:t>기억장치로부터 </a:t>
            </a:r>
            <a:r>
              <a:rPr lang="ko-KR" altLang="ko-KR" dirty="0"/>
              <a:t>명령어를 불러오고 해독하며</a:t>
            </a:r>
            <a:r>
              <a:rPr lang="en-US" altLang="ko-KR" dirty="0"/>
              <a:t>, </a:t>
            </a:r>
            <a:r>
              <a:rPr lang="ko-KR" altLang="ko-KR" dirty="0"/>
              <a:t>실행하는 </a:t>
            </a:r>
            <a:r>
              <a:rPr lang="ko-KR" altLang="ko-KR" dirty="0" smtClean="0"/>
              <a:t>주기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ko-KR" dirty="0"/>
              <a:t>는 </a:t>
            </a:r>
            <a:r>
              <a:rPr lang="ko-KR" altLang="ko-KR" dirty="0" err="1"/>
              <a:t>클럭</a:t>
            </a:r>
            <a:r>
              <a:rPr lang="en-US" altLang="ko-KR" dirty="0"/>
              <a:t>(Clock)</a:t>
            </a:r>
            <a:r>
              <a:rPr lang="ko-KR" altLang="ko-KR" dirty="0"/>
              <a:t>이라 부르는 시계를 갖고 </a:t>
            </a:r>
            <a:r>
              <a:rPr lang="ko-KR" altLang="ko-KR" dirty="0" smtClean="0"/>
              <a:t>있어서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 </a:t>
            </a:r>
            <a:r>
              <a:rPr lang="ko-KR" altLang="ko-KR" dirty="0" err="1"/>
              <a:t>클럭이</a:t>
            </a:r>
            <a:r>
              <a:rPr lang="ko-KR" altLang="ko-KR" dirty="0"/>
              <a:t> 움직일 때마다 신호를 보내 명령 주기를 </a:t>
            </a:r>
            <a:r>
              <a:rPr lang="ko-KR" altLang="ko-KR" dirty="0" smtClean="0"/>
              <a:t>반복</a:t>
            </a:r>
            <a:r>
              <a:rPr lang="ko-KR" altLang="en-US" dirty="0" smtClean="0"/>
              <a:t>시킴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ko-KR" dirty="0" smtClean="0"/>
              <a:t> </a:t>
            </a:r>
            <a:r>
              <a:rPr lang="en-US" altLang="ko-KR" dirty="0" smtClean="0"/>
              <a:t>CPU</a:t>
            </a:r>
            <a:r>
              <a:rPr lang="ko-KR" altLang="ko-KR" dirty="0"/>
              <a:t>가 명령 주기를 빠르게 반복할수록 컴퓨터는 주어진 시간 내에 할 수 있는 일이 </a:t>
            </a:r>
            <a:r>
              <a:rPr lang="ko-KR" altLang="ko-KR" dirty="0" smtClean="0"/>
              <a:t>많</a:t>
            </a:r>
            <a:r>
              <a:rPr lang="ko-KR" altLang="en-US" dirty="0" smtClean="0"/>
              <a:t>아짐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Hz</a:t>
            </a:r>
            <a:r>
              <a:rPr lang="en-US" altLang="ko-KR" dirty="0"/>
              <a:t>(</a:t>
            </a:r>
            <a:r>
              <a:rPr lang="ko-KR" altLang="ko-KR" dirty="0"/>
              <a:t>헤르츠</a:t>
            </a:r>
            <a:r>
              <a:rPr lang="en-US" altLang="ko-KR" dirty="0"/>
              <a:t>)</a:t>
            </a:r>
            <a:r>
              <a:rPr lang="ko-KR" altLang="ko-KR" dirty="0"/>
              <a:t>라는 단위를 이용하여 </a:t>
            </a:r>
            <a:r>
              <a:rPr lang="ko-KR" altLang="ko-KR" dirty="0" smtClean="0"/>
              <a:t>표현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CPU</a:t>
            </a:r>
            <a:r>
              <a:rPr lang="ko-KR" altLang="ko-KR" dirty="0"/>
              <a:t>의 </a:t>
            </a:r>
            <a:r>
              <a:rPr lang="ko-KR" altLang="ko-KR" dirty="0" err="1"/>
              <a:t>클럭</a:t>
            </a:r>
            <a:r>
              <a:rPr lang="ko-KR" altLang="ko-KR" dirty="0"/>
              <a:t> 주파수가</a:t>
            </a:r>
            <a:r>
              <a:rPr lang="en-US" altLang="ko-KR" dirty="0"/>
              <a:t> 1GHz</a:t>
            </a:r>
            <a:r>
              <a:rPr lang="ko-KR" altLang="ko-KR" dirty="0"/>
              <a:t>라고 하면</a:t>
            </a:r>
            <a:r>
              <a:rPr lang="en-US" altLang="ko-KR" dirty="0"/>
              <a:t>, </a:t>
            </a:r>
            <a:r>
              <a:rPr lang="ko-KR" altLang="ko-KR" dirty="0"/>
              <a:t>그</a:t>
            </a:r>
            <a:r>
              <a:rPr lang="en-US" altLang="ko-KR" dirty="0"/>
              <a:t> CPU</a:t>
            </a:r>
            <a:r>
              <a:rPr lang="ko-KR" altLang="ko-KR" dirty="0"/>
              <a:t>는 </a:t>
            </a:r>
            <a:r>
              <a:rPr lang="en-US" altLang="ko-KR" dirty="0"/>
              <a:t>1</a:t>
            </a:r>
            <a:r>
              <a:rPr lang="ko-KR" altLang="ko-KR" dirty="0"/>
              <a:t>초에</a:t>
            </a:r>
            <a:r>
              <a:rPr lang="en-US" altLang="ko-KR" dirty="0"/>
              <a:t> 10</a:t>
            </a:r>
            <a:r>
              <a:rPr lang="ko-KR" altLang="ko-KR" dirty="0" err="1"/>
              <a:t>억회의</a:t>
            </a:r>
            <a:r>
              <a:rPr lang="ko-KR" altLang="ko-KR" dirty="0"/>
              <a:t> 명령 주기를 수행하는 성능을 지녔다는 </a:t>
            </a:r>
            <a:r>
              <a:rPr lang="ko-KR" altLang="ko-KR" dirty="0" smtClean="0"/>
              <a:t>뜻</a:t>
            </a:r>
            <a:endParaRPr lang="ko-KR" altLang="ko-KR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중앙처리장치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2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기억장치</a:t>
            </a:r>
            <a:r>
              <a:rPr lang="en-US" altLang="ko-KR" dirty="0" smtClean="0"/>
              <a:t>(Memory)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ko-KR" dirty="0"/>
              <a:t>데이터와 함께 명령어를 저장하는 </a:t>
            </a:r>
            <a:r>
              <a:rPr lang="ko-KR" altLang="ko-KR" dirty="0" smtClean="0"/>
              <a:t>역할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</a:t>
            </a:r>
          </a:p>
          <a:p>
            <a:r>
              <a:rPr lang="ko-KR" altLang="ko-KR" dirty="0" smtClean="0"/>
              <a:t>메모리에 데이터를 기록하기 위해서는</a:t>
            </a:r>
            <a:r>
              <a:rPr lang="en-US" altLang="ko-KR" dirty="0" smtClean="0"/>
              <a:t> CPU</a:t>
            </a:r>
            <a:r>
              <a:rPr lang="ko-KR" altLang="ko-KR" dirty="0" smtClean="0"/>
              <a:t>가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쓰기 요청</a:t>
            </a:r>
            <a:r>
              <a:rPr lang="en-US" altLang="ko-KR" dirty="0" smtClean="0"/>
              <a:t>”</a:t>
            </a:r>
            <a:r>
              <a:rPr lang="ko-KR" altLang="ko-KR" dirty="0" smtClean="0"/>
              <a:t>을 보내고 반대로 메모리로부터 데이터를 가져오기 위해서는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읽기 요청</a:t>
            </a:r>
            <a:r>
              <a:rPr lang="en-US" altLang="ko-KR" dirty="0" smtClean="0"/>
              <a:t>”</a:t>
            </a:r>
            <a:r>
              <a:rPr lang="ko-KR" altLang="ko-KR" dirty="0" smtClean="0"/>
              <a:t>을 보</a:t>
            </a:r>
            <a:r>
              <a:rPr lang="ko-KR" altLang="en-US" dirty="0" smtClean="0"/>
              <a:t>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ko-KR" dirty="0" smtClean="0"/>
              <a:t>메모리의 </a:t>
            </a:r>
            <a:r>
              <a:rPr lang="ko-KR" altLang="ko-KR" dirty="0"/>
              <a:t>성능은 이 요청에 응답하기까지의 시간과 이러한 읽기</a:t>
            </a:r>
            <a:r>
              <a:rPr lang="en-US" altLang="ko-KR" dirty="0"/>
              <a:t>/</a:t>
            </a:r>
            <a:r>
              <a:rPr lang="ko-KR" altLang="ko-KR" dirty="0"/>
              <a:t>쓰기 요청을 연속적으로 처리하는 주기에 의해 </a:t>
            </a:r>
            <a:r>
              <a:rPr lang="ko-KR" altLang="ko-KR" dirty="0" smtClean="0"/>
              <a:t>결정</a:t>
            </a:r>
            <a:endParaRPr lang="en-US" altLang="ko-KR" dirty="0" smtClean="0"/>
          </a:p>
          <a:p>
            <a:r>
              <a:rPr lang="ko-KR" altLang="ko-KR" dirty="0" smtClean="0"/>
              <a:t>캐시</a:t>
            </a:r>
            <a:r>
              <a:rPr lang="en-US" altLang="ko-KR" dirty="0"/>
              <a:t>(Cache) </a:t>
            </a:r>
            <a:r>
              <a:rPr lang="ko-KR" altLang="ko-KR" dirty="0" smtClean="0"/>
              <a:t>메모리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와 가장 가까이에 있는 기억장치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성능이 좋지만 가격이 비쌈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주기억</a:t>
            </a:r>
            <a:r>
              <a:rPr lang="ko-KR" altLang="en-US" dirty="0" smtClean="0"/>
              <a:t> 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캐시 메모리 아래에 위치한 기억장치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대개 </a:t>
            </a:r>
            <a:r>
              <a:rPr lang="ko-KR" altLang="ko-KR" dirty="0" smtClean="0"/>
              <a:t>램</a:t>
            </a:r>
            <a:r>
              <a:rPr lang="en-US" altLang="ko-KR" dirty="0"/>
              <a:t>(RAM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r>
              <a:rPr lang="ko-KR" altLang="ko-KR" dirty="0" smtClean="0"/>
              <a:t>보조기억장치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로부터 가장 멀리 떨어져 있는 기억장치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성능이 낮지만 가격도 낮음</a:t>
            </a:r>
            <a:r>
              <a:rPr lang="en-US" altLang="ko-KR" dirty="0" smtClean="0"/>
              <a:t>. </a:t>
            </a:r>
            <a:r>
              <a:rPr lang="ko-KR" altLang="ko-KR" dirty="0" smtClean="0"/>
              <a:t>하드디스크가 </a:t>
            </a:r>
            <a:r>
              <a:rPr lang="ko-KR" altLang="ko-KR" dirty="0"/>
              <a:t>대세였지만</a:t>
            </a:r>
            <a:r>
              <a:rPr lang="en-US" altLang="ko-KR" dirty="0"/>
              <a:t>, </a:t>
            </a:r>
            <a:r>
              <a:rPr lang="ko-KR" altLang="ko-KR" dirty="0"/>
              <a:t>메모리기술이 발전하면서 플래시 </a:t>
            </a:r>
            <a:r>
              <a:rPr lang="ko-KR" altLang="ko-KR" dirty="0" smtClean="0"/>
              <a:t>메모리</a:t>
            </a:r>
            <a:r>
              <a:rPr lang="ko-KR" altLang="en-US" dirty="0"/>
              <a:t>와</a:t>
            </a:r>
            <a:r>
              <a:rPr lang="en-US" altLang="ko-KR" dirty="0" smtClean="0"/>
              <a:t> </a:t>
            </a:r>
            <a:r>
              <a:rPr lang="en-US" altLang="ko-KR" dirty="0"/>
              <a:t>SSD(Solid State Drive)</a:t>
            </a:r>
            <a:r>
              <a:rPr lang="ko-KR" altLang="ko-KR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부상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ko-KR" altLang="ko-KR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기억장치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28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입출력장치는 컴퓨터와 바깥세계와 소통하는 수단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입력장치의 예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ko-KR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터치스크린</a:t>
            </a:r>
            <a:r>
              <a:rPr lang="en-US" altLang="ko-KR" dirty="0"/>
              <a:t>, </a:t>
            </a:r>
            <a:r>
              <a:rPr lang="ko-KR" altLang="ko-KR" dirty="0"/>
              <a:t>마이크</a:t>
            </a:r>
            <a:r>
              <a:rPr lang="en-US" altLang="ko-KR" dirty="0"/>
              <a:t>, </a:t>
            </a:r>
            <a:r>
              <a:rPr lang="ko-KR" altLang="ko-KR" dirty="0"/>
              <a:t>게임패드</a:t>
            </a:r>
            <a:r>
              <a:rPr lang="en-US" altLang="ko-KR" dirty="0"/>
              <a:t>, </a:t>
            </a:r>
            <a:r>
              <a:rPr lang="ko-KR" altLang="ko-KR" dirty="0"/>
              <a:t>동작 인식 장치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출력장치의 예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ko-KR" dirty="0"/>
              <a:t>모니터</a:t>
            </a:r>
            <a:r>
              <a:rPr lang="en-US" altLang="ko-KR" dirty="0"/>
              <a:t>, </a:t>
            </a:r>
            <a:r>
              <a:rPr lang="ko-KR" altLang="ko-KR" dirty="0"/>
              <a:t>프린터</a:t>
            </a:r>
            <a:r>
              <a:rPr lang="en-US" altLang="ko-KR" dirty="0"/>
              <a:t>, 3D </a:t>
            </a:r>
            <a:r>
              <a:rPr lang="ko-KR" altLang="ko-KR" dirty="0"/>
              <a:t>프린터</a:t>
            </a:r>
            <a:r>
              <a:rPr lang="en-US" altLang="ko-KR" dirty="0"/>
              <a:t>, </a:t>
            </a:r>
            <a:r>
              <a:rPr lang="ko-KR" altLang="ko-KR" dirty="0"/>
              <a:t>스피커</a:t>
            </a:r>
            <a:r>
              <a:rPr lang="en-US" altLang="ko-KR" dirty="0"/>
              <a:t>, </a:t>
            </a:r>
            <a:r>
              <a:rPr lang="ko-KR" altLang="ko-KR" dirty="0"/>
              <a:t>빔 </a:t>
            </a:r>
            <a:r>
              <a:rPr lang="ko-KR" altLang="ko-KR" dirty="0" err="1"/>
              <a:t>프로젝터</a:t>
            </a:r>
            <a:r>
              <a:rPr lang="en-US" altLang="ko-KR" dirty="0"/>
              <a:t>, E-Ink </a:t>
            </a:r>
            <a:r>
              <a:rPr lang="ko-KR" altLang="ko-KR" dirty="0"/>
              <a:t>전자 </a:t>
            </a:r>
            <a:r>
              <a:rPr lang="ko-KR" altLang="ko-KR" dirty="0" smtClean="0"/>
              <a:t>종이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ko-KR" dirty="0"/>
              <a:t>입출력 버스</a:t>
            </a:r>
            <a:r>
              <a:rPr lang="en-US" altLang="ko-KR" dirty="0"/>
              <a:t>(I/O BUS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버스 </a:t>
            </a:r>
            <a:r>
              <a:rPr lang="en-US" altLang="ko-KR" dirty="0" smtClean="0"/>
              <a:t>: </a:t>
            </a:r>
            <a:r>
              <a:rPr lang="ko-KR" altLang="ko-KR" dirty="0" smtClean="0"/>
              <a:t>컴퓨터의 </a:t>
            </a:r>
            <a:r>
              <a:rPr lang="ko-KR" altLang="ko-KR" dirty="0"/>
              <a:t>정보 전송 </a:t>
            </a:r>
            <a:r>
              <a:rPr lang="ko-KR" altLang="ko-KR" dirty="0" smtClean="0"/>
              <a:t>회로</a:t>
            </a:r>
            <a:endParaRPr lang="en-US" altLang="ko-KR" dirty="0" smtClean="0"/>
          </a:p>
          <a:p>
            <a:pPr lvl="1"/>
            <a:r>
              <a:rPr lang="ko-KR" altLang="ko-KR" dirty="0"/>
              <a:t>중앙처리장치와 기억장치</a:t>
            </a:r>
            <a:r>
              <a:rPr lang="en-US" altLang="ko-KR" dirty="0"/>
              <a:t>, </a:t>
            </a:r>
            <a:r>
              <a:rPr lang="ko-KR" altLang="ko-KR" dirty="0"/>
              <a:t>그리고 입출력 장치는 아래와 같이 버스로 연결되어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구조 </a:t>
            </a:r>
            <a:r>
              <a:rPr lang="en-US" altLang="ko-KR" dirty="0" smtClean="0"/>
              <a:t>- </a:t>
            </a:r>
            <a:r>
              <a:rPr lang="ko-KR" altLang="ko-KR" b="1" dirty="0"/>
              <a:t>입력과 </a:t>
            </a:r>
            <a:r>
              <a:rPr lang="ko-KR" altLang="ko-KR" b="1" dirty="0" smtClean="0"/>
              <a:t>출력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5314639"/>
              </p:ext>
            </p:extLst>
          </p:nvPr>
        </p:nvGraphicFramePr>
        <p:xfrm>
          <a:off x="1371866" y="4800600"/>
          <a:ext cx="6598085" cy="1600200"/>
        </p:xfrm>
        <a:graphic>
          <a:graphicData uri="http://schemas.openxmlformats.org/presentationml/2006/ole">
            <p:oleObj spid="_x0000_s62470" name="Visio" r:id="rId3" imgW="5857783" imgH="141938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917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16527</TotalTime>
  <Words>784</Words>
  <Application>Microsoft Office PowerPoint</Application>
  <PresentationFormat>화면 슬라이드 쇼(4:3)</PresentationFormat>
  <Paragraphs>116</Paragraphs>
  <Slides>13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Arial</vt:lpstr>
      <vt:lpstr>맑은 고딕</vt:lpstr>
      <vt:lpstr>나눔고딕</vt:lpstr>
      <vt:lpstr>Wingdings</vt:lpstr>
      <vt:lpstr>돋움</vt:lpstr>
      <vt:lpstr>HY견고딕</vt:lpstr>
      <vt:lpstr>Times New Roman</vt:lpstr>
      <vt:lpstr>HY헤드라인M</vt:lpstr>
      <vt:lpstr>2_디자인 사용자 지정</vt:lpstr>
      <vt:lpstr>Visio</vt:lpstr>
      <vt:lpstr>02. 2. 코딩을 배우기 전에 읽는 컴퓨터 구조론</vt:lpstr>
      <vt:lpstr>슬라이드 2</vt:lpstr>
      <vt:lpstr>폰 노이만 구조</vt:lpstr>
      <vt:lpstr>폰 노이만 구조</vt:lpstr>
      <vt:lpstr>폰 노이만 구조 - 중앙처리장치</vt:lpstr>
      <vt:lpstr>폰 노이만 구조 - 중앙처리장치</vt:lpstr>
      <vt:lpstr>폰 노이만 구조 - 중앙처리장치</vt:lpstr>
      <vt:lpstr>폰 노이만 구조 - 기억장치</vt:lpstr>
      <vt:lpstr>폰 노이만 구조 - 입력과 출력</vt:lpstr>
      <vt:lpstr>폰 노이만 구조 - 입력과 출력</vt:lpstr>
      <vt:lpstr>운영 체제와 애플리케이션</vt:lpstr>
      <vt:lpstr>소프트웨어는 무엇으로 만드는가?</vt:lpstr>
      <vt:lpstr>파이썬 프로그래밍 언어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2583</cp:revision>
  <dcterms:created xsi:type="dcterms:W3CDTF">2004-07-21T02:43:03Z</dcterms:created>
  <dcterms:modified xsi:type="dcterms:W3CDTF">2017-08-20T08:46:05Z</dcterms:modified>
</cp:coreProperties>
</file>