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0" r:id="rId3"/>
    <p:sldId id="541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5" r:id="rId16"/>
    <p:sldId id="554" r:id="rId17"/>
    <p:sldId id="556" r:id="rId18"/>
    <p:sldId id="557" r:id="rId19"/>
    <p:sldId id="558" r:id="rId20"/>
    <p:sldId id="559" r:id="rId21"/>
    <p:sldId id="560" r:id="rId22"/>
    <p:sldId id="561" r:id="rId23"/>
    <p:sldId id="562" r:id="rId24"/>
  </p:sldIdLst>
  <p:sldSz cx="9144000" cy="6858000" type="screen4x3"/>
  <p:notesSz cx="6797675" cy="9874250"/>
  <p:embeddedFontLst>
    <p:embeddedFont>
      <p:font typeface="맑은 고딕" pitchFamily="50" charset="-127"/>
      <p:regular r:id="rId27"/>
      <p:bold r:id="rId28"/>
    </p:embeddedFont>
    <p:embeddedFont>
      <p:font typeface="HY견고딕" pitchFamily="18" charset="-127"/>
      <p:regular r:id="rId29"/>
    </p:embeddedFont>
    <p:embeddedFont>
      <p:font typeface="HY헤드라인M" pitchFamily="18" charset="-127"/>
      <p:regular r:id="rId3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8" autoAdjust="0"/>
    <p:restoredTop sz="94711" autoAdjust="0"/>
  </p:normalViewPr>
  <p:slideViewPr>
    <p:cSldViewPr showGuides="1">
      <p:cViewPr varScale="1">
        <p:scale>
          <a:sx n="86" d="100"/>
          <a:sy n="86" d="100"/>
        </p:scale>
        <p:origin x="-1632" y="-54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lvl="0" algn="ctr"/>
            <a:r>
              <a:rPr lang="en-US" altLang="ko-KR" sz="2800" dirty="0" smtClean="0"/>
              <a:t>05. </a:t>
            </a:r>
            <a:r>
              <a:rPr lang="ko-KR" altLang="ko-KR" sz="2800" b="1" dirty="0"/>
              <a:t>데이터 다루기 </a:t>
            </a:r>
            <a:r>
              <a:rPr lang="en-US" altLang="ko-KR" sz="2800" b="1" dirty="0"/>
              <a:t>: </a:t>
            </a:r>
            <a:r>
              <a:rPr lang="ko-KR" altLang="ko-KR" sz="2800" b="1" dirty="0"/>
              <a:t>리스트와 </a:t>
            </a:r>
            <a:r>
              <a:rPr lang="ko-KR" altLang="ko-KR" sz="2800" b="1" dirty="0" err="1"/>
              <a:t>튜플</a:t>
            </a:r>
            <a:r>
              <a:rPr lang="en-US" altLang="ko-KR" sz="2800" b="1" dirty="0"/>
              <a:t>, </a:t>
            </a:r>
            <a:r>
              <a:rPr lang="ko-KR" altLang="ko-KR" sz="2800" b="1" dirty="0" err="1" smtClean="0"/>
              <a:t>딕셔너리</a:t>
            </a:r>
            <a:endParaRPr lang="ko-KR" altLang="en-US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7123412"/>
              </p:ext>
            </p:extLst>
          </p:nvPr>
        </p:nvGraphicFramePr>
        <p:xfrm>
          <a:off x="533400" y="914400"/>
          <a:ext cx="8077200" cy="5548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5174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765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 내의 요소를 정렬합니다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매개변수로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reverse = True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입력하면 내림차순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아무 것도 입력하지 않으면 오름차순으로 정렬합니다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reverse = True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같이 이름을 명시하여 사용하는 매개변수를 일컬어 키워드 매개변수라고 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키워드 매개변수는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장에서 자세히 설명합니다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a = [3, 4, 5, 1, 2]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a.sort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a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[1, 2, 3, 4, 5]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a.sort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(reverse = True)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a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[5, 4, 3, 2, 1]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6903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 내 요소의 순서를 반대로 뒤집습니다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 = [3, 4, 5, 1, 2]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a.reverse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()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[2, 1, 5, 4, 3]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b = ['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안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녕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하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세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요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b.reverse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()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b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요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세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하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녕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안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943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사전적 의미는 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ko-KR" dirty="0"/>
              <a:t>리스트는 </a:t>
            </a:r>
            <a:r>
              <a:rPr lang="en-US" altLang="ko-KR" dirty="0"/>
              <a:t>“</a:t>
            </a:r>
            <a:r>
              <a:rPr lang="ko-KR" altLang="ko-KR" dirty="0"/>
              <a:t>목록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ko-KR" dirty="0" err="1"/>
              <a:t>튜플은</a:t>
            </a:r>
            <a:r>
              <a:rPr lang="ko-KR" altLang="ko-KR" dirty="0"/>
              <a:t> </a:t>
            </a:r>
            <a:r>
              <a:rPr lang="en-US" altLang="ko-KR" dirty="0"/>
              <a:t>“N</a:t>
            </a:r>
            <a:r>
              <a:rPr lang="ko-KR" altLang="ko-KR" dirty="0"/>
              <a:t>개의 요소로 된 집합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</a:t>
            </a:r>
            <a:r>
              <a:rPr lang="ko-KR" altLang="en-US" dirty="0" smtClean="0"/>
              <a:t>는 데이터 변경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생성 후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Tuple</a:t>
            </a:r>
            <a:r>
              <a:rPr lang="ko-KR" altLang="en-US" dirty="0" smtClean="0"/>
              <a:t>은 데이터 변경 불가능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생성 후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불가능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List</a:t>
            </a:r>
            <a:r>
              <a:rPr lang="ko-KR" altLang="en-US" dirty="0" smtClean="0"/>
              <a:t>는 이름 그대로 목록 형식의 데이터를 다루는 데 적합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Tuple</a:t>
            </a:r>
            <a:r>
              <a:rPr lang="ko-KR" altLang="en-US" dirty="0" smtClean="0"/>
              <a:t>은 위경도 좌표나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색상처럼 작은 규모의 자료구조를 구성하기에 적합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57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변경이 </a:t>
            </a:r>
            <a:r>
              <a:rPr lang="ko-KR" altLang="en-US" dirty="0"/>
              <a:t>불가능한 </a:t>
            </a:r>
            <a:r>
              <a:rPr lang="ko-KR" altLang="en-US" dirty="0" err="1"/>
              <a:t>자료형이</a:t>
            </a:r>
            <a:r>
              <a:rPr lang="ko-KR" altLang="en-US" dirty="0"/>
              <a:t> 필요한 이유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성능 </a:t>
            </a:r>
            <a:endParaRPr lang="en-US" altLang="ko-KR" dirty="0"/>
          </a:p>
          <a:p>
            <a:pPr lvl="2"/>
            <a:r>
              <a:rPr lang="ko-KR" altLang="ko-KR" dirty="0"/>
              <a:t>변경 가능한 </a:t>
            </a:r>
            <a:r>
              <a:rPr lang="ko-KR" altLang="ko-KR" dirty="0" err="1"/>
              <a:t>자료형과는</a:t>
            </a:r>
            <a:r>
              <a:rPr lang="ko-KR" altLang="ko-KR" dirty="0"/>
              <a:t> 달리 데이터를 할당할 공간의 내용이나 크기가 달라지지 않기 때문에 생성 과정이 간단</a:t>
            </a:r>
            <a:endParaRPr lang="en-US" altLang="ko-KR" dirty="0"/>
          </a:p>
          <a:p>
            <a:pPr lvl="2"/>
            <a:r>
              <a:rPr lang="ko-KR" altLang="ko-KR" dirty="0"/>
              <a:t>데이터가 오염되지 않을 것이라는 보장이 있기 때문에 복사본을 만드는 대신 그냥 원본을 사용</a:t>
            </a:r>
            <a:endParaRPr lang="en-US" altLang="ko-KR" dirty="0"/>
          </a:p>
          <a:p>
            <a:pPr lvl="1"/>
            <a:r>
              <a:rPr lang="ko-KR" altLang="en-US" dirty="0"/>
              <a:t>신뢰 가능한 코드</a:t>
            </a:r>
            <a:endParaRPr lang="en-US" altLang="ko-KR" dirty="0"/>
          </a:p>
          <a:p>
            <a:pPr lvl="2"/>
            <a:r>
              <a:rPr lang="ko-KR" altLang="ko-KR" dirty="0"/>
              <a:t>변경되지 않아야 할 데이터를 오염시키는 버그를 만들 가능성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2"/>
            <a:r>
              <a:rPr lang="ko-KR" altLang="ko-KR" dirty="0"/>
              <a:t>코드를 설계할 때부터 변경이 가능한 데이터와 그렇지 않은 데이터를 정리해서 코드에 반영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문자열도 변경이 불가능한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56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2)</a:t>
            </a:r>
            <a:endParaRPr lang="ko-KR" altLang="ko-KR" dirty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[]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가 아닌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를 사용</a:t>
            </a:r>
            <a:endParaRPr lang="en-US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type(a)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'tuple'&gt;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27892" y="3931384"/>
            <a:ext cx="83820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1, 2, 3, 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없이 콤마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(,)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만 사용</a:t>
            </a:r>
            <a:endParaRPr lang="en-US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(1, 2, 3, 4)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type(a)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'tuple'&gt;</a:t>
            </a:r>
          </a:p>
        </p:txBody>
      </p:sp>
    </p:spTree>
    <p:extLst>
      <p:ext uri="{BB962C8B-B14F-4D97-AF65-F5344CB8AC3E}">
        <p14:creationId xmlns="" xmlns:p14="http://schemas.microsoft.com/office/powerpoint/2010/main" val="1482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요소가 하나인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,)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요소가 하나인 경우엔 요소 뒤에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추가</a:t>
            </a:r>
            <a:endParaRPr lang="en-US" altLang="ko-KR" b="1" dirty="0" smtClean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type(a)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'tuple'&gt;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1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요소가 하나인 경우엔 요소 뒤에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추가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type(b)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'tuple'&gt;</a:t>
            </a:r>
          </a:p>
        </p:txBody>
      </p:sp>
    </p:spTree>
    <p:extLst>
      <p:ext uri="{BB962C8B-B14F-4D97-AF65-F5344CB8AC3E}">
        <p14:creationId xmlns="" xmlns:p14="http://schemas.microsoft.com/office/powerpoint/2010/main" val="23577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 (+ </a:t>
            </a:r>
            <a:r>
              <a:rPr lang="ko-KR" altLang="en-US" dirty="0" smtClean="0"/>
              <a:t>연산자를 이용한 </a:t>
            </a:r>
            <a:r>
              <a:rPr lang="ko-KR" altLang="en-US" dirty="0" err="1" smtClean="0"/>
              <a:t>튜플간</a:t>
            </a:r>
            <a:r>
              <a:rPr lang="ko-KR" altLang="en-US" dirty="0" smtClean="0"/>
              <a:t> 결합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3, 4, 5, 6)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a[:3]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a[4:6]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(5, 6)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57200" y="35052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(4, 5, 6)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 = a + b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(4, 5, 6)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(1, 2, 3, 4, 5, 6)</a:t>
            </a:r>
          </a:p>
        </p:txBody>
      </p:sp>
    </p:spTree>
    <p:extLst>
      <p:ext uri="{BB962C8B-B14F-4D97-AF65-F5344CB8AC3E}">
        <p14:creationId xmlns="" xmlns:p14="http://schemas.microsoft.com/office/powerpoint/2010/main" val="18887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6 (</a:t>
            </a:r>
            <a:r>
              <a:rPr lang="ko-KR" altLang="en-US" dirty="0" smtClean="0"/>
              <a:t>변경 불가능 테스트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 (+ </a:t>
            </a:r>
            <a:r>
              <a:rPr lang="ko-KR" altLang="en-US" dirty="0" smtClean="0"/>
              <a:t>연산자를 이용한 </a:t>
            </a:r>
            <a:r>
              <a:rPr lang="ko-KR" altLang="en-US" dirty="0" err="1" smtClean="0"/>
              <a:t>튜플간</a:t>
            </a:r>
            <a:r>
              <a:rPr lang="ko-KR" altLang="en-US" dirty="0" smtClean="0"/>
              <a:t> 결합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7 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endParaRPr lang="en-US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a[0] = 7</a:t>
            </a:r>
          </a:p>
          <a:p>
            <a:pPr algn="just" latinLnBrk="1"/>
            <a:r>
              <a:rPr lang="en-US" altLang="ko-KR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"&lt;pyshell#14&gt;", line 1, in &lt;module&gt;</a:t>
            </a: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a[0] = 7</a:t>
            </a:r>
          </a:p>
          <a:p>
            <a:pPr algn="just" latinLnBrk="1"/>
            <a:r>
              <a:rPr lang="en-US" altLang="ko-KR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TypeError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'tuple' object does not support item assignment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457200" y="45720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len(a)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18206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 (</a:t>
            </a:r>
            <a:r>
              <a:rPr lang="ko-KR" altLang="ko-KR" dirty="0" err="1"/>
              <a:t>튜플</a:t>
            </a:r>
            <a:r>
              <a:rPr lang="ko-KR" altLang="ko-KR" dirty="0"/>
              <a:t> 패킹</a:t>
            </a:r>
            <a:r>
              <a:rPr lang="en-US" altLang="ko-KR" dirty="0"/>
              <a:t>(Tuple Packing)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ko-KR" dirty="0" err="1"/>
              <a:t>튜플</a:t>
            </a:r>
            <a:r>
              <a:rPr lang="ko-KR" altLang="ko-KR" dirty="0"/>
              <a:t> </a:t>
            </a:r>
            <a:r>
              <a:rPr lang="ko-KR" altLang="ko-KR" dirty="0" err="1"/>
              <a:t>언패킹</a:t>
            </a:r>
            <a:r>
              <a:rPr lang="en-US" altLang="ko-KR" dirty="0"/>
              <a:t>(Tuple Unpacking)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패킹과 </a:t>
            </a:r>
            <a:r>
              <a:rPr lang="ko-KR" altLang="en-US" dirty="0" err="1"/>
              <a:t>언패킹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1, 2, </a:t>
            </a:r>
            <a:r>
              <a:rPr lang="pt-BR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 </a:t>
            </a:r>
            <a:r>
              <a:rPr lang="pt-BR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패킹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여러 데이터를 </a:t>
            </a:r>
            <a:r>
              <a:rPr lang="ko-KR" altLang="en-US" b="1" dirty="0" err="1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튜플로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묶는 것</a:t>
            </a:r>
            <a:endParaRPr lang="pt-BR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457200" y="3163431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one, two, three = 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</a:t>
            </a:r>
            <a:r>
              <a:rPr lang="pt-BR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err="1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언패킹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</a:t>
            </a:r>
            <a:r>
              <a:rPr lang="ko-KR" altLang="en-US" b="1" dirty="0" err="1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튜플의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각 요소를 </a:t>
            </a:r>
            <a:endParaRPr lang="en-US" altLang="ko-KR" b="1" dirty="0" smtClean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one                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여러 개의 변수에 할당하는 것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two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three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2438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err="1" smtClean="0"/>
              <a:t>언패킹</a:t>
            </a:r>
            <a:r>
              <a:rPr lang="ko-KR" altLang="en-US" dirty="0" smtClean="0"/>
              <a:t> 실패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err="1" smtClean="0"/>
              <a:t>언패킹을</a:t>
            </a:r>
            <a:r>
              <a:rPr lang="ko-KR" altLang="en-US" dirty="0" smtClean="0"/>
              <a:t> 이용한 변수 다중 할당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패킹과 </a:t>
            </a:r>
            <a:r>
              <a:rPr lang="ko-KR" altLang="en-US" dirty="0" err="1"/>
              <a:t>언패킹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1, 2, </a:t>
            </a:r>
            <a:r>
              <a:rPr lang="pt-BR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 </a:t>
            </a:r>
            <a:r>
              <a:rPr lang="pt-BR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err="1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요소 수와</a:t>
            </a:r>
            <a:endParaRPr lang="pt-BR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one, two = 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언패킹할</a:t>
            </a:r>
            <a:r>
              <a:rPr lang="ko-KR" altLang="en-US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요소의 수가 일치</a:t>
            </a:r>
            <a:endParaRPr lang="en-US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"&lt;pyshell#18&gt;", line 1, in &lt;module&gt;</a:t>
            </a: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one, two = a</a:t>
            </a:r>
          </a:p>
          <a:p>
            <a:pPr algn="just" latinLnBrk="1"/>
            <a:r>
              <a:rPr lang="en-US" altLang="ko-KR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ValueError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too many values to unpack (expected 2)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57200" y="3889131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city, latitude, longitude = 'Seoul', 37.541, 126.986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city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'Seoul'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latitude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37.541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longitude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126.986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4024435" y="4731527"/>
            <a:ext cx="3976565" cy="907273"/>
          </a:xfrm>
          <a:prstGeom prst="wedgeRectCallout">
            <a:avLst>
              <a:gd name="adj1" fmla="val -8324"/>
              <a:gd name="adj2" fmla="val -839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‘Seoul’, 37.541, 126.986</a:t>
            </a:r>
            <a:r>
              <a:rPr 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괄호 없이 만들어진 </a:t>
            </a:r>
            <a:r>
              <a:rPr lang="ko-KR" sz="18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</a:t>
            </a:r>
            <a:endParaRPr 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8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3396645"/>
              </p:ext>
            </p:extLst>
          </p:nvPr>
        </p:nvGraphicFramePr>
        <p:xfrm>
          <a:off x="533400" y="914400"/>
          <a:ext cx="8077200" cy="5105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5174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765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매개변수로 입력한 데이터와 일치하는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요소의 첨자를 알려줍니다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데이터와 일치하는 요소가 없으면 에러를 일으킵니다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에러에 대한 처리 방법은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장에서 설명하겠습니다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Traceback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(most recent call last):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File "&lt;pyshell#4&gt;", line 1, in &lt;module&gt;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(x): x not in tuple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6903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매개변수로 입력한 데이터와 일치하는 요소가 몇 개 존재하는지 셉니다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(1, 100, 2, 100, 3, 100)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645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리스트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패킹과 </a:t>
            </a:r>
            <a:r>
              <a:rPr lang="ko-KR" altLang="en-US" dirty="0" err="1" smtClean="0"/>
              <a:t>언패킹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딕셔너리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딕셔너리</a:t>
            </a:r>
            <a:r>
              <a:rPr lang="en-US" altLang="ko-KR" dirty="0"/>
              <a:t>(Dictionary)</a:t>
            </a:r>
            <a:r>
              <a:rPr lang="ko-KR" altLang="ko-KR" dirty="0"/>
              <a:t>는 사용법 측면으로 보면 리스트와 </a:t>
            </a:r>
            <a:r>
              <a:rPr lang="ko-KR" altLang="ko-KR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ko-KR" dirty="0"/>
              <a:t>리스트처럼 첨자를 이용해서 요소에 접근</a:t>
            </a:r>
            <a:endParaRPr lang="en-US" altLang="ko-KR" dirty="0" smtClean="0"/>
          </a:p>
          <a:p>
            <a:r>
              <a:rPr lang="ko-KR" altLang="ko-KR" dirty="0"/>
              <a:t>리스트는 요소에 접근할 때 </a:t>
            </a:r>
            <a:r>
              <a:rPr lang="en-US" altLang="ko-KR" dirty="0"/>
              <a:t>0</a:t>
            </a:r>
            <a:r>
              <a:rPr lang="ko-KR" altLang="ko-KR" dirty="0"/>
              <a:t>부터 시작하는 수 첨자만 사용할 수 있지만 </a:t>
            </a:r>
            <a:r>
              <a:rPr lang="ko-KR" altLang="ko-KR" dirty="0" err="1">
                <a:solidFill>
                  <a:srgbClr val="FF0000"/>
                </a:solidFill>
              </a:rPr>
              <a:t>딕셔너리는</a:t>
            </a:r>
            <a:r>
              <a:rPr lang="ko-KR" altLang="ko-KR" dirty="0">
                <a:solidFill>
                  <a:srgbClr val="FF0000"/>
                </a:solidFill>
              </a:rPr>
              <a:t> 문자열과 숫자를 비롯해서 변경이 불가능한 형식이면 어떤 </a:t>
            </a:r>
            <a:r>
              <a:rPr lang="ko-KR" altLang="ko-KR" dirty="0" err="1">
                <a:solidFill>
                  <a:srgbClr val="FF0000"/>
                </a:solidFill>
              </a:rPr>
              <a:t>자료형이든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err="1"/>
              <a:t>딕셔너리의</a:t>
            </a:r>
            <a:r>
              <a:rPr lang="ko-KR" altLang="ko-KR" dirty="0"/>
              <a:t> 첨자는 키</a:t>
            </a:r>
            <a:r>
              <a:rPr lang="en-US" altLang="ko-KR" dirty="0"/>
              <a:t>(Key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/>
              <a:t>이 키가 가리키는 슬롯에 저장되는 데이터를 일컬어 값</a:t>
            </a:r>
            <a:r>
              <a:rPr lang="en-US" altLang="ko-KR" dirty="0"/>
              <a:t>(Value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 err="1" smtClean="0">
                <a:sym typeface="Wingdings" panose="05000000000000000000" pitchFamily="2" charset="2"/>
              </a:rPr>
              <a:t>딕셔너리는</a:t>
            </a:r>
            <a:r>
              <a:rPr lang="ko-KR" altLang="en-US" dirty="0" smtClean="0">
                <a:sym typeface="Wingdings" panose="05000000000000000000" pitchFamily="2" charset="2"/>
              </a:rPr>
              <a:t> 키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값의  쌍으로 구성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ko-KR" dirty="0"/>
              <a:t>탐색 속도가 빠르고</a:t>
            </a:r>
            <a:r>
              <a:rPr lang="en-US" altLang="ko-KR" dirty="0"/>
              <a:t>, </a:t>
            </a:r>
            <a:r>
              <a:rPr lang="ko-KR" altLang="ko-KR" dirty="0"/>
              <a:t>사용하기도 </a:t>
            </a:r>
            <a:r>
              <a:rPr lang="ko-KR" altLang="ko-KR" dirty="0" smtClean="0"/>
              <a:t>편</a:t>
            </a:r>
            <a:r>
              <a:rPr lang="ko-KR" altLang="en-US" dirty="0" smtClean="0"/>
              <a:t>리</a:t>
            </a:r>
            <a:endParaRPr lang="en-US" altLang="ko-KR" dirty="0" smtClean="0"/>
          </a:p>
          <a:p>
            <a:r>
              <a:rPr lang="ko-KR" altLang="ko-KR" dirty="0" err="1"/>
              <a:t>딕셔너리를</a:t>
            </a:r>
            <a:r>
              <a:rPr lang="ko-KR" altLang="ko-KR" dirty="0"/>
              <a:t> 만들 때는 중괄호 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ko-KR" altLang="ko-KR" dirty="0"/>
              <a:t>와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  <a:r>
              <a:rPr lang="ko-KR" altLang="ko-KR" dirty="0"/>
              <a:t>을 </a:t>
            </a:r>
            <a:r>
              <a:rPr lang="ko-KR" altLang="ko-KR" dirty="0" smtClean="0"/>
              <a:t>이용</a:t>
            </a:r>
            <a:endParaRPr lang="en-US" altLang="ko-KR" dirty="0" smtClean="0"/>
          </a:p>
          <a:p>
            <a:r>
              <a:rPr lang="ko-KR" altLang="ko-KR" dirty="0"/>
              <a:t>특정 슬롯에 새로운 키</a:t>
            </a:r>
            <a:r>
              <a:rPr lang="en-US" altLang="ko-KR" dirty="0"/>
              <a:t>-</a:t>
            </a:r>
            <a:r>
              <a:rPr lang="ko-KR" altLang="ko-KR" dirty="0"/>
              <a:t>값을 입력하거나 </a:t>
            </a:r>
            <a:r>
              <a:rPr lang="ko-KR" altLang="ko-KR" dirty="0" err="1"/>
              <a:t>딕셔너리</a:t>
            </a:r>
            <a:r>
              <a:rPr lang="ko-KR" altLang="ko-KR" dirty="0"/>
              <a:t> 안에 있는 </a:t>
            </a:r>
            <a:r>
              <a:rPr lang="ko-KR" altLang="ko-KR" dirty="0">
                <a:solidFill>
                  <a:srgbClr val="FF0000"/>
                </a:solidFill>
              </a:rPr>
              <a:t>요소를 참조할 때는 리스트와 </a:t>
            </a:r>
            <a:r>
              <a:rPr lang="ko-KR" altLang="ko-KR" dirty="0" err="1">
                <a:solidFill>
                  <a:srgbClr val="FF0000"/>
                </a:solidFill>
              </a:rPr>
              <a:t>튜플에서처럼</a:t>
            </a:r>
            <a:r>
              <a:rPr lang="ko-KR" altLang="ko-KR" dirty="0">
                <a:solidFill>
                  <a:srgbClr val="FF0000"/>
                </a:solidFill>
              </a:rPr>
              <a:t> 대괄호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ko-KR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ko-KR" altLang="ko-KR" dirty="0">
                <a:solidFill>
                  <a:srgbClr val="FF0000"/>
                </a:solidFill>
              </a:rPr>
              <a:t>를 이용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2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47089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{}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 = 'www.python.org'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 = 'www.microsoft.com'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 = 'www.apple.com'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'www.python.org'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'www.microsoft.com'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'www.apple.com'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dict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'&gt;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'www.apple.com',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 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'}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84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keys(), values()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items()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4 (in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dic.keys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dict_keys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(['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dic.values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dict_values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(['www.apple.com', 'www.python.org', 'www.microsoft.com'])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57200" y="3048000"/>
            <a:ext cx="8382000" cy="9233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dic.items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dict_items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([('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'www.python.org'), ('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'www.apple.com'), ('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'www.microsoft.com')])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457200" y="4567297"/>
            <a:ext cx="83820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dic.keys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사과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dic.keys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'www.microsoft.com'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dic.values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'www.seanlab.net'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dic.values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505200" y="4656031"/>
            <a:ext cx="3362325" cy="561975"/>
          </a:xfrm>
          <a:prstGeom prst="wedgeRectCallout">
            <a:avLst>
              <a:gd name="adj1" fmla="val -62052"/>
              <a:gd name="adj2" fmla="val -30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애플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dic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딕셔너리의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키 목록 안에 존재하는지를 확인합니다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724400" y="5918093"/>
            <a:ext cx="3362325" cy="561975"/>
          </a:xfrm>
          <a:prstGeom prst="wedgeRectCallout">
            <a:avLst>
              <a:gd name="adj1" fmla="val -59219"/>
              <a:gd name="adj2" fmla="val 138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‘www.seanlab.net’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dic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딕셔너리의 값 목록 안에 존재하는지를 확인합니다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62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pop()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6(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clear()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{'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'www.apple.com',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'www.microsoft.com'}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dic.pop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'www.apple.com'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 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'www.microsoft.com'}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3200400" y="2311062"/>
            <a:ext cx="3362325" cy="400050"/>
          </a:xfrm>
          <a:prstGeom prst="wedgeRectCallout">
            <a:avLst>
              <a:gd name="adj1" fmla="val -64221"/>
              <a:gd name="adj2" fmla="val -520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키가 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애플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요소을 삭제합니다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457200" y="3924300"/>
            <a:ext cx="8382000" cy="175432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{'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'www.apple.com',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'www.microsoft.com'}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dic.clear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{}</a:t>
            </a:r>
          </a:p>
        </p:txBody>
      </p:sp>
    </p:spTree>
    <p:extLst>
      <p:ext uri="{BB962C8B-B14F-4D97-AF65-F5344CB8AC3E}">
        <p14:creationId xmlns="" xmlns:p14="http://schemas.microsoft.com/office/powerpoint/2010/main" val="40359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리스트</a:t>
            </a:r>
            <a:r>
              <a:rPr lang="en-US" altLang="ko-KR" dirty="0"/>
              <a:t>(List)</a:t>
            </a:r>
            <a:r>
              <a:rPr lang="ko-KR" altLang="ko-KR" dirty="0"/>
              <a:t>는 이름에서 알 수 있듯이 </a:t>
            </a:r>
            <a:r>
              <a:rPr lang="ko-KR" altLang="ko-KR" dirty="0">
                <a:solidFill>
                  <a:srgbClr val="FF0000"/>
                </a:solidFill>
              </a:rPr>
              <a:t>데이터의 목록을 다루는 </a:t>
            </a:r>
            <a:r>
              <a:rPr lang="ko-KR" altLang="ko-KR" dirty="0" err="1" smtClean="0">
                <a:solidFill>
                  <a:srgbClr val="FF0000"/>
                </a:solidFill>
              </a:rPr>
              <a:t>자료형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ko-KR" dirty="0" smtClean="0"/>
              <a:t>단일 </a:t>
            </a:r>
            <a:r>
              <a:rPr lang="ko-KR" altLang="ko-KR" dirty="0"/>
              <a:t>데이터가 명함이라면</a:t>
            </a:r>
            <a:r>
              <a:rPr lang="en-US" altLang="ko-KR" dirty="0"/>
              <a:t>, </a:t>
            </a:r>
            <a:r>
              <a:rPr lang="ko-KR" altLang="ko-KR" dirty="0"/>
              <a:t>리스트는 명함을 모아두는 </a:t>
            </a:r>
            <a:r>
              <a:rPr lang="ko-KR" altLang="ko-KR" dirty="0" err="1" smtClean="0"/>
              <a:t>명함집</a:t>
            </a:r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ko-KR" dirty="0" smtClean="0"/>
              <a:t>슬롯</a:t>
            </a:r>
            <a:r>
              <a:rPr lang="en-US" altLang="ko-KR" dirty="0"/>
              <a:t>(Slot) : </a:t>
            </a:r>
            <a:r>
              <a:rPr lang="ko-KR" altLang="en-US" dirty="0"/>
              <a:t>리스트의 데이터를 삽입할 자리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(</a:t>
            </a:r>
            <a:r>
              <a:rPr lang="ko-KR" altLang="ko-KR" dirty="0" err="1"/>
              <a:t>명함집에</a:t>
            </a:r>
            <a:r>
              <a:rPr lang="ko-KR" altLang="ko-KR" dirty="0"/>
              <a:t> 명함을 </a:t>
            </a:r>
            <a:r>
              <a:rPr lang="ko-KR" altLang="ko-KR" dirty="0" err="1"/>
              <a:t>꽂아넣을</a:t>
            </a:r>
            <a:r>
              <a:rPr lang="ko-KR" altLang="ko-KR" dirty="0"/>
              <a:t> </a:t>
            </a:r>
            <a:r>
              <a:rPr lang="ko-KR" altLang="en-US" dirty="0"/>
              <a:t>자리에 해당</a:t>
            </a:r>
            <a:r>
              <a:rPr lang="en-US" altLang="ko-KR" dirty="0"/>
              <a:t>)</a:t>
            </a:r>
          </a:p>
          <a:p>
            <a:r>
              <a:rPr lang="ko-KR" altLang="ko-KR" dirty="0"/>
              <a:t>요소</a:t>
            </a:r>
            <a:r>
              <a:rPr lang="en-US" altLang="ko-KR" dirty="0"/>
              <a:t>(Element) : </a:t>
            </a:r>
            <a:r>
              <a:rPr lang="ko-KR" altLang="ko-KR" dirty="0"/>
              <a:t>리스트의 각 슬롯에 꽂혀있는 개별 데이터</a:t>
            </a:r>
            <a:endParaRPr lang="en-US" altLang="ko-KR" dirty="0"/>
          </a:p>
          <a:p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93091281"/>
              </p:ext>
            </p:extLst>
          </p:nvPr>
        </p:nvGraphicFramePr>
        <p:xfrm>
          <a:off x="1528999" y="1828800"/>
          <a:ext cx="5781202" cy="2957513"/>
        </p:xfrm>
        <a:graphic>
          <a:graphicData uri="http://schemas.openxmlformats.org/presentationml/2006/ole">
            <p:oleObj spid="_x0000_s59400" name="Visio" r:id="rId3" imgW="5791080" imgH="294330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리스트를 </a:t>
            </a:r>
            <a:r>
              <a:rPr lang="ko-KR" altLang="ko-KR" dirty="0"/>
              <a:t>만들 때는 대괄호 </a:t>
            </a:r>
            <a:r>
              <a:rPr lang="en-US" altLang="ko-KR" dirty="0"/>
              <a:t>[</a:t>
            </a:r>
            <a:r>
              <a:rPr lang="ko-KR" altLang="ko-KR" dirty="0"/>
              <a:t>와 </a:t>
            </a:r>
            <a:r>
              <a:rPr lang="en-US" altLang="ko-KR" dirty="0"/>
              <a:t>]</a:t>
            </a:r>
            <a:r>
              <a:rPr lang="ko-KR" altLang="ko-KR" dirty="0"/>
              <a:t>를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문자열 입력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수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726882"/>
            <a:ext cx="8382000" cy="2862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김개똥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박짱구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이멍충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김개똥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박짱구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이멍충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김개똥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a[1]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박짱구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a[2]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이멍충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5715000" y="1600200"/>
            <a:ext cx="3124200" cy="1028700"/>
          </a:xfrm>
          <a:prstGeom prst="wedgeRectCallout">
            <a:avLst>
              <a:gd name="adj1" fmla="val -64325"/>
              <a:gd name="adj2" fmla="val -199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리스트를 만들 때는 대괄호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사이에 데이터 또는 변수 목록을 </a:t>
            </a:r>
            <a:r>
              <a:rPr 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lang="en-US" alt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spcAft>
                <a:spcPts val="0"/>
              </a:spcAft>
            </a:pPr>
            <a:r>
              <a:rPr 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데이터는 콤마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 , )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구분</a:t>
            </a:r>
            <a:r>
              <a:rPr lang="en-US" alt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2438400" y="3260334"/>
            <a:ext cx="4191000" cy="1146884"/>
          </a:xfrm>
          <a:prstGeom prst="wedgeRectCallout">
            <a:avLst>
              <a:gd name="adj1" fmla="val -68854"/>
              <a:gd name="adj2" fmla="val -765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리스트는 문자열처럼 참조 연산이 </a:t>
            </a:r>
            <a:r>
              <a:rPr 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가능</a:t>
            </a:r>
            <a:r>
              <a:rPr lang="en-US" alt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spcAft>
                <a:spcPts val="0"/>
              </a:spcAft>
            </a:pPr>
            <a:r>
              <a:rPr 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리스트 </a:t>
            </a:r>
            <a:r>
              <a:rPr 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이름 뒤에 대괄호를 붙이고 </a:t>
            </a:r>
            <a:r>
              <a:rPr lang="en-US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] </a:t>
            </a:r>
            <a:r>
              <a:rPr 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사이에 참조하고자 하는 첨자를 </a:t>
            </a:r>
            <a:r>
              <a:rPr 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lang="en-US" alt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27892" y="52578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</a:t>
            </a:r>
            <a:r>
              <a:rPr lang="pt-BR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</a:t>
            </a:r>
            <a:endParaRPr lang="pt-B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9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4 (+ </a:t>
            </a:r>
            <a:r>
              <a:rPr lang="ko-KR" altLang="ko-KR" dirty="0"/>
              <a:t>연산자를 통한 리스트간의 </a:t>
            </a:r>
            <a:r>
              <a:rPr lang="ko-KR" altLang="ko-KR" dirty="0" smtClean="0"/>
              <a:t>결합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4, 5, 6, 7, 8, 9, 10]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a[0:5]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4, 5]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a[5:]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[6, 7, 8, 9, 10]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a[:3]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3]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27892" y="4267200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[5, 6, 7]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+ b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4, 5, 6, 7]</a:t>
            </a:r>
          </a:p>
        </p:txBody>
      </p:sp>
    </p:spTree>
    <p:extLst>
      <p:ext uri="{BB962C8B-B14F-4D97-AF65-F5344CB8AC3E}">
        <p14:creationId xmlns="" xmlns:p14="http://schemas.microsoft.com/office/powerpoint/2010/main" val="15555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 (</a:t>
            </a:r>
            <a:r>
              <a:rPr lang="ko-KR" altLang="ko-KR" dirty="0"/>
              <a:t>리스트 내의 특정 위치에 있는 데이터를 변경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6 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리스트 길이 재기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4, 5]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a[2] = 30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30, 4, 5]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a[3] = 40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30, 40, 5]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27892" y="42672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len(a)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36566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8069370"/>
              </p:ext>
            </p:extLst>
          </p:nvPr>
        </p:nvGraphicFramePr>
        <p:xfrm>
          <a:off x="533400" y="914400"/>
          <a:ext cx="8077200" cy="536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382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append()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리스트의 끝에 새 요소를 추가합니다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 = [1, 2, 3]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a.append</a:t>
                      </a:r>
                      <a:r>
                        <a:rPr lang="en-US" sz="1400" kern="100" dirty="0">
                          <a:effectLst/>
                        </a:rPr>
                        <a:t>(4)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[1, 2, 3, 4]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  <a:tr h="14446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extend()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기존 리스트에 다른 리스트를 이어 붙입니다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+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</a:rPr>
                        <a:t>연산자와 같은 기능</a:t>
                      </a:r>
                      <a:r>
                        <a:rPr lang="ko-KR" sz="1400" kern="100" dirty="0">
                          <a:effectLst/>
                        </a:rPr>
                        <a:t>을 한다고 할 수 있습니다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 = [1, 2, 3]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a.extend</a:t>
                      </a:r>
                      <a:r>
                        <a:rPr lang="en-US" sz="1400" kern="100" dirty="0">
                          <a:effectLst/>
                        </a:rPr>
                        <a:t>([4, 5, 6])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[1, 2, 3, 4, 5, 6]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  <a:tr h="20637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insert()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첨자로 명시한 리스트 내의 위치에 새 요소를 삽입합니다</a:t>
                      </a:r>
                      <a:r>
                        <a:rPr lang="en-US" sz="1400" kern="100" dirty="0">
                          <a:effectLst/>
                        </a:rPr>
                        <a:t>. insert(</a:t>
                      </a:r>
                      <a:r>
                        <a:rPr lang="ko-KR" sz="1400" kern="100" dirty="0">
                          <a:effectLst/>
                        </a:rPr>
                        <a:t>첨자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데이터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r>
                        <a:rPr lang="ko-KR" sz="1400" kern="100" dirty="0">
                          <a:effectLst/>
                        </a:rPr>
                        <a:t>의 형식으로 사용합니다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 = [2, 4, 5]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a.insert</a:t>
                      </a:r>
                      <a:r>
                        <a:rPr lang="en-US" sz="1400" kern="100" dirty="0">
                          <a:effectLst/>
                        </a:rPr>
                        <a:t>(0, 1) # 0 </a:t>
                      </a:r>
                      <a:r>
                        <a:rPr lang="ko-KR" sz="1400" kern="100" dirty="0">
                          <a:effectLst/>
                        </a:rPr>
                        <a:t>위치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첫 번째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r>
                        <a:rPr lang="ko-KR" sz="1400" kern="100" dirty="0">
                          <a:effectLst/>
                        </a:rPr>
                        <a:t>에 데이터 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ko-KR" sz="1400" kern="100" dirty="0">
                          <a:effectLst/>
                        </a:rPr>
                        <a:t>을 삽입합니다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[1, 2, 4, 5]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a.insert</a:t>
                      </a:r>
                      <a:r>
                        <a:rPr lang="en-US" sz="1400" kern="100" dirty="0">
                          <a:effectLst/>
                        </a:rPr>
                        <a:t>(2, 3) # 2 </a:t>
                      </a:r>
                      <a:r>
                        <a:rPr lang="ko-KR" sz="1400" kern="100" dirty="0">
                          <a:effectLst/>
                        </a:rPr>
                        <a:t>위치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세 번째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r>
                        <a:rPr lang="ko-KR" sz="1400" kern="100" dirty="0">
                          <a:effectLst/>
                        </a:rPr>
                        <a:t>에 데이터 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ko-KR" sz="1400" kern="100" dirty="0">
                          <a:effectLst/>
                        </a:rPr>
                        <a:t>을 삽입합니다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[1, 2, 3, 4, 5]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887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5308591"/>
              </p:ext>
            </p:extLst>
          </p:nvPr>
        </p:nvGraphicFramePr>
        <p:xfrm>
          <a:off x="533400" y="914400"/>
          <a:ext cx="8077200" cy="5170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382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remove()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 변수로 입력한 데이터를 리스트에서 찾아</a:t>
                      </a:r>
                      <a:r>
                        <a:rPr lang="ko-KR" sz="1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발견한 첫 번째 요소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['BMW', 'BENZ', 'VOLKSWAGEN', 'AUDI']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a.remove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('BMW')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['BENZ', 'VOLKSWAGEN', 'AUDI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446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pop()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리스트의 마지막 요소를 뽑아내어 리스트에서 제거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합니다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 = [1, 2, 3, 4, 5]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a.pop</a:t>
                      </a: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()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[1, 2, 3, 4]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a.pop</a:t>
                      </a: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()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[1, 2, 3]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한편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마지막이 아닌 특정 요소를 제거하고 싶을 때에는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pop()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메소드에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제거하고자 하는 요소의 인덱스를 입력하면 됩니다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 = [1, 2, 3, 4, 5]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a.pop</a:t>
                      </a: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(2) # 3</a:t>
                      </a:r>
                      <a:r>
                        <a:rPr lang="ko-KR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번째 요소 제거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[1, 2, 4, 5]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523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6490228"/>
              </p:ext>
            </p:extLst>
          </p:nvPr>
        </p:nvGraphicFramePr>
        <p:xfrm>
          <a:off x="533400" y="914400"/>
          <a:ext cx="8077200" cy="5105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5174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765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내에서 매개변수로 입력한 데이터와 일치하는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요소의 첨자를 알려줍니다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데이터와 </a:t>
                      </a:r>
                      <a:r>
                        <a:rPr lang="ko-KR" sz="1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일치하는 요소가 없으면 오류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일으킵니다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처리 방법은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장에서 설명하겠습니다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['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Traceback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(most recent call last):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File "&lt;pyshell#2&gt;", line 1, in &lt;module&gt;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is not in list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6903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매개변수로 입력한 데이터와 일치하는 요소가 몇 개 존재하는지 셉니다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[1, 100, 2, 100, 3, 100]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374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16529</TotalTime>
  <Words>1676</Words>
  <Application>Microsoft Office PowerPoint</Application>
  <PresentationFormat>화면 슬라이드 쇼(4:3)</PresentationFormat>
  <Paragraphs>435</Paragraphs>
  <Slides>23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굴림</vt:lpstr>
      <vt:lpstr>Arial</vt:lpstr>
      <vt:lpstr>맑은 고딕</vt:lpstr>
      <vt:lpstr>Wingdings</vt:lpstr>
      <vt:lpstr>돋움</vt:lpstr>
      <vt:lpstr>돋움체</vt:lpstr>
      <vt:lpstr>Times New Roman</vt:lpstr>
      <vt:lpstr>HY견고딕</vt:lpstr>
      <vt:lpstr>HY헤드라인M</vt:lpstr>
      <vt:lpstr>2_디자인 사용자 지정</vt:lpstr>
      <vt:lpstr>Visio</vt:lpstr>
      <vt:lpstr>05. 데이터 다루기 : 리스트와 튜플, 딕셔너리</vt:lpstr>
      <vt:lpstr>슬라이드 2</vt:lpstr>
      <vt:lpstr>리스트</vt:lpstr>
      <vt:lpstr>리스트</vt:lpstr>
      <vt:lpstr>리스트</vt:lpstr>
      <vt:lpstr>리스트</vt:lpstr>
      <vt:lpstr>리스트 - 메소드</vt:lpstr>
      <vt:lpstr>리스트 - 메소드</vt:lpstr>
      <vt:lpstr>리스트 - 메소드</vt:lpstr>
      <vt:lpstr>리스트 - 메소드</vt:lpstr>
      <vt:lpstr>튜플</vt:lpstr>
      <vt:lpstr>튜플</vt:lpstr>
      <vt:lpstr>튜플</vt:lpstr>
      <vt:lpstr>튜플</vt:lpstr>
      <vt:lpstr>튜플</vt:lpstr>
      <vt:lpstr>튜플</vt:lpstr>
      <vt:lpstr>튜플 - 패킹과 언패킹</vt:lpstr>
      <vt:lpstr>튜플 - 패킹과 언패킹</vt:lpstr>
      <vt:lpstr>튜플 - 메소드</vt:lpstr>
      <vt:lpstr>딕셔너리</vt:lpstr>
      <vt:lpstr>딕셔너리</vt:lpstr>
      <vt:lpstr>딕셔너리</vt:lpstr>
      <vt:lpstr>딕셔너리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2587</cp:revision>
  <dcterms:created xsi:type="dcterms:W3CDTF">2004-07-21T02:43:03Z</dcterms:created>
  <dcterms:modified xsi:type="dcterms:W3CDTF">2017-08-17T01:05:06Z</dcterms:modified>
</cp:coreProperties>
</file>