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0" r:id="rId3"/>
    <p:sldId id="590" r:id="rId4"/>
    <p:sldId id="584" r:id="rId5"/>
    <p:sldId id="537" r:id="rId6"/>
    <p:sldId id="538" r:id="rId7"/>
    <p:sldId id="585" r:id="rId8"/>
    <p:sldId id="586" r:id="rId9"/>
    <p:sldId id="587" r:id="rId10"/>
    <p:sldId id="589" r:id="rId11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헤드라인M" panose="02030600000101010101" pitchFamily="18" charset="-127"/>
      <p:regular r:id="rId16"/>
    </p:embeddedFont>
    <p:embeddedFont>
      <p:font typeface="HY견고딕" panose="02030600000101010101" pitchFamily="18" charset="-127"/>
      <p:regular r:id="rId1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4DF90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2980" autoAdjust="0"/>
  </p:normalViewPr>
  <p:slideViewPr>
    <p:cSldViewPr showGuides="1">
      <p:cViewPr varScale="1">
        <p:scale>
          <a:sx n="81" d="100"/>
          <a:sy n="81" d="100"/>
        </p:scale>
        <p:origin x="1627" y="53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2018-05-11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https://www.visualstudio.com/ko/thank-you-downloading-visual-studio/?sku=Professional&amp;rel=15</a:t>
            </a:r>
          </a:p>
          <a:p>
            <a:r>
              <a:rPr lang="en-US" altLang="ko-KR" dirty="0" smtClean="0"/>
              <a:t>visual studio </a:t>
            </a:r>
            <a:r>
              <a:rPr lang="en-US" altLang="ko-KR" smtClean="0"/>
              <a:t>professional 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48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PyRun_SimpleFile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69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12. C/C++ </a:t>
            </a:r>
            <a:r>
              <a:rPr lang="ko-KR" altLang="en-US" sz="2800" b="1" dirty="0" smtClean="0"/>
              <a:t>와의 연동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– </a:t>
            </a:r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실행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14422"/>
            <a:ext cx="7858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 spam.pyd </a:t>
            </a:r>
            <a:r>
              <a:rPr lang="ko-KR" altLang="en-US" dirty="0" smtClean="0">
                <a:latin typeface="+mn-ea"/>
                <a:ea typeface="+mn-ea"/>
              </a:rPr>
              <a:t>파일을 </a:t>
            </a:r>
            <a:r>
              <a:rPr lang="ko-KR" altLang="en-US" dirty="0" err="1" smtClean="0">
                <a:latin typeface="+mn-ea"/>
                <a:ea typeface="+mn-ea"/>
              </a:rPr>
              <a:t>파이썬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디렉토리의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Lib/site-package</a:t>
            </a:r>
            <a:r>
              <a:rPr lang="ko-KR" altLang="en-US" dirty="0" smtClean="0">
                <a:latin typeface="+mn-ea"/>
                <a:ea typeface="+mn-ea"/>
              </a:rPr>
              <a:t>로 복사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&gt;&gt; import spam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# spam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모듈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임포트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&gt;&gt; </a:t>
            </a:r>
            <a:r>
              <a:rPr lang="en-US" altLang="ko-KR" dirty="0" err="1" smtClean="0">
                <a:latin typeface="+mn-ea"/>
                <a:ea typeface="+mn-ea"/>
              </a:rPr>
              <a:t>spam.strlen</a:t>
            </a:r>
            <a:r>
              <a:rPr lang="en-US" altLang="ko-KR" dirty="0" smtClean="0">
                <a:latin typeface="+mn-ea"/>
                <a:ea typeface="+mn-ea"/>
              </a:rPr>
              <a:t>(“hello world”)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# spam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모듈의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strlen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함수 호출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11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C/C++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Python </a:t>
            </a:r>
            <a:r>
              <a:rPr lang="en-US" dirty="0" smtClean="0"/>
              <a:t>embedding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indent="342900">
              <a:buFont typeface="Arial" pitchFamily="34" charset="0"/>
              <a:buChar char="•"/>
              <a:defRPr/>
            </a:pPr>
            <a:r>
              <a:rPr lang="ko-KR" altLang="en-US" dirty="0" smtClean="0"/>
              <a:t>왜 확장 모듈이 필요한가</a:t>
            </a:r>
            <a:r>
              <a:rPr lang="en-US" altLang="ko-KR" dirty="0" smtClean="0"/>
              <a:t>?</a:t>
            </a:r>
          </a:p>
          <a:p>
            <a:pPr indent="342900">
              <a:buFont typeface="Arial" pitchFamily="34" charset="0"/>
              <a:buChar char="•"/>
              <a:defRPr/>
            </a:pPr>
            <a:r>
              <a:rPr lang="ko-KR" altLang="en-US" dirty="0" smtClean="0"/>
              <a:t>간단한 확장 모듈 예제</a:t>
            </a:r>
            <a:endParaRPr lang="en-US" altLang="ko-KR" dirty="0" smtClean="0"/>
          </a:p>
          <a:p>
            <a:pPr indent="342900">
              <a:buFont typeface="Arial" pitchFamily="34" charset="0"/>
              <a:buChar char="•"/>
              <a:defRPr/>
            </a:pPr>
            <a:r>
              <a:rPr lang="ko-KR" altLang="en-US" dirty="0" smtClean="0"/>
              <a:t>모듈 초기화</a:t>
            </a:r>
            <a:endParaRPr lang="en-US" altLang="ko-KR" dirty="0" smtClean="0"/>
          </a:p>
          <a:p>
            <a:pPr indent="342900">
              <a:buFont typeface="Arial" pitchFamily="34" charset="0"/>
              <a:buChar char="•"/>
              <a:defRPr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indent="342900">
              <a:buFont typeface="Arial" pitchFamily="34" charset="0"/>
              <a:buChar char="•"/>
              <a:defRPr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호출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C/C++</a:t>
            </a:r>
            <a:r>
              <a:rPr lang="ko-KR" altLang="en-US" dirty="0"/>
              <a:t>에서 </a:t>
            </a:r>
            <a:r>
              <a:rPr lang="en-US" altLang="ko-KR" dirty="0"/>
              <a:t>Python embedding</a:t>
            </a:r>
            <a:r>
              <a:rPr lang="ko-KR" altLang="en-US" dirty="0"/>
              <a:t>하기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모듈 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14422"/>
            <a:ext cx="829342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비주얼</a:t>
            </a:r>
            <a:r>
              <a:rPr lang="ko-KR" altLang="en-US" dirty="0" smtClean="0">
                <a:latin typeface="+mn-ea"/>
                <a:ea typeface="+mn-ea"/>
              </a:rPr>
              <a:t> 스튜디오에서 실행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+mn-ea"/>
                <a:ea typeface="+mn-ea"/>
              </a:rPr>
              <a:t>비주얼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C++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win32 </a:t>
            </a:r>
            <a:r>
              <a:rPr lang="ko-KR" altLang="en-US" dirty="0" smtClean="0">
                <a:latin typeface="+mn-ea"/>
                <a:ea typeface="+mn-ea"/>
              </a:rPr>
              <a:t>프로젝트 선택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응용 프로그램 설정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비 프로젝트 체크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프로젝트 속성 페이지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</a:p>
          <a:p>
            <a:pPr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release </a:t>
            </a:r>
            <a:r>
              <a:rPr lang="ko-KR" altLang="en-US" dirty="0" smtClean="0">
                <a:latin typeface="+mn-ea"/>
                <a:ea typeface="+mn-ea"/>
              </a:rPr>
              <a:t>모드로 변경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  C/C++ &gt; </a:t>
            </a:r>
            <a:r>
              <a:rPr lang="ko-KR" altLang="en-US" dirty="0" smtClean="0">
                <a:latin typeface="+mn-ea"/>
                <a:ea typeface="+mn-ea"/>
              </a:rPr>
              <a:t>일반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추가 라이브러리 </a:t>
            </a:r>
            <a:r>
              <a:rPr lang="ko-KR" altLang="en-US" dirty="0" err="1" smtClean="0">
                <a:latin typeface="+mn-ea"/>
                <a:ea typeface="+mn-ea"/>
              </a:rPr>
              <a:t>디렉토리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C:\python36\include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err="1" smtClean="0">
                <a:latin typeface="+mn-ea"/>
                <a:ea typeface="+mn-ea"/>
              </a:rPr>
              <a:t>링커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일반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추가 라이브러리 </a:t>
            </a:r>
            <a:r>
              <a:rPr lang="ko-KR" altLang="en-US" dirty="0" err="1" smtClean="0">
                <a:latin typeface="+mn-ea"/>
                <a:ea typeface="+mn-ea"/>
              </a:rPr>
              <a:t>디렉토리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C:\python36\libs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err="1" smtClean="0">
                <a:latin typeface="+mn-ea"/>
                <a:ea typeface="+mn-ea"/>
              </a:rPr>
              <a:t>링커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추가종속성 </a:t>
            </a:r>
            <a:r>
              <a:rPr lang="en-US" altLang="ko-KR" dirty="0" smtClean="0">
                <a:latin typeface="+mn-ea"/>
                <a:ea typeface="+mn-ea"/>
              </a:rPr>
              <a:t>&gt; python36.lib</a:t>
            </a: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1785950"/>
          </a:xfrm>
        </p:spPr>
        <p:txBody>
          <a:bodyPr/>
          <a:lstStyle/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많은 기능을 가진 모듈들을 간단한 형태로 모듈화하여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웹 서버로부터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것이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에서는 복잡하게 하는 경우가 많지만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단 </a:t>
            </a:r>
            <a:r>
              <a:rPr lang="ko-KR" altLang="en-US" dirty="0" err="1" smtClean="0"/>
              <a:t>몇줄이면</a:t>
            </a:r>
            <a:r>
              <a:rPr lang="ko-KR" altLang="en-US" dirty="0" smtClean="0"/>
              <a:t> 가능하기도 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b="1" dirty="0" smtClean="0">
                <a:solidFill>
                  <a:srgbClr val="FF0000"/>
                </a:solidFill>
              </a:rPr>
              <a:t>embedding</a:t>
            </a:r>
            <a:r>
              <a:rPr lang="ko-KR" altLang="en-US" b="1" dirty="0" smtClean="0">
                <a:solidFill>
                  <a:srgbClr val="FF0000"/>
                </a:solidFill>
              </a:rPr>
              <a:t>하는 이유는 </a:t>
            </a:r>
            <a:r>
              <a:rPr lang="en-US" altLang="ko-KR" b="1" dirty="0" smtClean="0">
                <a:solidFill>
                  <a:srgbClr val="FF0000"/>
                </a:solidFill>
              </a:rPr>
              <a:t>C++</a:t>
            </a:r>
            <a:r>
              <a:rPr lang="ko-KR" altLang="en-US" b="1" dirty="0" smtClean="0">
                <a:solidFill>
                  <a:srgbClr val="FF0000"/>
                </a:solidFill>
              </a:rPr>
              <a:t>에서 복잡한 것을 파이썬으로 간단하게 하려는 것이다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Python </a:t>
            </a:r>
            <a:r>
              <a:rPr lang="en-US" dirty="0" smtClean="0"/>
              <a:t>embedding</a:t>
            </a:r>
            <a:r>
              <a:rPr lang="ko-KR" altLang="en-US" dirty="0" smtClean="0"/>
              <a:t>하기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3000372"/>
            <a:ext cx="7572428" cy="3429024"/>
          </a:xfrm>
          <a:prstGeom prst="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#include &lt;</a:t>
            </a:r>
            <a:r>
              <a:rPr lang="en-US" altLang="ko-KR" dirty="0" err="1" smtClean="0">
                <a:solidFill>
                  <a:schemeClr val="tx1"/>
                </a:solidFill>
              </a:rPr>
              <a:t>Python.h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Py_Initialize</a:t>
            </a:r>
            <a:r>
              <a:rPr lang="en-US" altLang="ko-KR" dirty="0" smtClean="0">
                <a:solidFill>
                  <a:schemeClr val="tx1"/>
                </a:solidFill>
              </a:rPr>
              <a:t>();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if(</a:t>
            </a:r>
            <a:r>
              <a:rPr lang="en-US" altLang="ko-KR" dirty="0" err="1" smtClean="0">
                <a:solidFill>
                  <a:schemeClr val="tx1"/>
                </a:solidFill>
              </a:rPr>
              <a:t>Py_IsInitialized</a:t>
            </a:r>
            <a:r>
              <a:rPr lang="en-US" altLang="ko-KR" dirty="0" smtClean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PyRun_SimpleString</a:t>
            </a:r>
            <a:r>
              <a:rPr lang="en-US" altLang="ko-KR" dirty="0" smtClean="0">
                <a:solidFill>
                  <a:schemeClr val="tx1"/>
                </a:solidFill>
              </a:rPr>
              <a:t>(“print(\’Hello, Python!\’)”);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Py_Finalize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return 0;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857620" y="3714752"/>
            <a:ext cx="2500330" cy="500066"/>
          </a:xfrm>
          <a:prstGeom prst="wedgeRoundRectCallout">
            <a:avLst>
              <a:gd name="adj1" fmla="val -82225"/>
              <a:gd name="adj2" fmla="val 345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Python</a:t>
            </a:r>
            <a:r>
              <a:rPr lang="ko-KR" altLang="en-US" sz="1600" dirty="0" smtClean="0">
                <a:solidFill>
                  <a:schemeClr val="tx1"/>
                </a:solidFill>
              </a:rPr>
              <a:t> 전역을 초기화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071802" y="5214950"/>
            <a:ext cx="2214578" cy="571504"/>
          </a:xfrm>
          <a:prstGeom prst="wedgeRoundRectCallout">
            <a:avLst>
              <a:gd name="adj1" fmla="val -81644"/>
              <a:gd name="adj2" fmla="val -467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전역을 초기화 종료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072198" y="5214950"/>
            <a:ext cx="2500330" cy="857256"/>
          </a:xfrm>
          <a:prstGeom prst="wedgeRoundRectCallout">
            <a:avLst>
              <a:gd name="adj1" fmla="val -96955"/>
              <a:gd name="adj2" fmla="val -926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PyRun_SimpleString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</a:t>
            </a:r>
            <a:r>
              <a:rPr lang="en-US" sz="1600" dirty="0" smtClean="0">
                <a:solidFill>
                  <a:schemeClr val="tx1"/>
                </a:solidFill>
              </a:rPr>
              <a:t>python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sz="1600" dirty="0" smtClean="0">
                <a:solidFill>
                  <a:schemeClr val="tx1"/>
                </a:solidFill>
              </a:rPr>
              <a:t>script</a:t>
            </a:r>
            <a:r>
              <a:rPr lang="ko-KR" altLang="en-US" sz="1600" dirty="0" smtClean="0">
                <a:solidFill>
                  <a:schemeClr val="tx1"/>
                </a:solidFill>
              </a:rPr>
              <a:t>를 입력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ko-KR" altLang="en-US" dirty="0" smtClean="0"/>
              <a:t>확장 모듈을 이용해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라이브로리 함수 혹은 시스템 콜을 할 수 있는 새로운 내장 객체 타입을 구현할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처리 및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좀 더 편리한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사용하고 빠른 연산이 필요한 작업은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의 모듈에서 실행하는 프로그램을 생각해 볼 수 있음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이러한 확장을 지원하려면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python.h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헤더 파일을 포함해야 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python.h</a:t>
            </a:r>
            <a:r>
              <a:rPr lang="ko-KR" altLang="en-US" dirty="0" smtClean="0"/>
              <a:t>에는 파이썬에 접근할 수 있는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변수가 선언돼 있음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9274209" cy="576263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-</a:t>
            </a:r>
            <a:r>
              <a:rPr lang="ko-KR" altLang="en-US" sz="2000" dirty="0" smtClean="0"/>
              <a:t>왜 확장 모듈이 필요한가</a:t>
            </a:r>
            <a:r>
              <a:rPr lang="en-US" altLang="ko-KR" sz="2000" dirty="0" smtClean="0"/>
              <a:t>?</a:t>
            </a:r>
            <a:endParaRPr lang="ko-KR" altLang="en-US" sz="20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-</a:t>
            </a:r>
            <a:r>
              <a:rPr lang="ko-KR" altLang="en-US" sz="2000" dirty="0" smtClean="0"/>
              <a:t>간단한 확장 모듈 예제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348" y="1082946"/>
            <a:ext cx="7786742" cy="3786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#include "</a:t>
            </a:r>
            <a:r>
              <a:rPr lang="en-US" altLang="ko-KR" dirty="0" err="1" smtClean="0">
                <a:solidFill>
                  <a:schemeClr val="tx1"/>
                </a:solidFill>
              </a:rPr>
              <a:t>python.h</a:t>
            </a:r>
            <a:r>
              <a:rPr lang="en-US" altLang="ko-KR" dirty="0" smtClean="0">
                <a:solidFill>
                  <a:schemeClr val="tx1"/>
                </a:solidFill>
              </a:rPr>
              <a:t>"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PyObject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spam_strlen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dirty="0" smtClean="0">
                <a:solidFill>
                  <a:schemeClr val="tx1"/>
                </a:solidFill>
              </a:rPr>
              <a:t> *self, </a:t>
            </a:r>
            <a:r>
              <a:rPr lang="en-US" altLang="ko-KR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dirty="0" smtClean="0">
                <a:solidFill>
                  <a:schemeClr val="tx1"/>
                </a:solidFill>
              </a:rPr>
              <a:t> *</a:t>
            </a:r>
            <a:r>
              <a:rPr lang="en-US" altLang="ko-KR" dirty="0" err="1" smtClean="0">
                <a:solidFill>
                  <a:schemeClr val="tx1"/>
                </a:solidFill>
              </a:rPr>
              <a:t>args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const char* </a:t>
            </a:r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</a:rPr>
              <a:t>=NULL;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en-US" altLang="ko-KR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if(!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PyArg_ParseTuple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args</a:t>
            </a:r>
            <a:r>
              <a:rPr lang="en-US" altLang="ko-KR" dirty="0" smtClean="0">
                <a:solidFill>
                  <a:schemeClr val="tx1"/>
                </a:solidFill>
              </a:rPr>
              <a:t>, "s", &amp;</a:t>
            </a:r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</a:rPr>
              <a:t>))</a:t>
            </a:r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 smtClean="0">
                <a:solidFill>
                  <a:schemeClr val="tx1"/>
                </a:solidFill>
              </a:rPr>
              <a:t>return NULL;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strlen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return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Py_BuildValue</a:t>
            </a:r>
            <a:r>
              <a:rPr lang="en-US" altLang="ko-KR" dirty="0" smtClean="0">
                <a:solidFill>
                  <a:schemeClr val="tx1"/>
                </a:solidFill>
              </a:rPr>
              <a:t>("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",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내용 개체 틀 5"/>
          <p:cNvSpPr>
            <a:spLocks noGrp="1"/>
          </p:cNvSpPr>
          <p:nvPr>
            <p:ph sz="quarter" idx="10"/>
          </p:nvPr>
        </p:nvSpPr>
        <p:spPr>
          <a:xfrm>
            <a:off x="-142908" y="5000636"/>
            <a:ext cx="9001188" cy="1500198"/>
          </a:xfrm>
        </p:spPr>
        <p:txBody>
          <a:bodyPr/>
          <a:lstStyle/>
          <a:p>
            <a:pPr lvl="2"/>
            <a:r>
              <a:rPr lang="en-US" altLang="ko-KR" sz="1800" b="1" dirty="0" err="1" smtClean="0"/>
              <a:t>PyObject</a:t>
            </a:r>
            <a:r>
              <a:rPr lang="ko-KR" altLang="en-US" sz="1800" dirty="0" smtClean="0"/>
              <a:t>는 파이썬의 객체를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의 데이터 타입으로 표현할 수 있는 구조체</a:t>
            </a:r>
            <a:endParaRPr lang="en-US" altLang="ko-KR" sz="1800" dirty="0" smtClean="0"/>
          </a:p>
          <a:p>
            <a:pPr lvl="2"/>
            <a:r>
              <a:rPr lang="en-US" altLang="ko-KR" sz="1800" b="1" dirty="0" err="1" smtClean="0"/>
              <a:t>PyArg_ParseTuple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전달된 인자를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의 자료형으로 변환</a:t>
            </a:r>
            <a:endParaRPr lang="en-US" altLang="ko-KR" sz="1800" dirty="0" smtClean="0"/>
          </a:p>
          <a:p>
            <a:pPr lvl="2"/>
            <a:r>
              <a:rPr lang="en-US" altLang="ko-KR" sz="1800" b="1" dirty="0" err="1" smtClean="0"/>
              <a:t>Py_BuildValue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함수는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의 자료형 값을 </a:t>
            </a: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인식할 수 있게 </a:t>
            </a:r>
            <a:r>
              <a:rPr lang="en-US" altLang="ko-KR" sz="1800" dirty="0" err="1" smtClean="0"/>
              <a:t>PyObject</a:t>
            </a:r>
            <a:r>
              <a:rPr lang="ko-KR" altLang="en-US" sz="1800" dirty="0" smtClean="0"/>
              <a:t>로 변경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매개변수 포인터 </a:t>
            </a:r>
            <a:r>
              <a:rPr lang="ko-KR" altLang="en-US" sz="1800" dirty="0" err="1" smtClean="0"/>
              <a:t>자료형은</a:t>
            </a:r>
            <a:r>
              <a:rPr lang="ko-KR" altLang="en-US" sz="1800" dirty="0" smtClean="0"/>
              <a:t> 사용할 수 없음</a:t>
            </a:r>
            <a:r>
              <a:rPr lang="en-US" altLang="ko-KR" sz="1800" smtClean="0"/>
              <a:t>)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모듈 초기화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034" y="1052736"/>
            <a:ext cx="8429684" cy="55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en-US" altLang="ko-KR" dirty="0" err="1" smtClean="0">
                <a:solidFill>
                  <a:schemeClr val="tx1"/>
                </a:solidFill>
              </a:rPr>
              <a:t>PyMethodDef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SpamMethods</a:t>
            </a:r>
            <a:r>
              <a:rPr lang="en-US" altLang="ko-KR" dirty="0" smtClean="0">
                <a:solidFill>
                  <a:schemeClr val="tx1"/>
                </a:solidFill>
              </a:rPr>
              <a:t>[] =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{"</a:t>
            </a:r>
            <a:r>
              <a:rPr lang="en-US" altLang="ko-KR" dirty="0" err="1" smtClean="0">
                <a:solidFill>
                  <a:schemeClr val="tx1"/>
                </a:solidFill>
              </a:rPr>
              <a:t>strlen</a:t>
            </a:r>
            <a:r>
              <a:rPr lang="en-US" altLang="ko-KR" dirty="0" smtClean="0">
                <a:solidFill>
                  <a:schemeClr val="tx1"/>
                </a:solidFill>
              </a:rPr>
              <a:t>", </a:t>
            </a:r>
            <a:r>
              <a:rPr lang="en-US" altLang="ko-KR" dirty="0" err="1" smtClean="0">
                <a:solidFill>
                  <a:schemeClr val="tx1"/>
                </a:solidFill>
              </a:rPr>
              <a:t>spam_strlen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METH_VARARGS</a:t>
            </a:r>
            <a:r>
              <a:rPr lang="en-US" altLang="ko-KR" dirty="0" err="1" smtClean="0">
                <a:solidFill>
                  <a:schemeClr val="tx1"/>
                </a:solidFill>
              </a:rPr>
              <a:t>,"count</a:t>
            </a:r>
            <a:r>
              <a:rPr lang="en-US" altLang="ko-KR" dirty="0" smtClean="0">
                <a:solidFill>
                  <a:schemeClr val="tx1"/>
                </a:solidFill>
              </a:rPr>
              <a:t> a string length."},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{NULL,NULL,0,NULL}  </a:t>
            </a:r>
            <a:r>
              <a:rPr lang="en-US" altLang="ko-KR" sz="1800" dirty="0" smtClean="0">
                <a:solidFill>
                  <a:srgbClr val="FF0000"/>
                </a:solidFill>
              </a:rPr>
              <a:t>//</a:t>
            </a:r>
            <a:r>
              <a:rPr lang="ko-KR" altLang="en-US" sz="1800" dirty="0" smtClean="0">
                <a:solidFill>
                  <a:srgbClr val="FF0000"/>
                </a:solidFill>
              </a:rPr>
              <a:t>배열의 끝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en-US" altLang="ko-KR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PyModuleDef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spammodule</a:t>
            </a:r>
            <a:r>
              <a:rPr lang="en-US" altLang="ko-KR" dirty="0" smtClean="0">
                <a:solidFill>
                  <a:schemeClr val="tx1"/>
                </a:solidFill>
              </a:rPr>
              <a:t>={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PyModuleDef_HEAD_INIT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"spam", </a:t>
            </a:r>
            <a:r>
              <a:rPr lang="en-US" altLang="ko-KR" sz="1800" dirty="0" smtClean="0">
                <a:solidFill>
                  <a:srgbClr val="FF0000"/>
                </a:solidFill>
              </a:rPr>
              <a:t>// </a:t>
            </a:r>
            <a:r>
              <a:rPr lang="ko-KR" altLang="en-US" sz="1800" dirty="0" smtClean="0">
                <a:solidFill>
                  <a:srgbClr val="FF0000"/>
                </a:solidFill>
              </a:rPr>
              <a:t>모듈이름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"It is test module</a:t>
            </a:r>
            <a:r>
              <a:rPr lang="en-US" altLang="ko-KR" sz="1800" dirty="0" smtClean="0">
                <a:solidFill>
                  <a:schemeClr val="tx1"/>
                </a:solidFill>
              </a:rPr>
              <a:t>.",  </a:t>
            </a:r>
            <a:r>
              <a:rPr lang="en-US" altLang="ko-KR" sz="1800" dirty="0" smtClean="0">
                <a:solidFill>
                  <a:srgbClr val="FF0000"/>
                </a:solidFill>
              </a:rPr>
              <a:t>//</a:t>
            </a:r>
            <a:r>
              <a:rPr lang="ko-KR" altLang="en-US" sz="1800" dirty="0" smtClean="0">
                <a:solidFill>
                  <a:srgbClr val="FF0000"/>
                </a:solidFill>
              </a:rPr>
              <a:t>모듈 설명을 적는 부분</a:t>
            </a:r>
            <a:r>
              <a:rPr lang="en-US" altLang="ko-KR" sz="1800" dirty="0" smtClean="0">
                <a:solidFill>
                  <a:srgbClr val="FF0000"/>
                </a:solidFill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</a:rPr>
              <a:t>모듈의 </a:t>
            </a:r>
            <a:r>
              <a:rPr lang="en-US" altLang="ko-KR" sz="1800" dirty="0" smtClean="0">
                <a:solidFill>
                  <a:srgbClr val="FF0000"/>
                </a:solidFill>
              </a:rPr>
              <a:t>__doc__</a:t>
            </a:r>
            <a:r>
              <a:rPr lang="ko-KR" altLang="en-US" sz="1800" dirty="0" smtClean="0">
                <a:solidFill>
                  <a:srgbClr val="FF0000"/>
                </a:solidFill>
              </a:rPr>
              <a:t>에 저장됨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-1,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SpamMethods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PyMODINIT_FUNC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PyInit_spam</a:t>
            </a:r>
            <a:r>
              <a:rPr lang="en-US" altLang="ko-KR" dirty="0" smtClean="0">
                <a:solidFill>
                  <a:schemeClr val="tx1"/>
                </a:solidFill>
              </a:rPr>
              <a:t>(void)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return </a:t>
            </a:r>
            <a:r>
              <a:rPr lang="en-US" altLang="ko-KR" dirty="0" err="1" smtClean="0">
                <a:solidFill>
                  <a:schemeClr val="tx1"/>
                </a:solidFill>
              </a:rPr>
              <a:t>PyModule_Create</a:t>
            </a:r>
            <a:r>
              <a:rPr lang="en-US" altLang="ko-KR" dirty="0" smtClean="0">
                <a:solidFill>
                  <a:schemeClr val="tx1"/>
                </a:solidFill>
              </a:rPr>
              <a:t>(&amp;</a:t>
            </a:r>
            <a:r>
              <a:rPr lang="en-US" altLang="ko-KR" dirty="0" err="1" smtClean="0">
                <a:solidFill>
                  <a:schemeClr val="tx1"/>
                </a:solidFill>
              </a:rPr>
              <a:t>spammodule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28728" y="2214554"/>
            <a:ext cx="1214446" cy="357190"/>
          </a:xfrm>
          <a:prstGeom prst="wedgeRoundRectCallout">
            <a:avLst>
              <a:gd name="adj1" fmla="val -40912"/>
              <a:gd name="adj2" fmla="val -2008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함수이름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14612" y="2214554"/>
            <a:ext cx="2643206" cy="357190"/>
          </a:xfrm>
          <a:prstGeom prst="wedgeRoundRectCallout">
            <a:avLst>
              <a:gd name="adj1" fmla="val -45433"/>
              <a:gd name="adj2" fmla="val -2090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실행되는 함수 포인터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429256" y="2214554"/>
            <a:ext cx="3357586" cy="357190"/>
          </a:xfrm>
          <a:prstGeom prst="wedgeRoundRectCallout">
            <a:avLst>
              <a:gd name="adj1" fmla="val -68298"/>
              <a:gd name="adj2" fmla="val -19682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인자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자료형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튜플행태</a:t>
            </a:r>
            <a:r>
              <a:rPr lang="ko-KR" altLang="en-US" sz="1800" dirty="0" smtClean="0">
                <a:solidFill>
                  <a:schemeClr val="tx1"/>
                </a:solidFill>
              </a:rPr>
              <a:t> 인자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572396" y="1142984"/>
            <a:ext cx="1214446" cy="357190"/>
          </a:xfrm>
          <a:prstGeom prst="wedgeRoundRectCallout">
            <a:avLst>
              <a:gd name="adj1" fmla="val -91107"/>
              <a:gd name="adj2" fmla="val 713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함수설명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28992" y="4429132"/>
            <a:ext cx="5357850" cy="642942"/>
          </a:xfrm>
          <a:prstGeom prst="wedgeRoundRectCallout">
            <a:avLst>
              <a:gd name="adj1" fmla="val -45272"/>
              <a:gd name="adj2" fmla="val 1192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sz="1800" dirty="0" smtClean="0">
                <a:solidFill>
                  <a:schemeClr val="tx1"/>
                </a:solidFill>
              </a:rPr>
              <a:t> 인터프리터에서 </a:t>
            </a:r>
            <a:r>
              <a:rPr lang="en-US" altLang="ko-KR" sz="1800" dirty="0" smtClean="0">
                <a:solidFill>
                  <a:schemeClr val="tx1"/>
                </a:solidFill>
              </a:rPr>
              <a:t>C/C++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확장형</a:t>
            </a:r>
            <a:r>
              <a:rPr lang="ko-KR" altLang="en-US" sz="1800" dirty="0" smtClean="0">
                <a:solidFill>
                  <a:schemeClr val="tx1"/>
                </a:solidFill>
              </a:rPr>
              <a:t> 모듈을 호출하면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PyInit_spam</a:t>
            </a:r>
            <a:r>
              <a:rPr lang="en-US" altLang="ko-KR" sz="1800" dirty="0" smtClean="0">
                <a:solidFill>
                  <a:schemeClr val="tx1"/>
                </a:solidFill>
              </a:rPr>
              <a:t>()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함수를 실행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모듈 초기화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034" y="1071546"/>
            <a:ext cx="8429684" cy="55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PyMODINIT_FUNC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PyInit_spam</a:t>
            </a:r>
            <a:r>
              <a:rPr lang="en-US" altLang="ko-KR" dirty="0" smtClean="0">
                <a:solidFill>
                  <a:schemeClr val="tx1"/>
                </a:solidFill>
              </a:rPr>
              <a:t>(void)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return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PyModule_Create</a:t>
            </a:r>
            <a:r>
              <a:rPr lang="en-US" altLang="ko-KR" dirty="0" smtClean="0">
                <a:solidFill>
                  <a:schemeClr val="tx1"/>
                </a:solidFill>
              </a:rPr>
              <a:t>(&amp;</a:t>
            </a:r>
            <a:r>
              <a:rPr lang="en-US" altLang="ko-KR" dirty="0" err="1" smtClean="0">
                <a:solidFill>
                  <a:schemeClr val="tx1"/>
                </a:solidFill>
              </a:rPr>
              <a:t>spammodule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1538" y="2786058"/>
            <a:ext cx="6858048" cy="2857520"/>
          </a:xfrm>
          <a:prstGeom prst="wedgeRoundRectCallout">
            <a:avLst>
              <a:gd name="adj1" fmla="val -23262"/>
              <a:gd name="adj2" fmla="val -748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 smtClean="0">
                <a:solidFill>
                  <a:schemeClr val="tx1"/>
                </a:solidFill>
              </a:rPr>
              <a:t>PyModule_Create</a:t>
            </a:r>
            <a:r>
              <a:rPr lang="en-US" altLang="ko-KR" sz="1800" dirty="0" smtClean="0">
                <a:solidFill>
                  <a:schemeClr val="tx1"/>
                </a:solidFill>
              </a:rPr>
              <a:t>() 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함수는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spammodule</a:t>
            </a:r>
            <a:r>
              <a:rPr lang="ko-KR" altLang="en-US" sz="1800" dirty="0" smtClean="0">
                <a:solidFill>
                  <a:schemeClr val="tx1"/>
                </a:solidFill>
              </a:rPr>
              <a:t>을 참고해서 모듈을 생성하는데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spammodule</a:t>
            </a:r>
            <a:r>
              <a:rPr lang="ko-KR" altLang="en-US" sz="1800" dirty="0" smtClean="0">
                <a:solidFill>
                  <a:schemeClr val="tx1"/>
                </a:solidFill>
              </a:rPr>
              <a:t>은 생성할 모듈의 정보가 담긴 구조체이다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spammodule</a:t>
            </a:r>
            <a:r>
              <a:rPr lang="ko-KR" altLang="en-US" sz="1800" dirty="0" smtClean="0">
                <a:solidFill>
                  <a:schemeClr val="tx1"/>
                </a:solidFill>
              </a:rPr>
              <a:t>의 마지막 매개변수는 모듈에 등록할 함수에 대한 정의를 담고 있는 배열을 가리키고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PyModuel_Create</a:t>
            </a:r>
            <a:r>
              <a:rPr lang="en-US" altLang="ko-KR" sz="1800" dirty="0" smtClean="0">
                <a:solidFill>
                  <a:schemeClr val="tx1"/>
                </a:solidFill>
              </a:rPr>
              <a:t>()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함수는 생성된 모듈 객체의 포인터를 넘겨주는데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에러가 발생하면 </a:t>
            </a:r>
            <a:r>
              <a:rPr lang="en-US" altLang="ko-KR" sz="1800" dirty="0" smtClean="0">
                <a:solidFill>
                  <a:schemeClr val="tx1"/>
                </a:solidFill>
              </a:rPr>
              <a:t>NULL</a:t>
            </a:r>
            <a:r>
              <a:rPr lang="ko-KR" altLang="en-US" sz="1800" dirty="0" smtClean="0">
                <a:solidFill>
                  <a:schemeClr val="tx1"/>
                </a:solidFill>
              </a:rPr>
              <a:t>을 반환한다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PyInit_sapm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함수는 반드시 생성된 모듈 객체의 포인터를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반환값으로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호출자에게</a:t>
            </a:r>
            <a:r>
              <a:rPr lang="ko-KR" altLang="en-US" sz="1800" dirty="0" smtClean="0">
                <a:solidFill>
                  <a:schemeClr val="tx1"/>
                </a:solidFill>
              </a:rPr>
              <a:t> 넘겨줘야 하는데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sys.module</a:t>
            </a:r>
            <a:r>
              <a:rPr lang="ko-KR" altLang="en-US" sz="1800" dirty="0" smtClean="0">
                <a:solidFill>
                  <a:schemeClr val="tx1"/>
                </a:solidFill>
              </a:rPr>
              <a:t>에 우리가 만든 모듈을 등록하려면 반드시 필요하기 때문이다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C/C++ </a:t>
            </a:r>
            <a:r>
              <a:rPr lang="en-US" dirty="0" smtClean="0"/>
              <a:t>extending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모듈 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14422"/>
            <a:ext cx="829342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비주얼</a:t>
            </a:r>
            <a:r>
              <a:rPr lang="ko-KR" altLang="en-US" dirty="0" smtClean="0">
                <a:latin typeface="+mn-ea"/>
                <a:ea typeface="+mn-ea"/>
              </a:rPr>
              <a:t> 스튜디오에서 실행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+mn-ea"/>
                <a:ea typeface="+mn-ea"/>
              </a:rPr>
              <a:t>비주얼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C++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win32 </a:t>
            </a:r>
            <a:r>
              <a:rPr lang="ko-KR" altLang="en-US" dirty="0" smtClean="0">
                <a:latin typeface="+mn-ea"/>
                <a:ea typeface="+mn-ea"/>
              </a:rPr>
              <a:t>프로젝트 선택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솔루션 이름은 </a:t>
            </a:r>
            <a:r>
              <a:rPr lang="en-US" altLang="ko-KR" dirty="0" smtClean="0">
                <a:latin typeface="+mn-ea"/>
                <a:ea typeface="+mn-ea"/>
              </a:rPr>
              <a:t>spam)</a:t>
            </a:r>
          </a:p>
          <a:p>
            <a:pPr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응용 프로그램 설정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비 프로젝트 체크</a:t>
            </a:r>
            <a:r>
              <a:rPr lang="en-US" altLang="ko-KR" dirty="0" smtClean="0">
                <a:latin typeface="+mn-ea"/>
                <a:ea typeface="+mn-ea"/>
              </a:rPr>
              <a:t>, DLL </a:t>
            </a:r>
            <a:r>
              <a:rPr lang="ko-KR" altLang="en-US" dirty="0" smtClean="0">
                <a:latin typeface="+mn-ea"/>
                <a:ea typeface="+mn-ea"/>
              </a:rPr>
              <a:t>형식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프로젝트 속성 페이지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</a:p>
          <a:p>
            <a:pPr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  C/C++ &gt; </a:t>
            </a:r>
            <a:r>
              <a:rPr lang="ko-KR" altLang="en-US" dirty="0" smtClean="0">
                <a:latin typeface="+mn-ea"/>
                <a:ea typeface="+mn-ea"/>
              </a:rPr>
              <a:t>일반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추가 라이브러리 </a:t>
            </a:r>
            <a:r>
              <a:rPr lang="ko-KR" altLang="en-US" dirty="0" err="1" smtClean="0">
                <a:latin typeface="+mn-ea"/>
                <a:ea typeface="+mn-ea"/>
              </a:rPr>
              <a:t>디렉토리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C:\python36\include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err="1" smtClean="0">
                <a:latin typeface="+mn-ea"/>
                <a:ea typeface="+mn-ea"/>
              </a:rPr>
              <a:t>링커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일반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추가 라이브러리 </a:t>
            </a:r>
            <a:r>
              <a:rPr lang="ko-KR" altLang="en-US" dirty="0" err="1" smtClean="0">
                <a:latin typeface="+mn-ea"/>
                <a:ea typeface="+mn-ea"/>
              </a:rPr>
              <a:t>디렉토리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C:\python36\libs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err="1" smtClean="0">
                <a:latin typeface="+mn-ea"/>
                <a:ea typeface="+mn-ea"/>
              </a:rPr>
              <a:t>링커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추가종속성 </a:t>
            </a:r>
            <a:r>
              <a:rPr lang="en-US" altLang="ko-KR" dirty="0" smtClean="0">
                <a:latin typeface="+mn-ea"/>
                <a:ea typeface="+mn-ea"/>
              </a:rPr>
              <a:t>&gt; python36.lib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err="1" smtClean="0">
                <a:latin typeface="+mn-ea"/>
                <a:ea typeface="+mn-ea"/>
              </a:rPr>
              <a:t>링커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일반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출력 파일 </a:t>
            </a:r>
            <a:r>
              <a:rPr lang="en-US" altLang="ko-KR" dirty="0" smtClean="0">
                <a:latin typeface="+mn-ea"/>
                <a:ea typeface="+mn-ea"/>
              </a:rPr>
              <a:t>&gt; $(</a:t>
            </a:r>
            <a:r>
              <a:rPr lang="en-US" altLang="ko-KR" dirty="0" err="1" smtClean="0">
                <a:latin typeface="+mn-ea"/>
                <a:ea typeface="+mn-ea"/>
              </a:rPr>
              <a:t>OutDir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en-US" altLang="ko-KR" dirty="0" err="1" smtClean="0">
                <a:latin typeface="+mn-ea"/>
                <a:ea typeface="+mn-ea"/>
              </a:rPr>
              <a:t>spam.pyd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latin typeface="+mn-ea"/>
                <a:ea typeface="+mn-ea"/>
              </a:rPr>
              <a:t>프로젝트 </a:t>
            </a:r>
            <a:r>
              <a:rPr lang="ko-KR" altLang="en-US" dirty="0" err="1" smtClean="0">
                <a:latin typeface="+mn-ea"/>
                <a:ea typeface="+mn-ea"/>
              </a:rPr>
              <a:t>빌드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 spam.pyd </a:t>
            </a:r>
            <a:r>
              <a:rPr lang="ko-KR" altLang="en-US" dirty="0" smtClean="0">
                <a:latin typeface="+mn-ea"/>
                <a:ea typeface="+mn-ea"/>
              </a:rPr>
              <a:t>생성됨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17548</TotalTime>
  <Words>718</Words>
  <Application>Microsoft Office PowerPoint</Application>
  <PresentationFormat>화면 슬라이드 쇼(4:3)</PresentationFormat>
  <Paragraphs>114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Wingdings</vt:lpstr>
      <vt:lpstr>돋움</vt:lpstr>
      <vt:lpstr>HY헤드라인M</vt:lpstr>
      <vt:lpstr>HY견고딕</vt:lpstr>
      <vt:lpstr>굴림</vt:lpstr>
      <vt:lpstr>2_디자인 사용자 지정</vt:lpstr>
      <vt:lpstr>12. C/C++ 와의 연동</vt:lpstr>
      <vt:lpstr>PowerPoint 프레젠테이션</vt:lpstr>
      <vt:lpstr>C/C++에서 Python embedding하기- 모듈 빌드(윈도우)</vt:lpstr>
      <vt:lpstr>C/C++에서 Python embedding하기</vt:lpstr>
      <vt:lpstr>Python에서 C/C++ extending하기-왜 확장 모듈이 필요한가?</vt:lpstr>
      <vt:lpstr>Python에서 C/C++ extending하기-간단한 확장 모듈 예제</vt:lpstr>
      <vt:lpstr>Python에서 C/C++ extending하기 - 모듈 초기화</vt:lpstr>
      <vt:lpstr>Python에서 C/C++ extending하기 - 모듈 초기화</vt:lpstr>
      <vt:lpstr>Python에서 C/C++ extending하기 - 모듈 빌드(윈도우)</vt:lpstr>
      <vt:lpstr>Python에서 C/C++ extending하기 – 파이썬에서 실행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oxywom@daum.net</cp:lastModifiedBy>
  <cp:revision>2654</cp:revision>
  <dcterms:created xsi:type="dcterms:W3CDTF">2004-07-21T02:43:03Z</dcterms:created>
  <dcterms:modified xsi:type="dcterms:W3CDTF">2018-05-11T01:22:47Z</dcterms:modified>
</cp:coreProperties>
</file>