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0" r:id="rId3"/>
    <p:sldId id="537" r:id="rId4"/>
    <p:sldId id="585" r:id="rId5"/>
    <p:sldId id="586" r:id="rId6"/>
    <p:sldId id="584" r:id="rId7"/>
    <p:sldId id="587" r:id="rId8"/>
    <p:sldId id="538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</p:sldIdLst>
  <p:sldSz cx="9144000" cy="6858000" type="screen4x3"/>
  <p:notesSz cx="6797675" cy="9874250"/>
  <p:embeddedFontLst>
    <p:embeddedFont>
      <p:font typeface="HY헤드라인M" panose="02030600000101010101" pitchFamily="18" charset="-127"/>
      <p:regular r:id="rId26"/>
    </p:embeddedFont>
    <p:embeddedFont>
      <p:font typeface="HY견고딕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C0C0C0"/>
    <a:srgbClr val="F4DF90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711" autoAdjust="0"/>
  </p:normalViewPr>
  <p:slideViewPr>
    <p:cSldViewPr showGuides="1">
      <p:cViewPr varScale="1">
        <p:scale>
          <a:sx n="83" d="100"/>
          <a:sy n="83" d="100"/>
        </p:scale>
        <p:origin x="1579" y="48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2018-03-27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b="1" dirty="0" smtClean="0">
                <a:solidFill>
                  <a:srgbClr val="660033"/>
                </a:solidFill>
                <a:latin typeface="+mj-ea"/>
                <a:ea typeface="+mj-ea"/>
              </a:rPr>
              <a:t>Contents</a:t>
            </a:r>
            <a:endParaRPr kumimoji="0" lang="ko-KR" altLang="en-US" sz="2800" b="1" dirty="0" smtClean="0">
              <a:solidFill>
                <a:srgbClr val="660033"/>
              </a:solidFill>
              <a:latin typeface="+mj-ea"/>
              <a:ea typeface="+mj-ea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  <a:latin typeface="+mn-lt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+mn-lt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+mn-lt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+mn-lt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660033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pPr algn="ctr"/>
            <a:r>
              <a:rPr lang="en-US" altLang="ko-KR" sz="2800" b="1" dirty="0" smtClean="0"/>
              <a:t>14. </a:t>
            </a:r>
            <a:r>
              <a:rPr lang="en-US" altLang="ko-KR" sz="2800" b="1" dirty="0" err="1" smtClean="0"/>
              <a:t>wxPython</a:t>
            </a:r>
            <a:r>
              <a:rPr lang="ko-KR" altLang="en-US" sz="2800" b="1" dirty="0" smtClean="0"/>
              <a:t>을 이용한 그래픽 사용자 인터페이스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000132"/>
          </a:xfrm>
        </p:spPr>
        <p:txBody>
          <a:bodyPr/>
          <a:lstStyle/>
          <a:p>
            <a:pPr lvl="1"/>
            <a:r>
              <a:rPr lang="ko-KR" altLang="en-US" dirty="0" smtClean="0"/>
              <a:t>닫기 이벤트</a:t>
            </a:r>
            <a:r>
              <a:rPr lang="en-US" altLang="ko-KR" dirty="0" smtClean="0"/>
              <a:t>(EVT_CLOSE)</a:t>
            </a:r>
            <a:r>
              <a:rPr lang="ko-KR" altLang="en-US" dirty="0" smtClean="0"/>
              <a:t>에 대한 이벤트 처리기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OnClose</a:t>
            </a:r>
            <a:r>
              <a:rPr lang="en-US" altLang="ko-KR" dirty="0" smtClean="0"/>
              <a:t>())</a:t>
            </a:r>
            <a:r>
              <a:rPr lang="ko-KR" altLang="en-US" dirty="0" smtClean="0"/>
              <a:t>를 구현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의 창틀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wx.Frame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이벤트 연결하기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8" name="그림 7" descr="CkoseEvent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5" y="1500175"/>
            <a:ext cx="8041182" cy="5357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의 창틀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wx.Frame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올리기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7" name="그림 6" descr="SimpleButton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000108"/>
            <a:ext cx="7500990" cy="5218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000132"/>
          </a:xfrm>
        </p:spPr>
        <p:txBody>
          <a:bodyPr/>
          <a:lstStyle/>
          <a:p>
            <a:pPr lvl="1"/>
            <a:r>
              <a:rPr lang="en-US" altLang="ko-KR" dirty="0" err="1" smtClean="0"/>
              <a:t>wx.Panel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wx.Frame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다른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담을 수 있는 컨테이너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smtClean="0"/>
              <a:t>컨테이너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wx.Panel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" name="그림 5" descr="Panel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500174"/>
            <a:ext cx="7602011" cy="5039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000132"/>
          </a:xfrm>
        </p:spPr>
        <p:txBody>
          <a:bodyPr/>
          <a:lstStyle/>
          <a:p>
            <a:pPr lvl="1"/>
            <a:r>
              <a:rPr lang="en-US" altLang="ko-KR" dirty="0" err="1" smtClean="0"/>
              <a:t>wx.Sizer</a:t>
            </a:r>
            <a:r>
              <a:rPr lang="ko-KR" altLang="en-US" dirty="0" smtClean="0"/>
              <a:t>는 위젯의 배치 문제를 도와준다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wxSizer</a:t>
            </a:r>
            <a:r>
              <a:rPr lang="ko-KR" altLang="en-US" dirty="0" smtClean="0"/>
              <a:t>는 추상 클래스이고 다음은 사용 가능한 파생 클래스이다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2428868"/>
            <a:ext cx="6929486" cy="2714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수직이냐 수평이냐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wxBoxSizer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제목이 있는 </a:t>
            </a:r>
            <a:r>
              <a:rPr lang="en-US" altLang="ko-KR" dirty="0" err="1" smtClean="0">
                <a:solidFill>
                  <a:schemeClr val="tx1"/>
                </a:solidFill>
              </a:rPr>
              <a:t>wxBoxSizer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wx.StaticBoxSizer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격자 안에 </a:t>
            </a:r>
            <a:r>
              <a:rPr lang="ko-KR" altLang="en-US" dirty="0" err="1" smtClean="0">
                <a:solidFill>
                  <a:schemeClr val="tx1"/>
                </a:solidFill>
              </a:rPr>
              <a:t>위젯</a:t>
            </a:r>
            <a:r>
              <a:rPr lang="ko-KR" altLang="en-US" dirty="0" smtClean="0">
                <a:solidFill>
                  <a:schemeClr val="tx1"/>
                </a:solidFill>
              </a:rPr>
              <a:t> 담기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wx.GridSizer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유연한 </a:t>
            </a:r>
            <a:r>
              <a:rPr lang="en-US" altLang="ko-KR" dirty="0" err="1" smtClean="0">
                <a:solidFill>
                  <a:schemeClr val="tx1"/>
                </a:solidFill>
              </a:rPr>
              <a:t>wx.GridSizer</a:t>
            </a:r>
            <a:r>
              <a:rPr lang="en-US" altLang="ko-KR" dirty="0" smtClean="0">
                <a:solidFill>
                  <a:schemeClr val="tx1"/>
                </a:solidFill>
              </a:rPr>
              <a:t> : </a:t>
            </a:r>
            <a:r>
              <a:rPr lang="en-US" altLang="ko-KR" dirty="0" err="1" smtClean="0">
                <a:solidFill>
                  <a:schemeClr val="tx1"/>
                </a:solidFill>
              </a:rPr>
              <a:t>wx.FlexGridSizer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pPr lvl="1"/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wxBoxSizer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2071678"/>
            <a:ext cx="6929486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panel=</a:t>
            </a:r>
            <a:r>
              <a:rPr lang="en-US" altLang="ko-KR" dirty="0" err="1" smtClean="0">
                <a:solidFill>
                  <a:schemeClr val="tx1"/>
                </a:solidFill>
              </a:rPr>
              <a:t>wx.Panel</a:t>
            </a:r>
            <a:r>
              <a:rPr lang="en-US" altLang="ko-KR" dirty="0" smtClean="0">
                <a:solidFill>
                  <a:schemeClr val="tx1"/>
                </a:solidFill>
              </a:rPr>
              <a:t>(frame)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button1=</a:t>
            </a:r>
            <a:r>
              <a:rPr lang="en-US" altLang="ko-KR" dirty="0" err="1" smtClean="0">
                <a:solidFill>
                  <a:schemeClr val="tx1"/>
                </a:solidFill>
              </a:rPr>
              <a:t>wx.Button</a:t>
            </a:r>
            <a:r>
              <a:rPr lang="en-US" altLang="ko-KR" dirty="0" smtClean="0">
                <a:solidFill>
                  <a:schemeClr val="tx1"/>
                </a:solidFill>
              </a:rPr>
              <a:t>(panel)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button2=</a:t>
            </a:r>
            <a:r>
              <a:rPr lang="en-US" altLang="ko-KR" dirty="0" err="1" smtClean="0">
                <a:solidFill>
                  <a:schemeClr val="tx1"/>
                </a:solidFill>
              </a:rPr>
              <a:t>wx.Button</a:t>
            </a:r>
            <a:r>
              <a:rPr lang="en-US" altLang="ko-KR" dirty="0" smtClean="0">
                <a:solidFill>
                  <a:schemeClr val="tx1"/>
                </a:solidFill>
              </a:rPr>
              <a:t>(panel)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wx.BoxSizer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wx.HORIZONTAL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sizer.Add</a:t>
            </a:r>
            <a:r>
              <a:rPr lang="en-US" altLang="ko-KR" dirty="0" smtClean="0">
                <a:solidFill>
                  <a:schemeClr val="tx1"/>
                </a:solidFill>
              </a:rPr>
              <a:t>(button1)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sizer.Add</a:t>
            </a:r>
            <a:r>
              <a:rPr lang="en-US" altLang="ko-KR" dirty="0" smtClean="0">
                <a:solidFill>
                  <a:schemeClr val="tx1"/>
                </a:solidFill>
              </a:rPr>
              <a:t>(button2)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panel.SetSizer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sizer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1538" y="1142984"/>
            <a:ext cx="692948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hBoxSizer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wx.BoxSizer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wx.HORIZONTAL</a:t>
            </a:r>
            <a:r>
              <a:rPr lang="en-US" altLang="ko-KR" dirty="0" smtClean="0">
                <a:solidFill>
                  <a:schemeClr val="tx1"/>
                </a:solidFill>
              </a:rPr>
              <a:t>) # </a:t>
            </a:r>
            <a:r>
              <a:rPr lang="ko-KR" altLang="en-US" dirty="0" smtClean="0">
                <a:solidFill>
                  <a:schemeClr val="tx1"/>
                </a:solidFill>
              </a:rPr>
              <a:t>수평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vBoxSizer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wx.BoxSizer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wx.VERTICAL</a:t>
            </a:r>
            <a:r>
              <a:rPr lang="en-US" altLang="ko-KR" dirty="0" smtClean="0">
                <a:solidFill>
                  <a:schemeClr val="tx1"/>
                </a:solidFill>
              </a:rPr>
              <a:t>) # </a:t>
            </a:r>
            <a:r>
              <a:rPr lang="ko-KR" altLang="en-US" dirty="0" smtClean="0">
                <a:solidFill>
                  <a:schemeClr val="tx1"/>
                </a:solidFill>
              </a:rPr>
              <a:t>수직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034" y="5143512"/>
            <a:ext cx="828680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</a:t>
            </a:r>
            <a:r>
              <a:rPr lang="en-US" altLang="ko-KR" dirty="0" err="1" smtClean="0"/>
              <a:t>self,item,proportion</a:t>
            </a:r>
            <a:r>
              <a:rPr lang="en-US" altLang="ko-KR" dirty="0" smtClean="0"/>
              <a:t>=0,flag=0,border=0,userData=None)</a:t>
            </a:r>
            <a:endParaRPr lang="ko-KR" altLang="en-US" dirty="0"/>
          </a:p>
        </p:txBody>
      </p:sp>
      <p:sp>
        <p:nvSpPr>
          <p:cNvPr id="10" name="사각형 설명선 9"/>
          <p:cNvSpPr/>
          <p:nvPr/>
        </p:nvSpPr>
        <p:spPr>
          <a:xfrm flipH="1">
            <a:off x="500034" y="5857892"/>
            <a:ext cx="1571636" cy="500066"/>
          </a:xfrm>
          <a:prstGeom prst="wedgeRectCallout">
            <a:avLst>
              <a:gd name="adj1" fmla="val -115864"/>
              <a:gd name="adj2" fmla="val -1134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0: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늘어나지 않음</a:t>
            </a:r>
            <a:endParaRPr lang="en-US" altLang="ko-KR" sz="1400" kern="100" dirty="0" smtClean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4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1~: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늘어남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 설명선 10"/>
          <p:cNvSpPr/>
          <p:nvPr/>
        </p:nvSpPr>
        <p:spPr>
          <a:xfrm flipH="1">
            <a:off x="4857752" y="5929330"/>
            <a:ext cx="1214446" cy="357190"/>
          </a:xfrm>
          <a:prstGeom prst="wedgeRectCallout">
            <a:avLst>
              <a:gd name="adj1" fmla="val -19129"/>
              <a:gd name="adj2" fmla="val -1398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경계너비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 flipH="1">
            <a:off x="6500826" y="6000768"/>
            <a:ext cx="2286016" cy="571504"/>
          </a:xfrm>
          <a:prstGeom prst="wedgeRectCallout">
            <a:avLst>
              <a:gd name="adj1" fmla="val 30169"/>
              <a:gd name="adj2" fmla="val -128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배치에 영향은 없고 따로 보관하고자 하는 데이터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wxBoxSizer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00034" y="1227734"/>
          <a:ext cx="8215370" cy="505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flag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wx.TOP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wx.BOTTOM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wx.LEFT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wx.RIGHT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Border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너비가 적용될 </a:t>
                      </a:r>
                      <a:r>
                        <a:rPr lang="ko-KR" altLang="en-US" sz="1600" baseline="0" dirty="0" err="1" smtClean="0"/>
                        <a:t>사이저의</a:t>
                      </a:r>
                      <a:r>
                        <a:rPr lang="ko-KR" altLang="en-US" sz="1600" baseline="0" dirty="0" smtClean="0"/>
                        <a:t> 면을 나타낸다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예</a:t>
                      </a:r>
                      <a:r>
                        <a:rPr lang="en-US" altLang="ko-KR" sz="16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600" baseline="0" dirty="0" err="1" smtClean="0"/>
                        <a:t>wx.TOP|wx.BOTTOM</a:t>
                      </a:r>
                      <a:r>
                        <a:rPr lang="en-US" altLang="ko-KR" sz="1600" baseline="0" dirty="0" smtClean="0"/>
                        <a:t> : </a:t>
                      </a:r>
                      <a:r>
                        <a:rPr lang="ko-KR" altLang="en-US" sz="1600" baseline="0" dirty="0" smtClean="0"/>
                        <a:t>윗면과 아랫면에 </a:t>
                      </a:r>
                      <a:r>
                        <a:rPr lang="en-US" altLang="ko-KR" sz="1600" baseline="0" dirty="0" smtClean="0"/>
                        <a:t>border</a:t>
                      </a:r>
                      <a:r>
                        <a:rPr lang="ko-KR" altLang="en-US" sz="1600" baseline="0" dirty="0" smtClean="0"/>
                        <a:t>너비 적용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err="1" smtClean="0"/>
                        <a:t>wx.ALL</a:t>
                      </a:r>
                      <a:r>
                        <a:rPr lang="en-US" altLang="ko-KR" sz="1600" baseline="0" dirty="0" smtClean="0"/>
                        <a:t> : </a:t>
                      </a:r>
                      <a:r>
                        <a:rPr lang="ko-KR" altLang="en-US" sz="1600" baseline="0" dirty="0" smtClean="0"/>
                        <a:t>모든 면에 </a:t>
                      </a:r>
                      <a:r>
                        <a:rPr lang="en-US" altLang="ko-KR" sz="1600" baseline="0" dirty="0" smtClean="0"/>
                        <a:t>border </a:t>
                      </a:r>
                      <a:r>
                        <a:rPr lang="ko-KR" altLang="en-US" sz="1600" baseline="0" dirty="0" smtClean="0"/>
                        <a:t>너비 적용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wx.EXPAND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사이저가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위젯에게</a:t>
                      </a:r>
                      <a:r>
                        <a:rPr lang="ko-KR" altLang="en-US" sz="1600" dirty="0" smtClean="0"/>
                        <a:t> 할당한 구역을 </a:t>
                      </a:r>
                      <a:r>
                        <a:rPr lang="ko-KR" altLang="en-US" sz="1600" dirty="0" err="1" smtClean="0"/>
                        <a:t>위젯이</a:t>
                      </a:r>
                      <a:r>
                        <a:rPr lang="ko-KR" altLang="en-US" sz="1600" dirty="0" smtClean="0"/>
                        <a:t> 모든 공간을 채우도록 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공간이 늘어나면 </a:t>
                      </a:r>
                      <a:r>
                        <a:rPr lang="ko-KR" altLang="en-US" sz="1600" dirty="0" err="1" smtClean="0"/>
                        <a:t>위젯도</a:t>
                      </a:r>
                      <a:r>
                        <a:rPr lang="ko-KR" altLang="en-US" sz="1600" dirty="0" smtClean="0"/>
                        <a:t> 커지고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공간이 줄어들면 </a:t>
                      </a:r>
                      <a:r>
                        <a:rPr lang="ko-KR" altLang="en-US" sz="1600" dirty="0" err="1" smtClean="0"/>
                        <a:t>위젯도</a:t>
                      </a:r>
                      <a:r>
                        <a:rPr lang="ko-KR" altLang="en-US" sz="1600" dirty="0" smtClean="0"/>
                        <a:t> 작아진다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wx.SHAPED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Wx.EXAPND</a:t>
                      </a:r>
                      <a:r>
                        <a:rPr lang="ko-KR" altLang="en-US" sz="1600" dirty="0" smtClean="0"/>
                        <a:t>와 비슷하게 확장하거나 줄어들지만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err="1" smtClean="0"/>
                        <a:t>위젯의</a:t>
                      </a:r>
                      <a:r>
                        <a:rPr lang="ko-KR" altLang="en-US" sz="1600" dirty="0" smtClean="0"/>
                        <a:t> 비율을 유지한다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wx.ALIGN_CENTER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wx.ALGIN_LEFT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wx.ALGIN_TOP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wx.ALGIN_BOTTOM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wx.ALGIN_CENTER_VERTICAL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wx.ALGIN_CENTER_HORIZONTAL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사이저가</a:t>
                      </a:r>
                      <a:r>
                        <a:rPr lang="ko-KR" altLang="en-US" sz="1600" dirty="0" smtClean="0"/>
                        <a:t> 할당한 </a:t>
                      </a:r>
                      <a:r>
                        <a:rPr lang="ko-KR" altLang="en-US" sz="1600" dirty="0" err="1" smtClean="0"/>
                        <a:t>구역안에서</a:t>
                      </a:r>
                      <a:r>
                        <a:rPr lang="ko-KR" altLang="en-US" sz="1600" dirty="0" smtClean="0"/>
                        <a:t> 어떤 방향으로 정렬할지를 결정한다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wxBoxSizer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38" y="1142984"/>
            <a:ext cx="7286676" cy="2786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wz.BoxSizer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wx.HORIZONTAL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 </a:t>
            </a:r>
            <a:r>
              <a:rPr lang="ko-KR" altLang="en-US" dirty="0" smtClean="0">
                <a:solidFill>
                  <a:schemeClr val="tx1"/>
                </a:solidFill>
              </a:rPr>
              <a:t>구역 채움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경계 너비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를 모든 면에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sizer.Add</a:t>
            </a:r>
            <a:r>
              <a:rPr lang="en-US" altLang="ko-KR" dirty="0" smtClean="0">
                <a:solidFill>
                  <a:schemeClr val="tx1"/>
                </a:solidFill>
              </a:rPr>
              <a:t>(button1, 0, </a:t>
            </a:r>
            <a:r>
              <a:rPr lang="en-US" altLang="ko-KR" dirty="0" err="1" smtClean="0">
                <a:solidFill>
                  <a:schemeClr val="tx1"/>
                </a:solidFill>
              </a:rPr>
              <a:t>wx.EXPAND|wx.ALL</a:t>
            </a:r>
            <a:r>
              <a:rPr lang="en-US" altLang="ko-KR" dirty="0" smtClean="0">
                <a:solidFill>
                  <a:schemeClr val="tx1"/>
                </a:solidFill>
              </a:rPr>
              <a:t>, 5)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# </a:t>
            </a:r>
            <a:r>
              <a:rPr lang="ko-KR" altLang="en-US" dirty="0" smtClean="0">
                <a:solidFill>
                  <a:schemeClr val="tx1"/>
                </a:solidFill>
              </a:rPr>
              <a:t>구역의 상단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중앙에 정렬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sizer.Add</a:t>
            </a:r>
            <a:r>
              <a:rPr lang="en-US" altLang="ko-KR" dirty="0" smtClean="0">
                <a:solidFill>
                  <a:schemeClr val="tx1"/>
                </a:solidFill>
              </a:rPr>
              <a:t>(button2, 0, </a:t>
            </a:r>
            <a:r>
              <a:rPr lang="en-US" altLang="ko-KR" dirty="0" err="1" smtClean="0">
                <a:solidFill>
                  <a:schemeClr val="tx1"/>
                </a:solidFill>
              </a:rPr>
              <a:t>wx.ALIGN_TOP|wx.ALIGN_CENTER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wxStaticBoxSizer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38" y="1142984"/>
            <a:ext cx="7286676" cy="1500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panel=</a:t>
            </a:r>
            <a:r>
              <a:rPr lang="en-US" altLang="ko-KR" dirty="0" err="1" smtClean="0">
                <a:solidFill>
                  <a:schemeClr val="tx1"/>
                </a:solidFill>
              </a:rPr>
              <a:t>wx.Panel</a:t>
            </a:r>
            <a:r>
              <a:rPr lang="en-US" altLang="ko-KR" dirty="0" smtClean="0">
                <a:solidFill>
                  <a:schemeClr val="tx1"/>
                </a:solidFill>
              </a:rPr>
              <a:t>(frame)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sizer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wx.StaticBoxSizer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wx.HORIZONTAL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panel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사각형 설명선 4"/>
          <p:cNvSpPr/>
          <p:nvPr/>
        </p:nvSpPr>
        <p:spPr>
          <a:xfrm flipH="1">
            <a:off x="3857620" y="3071810"/>
            <a:ext cx="4572032" cy="642942"/>
          </a:xfrm>
          <a:prstGeom prst="wedgeRectCallout">
            <a:avLst>
              <a:gd name="adj1" fmla="val -22602"/>
              <a:gd name="adj2" fmla="val -1524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Panel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title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제목</a:t>
            </a:r>
            <a:r>
              <a:rPr lang="en-US" altLang="ko-KR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붙는 것이 </a:t>
            </a:r>
            <a:r>
              <a:rPr lang="en-US" altLang="ko-KR" sz="1400" kern="100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wxBoxSizer</a:t>
            </a:r>
            <a:r>
              <a:rPr lang="ko-KR" altLang="en-US" sz="14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와 다름</a:t>
            </a:r>
            <a:r>
              <a:rPr lang="ko-KR" altLang="en-US" sz="14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– </a:t>
            </a:r>
            <a:r>
              <a:rPr lang="en-US" altLang="ko-KR" dirty="0" err="1" smtClean="0">
                <a:solidFill>
                  <a:schemeClr val="tx1"/>
                </a:solidFill>
              </a:rPr>
              <a:t>wxGridSizer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1538" y="1142984"/>
            <a:ext cx="7500990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gridSizer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wx.GridSizer</a:t>
            </a:r>
            <a:r>
              <a:rPr lang="en-US" altLang="ko-KR" dirty="0" smtClean="0">
                <a:solidFill>
                  <a:schemeClr val="tx1"/>
                </a:solidFill>
              </a:rPr>
              <a:t>(rows=4, cols=3, </a:t>
            </a:r>
            <a:r>
              <a:rPr lang="en-US" altLang="ko-KR" dirty="0" err="1" smtClean="0">
                <a:solidFill>
                  <a:schemeClr val="tx1"/>
                </a:solidFill>
              </a:rPr>
              <a:t>hgap</a:t>
            </a:r>
            <a:r>
              <a:rPr lang="en-US" altLang="ko-KR" dirty="0" smtClean="0">
                <a:solidFill>
                  <a:schemeClr val="tx1"/>
                </a:solidFill>
              </a:rPr>
              <a:t>=5, </a:t>
            </a:r>
            <a:r>
              <a:rPr lang="en-US" altLang="ko-KR" dirty="0" err="1" smtClean="0">
                <a:solidFill>
                  <a:schemeClr val="tx1"/>
                </a:solidFill>
              </a:rPr>
              <a:t>vgap</a:t>
            </a:r>
            <a:r>
              <a:rPr lang="en-US" altLang="ko-KR" dirty="0" smtClean="0">
                <a:solidFill>
                  <a:schemeClr val="tx1"/>
                </a:solidFill>
              </a:rPr>
              <a:t>=5)</a:t>
            </a:r>
          </a:p>
        </p:txBody>
      </p:sp>
      <p:sp>
        <p:nvSpPr>
          <p:cNvPr id="5" name="사각형 설명선 4"/>
          <p:cNvSpPr/>
          <p:nvPr/>
        </p:nvSpPr>
        <p:spPr>
          <a:xfrm flipH="1">
            <a:off x="5572132" y="2428868"/>
            <a:ext cx="1428760" cy="285752"/>
          </a:xfrm>
          <a:prstGeom prst="wedgeRectCallout">
            <a:avLst>
              <a:gd name="adj1" fmla="val -33064"/>
              <a:gd name="adj2" fmla="val -273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400" kern="10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수평간격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사각형 설명선 5"/>
          <p:cNvSpPr/>
          <p:nvPr/>
        </p:nvSpPr>
        <p:spPr>
          <a:xfrm flipH="1">
            <a:off x="7143768" y="2428868"/>
            <a:ext cx="1428760" cy="285752"/>
          </a:xfrm>
          <a:prstGeom prst="wedgeRectCallout">
            <a:avLst>
              <a:gd name="adj1" fmla="val 14743"/>
              <a:gd name="adj2" fmla="val -2771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4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수직간격</a:t>
            </a:r>
            <a:endParaRPr lang="ko-KR" sz="14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배치 도우미 </a:t>
            </a:r>
            <a:r>
              <a:rPr lang="en-US" altLang="ko-KR" dirty="0" err="1" smtClean="0"/>
              <a:t>wx.Sizer</a:t>
            </a:r>
            <a:r>
              <a:rPr lang="en-US" altLang="ko-KR" dirty="0" smtClean="0"/>
              <a:t> – </a:t>
            </a:r>
            <a:r>
              <a:rPr lang="en-US" altLang="ko-KR" dirty="0" err="1" smtClean="0">
                <a:solidFill>
                  <a:schemeClr val="tx1"/>
                </a:solidFill>
              </a:rPr>
              <a:t>wxFlexGridSizer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48" y="2428868"/>
            <a:ext cx="8001056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fgridSizer</a:t>
            </a:r>
            <a:r>
              <a:rPr lang="en-US" altLang="ko-KR" dirty="0" smtClean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wx.FlexGridSizer</a:t>
            </a:r>
            <a:r>
              <a:rPr lang="en-US" altLang="ko-KR" dirty="0" smtClean="0">
                <a:solidFill>
                  <a:schemeClr val="tx1"/>
                </a:solidFill>
              </a:rPr>
              <a:t>(rows=3, cols=3, </a:t>
            </a:r>
            <a:r>
              <a:rPr lang="en-US" altLang="ko-KR" dirty="0" err="1" smtClean="0">
                <a:solidFill>
                  <a:schemeClr val="tx1"/>
                </a:solidFill>
              </a:rPr>
              <a:t>hgap</a:t>
            </a:r>
            <a:r>
              <a:rPr lang="en-US" altLang="ko-KR" dirty="0" smtClean="0">
                <a:solidFill>
                  <a:schemeClr val="tx1"/>
                </a:solidFill>
              </a:rPr>
              <a:t>=5, </a:t>
            </a:r>
            <a:r>
              <a:rPr lang="en-US" altLang="ko-KR" dirty="0" err="1" smtClean="0">
                <a:solidFill>
                  <a:schemeClr val="tx1"/>
                </a:solidFill>
              </a:rPr>
              <a:t>vgap</a:t>
            </a:r>
            <a:r>
              <a:rPr lang="en-US" altLang="ko-KR" dirty="0" smtClean="0">
                <a:solidFill>
                  <a:schemeClr val="tx1"/>
                </a:solidFill>
              </a:rPr>
              <a:t>=5)</a:t>
            </a:r>
          </a:p>
        </p:txBody>
      </p:sp>
      <p:sp>
        <p:nvSpPr>
          <p:cNvPr id="9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000132"/>
          </a:xfrm>
        </p:spPr>
        <p:txBody>
          <a:bodyPr/>
          <a:lstStyle/>
          <a:p>
            <a:pPr lvl="1"/>
            <a:r>
              <a:rPr lang="en-US" altLang="ko-KR" dirty="0" err="1" smtClean="0"/>
              <a:t>wxGridSizer</a:t>
            </a:r>
            <a:r>
              <a:rPr lang="ko-KR" altLang="en-US" dirty="0" smtClean="0"/>
              <a:t>와 행과 열로 나눈 구역 안에 위젯을 배치하는 기능은 같고 특정 열 또는 행을 컨테이너 크기의 변화에 따라 늘어나거나 줄어들게 만들 수 있는 특징이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4348" y="3714752"/>
            <a:ext cx="8001056" cy="114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fgridSizer.AddGrowableCol</a:t>
            </a:r>
            <a:r>
              <a:rPr lang="en-US" altLang="ko-KR" dirty="0" smtClean="0">
                <a:solidFill>
                  <a:schemeClr val="tx1"/>
                </a:solidFill>
              </a:rPr>
              <a:t>(1)  # </a:t>
            </a:r>
            <a:r>
              <a:rPr lang="ko-KR" altLang="en-US" dirty="0" smtClean="0">
                <a:solidFill>
                  <a:schemeClr val="tx1"/>
                </a:solidFill>
              </a:rPr>
              <a:t>두 번째 열을 유연하게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fgridSizer.AddGrowableRow</a:t>
            </a:r>
            <a:r>
              <a:rPr lang="en-US" altLang="ko-KR" dirty="0" smtClean="0">
                <a:solidFill>
                  <a:schemeClr val="tx1"/>
                </a:solidFill>
              </a:rPr>
              <a:t>(2) # </a:t>
            </a:r>
            <a:r>
              <a:rPr lang="ko-KR" altLang="en-US" dirty="0" smtClean="0">
                <a:solidFill>
                  <a:schemeClr val="tx1"/>
                </a:solidFill>
              </a:rPr>
              <a:t>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번째 행을 유연하게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wxPython</a:t>
            </a:r>
            <a:r>
              <a:rPr lang="en-US" altLang="ko-KR" dirty="0" smtClean="0"/>
              <a:t>-Phoenix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애플리케이션의 시작과 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GUI</a:t>
            </a:r>
            <a:r>
              <a:rPr lang="ko-KR" altLang="en-US" dirty="0" smtClean="0"/>
              <a:t>의 창틀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wx.Frame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컨테이너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wx.Panel</a:t>
            </a:r>
            <a:r>
              <a:rPr lang="ko-KR" altLang="en-US" dirty="0" smtClean="0"/>
              <a:t>과 위젯 배치 도우미 </a:t>
            </a:r>
            <a:r>
              <a:rPr lang="en-US" altLang="ko-KR" dirty="0" err="1" smtClean="0"/>
              <a:t>wx.Sizer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wx.MenuBar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wx.Menu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wx.MenuItem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2" name="그림 11" descr="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104405"/>
            <a:ext cx="8221223" cy="36104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wx.StaticText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wx.TextCtrl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910" y="1142984"/>
            <a:ext cx="800105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wx.StaticText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panel=</a:t>
            </a:r>
            <a:r>
              <a:rPr lang="en-US" altLang="ko-KR" dirty="0" err="1" smtClean="0">
                <a:solidFill>
                  <a:schemeClr val="tx1"/>
                </a:solidFill>
              </a:rPr>
              <a:t>wx.Panel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staticName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wx.StaticText</a:t>
            </a:r>
            <a:r>
              <a:rPr lang="en-US" altLang="ko-KR" dirty="0" smtClean="0">
                <a:solidFill>
                  <a:schemeClr val="tx1"/>
                </a:solidFill>
              </a:rPr>
              <a:t>(panel, label="Name : ")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2571744"/>
            <a:ext cx="8001056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wx.StaticText</a:t>
            </a:r>
            <a:r>
              <a:rPr lang="ko-KR" altLang="en-US" dirty="0" smtClean="0">
                <a:solidFill>
                  <a:srgbClr val="FF0000"/>
                </a:solidFill>
              </a:rPr>
              <a:t>의 텍스트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staticName.setLabelText</a:t>
            </a:r>
            <a:r>
              <a:rPr lang="en-US" altLang="ko-KR" dirty="0" smtClean="0">
                <a:solidFill>
                  <a:schemeClr val="tx1"/>
                </a:solidFill>
              </a:rPr>
              <a:t>(“</a:t>
            </a:r>
            <a:r>
              <a:rPr lang="ko-KR" altLang="en-US" dirty="0" smtClean="0">
                <a:solidFill>
                  <a:schemeClr val="tx1"/>
                </a:solidFill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</a:rPr>
              <a:t>: “)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3714752"/>
            <a:ext cx="8001056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en-US" altLang="ko-KR" dirty="0" err="1" smtClean="0">
                <a:solidFill>
                  <a:srgbClr val="FF0000"/>
                </a:solidFill>
              </a:rPr>
              <a:t>wx.TextCtrl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panel=</a:t>
            </a:r>
            <a:r>
              <a:rPr lang="en-US" altLang="ko-KR" dirty="0" err="1" smtClean="0">
                <a:solidFill>
                  <a:schemeClr val="tx1"/>
                </a:solidFill>
              </a:rPr>
              <a:t>wx.Panel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txtRed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wx.TextCtrl</a:t>
            </a:r>
            <a:r>
              <a:rPr lang="en-US" altLang="ko-KR" dirty="0" smtClean="0">
                <a:solidFill>
                  <a:schemeClr val="tx1"/>
                </a:solidFill>
              </a:rPr>
              <a:t>(panel, value=‘Hello’)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5143512"/>
            <a:ext cx="8001056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txtRed.setValue</a:t>
            </a:r>
            <a:r>
              <a:rPr lang="en-US" altLang="ko-KR" dirty="0" smtClean="0">
                <a:solidFill>
                  <a:schemeClr val="tx1"/>
                </a:solidFill>
              </a:rPr>
              <a:t>(‘</a:t>
            </a:r>
            <a:r>
              <a:rPr lang="ko-KR" altLang="en-US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dirty="0" smtClean="0">
                <a:solidFill>
                  <a:schemeClr val="tx1"/>
                </a:solidFill>
              </a:rPr>
              <a:t>.’) 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텍스트 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txtRed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wx.TextCtrl</a:t>
            </a:r>
            <a:r>
              <a:rPr lang="en-US" altLang="ko-KR" dirty="0" smtClean="0">
                <a:solidFill>
                  <a:schemeClr val="tx1"/>
                </a:solidFill>
              </a:rPr>
              <a:t>(panel, value=‘Hello’) 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텍스트 읽기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wx.StaticText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wx.TextCtrl</a:t>
            </a:r>
            <a:endParaRPr lang="ko-KR" altLang="en-US" dirty="0" smtClean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910" y="1142984"/>
            <a:ext cx="8001056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en-US" altLang="ko-KR" dirty="0" err="1" smtClean="0">
                <a:solidFill>
                  <a:schemeClr val="tx1"/>
                </a:solidFill>
              </a:rPr>
              <a:t>MyFrame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wx.Frame</a:t>
            </a:r>
            <a:r>
              <a:rPr lang="en-US" altLang="ko-KR" dirty="0" smtClean="0">
                <a:solidFill>
                  <a:schemeClr val="tx1"/>
                </a:solidFill>
              </a:rPr>
              <a:t>):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    def __init__(self):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         #...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	    </a:t>
            </a:r>
            <a:r>
              <a:rPr lang="en-US" altLang="ko-KR" dirty="0" smtClean="0">
                <a:solidFill>
                  <a:srgbClr val="FF0000"/>
                </a:solidFill>
              </a:rPr>
              <a:t># </a:t>
            </a:r>
            <a:r>
              <a:rPr lang="ko-KR" altLang="en-US" dirty="0" smtClean="0">
                <a:solidFill>
                  <a:srgbClr val="FF0000"/>
                </a:solidFill>
              </a:rPr>
              <a:t>텍스트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변경시</a:t>
            </a:r>
            <a:r>
              <a:rPr lang="ko-KR" altLang="en-US" dirty="0" smtClean="0">
                <a:solidFill>
                  <a:srgbClr val="FF0000"/>
                </a:solidFill>
              </a:rPr>
              <a:t> 이벤트 처리기 등록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self.Bind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wx.EVT_TEXT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self.OnTextChange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err="1" smtClean="0">
                <a:solidFill>
                  <a:schemeClr val="tx1"/>
                </a:solidFill>
              </a:rPr>
              <a:t>txtRed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     def </a:t>
            </a:r>
            <a:r>
              <a:rPr lang="en-US" altLang="ko-KR" dirty="0" err="1" smtClean="0">
                <a:solidFill>
                  <a:schemeClr val="tx1"/>
                </a:solidFill>
              </a:rPr>
              <a:t>OnText</a:t>
            </a:r>
            <a:r>
              <a:rPr lang="en-US" altLang="ko-KR" dirty="0" smtClean="0">
                <a:solidFill>
                  <a:schemeClr val="tx1"/>
                </a:solidFill>
              </a:rPr>
              <a:t>(self, e):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         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altLang="ko-KR" dirty="0" err="1" smtClean="0"/>
              <a:t>wxWidget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년부터 개발되어온 크로스 플랫폼 </a:t>
            </a:r>
            <a:r>
              <a:rPr lang="en-US" altLang="ko-KR" dirty="0" smtClean="0"/>
              <a:t>GUI </a:t>
            </a:r>
            <a:r>
              <a:rPr lang="ko-KR" altLang="en-US" dirty="0" err="1" smtClean="0"/>
              <a:t>툴킷으로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코드로 윈도우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유닉스</a:t>
            </a:r>
            <a:r>
              <a:rPr lang="en-US" altLang="ko-KR" dirty="0" smtClean="0"/>
              <a:t>, Mac OS X, GTK+ </a:t>
            </a:r>
            <a:r>
              <a:rPr lang="ko-KR" altLang="en-US" dirty="0" smtClean="0"/>
              <a:t>등 다양한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플랫폼에서 동작할 수 있는 프로그램을 만들도록 도와준다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WX.NET(C#), </a:t>
            </a:r>
            <a:r>
              <a:rPr lang="en-US" altLang="ko-KR" dirty="0" err="1" smtClean="0"/>
              <a:t>wxPERL</a:t>
            </a:r>
            <a:r>
              <a:rPr lang="en-US" altLang="ko-KR" dirty="0" smtClean="0"/>
              <a:t>(</a:t>
            </a:r>
            <a:r>
              <a:rPr lang="ko-KR" altLang="en-US" dirty="0" smtClean="0"/>
              <a:t>펄</a:t>
            </a:r>
            <a:r>
              <a:rPr lang="en-US" altLang="ko-KR" dirty="0" smtClean="0"/>
              <a:t>), wx4j(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wxPython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wxWidget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입혀 </a:t>
            </a:r>
            <a:r>
              <a:rPr lang="ko-KR" altLang="en-US" dirty="0" err="1" smtClean="0"/>
              <a:t>파이썬에서도</a:t>
            </a:r>
            <a:r>
              <a:rPr lang="ko-KR" altLang="en-US" dirty="0" smtClean="0"/>
              <a:t> 사용할 수 있도록 개발된 </a:t>
            </a:r>
            <a:r>
              <a:rPr lang="ko-KR" altLang="en-US" dirty="0" err="1" smtClean="0"/>
              <a:t>라이브러이이다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altLang="ko-KR" dirty="0" err="1" smtClean="0"/>
              <a:t>wxPython</a:t>
            </a:r>
            <a:r>
              <a:rPr lang="ko-KR" altLang="en-US" dirty="0" smtClean="0"/>
              <a:t>을 설치하는 방법에는 두 가지가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하나는 소스 코드를 </a:t>
            </a:r>
            <a:r>
              <a:rPr lang="ko-KR" altLang="en-US" dirty="0" err="1" smtClean="0"/>
              <a:t>내려받아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빌드하는</a:t>
            </a:r>
            <a:r>
              <a:rPr lang="ko-KR" altLang="en-US" dirty="0" smtClean="0"/>
              <a:t>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하나는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명령어를 이용하는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https://wxpython.org/Phoenix/snapshot-builds/</a:t>
            </a:r>
          </a:p>
          <a:p>
            <a:pPr lvl="1">
              <a:buNone/>
            </a:pP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-Phoenix </a:t>
            </a:r>
            <a:r>
              <a:rPr lang="ko-KR" altLang="en-US" dirty="0" smtClean="0"/>
              <a:t>설치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그림 4" descr="wxPyth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9" y="2571744"/>
            <a:ext cx="6929486" cy="4687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5429288"/>
          </a:xfrm>
        </p:spPr>
        <p:txBody>
          <a:bodyPr/>
          <a:lstStyle/>
          <a:p>
            <a:pPr lvl="1"/>
            <a:r>
              <a:rPr lang="en-US" dirty="0" smtClean="0"/>
              <a:t>wxPython-4.0.0b2.dev3256+71cb7d6-cp36-cp36m-win_amd64.whl</a:t>
            </a:r>
            <a:endParaRPr lang="en-US" altLang="ko-KR" dirty="0" smtClean="0"/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-Phoenix </a:t>
            </a:r>
            <a:r>
              <a:rPr lang="ko-KR" altLang="en-US" dirty="0" smtClean="0"/>
              <a:t>설치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071670" y="1071546"/>
            <a:ext cx="3143272" cy="42862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 flipH="1">
            <a:off x="571472" y="1785926"/>
            <a:ext cx="2071702" cy="714380"/>
          </a:xfrm>
          <a:prstGeom prst="wedgeRectCallout">
            <a:avLst>
              <a:gd name="adj1" fmla="val -69599"/>
              <a:gd name="adj2" fmla="val -8922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sz="1800" kern="100" dirty="0" err="1" smtClean="0">
                <a:ea typeface="맑은 고딕" panose="020B0503020000020004" pitchFamily="50" charset="-127"/>
                <a:cs typeface="Times New Roman" panose="02020603050405020304" pitchFamily="18" charset="0"/>
              </a:rPr>
              <a:t>wxPython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버전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 flipH="1">
            <a:off x="3357554" y="2357430"/>
            <a:ext cx="1857388" cy="714380"/>
          </a:xfrm>
          <a:prstGeom prst="wedgeRectCallout">
            <a:avLst>
              <a:gd name="adj1" fmla="val -84793"/>
              <a:gd name="adj2" fmla="val -1678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800" kern="10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파이썬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버전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14942" y="1071546"/>
            <a:ext cx="1428760" cy="42862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15140" y="1071546"/>
            <a:ext cx="1357322" cy="42862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 flipH="1">
            <a:off x="5786446" y="2428868"/>
            <a:ext cx="3071834" cy="1428760"/>
          </a:xfrm>
          <a:prstGeom prst="wedgeRectCallout">
            <a:avLst>
              <a:gd name="adj1" fmla="val -10427"/>
              <a:gd name="adj2" fmla="val -1145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18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플랫폼 종류</a:t>
            </a:r>
            <a:endParaRPr lang="en-US" altLang="ko-KR" sz="1800" kern="100" dirty="0" smtClean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윈도우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비트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:win32</a:t>
            </a:r>
          </a:p>
          <a:p>
            <a:pPr algn="just" latinLnBrk="1">
              <a:spcAft>
                <a:spcPts val="0"/>
              </a:spcAft>
            </a:pPr>
            <a:r>
              <a:rPr lang="en-US" altLang="ko-KR" sz="18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r>
              <a:rPr lang="ko-KR" altLang="en-US" sz="1800" kern="100" dirty="0" smtClean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윈도우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64</a:t>
            </a:r>
            <a:r>
              <a:rPr lang="ko-KR" altLang="en-US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비트</a:t>
            </a:r>
            <a:r>
              <a:rPr lang="en-US" altLang="ko-KR" sz="1800" kern="1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:win_amd64</a:t>
            </a:r>
            <a:endParaRPr 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wxPyth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0" y="4071942"/>
            <a:ext cx="8165772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애플리케이션의 시작과 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10"/>
          </p:nvPr>
        </p:nvSpPr>
        <p:spPr>
          <a:xfrm>
            <a:off x="500034" y="931818"/>
            <a:ext cx="8415366" cy="57118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wx.App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어플리케이션의 시작과 끝이라고 할 수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Wx.App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클래스가 </a:t>
            </a:r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시스템을 초기화하고 구동하는 역할을 가지고 있고 이벤트를 감시하고 처리하는 이벤트 루프를 수행하고 있다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err="1" smtClean="0"/>
              <a:t>wxPython</a:t>
            </a:r>
            <a:r>
              <a:rPr lang="ko-KR" altLang="en-US" dirty="0" smtClean="0"/>
              <a:t>을 사용하는 모든 애플리케이션은 반드시 하나의 </a:t>
            </a:r>
            <a:r>
              <a:rPr lang="en-US" altLang="ko-KR" dirty="0" err="1" smtClean="0"/>
              <a:t>wx.App</a:t>
            </a:r>
            <a:r>
              <a:rPr lang="ko-KR" altLang="en-US" dirty="0" smtClean="0"/>
              <a:t>의 인스턴스를 반드시 가지고 있어야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err="1" smtClean="0"/>
              <a:t>wxPython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애플리케이션의 시작과 끝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wx.App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85984" y="1022142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14414" y="2000240"/>
            <a:ext cx="285752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tx1"/>
                </a:solidFill>
              </a:rPr>
              <a:t>Wx.App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객체 생성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14414" y="3000372"/>
            <a:ext cx="285752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 smtClean="0">
                <a:solidFill>
                  <a:schemeClr val="tx1"/>
                </a:solidFill>
              </a:rPr>
              <a:t>위젯</a:t>
            </a:r>
            <a:r>
              <a:rPr lang="ko-KR" altLang="en-US" sz="1800" dirty="0" smtClean="0">
                <a:solidFill>
                  <a:schemeClr val="tx1"/>
                </a:solidFill>
              </a:rPr>
              <a:t> 생성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14414" y="4000504"/>
            <a:ext cx="285752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이벤트 처리기 등록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14414" y="5000636"/>
            <a:ext cx="2857520" cy="428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tx1"/>
                </a:solidFill>
              </a:rPr>
              <a:t>wx.App.MainLoop</a:t>
            </a:r>
            <a:r>
              <a:rPr lang="en-US" altLang="ko-KR" sz="1800" dirty="0" smtClean="0">
                <a:solidFill>
                  <a:schemeClr val="tx1"/>
                </a:solidFill>
              </a:rPr>
              <a:t>() </a:t>
            </a:r>
            <a:r>
              <a:rPr lang="ko-KR" altLang="en-US" sz="1800" dirty="0" smtClean="0">
                <a:solidFill>
                  <a:schemeClr val="tx1"/>
                </a:solidFill>
              </a:rPr>
              <a:t>호출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85984" y="5857892"/>
            <a:ext cx="571504" cy="571504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2393141" y="1793481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2300296" y="2718249"/>
            <a:ext cx="551367" cy="5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H="1">
            <a:off x="2298708" y="3722165"/>
            <a:ext cx="551367" cy="5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6200000" flipH="1">
            <a:off x="2298708" y="4722297"/>
            <a:ext cx="551367" cy="53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2393935" y="5607065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027998" y="2000240"/>
            <a:ext cx="2857520" cy="428628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tx1"/>
                </a:solidFill>
              </a:rPr>
              <a:t>OnInit</a:t>
            </a:r>
            <a:r>
              <a:rPr lang="en-US" altLang="ko-KR" sz="1800" dirty="0" smtClean="0">
                <a:solidFill>
                  <a:schemeClr val="tx1"/>
                </a:solidFill>
              </a:rPr>
              <a:t>() </a:t>
            </a:r>
            <a:r>
              <a:rPr lang="ko-KR" altLang="en-US" sz="1800" dirty="0" smtClean="0">
                <a:solidFill>
                  <a:schemeClr val="tx1"/>
                </a:solidFill>
              </a:rPr>
              <a:t>호출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027998" y="3000372"/>
            <a:ext cx="2857520" cy="571504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 smtClean="0">
                <a:solidFill>
                  <a:schemeClr val="tx1"/>
                </a:solidFill>
              </a:rPr>
              <a:t>Frame,Button,List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등 각종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위젯</a:t>
            </a:r>
            <a:r>
              <a:rPr lang="ko-KR" altLang="en-US" sz="1800" dirty="0" smtClean="0">
                <a:solidFill>
                  <a:schemeClr val="tx1"/>
                </a:solidFill>
              </a:rPr>
              <a:t> 생성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27998" y="4000504"/>
            <a:ext cx="2857520" cy="571504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이벤트와 이벤트 처리기 연결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11645" y="5000636"/>
            <a:ext cx="2857520" cy="428628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solidFill>
                  <a:schemeClr val="tx1"/>
                </a:solidFill>
              </a:rPr>
              <a:t>이벤트 루프 실행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7" idx="3"/>
          </p:cNvCxnSpPr>
          <p:nvPr/>
        </p:nvCxnSpPr>
        <p:spPr>
          <a:xfrm>
            <a:off x="4071934" y="2214554"/>
            <a:ext cx="928694" cy="1588"/>
          </a:xfrm>
          <a:prstGeom prst="line">
            <a:avLst/>
          </a:prstGeom>
          <a:ln w="28575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071934" y="3213098"/>
            <a:ext cx="928694" cy="1588"/>
          </a:xfrm>
          <a:prstGeom prst="line">
            <a:avLst/>
          </a:prstGeom>
          <a:ln w="28575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71934" y="4213230"/>
            <a:ext cx="928694" cy="1588"/>
          </a:xfrm>
          <a:prstGeom prst="line">
            <a:avLst/>
          </a:prstGeom>
          <a:ln w="28575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071934" y="5213362"/>
            <a:ext cx="928694" cy="1588"/>
          </a:xfrm>
          <a:prstGeom prst="line">
            <a:avLst/>
          </a:prstGeom>
          <a:ln w="28575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43174" y="15286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시작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3174" y="547867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종료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wx.App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wx.App.Oninit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4953000" y="498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12" name="그림 11" descr="StartingWxPython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8"/>
            <a:ext cx="6258799" cy="2152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OnInit_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29000"/>
            <a:ext cx="7478169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304800" y="1071546"/>
            <a:ext cx="8686800" cy="1000132"/>
          </a:xfrm>
        </p:spPr>
        <p:txBody>
          <a:bodyPr/>
          <a:lstStyle/>
          <a:p>
            <a:pPr lvl="1"/>
            <a:r>
              <a:rPr lang="en-US" altLang="ko-KR" dirty="0" err="1" smtClean="0"/>
              <a:t>wxFrame</a:t>
            </a:r>
            <a:r>
              <a:rPr lang="ko-KR" altLang="en-US" dirty="0" smtClean="0"/>
              <a:t>는 파생 클래스를 만들어 여러가지 </a:t>
            </a:r>
            <a:r>
              <a:rPr lang="ko-KR" altLang="en-US" dirty="0" err="1" smtClean="0"/>
              <a:t>위젯으로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구성해서 넣어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11267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8916987" cy="576263"/>
          </a:xfrm>
        </p:spPr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의 창틀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wx.Frame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그림 4" descr="EmptyWindow_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071678"/>
            <a:ext cx="7672121" cy="3929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17188</TotalTime>
  <Words>704</Words>
  <Application>Microsoft Office PowerPoint</Application>
  <PresentationFormat>화면 슬라이드 쇼(4:3)</PresentationFormat>
  <Paragraphs>142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Times New Roman</vt:lpstr>
      <vt:lpstr>HY견고딕</vt:lpstr>
      <vt:lpstr>굴림</vt:lpstr>
      <vt:lpstr>맑은 고딕</vt:lpstr>
      <vt:lpstr>Arial</vt:lpstr>
      <vt:lpstr>Wingdings</vt:lpstr>
      <vt:lpstr>돋움</vt:lpstr>
      <vt:lpstr>2_디자인 사용자 지정</vt:lpstr>
      <vt:lpstr>14. wxPython을 이용한 그래픽 사용자 인터페이스</vt:lpstr>
      <vt:lpstr>PowerPoint 프레젠테이션</vt:lpstr>
      <vt:lpstr>wxPython 소개</vt:lpstr>
      <vt:lpstr>wxPython-Phoenix 설치</vt:lpstr>
      <vt:lpstr>wxPython-Phoenix 설치</vt:lpstr>
      <vt:lpstr>wxPython 애플리케이션의 시작과 끝, wx.App 클래스</vt:lpstr>
      <vt:lpstr>wxPython 애플리케이션의 시작과 끝, wx.App 클래스</vt:lpstr>
      <vt:lpstr>wx.App,  wx.App.Oninit() 메소드</vt:lpstr>
      <vt:lpstr>GUI의 창틀: wx.Frame 클래스</vt:lpstr>
      <vt:lpstr>GUI의 창틀: wx.Frame 클래스-이벤트 연결하기</vt:lpstr>
      <vt:lpstr>GUI의 창틀: wx.Frame 클래스-위젯 올리기</vt:lpstr>
      <vt:lpstr>컨테이너 위젯 wx.Panel</vt:lpstr>
      <vt:lpstr>위젯 배치 도우미 wx.Sizer</vt:lpstr>
      <vt:lpstr>위젯 배치 도우미 wx.Sizer - wxBoxSizer</vt:lpstr>
      <vt:lpstr>위젯 배치 도우미 wx.Sizer - wxBoxSizer</vt:lpstr>
      <vt:lpstr>위젯 배치 도우미 wx.Sizer - wxBoxSizer</vt:lpstr>
      <vt:lpstr>위젯 배치 도우미 wx.Sizer - wxStaticBoxSizer</vt:lpstr>
      <vt:lpstr>위젯 배치 도우미 wx.Sizer – wxGridSizer</vt:lpstr>
      <vt:lpstr>위젯 배치 도우미 wx.Sizer – wxFlexGridSizer</vt:lpstr>
      <vt:lpstr>다양한 위젯 – wx.MenuBar, wx.Menu, wx.MenuItem</vt:lpstr>
      <vt:lpstr>다양한 위젯 – wx.StaticText, wx.TextCtrl</vt:lpstr>
      <vt:lpstr>다양한 위젯 – wx.StaticText, wx.TextCtrl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oxywo</cp:lastModifiedBy>
  <cp:revision>2640</cp:revision>
  <dcterms:created xsi:type="dcterms:W3CDTF">2004-07-21T02:43:03Z</dcterms:created>
  <dcterms:modified xsi:type="dcterms:W3CDTF">2018-03-27T14:26:27Z</dcterms:modified>
</cp:coreProperties>
</file>