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0" r:id="rId3"/>
    <p:sldId id="537" r:id="rId4"/>
    <p:sldId id="584" r:id="rId5"/>
    <p:sldId id="538" r:id="rId6"/>
    <p:sldId id="539" r:id="rId7"/>
    <p:sldId id="540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</p:sldIdLst>
  <p:sldSz cx="9144000" cy="6858000" type="screen4x3"/>
  <p:notesSz cx="6797675" cy="9874250"/>
  <p:embeddedFontLst>
    <p:embeddedFont>
      <p:font typeface="맑은 고딕" pitchFamily="50" charset="-127"/>
      <p:regular r:id="rId24"/>
      <p:bold r:id="rId25"/>
    </p:embeddedFont>
    <p:embeddedFont>
      <p:font typeface="HY견고딕" pitchFamily="18" charset="-127"/>
      <p:regular r:id="rId26"/>
    </p:embeddedFont>
    <p:embeddedFont>
      <p:font typeface="HY헤드라인M" pitchFamily="18" charset="-127"/>
      <p:regular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1" d="100"/>
          <a:sy n="81" d="100"/>
        </p:scale>
        <p:origin x="-1338" y="-84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2017-08-22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16. </a:t>
            </a:r>
            <a:r>
              <a:rPr lang="ko-KR" altLang="en-US" sz="2800" b="1" dirty="0" smtClean="0"/>
              <a:t>정규 </a:t>
            </a:r>
            <a:r>
              <a:rPr lang="ko-KR" altLang="en-US" sz="2800" b="1" dirty="0" err="1" smtClean="0"/>
              <a:t>표현식</a:t>
            </a:r>
            <a:r>
              <a:rPr lang="en-US" altLang="ko-KR" sz="2800" b="1" dirty="0" smtClean="0"/>
              <a:t>(re) </a:t>
            </a:r>
            <a:r>
              <a:rPr lang="ko-KR" altLang="en-US" sz="2800" b="1" dirty="0" smtClean="0"/>
              <a:t>모듈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r>
              <a:rPr lang="en-US" altLang="ko-KR" dirty="0" smtClean="0"/>
              <a:t>- </a:t>
            </a:r>
            <a:r>
              <a:rPr lang="en-US" dirty="0" err="1" smtClean="0"/>
              <a:t>finditer</a:t>
            </a:r>
            <a:r>
              <a:rPr lang="en-US" dirty="0" smtClean="0"/>
              <a:t>()</a:t>
            </a:r>
            <a:endParaRPr lang="ko-KR" altLang="en-US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071546"/>
            <a:ext cx="771530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import 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('[a-z]+')  </a:t>
            </a:r>
            <a:r>
              <a:rPr lang="en-US" dirty="0" smtClean="0">
                <a:solidFill>
                  <a:srgbClr val="C00000"/>
                </a:solidFill>
              </a:rPr>
              <a:t>#p: </a:t>
            </a:r>
            <a:r>
              <a:rPr lang="ko-KR" altLang="en-US" dirty="0" smtClean="0">
                <a:solidFill>
                  <a:srgbClr val="C00000"/>
                </a:solidFill>
              </a:rPr>
              <a:t>패턴객체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48" y="2143116"/>
            <a:ext cx="771530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result = </a:t>
            </a:r>
            <a:r>
              <a:rPr lang="en-US" dirty="0" err="1" smtClean="0">
                <a:solidFill>
                  <a:schemeClr val="tx1"/>
                </a:solidFill>
              </a:rPr>
              <a:t>p.finditer</a:t>
            </a:r>
            <a:r>
              <a:rPr lang="en-US" dirty="0" smtClean="0">
                <a:solidFill>
                  <a:schemeClr val="tx1"/>
                </a:solidFill>
              </a:rPr>
              <a:t>("life is too short")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print(result)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callable_iterator</a:t>
            </a:r>
            <a:r>
              <a:rPr lang="en-US" dirty="0" smtClean="0">
                <a:solidFill>
                  <a:schemeClr val="tx1"/>
                </a:solidFill>
              </a:rPr>
              <a:t> object at 0x01F5E390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for r in result: print(r)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...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0x01F3F9F8&gt;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0x01F3FAD8&gt;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0x01F3FAA0&gt;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0x01F3F9F8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00496" y="5357826"/>
            <a:ext cx="4133880" cy="1143008"/>
          </a:xfrm>
          <a:prstGeom prst="wedgeRoundRectCallout">
            <a:avLst>
              <a:gd name="adj1" fmla="val -45239"/>
              <a:gd name="adj2" fmla="val -775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finditer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findall</a:t>
            </a:r>
            <a:r>
              <a:rPr lang="ko-KR" altLang="en-US" sz="1600" dirty="0" smtClean="0">
                <a:solidFill>
                  <a:schemeClr val="tx1"/>
                </a:solidFill>
              </a:rPr>
              <a:t>과 동일하지만 그 결과로 반복 가능한 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iterator</a:t>
            </a:r>
            <a:r>
              <a:rPr lang="en-US" altLang="ko-KR" sz="1600" dirty="0" smtClean="0">
                <a:solidFill>
                  <a:schemeClr val="tx1"/>
                </a:solidFill>
              </a:rPr>
              <a:t> object)</a:t>
            </a:r>
            <a:r>
              <a:rPr lang="ko-KR" altLang="en-US" sz="1600" dirty="0" smtClean="0">
                <a:solidFill>
                  <a:schemeClr val="tx1"/>
                </a:solidFill>
              </a:rPr>
              <a:t>를 리턴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반복 가능한 객체가 포함하는 각각의 요소는 </a:t>
            </a:r>
            <a:r>
              <a:rPr lang="en-US" altLang="ko-KR" sz="1600" dirty="0" smtClean="0">
                <a:solidFill>
                  <a:schemeClr val="tx1"/>
                </a:solidFill>
              </a:rPr>
              <a:t>match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match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sz="quarter" idx="10"/>
          </p:nvPr>
        </p:nvGraphicFramePr>
        <p:xfrm>
          <a:off x="661990" y="1142984"/>
          <a:ext cx="77676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63"/>
                <a:gridCol w="6566399"/>
              </a:tblGrid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group()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문자열을 리턴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start()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문자열의 시작 위치를 리턴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end()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문자열의 끝 위치를 리턴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span()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문자열의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끝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에 해당되는 튜플을 리턴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match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메서드</a:t>
            </a:r>
            <a:endParaRPr lang="ko-KR" altLang="en-US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6" y="939687"/>
            <a:ext cx="3500462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("python")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m.group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'python'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m.start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m.end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6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m.span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(0, 6)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00562" y="939342"/>
            <a:ext cx="3857652" cy="29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p.search</a:t>
            </a:r>
            <a:r>
              <a:rPr lang="en-US" dirty="0" smtClean="0">
                <a:solidFill>
                  <a:schemeClr val="tx1"/>
                </a:solidFill>
              </a:rPr>
              <a:t>("3 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m.group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'python'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m.start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m.end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8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m.span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(2, 8)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축약</a:t>
            </a:r>
            <a:endParaRPr lang="ko-KR" altLang="en-US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6" y="1214422"/>
            <a:ext cx="7643866" cy="98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('[a-z]+')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("python")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786" y="2928934"/>
            <a:ext cx="764386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re.match</a:t>
            </a:r>
            <a:r>
              <a:rPr lang="en-US" dirty="0" smtClean="0">
                <a:solidFill>
                  <a:schemeClr val="tx1"/>
                </a:solidFill>
              </a:rPr>
              <a:t>('[a-z]+', "python")</a:t>
            </a:r>
          </a:p>
        </p:txBody>
      </p:sp>
      <p:sp>
        <p:nvSpPr>
          <p:cNvPr id="6" name="위쪽/아래쪽 화살표 5"/>
          <p:cNvSpPr/>
          <p:nvPr/>
        </p:nvSpPr>
        <p:spPr>
          <a:xfrm>
            <a:off x="4143372" y="2285992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57422" y="4357694"/>
            <a:ext cx="4643470" cy="1500198"/>
          </a:xfrm>
          <a:prstGeom prst="wedgeRoundRectCallout">
            <a:avLst>
              <a:gd name="adj1" fmla="val -19388"/>
              <a:gd name="adj2" fmla="val -804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위 예처럼 사용하면 컴파일과 </a:t>
            </a:r>
            <a:r>
              <a:rPr lang="en-US" altLang="ko-KR" sz="1600" dirty="0" smtClean="0">
                <a:solidFill>
                  <a:schemeClr val="tx1"/>
                </a:solidFill>
              </a:rPr>
              <a:t>match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한 번에 수행할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보통 한 번 만든 패턴 객체를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여러번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사용해야 할 때는 이 방법보다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re.compile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사용하는 것이 유리하다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옵션</a:t>
            </a:r>
            <a:endParaRPr lang="en-US" altLang="ko-KR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1472" y="1285860"/>
          <a:ext cx="8001056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143668"/>
              </a:tblGrid>
              <a:tr h="403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705729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DOTALL(S)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줄바꿈 문자를 포함하여 모든 문자와 매치할 수 있도록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03274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IGNORECASE(I)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대소문자에 관계없이 매치할 수 있도록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05729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MULTILINE(M)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여러줄과</a:t>
                      </a:r>
                      <a:r>
                        <a:rPr lang="ko-KR" altLang="en-US" dirty="0" smtClean="0"/>
                        <a:t> 매치할 수 있도록 한다</a:t>
                      </a:r>
                      <a:r>
                        <a:rPr lang="en-US" altLang="ko-KR" dirty="0" smtClean="0"/>
                        <a:t>. (^, $ </a:t>
                      </a:r>
                      <a:r>
                        <a:rPr lang="ko-KR" altLang="en-US" dirty="0" smtClean="0"/>
                        <a:t>메타문자의 사용과 관계가 있는 옵션이다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853828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VERBOSE(X)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verbose </a:t>
                      </a:r>
                      <a:r>
                        <a:rPr lang="ko-KR" altLang="en-US" dirty="0" smtClean="0"/>
                        <a:t>모드를 사용할 수 있도록 한다</a:t>
                      </a:r>
                      <a:r>
                        <a:rPr lang="en-US" altLang="ko-KR" dirty="0" smtClean="0"/>
                        <a:t>. (</a:t>
                      </a:r>
                      <a:r>
                        <a:rPr lang="ko-KR" altLang="en-US" dirty="0" smtClean="0"/>
                        <a:t>정규식을 보기 편하게 </a:t>
                      </a:r>
                      <a:r>
                        <a:rPr lang="ko-KR" altLang="en-US" dirty="0" err="1" smtClean="0"/>
                        <a:t>만들수</a:t>
                      </a:r>
                      <a:r>
                        <a:rPr lang="ko-KR" altLang="en-US" dirty="0" smtClean="0"/>
                        <a:t> 있고 </a:t>
                      </a:r>
                      <a:r>
                        <a:rPr lang="ko-KR" altLang="en-US" dirty="0" err="1" smtClean="0"/>
                        <a:t>주석등을</a:t>
                      </a:r>
                      <a:r>
                        <a:rPr lang="ko-KR" altLang="en-US" dirty="0" smtClean="0"/>
                        <a:t> 사용할 수 </a:t>
                      </a:r>
                      <a:r>
                        <a:rPr lang="ko-KR" altLang="en-US" dirty="0" err="1" smtClean="0"/>
                        <a:t>있게된다</a:t>
                      </a:r>
                      <a:r>
                        <a:rPr lang="en-US" altLang="ko-KR" dirty="0" smtClean="0"/>
                        <a:t>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en-US" sz="2000" dirty="0" smtClean="0"/>
              <a:t>DOTALL, S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. </a:t>
            </a:r>
            <a:r>
              <a:rPr lang="ko-KR" altLang="en-US" dirty="0" smtClean="0"/>
              <a:t>메타 문자는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＼ </a:t>
            </a:r>
            <a:r>
              <a:rPr lang="en-US" altLang="ko-KR" dirty="0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제외한 모든 문자와 매치되는 규칙이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문자도 포함하여 매치하고 싶다면 </a:t>
            </a:r>
            <a:r>
              <a:rPr lang="en-US" altLang="ko-KR" dirty="0" err="1" smtClean="0"/>
              <a:t>re.DOTALL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re.S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사용해 정규식을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\n </a:t>
            </a:r>
            <a:r>
              <a:rPr lang="ko-KR" altLang="en-US" dirty="0" smtClean="0"/>
              <a:t>문자와도 매치되게 하려면 다음과 같이 </a:t>
            </a:r>
            <a:r>
              <a:rPr lang="en-US" altLang="ko-KR" dirty="0" err="1" smtClean="0"/>
              <a:t>re.DOTALL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사용해야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428868"/>
            <a:ext cx="8001056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import re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en-US" dirty="0" err="1" smtClean="0">
                <a:solidFill>
                  <a:schemeClr val="tx1"/>
                </a:solidFill>
              </a:rPr>
              <a:t>a.b</a:t>
            </a:r>
            <a:r>
              <a:rPr lang="en-US" dirty="0" smtClean="0">
                <a:solidFill>
                  <a:schemeClr val="tx1"/>
                </a:solidFill>
              </a:rPr>
              <a:t>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 =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err="1" smtClean="0">
                <a:solidFill>
                  <a:schemeClr val="tx1"/>
                </a:solidFill>
              </a:rPr>
              <a:t>nb</a:t>
            </a:r>
            <a:r>
              <a:rPr lang="en-US" dirty="0" smtClean="0">
                <a:solidFill>
                  <a:schemeClr val="tx1"/>
                </a:solidFill>
              </a:rPr>
              <a:t>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print(m)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214810" y="2786058"/>
            <a:ext cx="4000528" cy="1143008"/>
          </a:xfrm>
          <a:prstGeom prst="wedgeRoundRectCallout">
            <a:avLst>
              <a:gd name="adj1" fmla="val -69727"/>
              <a:gd name="adj2" fmla="val 381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정규식이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a.b</a:t>
            </a:r>
            <a:r>
              <a:rPr lang="ko-KR" altLang="en-US" sz="1600" dirty="0" smtClean="0">
                <a:solidFill>
                  <a:schemeClr val="tx1"/>
                </a:solidFill>
              </a:rPr>
              <a:t>인 경우 문자열 </a:t>
            </a:r>
            <a:r>
              <a:rPr lang="en-US" altLang="ko-KR" sz="1600" dirty="0" smtClean="0">
                <a:solidFill>
                  <a:schemeClr val="tx1"/>
                </a:solidFill>
              </a:rPr>
              <a:t>a\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nb</a:t>
            </a:r>
            <a:r>
              <a:rPr lang="ko-KR" altLang="en-US" sz="1600" dirty="0" smtClean="0">
                <a:solidFill>
                  <a:schemeClr val="tx1"/>
                </a:solidFill>
              </a:rPr>
              <a:t>는 매치되지 </a:t>
            </a:r>
            <a:r>
              <a:rPr lang="ko-KR" altLang="en-US" sz="1600" dirty="0" smtClean="0">
                <a:solidFill>
                  <a:schemeClr val="tx1"/>
                </a:solidFill>
              </a:rPr>
              <a:t>않음을 알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왜냐하면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\n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메타 문자와 매치되지 않기 때문이다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348" y="4857760"/>
            <a:ext cx="8001056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import re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a.b</a:t>
            </a:r>
            <a:r>
              <a:rPr lang="en-US" dirty="0" smtClean="0">
                <a:solidFill>
                  <a:schemeClr val="tx1"/>
                </a:solidFill>
              </a:rPr>
              <a:t>‘,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re.DOTALL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 =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</a:t>
            </a:r>
            <a:r>
              <a:rPr lang="ko-KR" altLang="en-US" dirty="0" smtClean="0">
                <a:solidFill>
                  <a:schemeClr val="tx1"/>
                </a:solidFill>
              </a:rPr>
              <a:t> ＼ </a:t>
            </a:r>
            <a:r>
              <a:rPr lang="en-US" dirty="0" err="1" smtClean="0">
                <a:solidFill>
                  <a:schemeClr val="tx1"/>
                </a:solidFill>
              </a:rPr>
              <a:t>nb</a:t>
            </a:r>
            <a:r>
              <a:rPr lang="en-US" dirty="0" smtClean="0">
                <a:solidFill>
                  <a:schemeClr val="tx1"/>
                </a:solidFill>
              </a:rPr>
              <a:t>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print(m)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0x01FCF3D8&gt;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357818" y="5072074"/>
            <a:ext cx="3643338" cy="1071570"/>
          </a:xfrm>
          <a:prstGeom prst="wedgeRoundRectCallout">
            <a:avLst>
              <a:gd name="adj1" fmla="val -54974"/>
              <a:gd name="adj2" fmla="val -224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보통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re.DOTALL</a:t>
            </a:r>
            <a:r>
              <a:rPr lang="ko-KR" altLang="en-US" sz="1600" dirty="0" smtClean="0">
                <a:solidFill>
                  <a:schemeClr val="tx1"/>
                </a:solidFill>
              </a:rPr>
              <a:t>은 여러줄로 이루어진 문자열에서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\n</a:t>
            </a:r>
            <a:r>
              <a:rPr lang="ko-KR" altLang="en-US" sz="1600" dirty="0" smtClean="0">
                <a:solidFill>
                  <a:schemeClr val="tx1"/>
                </a:solidFill>
              </a:rPr>
              <a:t>에 상관없이 검색하고자 할 경우에 많이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en-US" sz="2000" dirty="0" smtClean="0"/>
              <a:t>IGNORECASE, I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re.IGNORECASE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re.I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대소문자 구분없이 매치를 수행하고자 할 경우에 사용하는 옵션이다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[a-z] </a:t>
            </a:r>
            <a:r>
              <a:rPr lang="ko-KR" altLang="en-US" dirty="0" smtClean="0"/>
              <a:t>정규식은 소문자만을 의미하지만 </a:t>
            </a:r>
            <a:r>
              <a:rPr lang="en-US" altLang="ko-KR" dirty="0" err="1" smtClean="0"/>
              <a:t>re.I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옵션에 의해서 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소문자 구분 없이 매치된다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1928802"/>
            <a:ext cx="800105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&gt;&gt;&gt;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('[a-z]', </a:t>
            </a:r>
            <a:r>
              <a:rPr lang="en-US" dirty="0" err="1" smtClean="0">
                <a:solidFill>
                  <a:schemeClr val="tx1"/>
                </a:solidFill>
              </a:rPr>
              <a:t>re.I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('python')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0x01FCFA30&gt;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('Python')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0x01FCFA68&gt;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('PYTHON')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0x01FCF9F8&gt;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en-US" sz="2000" dirty="0" smtClean="0"/>
              <a:t>MULTILINE, M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re.MULTILINE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re.M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옵션은 조금 후에 설명할 메타 문자인 </a:t>
            </a:r>
            <a:r>
              <a:rPr lang="en-US" altLang="ko-KR" dirty="0" smtClean="0"/>
              <a:t>^, $</a:t>
            </a:r>
            <a:r>
              <a:rPr lang="ko-KR" altLang="en-US" dirty="0" smtClean="0"/>
              <a:t>와 연관된 옵션이다</a:t>
            </a:r>
            <a:r>
              <a:rPr lang="en-US" altLang="ko-KR" dirty="0" smtClean="0"/>
              <a:t>. ^</a:t>
            </a:r>
            <a:r>
              <a:rPr lang="ko-KR" altLang="en-US" dirty="0" smtClean="0"/>
              <a:t>는 문자열의 처음을 의미하고</a:t>
            </a:r>
            <a:r>
              <a:rPr lang="en-US" altLang="ko-KR" dirty="0" smtClean="0"/>
              <a:t>, $</a:t>
            </a:r>
            <a:r>
              <a:rPr lang="ko-KR" altLang="en-US" dirty="0" smtClean="0"/>
              <a:t>은 문자열의 마지막을 의미한다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실행결과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344607"/>
            <a:ext cx="8001056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 re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("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  <a:r>
              <a:rPr lang="ko-KR" altLang="en-US" dirty="0" smtClean="0">
                <a:solidFill>
                  <a:srgbClr val="FF0000"/>
                </a:solidFill>
              </a:rPr>
              <a:t> ＼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ko-KR" altLang="en-US" dirty="0" smtClean="0">
                <a:solidFill>
                  <a:srgbClr val="FF0000"/>
                </a:solidFill>
              </a:rPr>
              <a:t> ＼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")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= """python one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life </a:t>
            </a:r>
            <a:r>
              <a:rPr lang="en-US" dirty="0" smtClean="0">
                <a:solidFill>
                  <a:schemeClr val="tx1"/>
                </a:solidFill>
              </a:rPr>
              <a:t>is too short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two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need python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three"""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 smtClean="0">
                <a:solidFill>
                  <a:schemeClr val="tx1"/>
                </a:solidFill>
              </a:rPr>
              <a:t>p.findall</a:t>
            </a:r>
            <a:r>
              <a:rPr lang="en-US" dirty="0" smtClean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71868" y="3429000"/>
            <a:ext cx="4000528" cy="1000132"/>
          </a:xfrm>
          <a:prstGeom prst="wedgeRoundRectCallout">
            <a:avLst>
              <a:gd name="adj1" fmla="val -36907"/>
              <a:gd name="adj2" fmla="val -8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"python"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문자열로 시작하고 그 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whitespace, </a:t>
            </a:r>
            <a:r>
              <a:rPr lang="ko-KR" altLang="en-US" sz="1600" dirty="0" smtClean="0">
                <a:solidFill>
                  <a:schemeClr val="tx1"/>
                </a:solidFill>
              </a:rPr>
              <a:t>그 후에 단어가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와야한다는</a:t>
            </a:r>
            <a:r>
              <a:rPr lang="ko-KR" altLang="en-US" sz="1600" dirty="0" smtClean="0">
                <a:solidFill>
                  <a:schemeClr val="tx1"/>
                </a:solidFill>
              </a:rPr>
              <a:t> 의미이다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5500702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['python one']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86116" y="5286388"/>
            <a:ext cx="4000528" cy="1000132"/>
          </a:xfrm>
          <a:prstGeom prst="wedgeRoundRectCallout">
            <a:avLst>
              <a:gd name="adj1" fmla="val -58299"/>
              <a:gd name="adj2" fmla="val -46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^ </a:t>
            </a:r>
            <a:r>
              <a:rPr lang="ko-KR" altLang="en-US" sz="1600" dirty="0" smtClean="0">
                <a:solidFill>
                  <a:schemeClr val="tx1"/>
                </a:solidFill>
              </a:rPr>
              <a:t>메타 문자에 의해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문자열이 사용된 첫 번째 라인만 매치가 된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en-US" sz="2000" dirty="0" smtClean="0"/>
              <a:t>MULTILINE, M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^ </a:t>
            </a:r>
            <a:r>
              <a:rPr lang="ko-KR" altLang="en-US" dirty="0" smtClean="0"/>
              <a:t>메타 문자를 문자열 전체의 처음이 아니라 각 라인의 처음으로 인식시키고 싶은 경우도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 사용할 수 있는 옵션이 바로 </a:t>
            </a:r>
            <a:r>
              <a:rPr lang="en-US" altLang="ko-KR" dirty="0" err="1" smtClean="0"/>
              <a:t>re.MULTILINE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re.M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실행결과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344607"/>
            <a:ext cx="8001056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 re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("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＼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ko-KR" altLang="en-US" dirty="0" smtClean="0">
                <a:solidFill>
                  <a:srgbClr val="FF0000"/>
                </a:solidFill>
              </a:rPr>
              <a:t> ＼ </a:t>
            </a:r>
            <a:r>
              <a:rPr lang="en-US" dirty="0" smtClean="0">
                <a:solidFill>
                  <a:srgbClr val="FF0000"/>
                </a:solidFill>
              </a:rPr>
              <a:t>w+</a:t>
            </a:r>
            <a:r>
              <a:rPr lang="en-US" dirty="0" smtClean="0">
                <a:solidFill>
                  <a:schemeClr val="tx1"/>
                </a:solidFill>
              </a:rPr>
              <a:t>“, </a:t>
            </a:r>
            <a:r>
              <a:rPr lang="en-US" dirty="0" err="1" smtClean="0">
                <a:solidFill>
                  <a:srgbClr val="0070C0"/>
                </a:solidFill>
              </a:rPr>
              <a:t>re.MULTILINE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= """python one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life </a:t>
            </a:r>
            <a:r>
              <a:rPr lang="en-US" dirty="0" smtClean="0">
                <a:solidFill>
                  <a:schemeClr val="tx1"/>
                </a:solidFill>
              </a:rPr>
              <a:t>is too short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two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need python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three"""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 smtClean="0">
                <a:solidFill>
                  <a:schemeClr val="tx1"/>
                </a:solidFill>
              </a:rPr>
              <a:t>p.findall</a:t>
            </a:r>
            <a:r>
              <a:rPr lang="en-US" dirty="0" smtClean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143372" y="3571876"/>
            <a:ext cx="4071966" cy="1071570"/>
          </a:xfrm>
          <a:prstGeom prst="wedgeRoundRectCallout">
            <a:avLst>
              <a:gd name="adj1" fmla="val -22626"/>
              <a:gd name="adj2" fmla="val -821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re.MULTILINE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옵션으로 인해 </a:t>
            </a:r>
            <a:r>
              <a:rPr lang="en-US" altLang="ko-KR" sz="1600" dirty="0" smtClean="0">
                <a:solidFill>
                  <a:schemeClr val="tx1"/>
                </a:solidFill>
              </a:rPr>
              <a:t>^ </a:t>
            </a:r>
            <a:r>
              <a:rPr lang="ko-KR" altLang="en-US" sz="1600" dirty="0" smtClean="0">
                <a:solidFill>
                  <a:schemeClr val="tx1"/>
                </a:solidFill>
              </a:rPr>
              <a:t>메타 문자가 문자열 전체가 아닌 각 라인의 처음이라는 의미를 갖게 </a:t>
            </a:r>
            <a:r>
              <a:rPr lang="ko-KR" altLang="en-US" sz="1600" dirty="0" smtClean="0">
                <a:solidFill>
                  <a:schemeClr val="tx1"/>
                </a:solidFill>
              </a:rPr>
              <a:t>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5500702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['python one', 'python two', 'python three']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00760" y="5429264"/>
            <a:ext cx="2857520" cy="1071570"/>
          </a:xfrm>
          <a:prstGeom prst="wedgeRoundRectCallout">
            <a:avLst>
              <a:gd name="adj1" fmla="val -55036"/>
              <a:gd name="adj2" fmla="val -176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re.MULTILINE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옵션은 </a:t>
            </a:r>
            <a:r>
              <a:rPr lang="en-US" altLang="ko-KR" sz="1600" dirty="0" smtClean="0">
                <a:solidFill>
                  <a:schemeClr val="tx1"/>
                </a:solidFill>
              </a:rPr>
              <a:t>^, $</a:t>
            </a:r>
            <a:r>
              <a:rPr lang="ko-KR" altLang="en-US" sz="1600" dirty="0" smtClean="0">
                <a:solidFill>
                  <a:schemeClr val="tx1"/>
                </a:solidFill>
              </a:rPr>
              <a:t>메타 문자를 문자열의 각 라인마다 적용해 주는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en-US" sz="2000" dirty="0" smtClean="0"/>
              <a:t>VERBOSE, X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정규식 전문가들이 만든 </a:t>
            </a:r>
            <a:r>
              <a:rPr lang="ko-KR" altLang="en-US" dirty="0" smtClean="0"/>
              <a:t>정규식은 </a:t>
            </a:r>
            <a:r>
              <a:rPr lang="ko-KR" altLang="en-US" dirty="0" smtClean="0"/>
              <a:t>거의 암호수준이다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이해하려면 하나하나 조심스럽게 뜯어보아야만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이해하기 어려운 정규식을 주석 또는 라인 단위로 구분할 수 있다면 얼마나 보기 좋고 이해하기 </a:t>
            </a:r>
            <a:r>
              <a:rPr lang="ko-KR" altLang="en-US" dirty="0" smtClean="0"/>
              <a:t>쉬 울까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이를 위해 </a:t>
            </a:r>
            <a:r>
              <a:rPr lang="en-US" altLang="ko-KR" dirty="0" err="1" smtClean="0"/>
              <a:t>re.VERBOSE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re.X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2928934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</a:rPr>
              <a:t>charref = re.compile(r'&amp;[#](0[0-7]+|[0-9]+|x[0-9a-fA-F]+);')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3571876"/>
            <a:ext cx="8001056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charref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(r"""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&amp;[#]       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Start of a numeric entity reference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0[0-7</a:t>
            </a:r>
            <a:r>
              <a:rPr lang="en-US" dirty="0" smtClean="0">
                <a:solidFill>
                  <a:schemeClr val="tx1"/>
                </a:solidFill>
              </a:rPr>
              <a:t>]+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Octal form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| </a:t>
            </a:r>
            <a:r>
              <a:rPr lang="en-US" dirty="0" smtClean="0">
                <a:solidFill>
                  <a:schemeClr val="tx1"/>
                </a:solidFill>
              </a:rPr>
              <a:t>[0-9]+ 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Decimal form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| </a:t>
            </a:r>
            <a:r>
              <a:rPr lang="en-US" dirty="0" smtClean="0">
                <a:solidFill>
                  <a:schemeClr val="tx1"/>
                </a:solidFill>
              </a:rPr>
              <a:t>x[0-9a-fA-F</a:t>
            </a:r>
            <a:r>
              <a:rPr lang="en-US" dirty="0" smtClean="0">
                <a:solidFill>
                  <a:schemeClr val="tx1"/>
                </a:solidFill>
              </a:rPr>
              <a:t>]+  </a:t>
            </a:r>
            <a:r>
              <a:rPr lang="en-US" dirty="0" smtClean="0">
                <a:solidFill>
                  <a:srgbClr val="FF0000"/>
                </a:solidFill>
              </a:rPr>
              <a:t># Hexadecimal form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          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Trailing semicolon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""", </a:t>
            </a:r>
            <a:r>
              <a:rPr lang="en-US" dirty="0" err="1" smtClean="0">
                <a:solidFill>
                  <a:srgbClr val="0070C0"/>
                </a:solidFill>
              </a:rPr>
              <a:t>re.VERBOSE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57818" y="4500570"/>
            <a:ext cx="3429024" cy="2071702"/>
          </a:xfrm>
          <a:prstGeom prst="wedgeRoundRectCallout">
            <a:avLst>
              <a:gd name="adj1" fmla="val -91617"/>
              <a:gd name="adj2" fmla="val 208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re.VERBOSE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옵션을 사용하면 문자열에 사용된 </a:t>
            </a:r>
            <a:r>
              <a:rPr lang="en-US" altLang="ko-KR" sz="1600" dirty="0" smtClean="0">
                <a:solidFill>
                  <a:schemeClr val="tx1"/>
                </a:solidFill>
              </a:rPr>
              <a:t>whitespace</a:t>
            </a:r>
            <a:r>
              <a:rPr lang="ko-KR" altLang="en-US" sz="1600" dirty="0" smtClean="0">
                <a:solidFill>
                  <a:schemeClr val="tx1"/>
                </a:solidFill>
              </a:rPr>
              <a:t>는 컴파일 시 제거된다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단 </a:t>
            </a:r>
            <a:r>
              <a:rPr lang="en-US" altLang="ko-KR" sz="1600" dirty="0" smtClean="0">
                <a:solidFill>
                  <a:schemeClr val="tx1"/>
                </a:solidFill>
              </a:rPr>
              <a:t>[ ] </a:t>
            </a:r>
            <a:r>
              <a:rPr lang="ko-KR" altLang="en-US" sz="1600" dirty="0" smtClean="0">
                <a:solidFill>
                  <a:schemeClr val="tx1"/>
                </a:solidFill>
              </a:rPr>
              <a:t>내에 사용된 </a:t>
            </a:r>
            <a:r>
              <a:rPr lang="en-US" altLang="ko-KR" sz="1600" dirty="0" smtClean="0">
                <a:solidFill>
                  <a:schemeClr val="tx1"/>
                </a:solidFill>
              </a:rPr>
              <a:t>whitespace</a:t>
            </a:r>
            <a:r>
              <a:rPr lang="ko-KR" altLang="en-US" sz="1600" dirty="0" smtClean="0">
                <a:solidFill>
                  <a:schemeClr val="tx1"/>
                </a:solidFill>
              </a:rPr>
              <a:t>는 제외</a:t>
            </a:r>
            <a:r>
              <a:rPr lang="en-US" altLang="ko-KR" sz="1600" dirty="0" smtClean="0">
                <a:solidFill>
                  <a:schemeClr val="tx1"/>
                </a:solidFill>
              </a:rPr>
              <a:t>).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줄 단위로 </a:t>
            </a:r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기호를 이용하여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주석문을</a:t>
            </a:r>
            <a:r>
              <a:rPr lang="ko-KR" altLang="en-US" sz="1600" dirty="0" smtClean="0">
                <a:solidFill>
                  <a:schemeClr val="tx1"/>
                </a:solidFill>
              </a:rPr>
              <a:t> 작성할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메타 문자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 .  ^  $  []  | ()  *  +  ?  {m}  {</a:t>
            </a:r>
            <a:r>
              <a:rPr lang="en-US" altLang="ko-KR" dirty="0" err="1" smtClean="0"/>
              <a:t>m,n</a:t>
            </a:r>
            <a:r>
              <a:rPr lang="en-US" altLang="ko-KR" dirty="0" smtClean="0"/>
              <a:t>}  {m,}</a:t>
            </a:r>
          </a:p>
          <a:p>
            <a:pPr>
              <a:defRPr/>
            </a:pPr>
            <a:r>
              <a:rPr lang="ko-KR" altLang="en-US" dirty="0" smtClean="0"/>
              <a:t>문자 클래스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＼</a:t>
            </a:r>
            <a:r>
              <a:rPr lang="en-US" altLang="ko-KR" dirty="0" smtClean="0"/>
              <a:t>d 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D 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s 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S 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w 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W</a:t>
            </a:r>
          </a:p>
          <a:p>
            <a:pPr>
              <a:defRPr/>
            </a:pPr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match()  search() 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()  </a:t>
            </a:r>
            <a:r>
              <a:rPr lang="en-US" altLang="ko-KR" dirty="0" err="1" smtClean="0"/>
              <a:t>finditer</a:t>
            </a:r>
            <a:r>
              <a:rPr lang="en-US" altLang="ko-KR" dirty="0" smtClean="0"/>
              <a:t>()</a:t>
            </a:r>
          </a:p>
          <a:p>
            <a:pPr>
              <a:defRPr/>
            </a:pPr>
            <a:r>
              <a:rPr lang="en-US" altLang="ko-KR" dirty="0" smtClean="0"/>
              <a:t>match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group()  start()  end()  span()</a:t>
            </a:r>
          </a:p>
          <a:p>
            <a:pPr>
              <a:defRPr/>
            </a:pPr>
            <a:r>
              <a:rPr lang="ko-KR" altLang="en-US" dirty="0" smtClean="0"/>
              <a:t>컴파일 옵션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DOTALL(S)  IGNORECASE(I)  MULTILINE(M)  VERBOSE(X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r>
              <a:rPr lang="ko-KR" altLang="en-US" dirty="0" smtClean="0"/>
              <a:t>백슬래시 문제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백슬래시 </a:t>
            </a:r>
            <a:r>
              <a:rPr lang="ko-KR" altLang="en-US" sz="2000" dirty="0" smtClean="0"/>
              <a:t>문제</a:t>
            </a:r>
            <a:endParaRPr lang="en-US" altLang="ko-KR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 smtClean="0"/>
              <a:t>정규식은 </a:t>
            </a:r>
            <a:r>
              <a:rPr lang="en-US" altLang="ko-KR" dirty="0" smtClean="0"/>
              <a:t>\s </a:t>
            </a:r>
            <a:r>
              <a:rPr lang="ko-KR" altLang="en-US" dirty="0" smtClean="0"/>
              <a:t>문자가 </a:t>
            </a:r>
            <a:r>
              <a:rPr lang="en-US" altLang="ko-KR" dirty="0" smtClean="0"/>
              <a:t>whitespace</a:t>
            </a:r>
            <a:r>
              <a:rPr lang="ko-KR" altLang="en-US" dirty="0" smtClean="0"/>
              <a:t>로 해석되어 의도한 대로 매치가 이루어지지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표현은 다음과 동일한 의미가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따라서 위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다음과 같이 </a:t>
            </a:r>
            <a:r>
              <a:rPr lang="ko-KR" altLang="en-US" dirty="0" smtClean="0"/>
              <a:t>변경되어야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2500306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ko-KR" altLang="en-US" dirty="0" smtClean="0">
                <a:solidFill>
                  <a:schemeClr val="tx1"/>
                </a:solidFill>
              </a:rPr>
              <a:t>＼</a:t>
            </a:r>
            <a:r>
              <a:rPr lang="en-US" dirty="0" smtClean="0">
                <a:solidFill>
                  <a:schemeClr val="tx1"/>
                </a:solidFill>
              </a:rPr>
              <a:t>v]</a:t>
            </a:r>
            <a:r>
              <a:rPr lang="en-US" dirty="0" err="1" smtClean="0">
                <a:solidFill>
                  <a:schemeClr val="tx1"/>
                </a:solidFill>
              </a:rPr>
              <a:t>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034" y="3571876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＼＼ </a:t>
            </a:r>
            <a:r>
              <a:rPr lang="en-US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34" y="4214818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ko-KR" altLang="en-US" dirty="0" smtClean="0">
                <a:solidFill>
                  <a:schemeClr val="tx1"/>
                </a:solidFill>
              </a:rPr>
              <a:t>＼＼ </a:t>
            </a:r>
            <a:r>
              <a:rPr lang="en-US" dirty="0" smtClean="0">
                <a:solidFill>
                  <a:schemeClr val="tx1"/>
                </a:solidFill>
              </a:rPr>
              <a:t>section</a:t>
            </a:r>
            <a:r>
              <a:rPr lang="en-US" dirty="0" smtClean="0">
                <a:solidFill>
                  <a:schemeClr val="tx1"/>
                </a:solidFill>
              </a:rPr>
              <a:t>')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034" y="5357826"/>
            <a:ext cx="80010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ko-KR" altLang="en-US" dirty="0" smtClean="0">
                <a:solidFill>
                  <a:schemeClr val="tx1"/>
                </a:solidFill>
              </a:rPr>
              <a:t> ＼</a:t>
            </a:r>
            <a:r>
              <a:rPr lang="en-US" dirty="0" smtClean="0">
                <a:solidFill>
                  <a:schemeClr val="tx1"/>
                </a:solidFill>
              </a:rPr>
              <a:t>section</a:t>
            </a:r>
            <a:r>
              <a:rPr lang="en-US" dirty="0" smtClean="0">
                <a:solidFill>
                  <a:schemeClr val="tx1"/>
                </a:solidFill>
              </a:rPr>
              <a:t>')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357818" y="3571876"/>
            <a:ext cx="3429024" cy="3000396"/>
          </a:xfrm>
          <a:prstGeom prst="wedgeRoundRectCallout">
            <a:avLst>
              <a:gd name="adj1" fmla="val -70421"/>
              <a:gd name="adj2" fmla="val 168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위와 같이 정규식 문자열 앞에 </a:t>
            </a:r>
            <a:r>
              <a:rPr lang="en-US" altLang="ko-KR" sz="1600" dirty="0" smtClean="0">
                <a:solidFill>
                  <a:schemeClr val="tx1"/>
                </a:solidFill>
              </a:rPr>
              <a:t>r</a:t>
            </a:r>
            <a:r>
              <a:rPr lang="ko-KR" altLang="en-US" sz="1600" dirty="0" smtClean="0">
                <a:solidFill>
                  <a:schemeClr val="tx1"/>
                </a:solidFill>
              </a:rPr>
              <a:t>문자를 선행하면 이 정규식은 </a:t>
            </a:r>
            <a:r>
              <a:rPr lang="en-US" altLang="ko-KR" sz="1600" dirty="0" smtClean="0">
                <a:solidFill>
                  <a:schemeClr val="tx1"/>
                </a:solidFill>
              </a:rPr>
              <a:t>Raw String </a:t>
            </a:r>
            <a:r>
              <a:rPr lang="ko-KR" altLang="en-US" sz="1600" dirty="0" smtClean="0">
                <a:solidFill>
                  <a:schemeClr val="tx1"/>
                </a:solidFill>
              </a:rPr>
              <a:t>규칙에 의하여 백슬래시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대신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개만 써도 </a:t>
            </a:r>
            <a:r>
              <a:rPr lang="ko-KR" altLang="en-US" sz="1600" dirty="0" smtClean="0">
                <a:solidFill>
                  <a:schemeClr val="tx1"/>
                </a:solidFill>
              </a:rPr>
              <a:t>두 개를 쓴 것과 </a:t>
            </a:r>
            <a:r>
              <a:rPr lang="ko-KR" altLang="en-US" sz="1600" dirty="0" smtClean="0">
                <a:solidFill>
                  <a:schemeClr val="tx1"/>
                </a:solidFill>
              </a:rPr>
              <a:t>동일한 의미를 </a:t>
            </a:r>
            <a:r>
              <a:rPr lang="ko-KR" altLang="en-US" sz="1600" dirty="0" smtClean="0">
                <a:solidFill>
                  <a:schemeClr val="tx1"/>
                </a:solidFill>
              </a:rPr>
              <a:t>갖게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</a:rPr>
              <a:t>만약 백슬래시를 사용하지 않는 정규식이라면 </a:t>
            </a:r>
            <a:r>
              <a:rPr lang="en-US" altLang="ko-KR" sz="1600" dirty="0" smtClean="0">
                <a:solidFill>
                  <a:srgbClr val="FF0000"/>
                </a:solidFill>
              </a:rPr>
              <a:t>r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유무에 상관없이 동일한 정규식이 될 것이다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메타 문자</a:t>
            </a:r>
            <a:endParaRPr lang="en-US" altLang="ko-KR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1013480"/>
          <a:ext cx="8143932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71"/>
                <a:gridCol w="71259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개행</a:t>
                      </a:r>
                      <a:r>
                        <a:rPr lang="ko-KR" altLang="en-US" sz="1600" dirty="0" smtClean="0"/>
                        <a:t> 문자를 제외한 문자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자를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문자열의 시작을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문자열의 </a:t>
                      </a:r>
                      <a:r>
                        <a:rPr lang="ko-KR" altLang="en-US" sz="1600" dirty="0" err="1" smtClean="0"/>
                        <a:t>종료을</a:t>
                      </a:r>
                      <a:r>
                        <a:rPr lang="ko-KR" altLang="en-US" sz="1600" dirty="0" smtClean="0"/>
                        <a:t>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문자의 집합을 나타낸다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예를 들어 </a:t>
                      </a:r>
                      <a:r>
                        <a:rPr lang="en-US" altLang="ko-KR" sz="1600" baseline="0" dirty="0" smtClean="0"/>
                        <a:t>[</a:t>
                      </a:r>
                      <a:r>
                        <a:rPr lang="en-US" altLang="ko-KR" sz="1600" baseline="0" dirty="0" err="1" smtClean="0"/>
                        <a:t>abcd</a:t>
                      </a:r>
                      <a:r>
                        <a:rPr lang="en-US" altLang="ko-KR" sz="1600" baseline="0" dirty="0" smtClean="0"/>
                        <a:t>]</a:t>
                      </a:r>
                      <a:r>
                        <a:rPr lang="ko-KR" altLang="en-US" sz="1600" baseline="0" dirty="0" smtClean="0"/>
                        <a:t>의 경우 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en-US" altLang="ko-KR" sz="1600" baseline="0" dirty="0" err="1" smtClean="0"/>
                        <a:t>a’,’b’,’c’,’d</a:t>
                      </a:r>
                      <a:r>
                        <a:rPr lang="en-US" altLang="ko-KR" sz="1600" baseline="0" dirty="0" smtClean="0"/>
                        <a:t>’ </a:t>
                      </a:r>
                      <a:r>
                        <a:rPr lang="ko-KR" altLang="en-US" sz="1600" baseline="0" dirty="0" smtClean="0"/>
                        <a:t>중 한 자와 매치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[a-d]</a:t>
                      </a:r>
                      <a:r>
                        <a:rPr lang="ko-KR" altLang="en-US" sz="1600" baseline="0" dirty="0" smtClean="0"/>
                        <a:t>로 나타낼 수도 있다</a:t>
                      </a:r>
                      <a:r>
                        <a:rPr lang="en-US" altLang="ko-KR" sz="1600" baseline="0" dirty="0" smtClean="0"/>
                        <a:t>. [^5]</a:t>
                      </a:r>
                      <a:r>
                        <a:rPr lang="ko-KR" altLang="en-US" sz="1600" baseline="0" dirty="0" smtClean="0"/>
                        <a:t>의 경우 </a:t>
                      </a:r>
                      <a:r>
                        <a:rPr lang="en-US" altLang="ko-KR" sz="1600" baseline="0" dirty="0" smtClean="0"/>
                        <a:t>‘5’</a:t>
                      </a:r>
                      <a:r>
                        <a:rPr lang="ko-KR" altLang="en-US" sz="1600" baseline="0" dirty="0" smtClean="0"/>
                        <a:t>를 제외한 모든 문자를 나타낸다</a:t>
                      </a:r>
                      <a:r>
                        <a:rPr lang="en-US" altLang="ko-KR" sz="1600" baseline="0" dirty="0" smtClean="0"/>
                        <a:t>. [$]</a:t>
                      </a:r>
                      <a:r>
                        <a:rPr lang="ko-KR" altLang="en-US" sz="1600" baseline="0" dirty="0" smtClean="0"/>
                        <a:t>의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경우 문자열의 종료를 나타내는 대신 순수 </a:t>
                      </a:r>
                      <a:r>
                        <a:rPr lang="en-US" altLang="ko-KR" sz="1600" baseline="0" dirty="0" smtClean="0"/>
                        <a:t>‘$’</a:t>
                      </a:r>
                      <a:r>
                        <a:rPr lang="ko-KR" altLang="en-US" sz="1600" baseline="0" dirty="0" smtClean="0"/>
                        <a:t>문자를 나타낸다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‘A|B’</a:t>
                      </a:r>
                      <a:r>
                        <a:rPr lang="ko-KR" altLang="en-US" sz="1600" dirty="0" smtClean="0"/>
                        <a:t>와 같은 경우 </a:t>
                      </a:r>
                      <a:r>
                        <a:rPr lang="en-US" altLang="ko-KR" sz="1600" dirty="0" smtClean="0"/>
                        <a:t>‘A’ </a:t>
                      </a:r>
                      <a:r>
                        <a:rPr lang="ko-KR" altLang="en-US" sz="1600" dirty="0" smtClean="0"/>
                        <a:t>혹은 </a:t>
                      </a:r>
                      <a:r>
                        <a:rPr lang="en-US" altLang="ko-KR" sz="1600" dirty="0" smtClean="0"/>
                        <a:t>‘B’</a:t>
                      </a:r>
                      <a:r>
                        <a:rPr lang="ko-KR" altLang="en-US" sz="1600" dirty="0" smtClean="0"/>
                        <a:t>를 나타낸다</a:t>
                      </a:r>
                      <a:r>
                        <a:rPr lang="en-US" altLang="ko-KR" sz="1600" dirty="0" smtClean="0"/>
                        <a:t>.(OR</a:t>
                      </a:r>
                      <a:r>
                        <a:rPr lang="ko-KR" altLang="en-US" sz="1600" dirty="0" smtClean="0"/>
                        <a:t>연산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괄호 안의 정규식을 그룹으로 나타낸다</a:t>
                      </a:r>
                      <a:r>
                        <a:rPr lang="en-US" altLang="ko-KR" sz="1600" dirty="0" smtClean="0"/>
                        <a:t>.’(‘,’)’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매칭시키기 위해 </a:t>
                      </a:r>
                      <a:r>
                        <a:rPr lang="en-US" altLang="ko-KR" sz="1600" dirty="0" smtClean="0"/>
                        <a:t>‘\(‘,’\)’</a:t>
                      </a:r>
                      <a:r>
                        <a:rPr lang="ko-KR" altLang="en-US" sz="1600" dirty="0" smtClean="0"/>
                        <a:t>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회 이상 반복됨을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회 이상 반복됨을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baseline="0" dirty="0" smtClean="0"/>
                        <a:t> 혹은 </a:t>
                      </a:r>
                      <a:r>
                        <a:rPr lang="en-US" altLang="ko-KR" sz="1600" baseline="0" dirty="0" smtClean="0"/>
                        <a:t>1</a:t>
                      </a:r>
                      <a:r>
                        <a:rPr lang="ko-KR" altLang="en-US" sz="1600" baseline="0" dirty="0" smtClean="0"/>
                        <a:t>회 반복됨을 나타낸다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{m}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m</a:t>
                      </a:r>
                      <a:r>
                        <a:rPr lang="ko-KR" altLang="en-US" sz="1600" dirty="0" smtClean="0"/>
                        <a:t>회 반복됨을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</a:t>
                      </a:r>
                      <a:r>
                        <a:rPr lang="en-US" altLang="ko-KR" dirty="0" err="1" smtClean="0"/>
                        <a:t>m,n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m</a:t>
                      </a:r>
                      <a:r>
                        <a:rPr lang="ko-KR" altLang="en-US" sz="1600" dirty="0" smtClean="0"/>
                        <a:t>회부터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회까지 반복됨을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{m,}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문자가 </a:t>
                      </a:r>
                      <a:r>
                        <a:rPr lang="en-US" altLang="ko-KR" sz="1600" dirty="0" smtClean="0"/>
                        <a:t>m</a:t>
                      </a:r>
                      <a:r>
                        <a:rPr lang="ko-KR" altLang="en-US" sz="1600" dirty="0" smtClean="0"/>
                        <a:t>회부터 무한 반복되는 모든 경우를 나타낸다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메타 문자</a:t>
            </a:r>
            <a:endParaRPr lang="en-US" altLang="ko-KR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app.e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‘apple’,’appLe’,’app-e’,’app5e’,’app e’</a:t>
            </a:r>
            <a:r>
              <a:rPr lang="ko-KR" altLang="en-US" sz="1800" dirty="0" smtClean="0"/>
              <a:t>와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‘^app’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‘apple and orange’</a:t>
            </a:r>
            <a:r>
              <a:rPr lang="ko-KR" altLang="en-US" sz="1800" dirty="0" smtClean="0"/>
              <a:t>는 매치되지만 </a:t>
            </a:r>
            <a:r>
              <a:rPr lang="en-US" altLang="ko-KR" sz="1800" dirty="0" smtClean="0"/>
              <a:t>‘orange and apple’</a:t>
            </a:r>
            <a:r>
              <a:rPr lang="ko-KR" altLang="en-US" sz="1800" dirty="0" smtClean="0"/>
              <a:t>는 매치되지 않는다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ple</a:t>
            </a:r>
            <a:r>
              <a:rPr lang="en-US" altLang="ko-KR" sz="1800" dirty="0" smtClean="0"/>
              <a:t>$’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‘orange and apple’</a:t>
            </a:r>
            <a:r>
              <a:rPr lang="ko-KR" altLang="en-US" sz="1800" dirty="0" smtClean="0"/>
              <a:t>는 매치되지만 </a:t>
            </a:r>
            <a:r>
              <a:rPr lang="en-US" altLang="ko-KR" sz="1800" dirty="0" smtClean="0"/>
              <a:t>‘apple and orange’</a:t>
            </a:r>
            <a:r>
              <a:rPr lang="ko-KR" altLang="en-US" sz="1800" dirty="0" smtClean="0"/>
              <a:t>는 매치되지 않는다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</a:t>
            </a:r>
            <a:r>
              <a:rPr lang="en-US" altLang="ko-KR" sz="1800" dirty="0" smtClean="0"/>
              <a:t>[a-z]’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apple’,’applz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같이 가장 마지막에 소문자가 오는 경우는 매치되지만</a:t>
            </a:r>
            <a:r>
              <a:rPr lang="en-US" altLang="ko-KR" sz="1800" dirty="0" smtClean="0"/>
              <a:t>, ‘applE’,’appl4’,’appl_’,’appl’</a:t>
            </a:r>
            <a:r>
              <a:rPr lang="ko-KR" altLang="en-US" sz="1800" dirty="0" smtClean="0"/>
              <a:t>와 같은 경우는 매치되지 않는다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</a:t>
            </a:r>
            <a:r>
              <a:rPr lang="en-US" altLang="ko-KR" sz="1800" dirty="0" smtClean="0"/>
              <a:t>[^a-z]’</a:t>
            </a:r>
            <a:r>
              <a:rPr lang="ko-KR" altLang="en-US" sz="1800" dirty="0" smtClean="0"/>
              <a:t>는 위의 경우와 반대로 소문자가 오는 경우를 제외한 모든 경우에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apple|E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apple’,’applE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</a:t>
            </a:r>
            <a:r>
              <a:rPr lang="en-US" altLang="ko-KR" sz="1800" dirty="0" smtClean="0"/>
              <a:t>*le’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‘</a:t>
            </a:r>
            <a:r>
              <a:rPr lang="en-US" altLang="ko-KR" sz="1800" dirty="0" err="1" smtClean="0"/>
              <a:t>ale’,’aple’,’apppple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같이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회 이상이면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ap+le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aple’,’appple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매치되지만 </a:t>
            </a:r>
            <a:r>
              <a:rPr lang="en-US" altLang="ko-KR" sz="1800" dirty="0" smtClean="0"/>
              <a:t>‘ale’</a:t>
            </a:r>
            <a:r>
              <a:rPr lang="ko-KR" altLang="en-US" sz="1800" dirty="0" smtClean="0"/>
              <a:t>는 매치되지 않는다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ap?le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ale’,’aple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매치되지만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apple’,’appple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매치되지 않는다</a:t>
            </a:r>
            <a:endParaRPr lang="en-US" altLang="ko-KR" sz="1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</a:t>
            </a:r>
            <a:r>
              <a:rPr lang="en-US" altLang="ko-KR" sz="1800" dirty="0" smtClean="0"/>
              <a:t>{2}le’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‘apple’</a:t>
            </a:r>
            <a:r>
              <a:rPr lang="ko-KR" altLang="en-US" sz="1800" dirty="0" smtClean="0"/>
              <a:t>만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</a:t>
            </a:r>
            <a:r>
              <a:rPr lang="en-US" altLang="ko-KR" sz="1800" dirty="0" smtClean="0"/>
              <a:t>{2,4}le’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apple’,’appple’,’apppple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만 매치된다</a:t>
            </a:r>
            <a:r>
              <a:rPr lang="en-US" altLang="ko-KR" sz="1800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1800" dirty="0" smtClean="0"/>
              <a:t>정규식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</a:t>
            </a:r>
            <a:r>
              <a:rPr lang="en-US" altLang="ko-KR" sz="1800" dirty="0" smtClean="0"/>
              <a:t>{2,}le’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</a:t>
            </a:r>
            <a:r>
              <a:rPr lang="en-US" altLang="ko-KR" sz="1800" dirty="0" err="1" smtClean="0"/>
              <a:t>apple’,’appppple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같이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회 이상 반복되는 모든 경우 매치된다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문자 클래스</a:t>
            </a:r>
            <a:endParaRPr lang="en-US" altLang="ko-KR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4348" y="1397000"/>
          <a:ext cx="77867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0"/>
                <a:gridCol w="7016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숫자와 매치</a:t>
                      </a:r>
                      <a:r>
                        <a:rPr lang="en-US" altLang="ko-KR" dirty="0" smtClean="0"/>
                        <a:t>, [0-9]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숫자가 아닌 것과 매치</a:t>
                      </a:r>
                      <a:r>
                        <a:rPr lang="en-US" altLang="ko-KR" dirty="0" smtClean="0"/>
                        <a:t>, [^0-9]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whitespace </a:t>
                      </a:r>
                      <a:r>
                        <a:rPr lang="ko-KR" altLang="en-US" dirty="0" smtClean="0"/>
                        <a:t>문자와 매치</a:t>
                      </a:r>
                      <a:r>
                        <a:rPr lang="en-US" altLang="ko-KR" dirty="0" smtClean="0"/>
                        <a:t>, [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r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f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v]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whitespace </a:t>
                      </a:r>
                      <a:r>
                        <a:rPr lang="ko-KR" altLang="en-US" dirty="0" smtClean="0"/>
                        <a:t>문자가 아닌 것과 매치</a:t>
                      </a:r>
                      <a:r>
                        <a:rPr lang="en-US" altLang="ko-KR" dirty="0" smtClean="0"/>
                        <a:t>, [^ 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r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f</a:t>
                      </a:r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v]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(alphanumeric)</a:t>
                      </a:r>
                      <a:r>
                        <a:rPr lang="ko-KR" altLang="en-US" dirty="0" smtClean="0"/>
                        <a:t>와 매치</a:t>
                      </a:r>
                      <a:r>
                        <a:rPr lang="en-US" altLang="ko-KR" dirty="0" smtClean="0"/>
                        <a:t>, [a-zA-Z0-9]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＼</a:t>
                      </a:r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(alphanumeric)</a:t>
                      </a:r>
                      <a:r>
                        <a:rPr lang="ko-KR" altLang="en-US" dirty="0" smtClean="0"/>
                        <a:t>가 아닌 문자와 매치</a:t>
                      </a:r>
                      <a:r>
                        <a:rPr lang="en-US" altLang="ko-KR" dirty="0" smtClean="0"/>
                        <a:t>, [^a-zA-Z0-9]</a:t>
                      </a:r>
                      <a:r>
                        <a:rPr lang="ko-KR" altLang="en-US" dirty="0" smtClean="0"/>
                        <a:t>와 동일한 표현식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지원하기 위해 </a:t>
            </a:r>
            <a:r>
              <a:rPr lang="en-US" altLang="ko-KR" dirty="0" smtClean="0"/>
              <a:t>re(regular expression</a:t>
            </a:r>
            <a:r>
              <a:rPr lang="ko-KR" altLang="en-US" dirty="0" smtClean="0"/>
              <a:t>의 약어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모듈을 제공한다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re.compile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이용하여 정규표현식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예에서는 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*)</a:t>
            </a:r>
            <a:r>
              <a:rPr lang="ko-KR" altLang="en-US" dirty="0" smtClean="0"/>
              <a:t>을 컴파일하고 컴파일된 패턴객체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re.compile</a:t>
            </a:r>
            <a:r>
              <a:rPr lang="ko-KR" altLang="en-US" dirty="0" smtClean="0"/>
              <a:t>의 결과로 리턴되는 객체 </a:t>
            </a:r>
            <a:r>
              <a:rPr lang="en-US" altLang="ko-KR" dirty="0" smtClean="0"/>
              <a:t>p)</a:t>
            </a:r>
            <a:r>
              <a:rPr lang="ko-KR" altLang="en-US" dirty="0" smtClean="0"/>
              <a:t>를 이용하여 그 이후의 작업을 수행할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1331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endParaRPr lang="en-US" altLang="ko-KR" dirty="0" smtClean="0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467350" y="4467225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2000240"/>
            <a:ext cx="80724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import 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en-US" dirty="0" err="1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*')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sz="quarter" idx="10"/>
          </p:nvPr>
        </p:nvGraphicFramePr>
        <p:xfrm>
          <a:off x="661990" y="1142984"/>
          <a:ext cx="77676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63"/>
                <a:gridCol w="6566399"/>
              </a:tblGrid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match()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처음부터 정규식과 매치되는지 조사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search()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전체를 검색하여 정규식과 매치되는지 조사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err="1" smtClean="0"/>
                        <a:t>findall</a:t>
                      </a:r>
                      <a:r>
                        <a:rPr lang="en-US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정규식과 매치되는 모든 문자열</a:t>
                      </a:r>
                      <a:r>
                        <a:rPr lang="en-US" altLang="ko-KR" dirty="0" smtClean="0"/>
                        <a:t>(substring)</a:t>
                      </a:r>
                      <a:r>
                        <a:rPr lang="ko-KR" altLang="en-US" dirty="0" smtClean="0"/>
                        <a:t>을 리스트로 리턴</a:t>
                      </a:r>
                      <a:endParaRPr lang="ko-KR" altLang="en-US" dirty="0"/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dirty="0" err="1" smtClean="0"/>
                        <a:t>finditer</a:t>
                      </a:r>
                      <a:r>
                        <a:rPr lang="en-US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정규식과 매치되는 모든 문자열</a:t>
                      </a:r>
                      <a:r>
                        <a:rPr lang="en-US" altLang="ko-KR" dirty="0" smtClean="0"/>
                        <a:t>(substring)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err="1" smtClean="0"/>
                        <a:t>iterator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객체로 리턴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컴파일 된 패턴 객체를 이용하여 검색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r>
              <a:rPr lang="en-US" altLang="ko-KR" dirty="0" smtClean="0"/>
              <a:t>- match()</a:t>
            </a:r>
            <a:endParaRPr lang="ko-KR" altLang="en-US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071546"/>
            <a:ext cx="771530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import 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('[a-z]+')  </a:t>
            </a:r>
            <a:r>
              <a:rPr lang="en-US" dirty="0" smtClean="0">
                <a:solidFill>
                  <a:srgbClr val="C00000"/>
                </a:solidFill>
              </a:rPr>
              <a:t>#p: </a:t>
            </a:r>
            <a:r>
              <a:rPr lang="ko-KR" altLang="en-US" dirty="0" smtClean="0">
                <a:solidFill>
                  <a:srgbClr val="C00000"/>
                </a:solidFill>
              </a:rPr>
              <a:t>패턴객체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48" y="2143116"/>
            <a:ext cx="7715304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b="1" dirty="0" err="1" smtClean="0">
                <a:solidFill>
                  <a:srgbClr val="FF0000"/>
                </a:solidFill>
              </a:rPr>
              <a:t>p.match</a:t>
            </a:r>
            <a:r>
              <a:rPr lang="en-US" b="1" dirty="0" smtClean="0">
                <a:solidFill>
                  <a:srgbClr val="FF0000"/>
                </a:solidFill>
              </a:rPr>
              <a:t>("python")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print(m)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0x01F3F9F8&gt;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4348" y="4071942"/>
            <a:ext cx="7715304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p.match</a:t>
            </a:r>
            <a:r>
              <a:rPr lang="en-US" dirty="0" smtClean="0">
                <a:solidFill>
                  <a:schemeClr val="tx1"/>
                </a:solidFill>
              </a:rPr>
              <a:t>("3 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print(m)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28992" y="5143512"/>
            <a:ext cx="3929090" cy="1071570"/>
          </a:xfrm>
          <a:prstGeom prst="wedgeRoundRectCallout">
            <a:avLst>
              <a:gd name="adj1" fmla="val -50835"/>
              <a:gd name="adj2" fmla="val -1062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"3 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문자열은 처음에 나오는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문자가 정규식 </a:t>
            </a:r>
            <a:r>
              <a:rPr lang="en-US" altLang="ko-KR" sz="1600" dirty="0" smtClean="0">
                <a:solidFill>
                  <a:schemeClr val="tx1"/>
                </a:solidFill>
              </a:rPr>
              <a:t>[a-z]+</a:t>
            </a:r>
            <a:r>
              <a:rPr lang="ko-KR" altLang="en-US" sz="1600" dirty="0" smtClean="0">
                <a:solidFill>
                  <a:schemeClr val="tx1"/>
                </a:solidFill>
              </a:rPr>
              <a:t>에 부합되지 않으므로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None</a:t>
            </a:r>
            <a:r>
              <a:rPr lang="ko-KR" altLang="en-US" sz="1600" dirty="0" smtClean="0">
                <a:solidFill>
                  <a:schemeClr val="tx1"/>
                </a:solidFill>
              </a:rPr>
              <a:t>이 리턴된다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010152" y="2214554"/>
            <a:ext cx="4133880" cy="785818"/>
          </a:xfrm>
          <a:prstGeom prst="wedgeRoundRectCallout">
            <a:avLst>
              <a:gd name="adj1" fmla="val -65493"/>
              <a:gd name="adj2" fmla="val 563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"python"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문자열은 </a:t>
            </a:r>
            <a:r>
              <a:rPr lang="en-US" altLang="ko-KR" sz="1600" dirty="0" smtClean="0">
                <a:solidFill>
                  <a:schemeClr val="tx1"/>
                </a:solidFill>
              </a:rPr>
              <a:t>[a-z]+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정규식에 부합되므로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match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객체가 리턴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함수</a:t>
            </a:r>
            <a:r>
              <a:rPr lang="en-US" altLang="ko-KR" dirty="0" smtClean="0"/>
              <a:t>- </a:t>
            </a:r>
            <a:r>
              <a:rPr lang="en-US" dirty="0" smtClean="0"/>
              <a:t>search</a:t>
            </a:r>
            <a:r>
              <a:rPr lang="en-US" altLang="ko-KR" dirty="0" smtClean="0"/>
              <a:t>()</a:t>
            </a:r>
            <a:endParaRPr lang="ko-KR" altLang="en-US" sz="2000" dirty="0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071546"/>
            <a:ext cx="771530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import 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 = </a:t>
            </a:r>
            <a:r>
              <a:rPr lang="en-US" dirty="0" err="1" smtClean="0">
                <a:solidFill>
                  <a:schemeClr val="tx1"/>
                </a:solidFill>
              </a:rPr>
              <a:t>re.compile</a:t>
            </a:r>
            <a:r>
              <a:rPr lang="en-US" dirty="0" smtClean="0">
                <a:solidFill>
                  <a:schemeClr val="tx1"/>
                </a:solidFill>
              </a:rPr>
              <a:t>('[a-z]+')  </a:t>
            </a:r>
            <a:r>
              <a:rPr lang="en-US" dirty="0" smtClean="0">
                <a:solidFill>
                  <a:srgbClr val="C00000"/>
                </a:solidFill>
              </a:rPr>
              <a:t>#p: </a:t>
            </a:r>
            <a:r>
              <a:rPr lang="ko-KR" altLang="en-US" dirty="0" smtClean="0">
                <a:solidFill>
                  <a:srgbClr val="C00000"/>
                </a:solidFill>
              </a:rPr>
              <a:t>패턴객체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48" y="2143116"/>
            <a:ext cx="7715304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p.search</a:t>
            </a:r>
            <a:r>
              <a:rPr lang="en-US" dirty="0" smtClean="0">
                <a:solidFill>
                  <a:schemeClr val="tx1"/>
                </a:solidFill>
              </a:rPr>
              <a:t>("python")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print(m)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0x01F3FA68&gt;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4348" y="4071942"/>
            <a:ext cx="7715304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&gt;&gt;&gt; m = </a:t>
            </a:r>
            <a:r>
              <a:rPr lang="en-US" dirty="0" err="1" smtClean="0">
                <a:solidFill>
                  <a:schemeClr val="tx1"/>
                </a:solidFill>
              </a:rPr>
              <a:t>p.search</a:t>
            </a:r>
            <a:r>
              <a:rPr lang="en-US" dirty="0" smtClean="0">
                <a:solidFill>
                  <a:schemeClr val="tx1"/>
                </a:solidFill>
              </a:rPr>
              <a:t>("3 python")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&gt;&gt;&gt; print(m)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&lt;_</a:t>
            </a:r>
            <a:r>
              <a:rPr lang="en-US" dirty="0" err="1" smtClean="0">
                <a:solidFill>
                  <a:schemeClr val="tx1"/>
                </a:solidFill>
              </a:rPr>
              <a:t>sre.SRE_Match</a:t>
            </a:r>
            <a:r>
              <a:rPr lang="en-US" dirty="0" smtClean="0">
                <a:solidFill>
                  <a:schemeClr val="tx1"/>
                </a:solidFill>
              </a:rPr>
              <a:t> object at 0x01F3FA30&gt;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9058" y="5357826"/>
            <a:ext cx="4572032" cy="1285884"/>
          </a:xfrm>
          <a:prstGeom prst="wedgeRoundRectCallout">
            <a:avLst>
              <a:gd name="adj1" fmla="val -27672"/>
              <a:gd name="adj2" fmla="val -690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"3 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문자열의 첫 번째 문자는 </a:t>
            </a:r>
            <a:r>
              <a:rPr lang="en-US" altLang="ko-KR" sz="1600" dirty="0" smtClean="0">
                <a:solidFill>
                  <a:schemeClr val="tx1"/>
                </a:solidFill>
              </a:rPr>
              <a:t>"3"</a:t>
            </a:r>
            <a:r>
              <a:rPr lang="ko-KR" altLang="en-US" sz="1600" dirty="0" smtClean="0">
                <a:solidFill>
                  <a:schemeClr val="tx1"/>
                </a:solidFill>
              </a:rPr>
              <a:t>이지만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>search</a:t>
            </a:r>
            <a:r>
              <a:rPr lang="ko-KR" altLang="en-US" sz="1600" dirty="0" smtClean="0">
                <a:solidFill>
                  <a:schemeClr val="tx1"/>
                </a:solidFill>
              </a:rPr>
              <a:t>는 문자열의 처음부터 검색하는 것이 아니라 문자열 전체를 검색하기 때문에 </a:t>
            </a:r>
            <a:r>
              <a:rPr lang="en-US" altLang="ko-KR" sz="1600" dirty="0" smtClean="0">
                <a:solidFill>
                  <a:schemeClr val="tx1"/>
                </a:solidFill>
              </a:rPr>
              <a:t>"3 " </a:t>
            </a:r>
            <a:r>
              <a:rPr lang="ko-KR" altLang="en-US" sz="1600" dirty="0" smtClean="0">
                <a:solidFill>
                  <a:schemeClr val="tx1"/>
                </a:solidFill>
              </a:rPr>
              <a:t>이후의 </a:t>
            </a:r>
            <a:r>
              <a:rPr lang="en-US" altLang="ko-KR" sz="1600" dirty="0" smtClean="0">
                <a:solidFill>
                  <a:schemeClr val="tx1"/>
                </a:solidFill>
              </a:rPr>
              <a:t>"python"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문자열과 매치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010152" y="2214554"/>
            <a:ext cx="4133880" cy="785818"/>
          </a:xfrm>
          <a:prstGeom prst="wedgeRoundRectCallout">
            <a:avLst>
              <a:gd name="adj1" fmla="val -65493"/>
              <a:gd name="adj2" fmla="val 563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"python"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문자열은 </a:t>
            </a:r>
            <a:r>
              <a:rPr lang="en-US" altLang="ko-KR" sz="1600" dirty="0" smtClean="0">
                <a:solidFill>
                  <a:schemeClr val="tx1"/>
                </a:solidFill>
              </a:rPr>
              <a:t>[a-z]+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정규식에 부합되므로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match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객체가 리턴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16931</TotalTime>
  <Words>1866</Words>
  <Application>Microsoft Office PowerPoint</Application>
  <PresentationFormat>화면 슬라이드 쇼(4:3)</PresentationFormat>
  <Paragraphs>263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맑은 고딕</vt:lpstr>
      <vt:lpstr>Wingdings</vt:lpstr>
      <vt:lpstr>돋움</vt:lpstr>
      <vt:lpstr>HY견고딕</vt:lpstr>
      <vt:lpstr>HY헤드라인M</vt:lpstr>
      <vt:lpstr>2_디자인 사용자 지정</vt:lpstr>
      <vt:lpstr>16. 정규 표현식(re) 모듈</vt:lpstr>
      <vt:lpstr>슬라이드 2</vt:lpstr>
      <vt:lpstr>메타 문자</vt:lpstr>
      <vt:lpstr>메타 문자</vt:lpstr>
      <vt:lpstr>문자 클래스</vt:lpstr>
      <vt:lpstr>re 모듈 함수</vt:lpstr>
      <vt:lpstr>re 모듈 함수- 컴파일 된 패턴 객체를 이용하여 검색</vt:lpstr>
      <vt:lpstr>re 모듈 함수- match()</vt:lpstr>
      <vt:lpstr>re 모듈 함수- search()</vt:lpstr>
      <vt:lpstr>re 모듈 함수- finditer()</vt:lpstr>
      <vt:lpstr>match 객체의 메서드</vt:lpstr>
      <vt:lpstr>match 객체의 메서드</vt:lpstr>
      <vt:lpstr>re 모듈 축약</vt:lpstr>
      <vt:lpstr>컴파일 옵션</vt:lpstr>
      <vt:lpstr>컴파일 옵션 - DOTALL, S</vt:lpstr>
      <vt:lpstr>컴파일 옵션 - IGNORECASE, I</vt:lpstr>
      <vt:lpstr>컴파일 옵션 - MULTILINE, M</vt:lpstr>
      <vt:lpstr>컴파일 옵션 - MULTILINE, M</vt:lpstr>
      <vt:lpstr>컴파일 옵션 - VERBOSE, X</vt:lpstr>
      <vt:lpstr>컴파일 옵션 - 백슬래시 문제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2619</cp:revision>
  <dcterms:created xsi:type="dcterms:W3CDTF">2004-07-21T02:43:03Z</dcterms:created>
  <dcterms:modified xsi:type="dcterms:W3CDTF">2017-08-22T13:10:54Z</dcterms:modified>
</cp:coreProperties>
</file>