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0" r:id="rId3"/>
    <p:sldId id="589" r:id="rId4"/>
    <p:sldId id="537" r:id="rId5"/>
    <p:sldId id="591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5" r:id="rId18"/>
    <p:sldId id="606" r:id="rId19"/>
    <p:sldId id="607" r:id="rId20"/>
    <p:sldId id="608" r:id="rId21"/>
    <p:sldId id="609" r:id="rId22"/>
    <p:sldId id="610" r:id="rId23"/>
    <p:sldId id="611" r:id="rId24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HY헤드라인M" panose="02030600000101010101" pitchFamily="18" charset="-127"/>
      <p:regular r:id="rId3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80934" autoAdjust="0"/>
  </p:normalViewPr>
  <p:slideViewPr>
    <p:cSldViewPr showGuides="1">
      <p:cViewPr varScale="1">
        <p:scale>
          <a:sx n="71" d="100"/>
          <a:sy n="71" d="100"/>
        </p:scale>
        <p:origin x="1915" y="14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2018-03-30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먼저 설명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new_gs</a:t>
            </a:r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new_gs.dropna</a:t>
            </a:r>
            <a:r>
              <a:rPr lang="en-US" altLang="ko-KR" baseline="0" dirty="0" smtClean="0"/>
              <a:t>())</a:t>
            </a:r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 smtClean="0"/>
              <a:t>NaN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값으로 변경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new_gs</a:t>
            </a:r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new_gs.fillna</a:t>
            </a:r>
            <a:r>
              <a:rPr lang="en-US" altLang="ko-KR" baseline="0" dirty="0" smtClean="0"/>
              <a:t>(0))</a:t>
            </a:r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 smtClean="0"/>
              <a:t>new_gs.to_csv</a:t>
            </a:r>
            <a:r>
              <a:rPr lang="en-US" altLang="ko-KR" baseline="0" dirty="0" smtClean="0"/>
              <a:t>('out.csv', </a:t>
            </a:r>
            <a:r>
              <a:rPr lang="en-US" altLang="ko-KR" baseline="0" dirty="0" err="1" smtClean="0"/>
              <a:t>sep</a:t>
            </a:r>
            <a:r>
              <a:rPr lang="en-US" altLang="ko-KR" baseline="0" dirty="0" smtClean="0"/>
              <a:t>=',')   #out.csv </a:t>
            </a:r>
            <a:r>
              <a:rPr lang="ko-KR" altLang="en-US" baseline="0" dirty="0" smtClean="0"/>
              <a:t>로 저장</a:t>
            </a:r>
            <a:endParaRPr lang="en-US" altLang="ko-KR" baseline="0" dirty="0" smtClean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err="1" smtClean="0"/>
              <a:t>new_df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pd.read_csv</a:t>
            </a:r>
            <a:r>
              <a:rPr lang="en-US" altLang="ko-KR" dirty="0" smtClean="0"/>
              <a:t>('out.csv',</a:t>
            </a:r>
            <a:r>
              <a:rPr lang="en-US" altLang="ko-KR" dirty="0" err="1" smtClean="0"/>
              <a:t>index_col</a:t>
            </a:r>
            <a:r>
              <a:rPr lang="en-US" altLang="ko-KR" dirty="0" smtClean="0"/>
              <a:t>=0)  #</a:t>
            </a:r>
            <a:r>
              <a:rPr lang="en-US" altLang="ko-KR" dirty="0" err="1" smtClean="0"/>
              <a:t>scv</a:t>
            </a:r>
            <a:r>
              <a:rPr lang="ko-KR" altLang="en-US" dirty="0" smtClean="0"/>
              <a:t>파일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읽어오기</a:t>
            </a: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267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9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n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n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/>
              <a:t>17. Pandas</a:t>
            </a:r>
            <a:r>
              <a:rPr lang="ko-KR" altLang="en-US" sz="2800" b="1" dirty="0" smtClean="0"/>
              <a:t>를 사용한 데이터 분석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daeshin_day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daeshin</a:t>
            </a:r>
            <a:r>
              <a:rPr lang="en-US" altLang="ko-KR" dirty="0" smtClean="0">
                <a:solidFill>
                  <a:schemeClr val="tx1"/>
                </a:solidFill>
              </a:rPr>
              <a:t>, columns=['open', 'high', 'low', 	'close'])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539552" y="2564904"/>
            <a:ext cx="4104456" cy="27363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b="1" dirty="0" smtClean="0"/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 open    high   low   close</a:t>
            </a:r>
          </a:p>
          <a:p>
            <a:pPr marL="174625"/>
            <a:r>
              <a:rPr lang="en-US" altLang="ko-KR" b="1" dirty="0" smtClean="0"/>
              <a:t>0  11650 12100 11600 11900 </a:t>
            </a:r>
          </a:p>
          <a:p>
            <a:pPr marL="174625"/>
            <a:r>
              <a:rPr lang="en-US" altLang="ko-KR" b="1" dirty="0" smtClean="0"/>
              <a:t>1  11100 11800 11050 11600 </a:t>
            </a:r>
          </a:p>
          <a:p>
            <a:pPr marL="174625"/>
            <a:r>
              <a:rPr lang="en-US" altLang="ko-KR" b="1" dirty="0" smtClean="0"/>
              <a:t>2  11200 11200 10900 11000 </a:t>
            </a:r>
          </a:p>
          <a:p>
            <a:pPr marL="174625"/>
            <a:r>
              <a:rPr lang="en-US" altLang="ko-KR" b="1" dirty="0" smtClean="0"/>
              <a:t>3  11100 11100 10950 11100 </a:t>
            </a:r>
          </a:p>
          <a:p>
            <a:pPr marL="174625"/>
            <a:r>
              <a:rPr lang="en-US" altLang="ko-KR" b="1" dirty="0" smtClean="0"/>
              <a:t>4  11000 11150 10900 11050</a:t>
            </a:r>
            <a:endParaRPr lang="ko-KR" altLang="en-US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52120" y="2564904"/>
            <a:ext cx="3096344" cy="1080120"/>
          </a:xfrm>
          <a:prstGeom prst="wedgeRoundRectCallout">
            <a:avLst>
              <a:gd name="adj1" fmla="val -40183"/>
              <a:gd name="adj2" fmla="val -1317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컬럼의</a:t>
            </a:r>
            <a:r>
              <a:rPr lang="ko-KR" altLang="en-US" dirty="0" smtClean="0">
                <a:solidFill>
                  <a:schemeClr val="tx1"/>
                </a:solidFill>
              </a:rPr>
              <a:t> 순서를 </a:t>
            </a:r>
            <a:r>
              <a:rPr lang="en-US" altLang="ko-KR" dirty="0" smtClean="0">
                <a:solidFill>
                  <a:schemeClr val="tx1"/>
                </a:solidFill>
              </a:rPr>
              <a:t>columns </a:t>
            </a:r>
            <a:r>
              <a:rPr lang="ko-KR" altLang="en-US" dirty="0" smtClean="0">
                <a:solidFill>
                  <a:schemeClr val="tx1"/>
                </a:solidFill>
              </a:rPr>
              <a:t>이라는 이름으로 지정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date = ['16.02.29', '16.02.26', '16.02.25', '16.02.24', '16.02.23'] </a:t>
            </a:r>
            <a:r>
              <a:rPr lang="en-US" altLang="ko-KR" dirty="0" err="1" smtClean="0">
                <a:solidFill>
                  <a:schemeClr val="tx1"/>
                </a:solidFill>
              </a:rPr>
              <a:t>daeshin_day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daeshin</a:t>
            </a:r>
            <a:r>
              <a:rPr lang="en-US" altLang="ko-KR" dirty="0" smtClean="0">
                <a:solidFill>
                  <a:schemeClr val="tx1"/>
                </a:solidFill>
              </a:rPr>
              <a:t>, columns=['open', 'high', 'low', 	'close'], </a:t>
            </a:r>
            <a:r>
              <a:rPr lang="en-US" altLang="ko-KR" b="1" dirty="0" smtClean="0">
                <a:solidFill>
                  <a:schemeClr val="tx1"/>
                </a:solidFill>
              </a:rPr>
              <a:t>index=date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3635896" y="3645024"/>
            <a:ext cx="4968552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b="1" dirty="0" smtClean="0"/>
              <a:t>             </a:t>
            </a:r>
            <a:r>
              <a:rPr lang="en-US" altLang="ko-KR" b="1" dirty="0" smtClean="0">
                <a:solidFill>
                  <a:schemeClr val="tx1"/>
                </a:solidFill>
              </a:rPr>
              <a:t>open   high    low   close</a:t>
            </a:r>
          </a:p>
          <a:p>
            <a:pPr marL="174625"/>
            <a:r>
              <a:rPr lang="en-US" altLang="ko-KR" b="1" dirty="0" smtClean="0"/>
              <a:t>16.02.29  11650 12100 11600 11900 </a:t>
            </a:r>
          </a:p>
          <a:p>
            <a:pPr marL="174625"/>
            <a:r>
              <a:rPr lang="en-US" altLang="ko-KR" b="1" dirty="0" smtClean="0"/>
              <a:t>16.02.26  11100 11800 11050 11600 </a:t>
            </a:r>
          </a:p>
          <a:p>
            <a:pPr marL="174625"/>
            <a:r>
              <a:rPr lang="en-US" altLang="ko-KR" b="1" dirty="0" smtClean="0"/>
              <a:t>16.02.25  11200 11200 10900 11000 </a:t>
            </a:r>
          </a:p>
          <a:p>
            <a:pPr marL="174625"/>
            <a:r>
              <a:rPr lang="en-US" altLang="ko-KR" b="1" dirty="0" smtClean="0"/>
              <a:t>16.02.24  11100 11100 10950 11100 </a:t>
            </a:r>
          </a:p>
          <a:p>
            <a:pPr marL="174625"/>
            <a:r>
              <a:rPr lang="en-US" altLang="ko-KR" b="1" dirty="0" smtClean="0"/>
              <a:t>16.02.23  11000 11150 10900 11050</a:t>
            </a:r>
            <a:endParaRPr lang="ko-KR" altLang="en-US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23528" y="2924944"/>
            <a:ext cx="3096344" cy="648072"/>
          </a:xfrm>
          <a:prstGeom prst="wedgeRoundRectCallout">
            <a:avLst>
              <a:gd name="adj1" fmla="val 32474"/>
              <a:gd name="adj2" fmla="val -10579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  <a:r>
              <a:rPr lang="ko-KR" altLang="en-US" dirty="0" smtClean="0">
                <a:solidFill>
                  <a:schemeClr val="tx1"/>
                </a:solidFill>
              </a:rPr>
              <a:t>를 날짜로 지정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: </a:t>
            </a:r>
            <a:r>
              <a:rPr lang="ko-KR" altLang="en-US" sz="2400" dirty="0" smtClean="0"/>
              <a:t>칼럼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로우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close = </a:t>
            </a:r>
            <a:r>
              <a:rPr lang="en-US" altLang="ko-KR" dirty="0" err="1" smtClean="0">
                <a:solidFill>
                  <a:schemeClr val="tx1"/>
                </a:solidFill>
              </a:rPr>
              <a:t>daeshin_day</a:t>
            </a:r>
            <a:r>
              <a:rPr lang="en-US" altLang="ko-KR" dirty="0" smtClean="0">
                <a:solidFill>
                  <a:schemeClr val="tx1"/>
                </a:solidFill>
              </a:rPr>
              <a:t>['close']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print(close)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5148064" y="1844824"/>
            <a:ext cx="3456384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b="1" dirty="0" smtClean="0"/>
              <a:t>16.02.29   11900 </a:t>
            </a:r>
          </a:p>
          <a:p>
            <a:pPr marL="174625"/>
            <a:r>
              <a:rPr lang="en-US" altLang="ko-KR" b="1" dirty="0" smtClean="0"/>
              <a:t>16.02.26   11600 </a:t>
            </a:r>
          </a:p>
          <a:p>
            <a:pPr marL="174625"/>
            <a:r>
              <a:rPr lang="en-US" altLang="ko-KR" b="1" dirty="0" smtClean="0"/>
              <a:t>16.02.25   11000 </a:t>
            </a:r>
          </a:p>
          <a:p>
            <a:pPr marL="174625"/>
            <a:r>
              <a:rPr lang="en-US" altLang="ko-KR" b="1" dirty="0" smtClean="0"/>
              <a:t>16.02.24   11100</a:t>
            </a:r>
          </a:p>
          <a:p>
            <a:pPr marL="174625"/>
            <a:r>
              <a:rPr lang="en-US" altLang="ko-KR" b="1" dirty="0" smtClean="0"/>
              <a:t>16.02.23   11050 </a:t>
            </a:r>
          </a:p>
          <a:p>
            <a:pPr marL="174625"/>
            <a:r>
              <a:rPr lang="en-US" altLang="ko-KR" b="1" dirty="0" smtClean="0"/>
              <a:t>Name: close, </a:t>
            </a:r>
            <a:r>
              <a:rPr lang="en-US" altLang="ko-KR" b="1" dirty="0" err="1" smtClean="0"/>
              <a:t>dtype</a:t>
            </a:r>
            <a:r>
              <a:rPr lang="en-US" altLang="ko-KR" b="1" dirty="0" smtClean="0"/>
              <a:t>: int64</a:t>
            </a:r>
            <a:endParaRPr lang="ko-KR" altLang="en-US" b="1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827584" y="4581128"/>
            <a:ext cx="5544616" cy="1656184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r>
              <a:rPr lang="ko-KR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r>
              <a:rPr lang="ko-KR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</a:t>
            </a:r>
            <a:r>
              <a:rPr lang="ko-KR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일의 시가</a:t>
            </a:r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고가</a:t>
            </a:r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</a:t>
            </a:r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종가 데이터를 얻어오려면</a:t>
            </a:r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ko-KR" alt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: </a:t>
            </a:r>
            <a:r>
              <a:rPr lang="ko-KR" altLang="en-US" sz="2400" dirty="0" smtClean="0"/>
              <a:t>칼럼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로우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daeshin_day</a:t>
            </a:r>
            <a:r>
              <a:rPr lang="en-US" altLang="ko-KR" dirty="0" smtClean="0">
                <a:solidFill>
                  <a:schemeClr val="tx1"/>
                </a:solidFill>
              </a:rPr>
              <a:t>['16.02.24'])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75856" y="1988840"/>
            <a:ext cx="5256584" cy="1152128"/>
          </a:xfrm>
          <a:prstGeom prst="wedgeRoundRectCallout">
            <a:avLst>
              <a:gd name="adj1" fmla="val -39768"/>
              <a:gd name="adj2" fmla="val -80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에러 발생 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b="1" dirty="0" smtClean="0"/>
              <a:t>'16.02.04'</a:t>
            </a:r>
            <a:r>
              <a:rPr lang="ko-KR" altLang="en-US" b="1" dirty="0" smtClean="0"/>
              <a:t>와 같은 값을 사용하여 접근하면 </a:t>
            </a:r>
            <a:r>
              <a:rPr lang="en-US" altLang="ko-KR" b="1" dirty="0" smtClean="0"/>
              <a:t>Pandas</a:t>
            </a:r>
            <a:r>
              <a:rPr lang="ko-KR" altLang="en-US" b="1" dirty="0" smtClean="0"/>
              <a:t>는 이 값을 칼럼의 </a:t>
            </a:r>
            <a:r>
              <a:rPr lang="en-US" altLang="ko-KR" b="1" dirty="0" smtClean="0"/>
              <a:t>key </a:t>
            </a:r>
            <a:r>
              <a:rPr lang="ko-KR" altLang="en-US" b="1" dirty="0" smtClean="0"/>
              <a:t>값으로 판단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3429000"/>
            <a:ext cx="806489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day_data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daeshin_day.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loc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en-US" altLang="ko-KR" dirty="0" smtClean="0">
                <a:solidFill>
                  <a:schemeClr val="tx1"/>
                </a:solidFill>
              </a:rPr>
              <a:t>'16.02.24']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day_data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print(type(</a:t>
            </a:r>
            <a:r>
              <a:rPr lang="en-US" altLang="ko-KR" dirty="0" err="1" smtClean="0">
                <a:solidFill>
                  <a:schemeClr val="tx1"/>
                </a:solidFill>
              </a:rPr>
              <a:t>day_data</a:t>
            </a:r>
            <a:r>
              <a:rPr lang="en-US" altLang="ko-KR" dirty="0" smtClean="0">
                <a:solidFill>
                  <a:schemeClr val="tx1"/>
                </a:solidFill>
              </a:rPr>
              <a:t>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문서 12"/>
          <p:cNvSpPr/>
          <p:nvPr/>
        </p:nvSpPr>
        <p:spPr>
          <a:xfrm>
            <a:off x="4139952" y="4077072"/>
            <a:ext cx="4680520" cy="27809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b="1" dirty="0" smtClean="0"/>
              <a:t>open   11100 </a:t>
            </a:r>
          </a:p>
          <a:p>
            <a:pPr marL="174625"/>
            <a:r>
              <a:rPr lang="en-US" altLang="ko-KR" b="1" dirty="0" smtClean="0"/>
              <a:t>high    11100</a:t>
            </a:r>
          </a:p>
          <a:p>
            <a:pPr marL="174625"/>
            <a:r>
              <a:rPr lang="en-US" altLang="ko-KR" b="1" dirty="0" smtClean="0"/>
              <a:t>low     10950 </a:t>
            </a:r>
          </a:p>
          <a:p>
            <a:pPr marL="174625"/>
            <a:r>
              <a:rPr lang="en-US" altLang="ko-KR" b="1" dirty="0" smtClean="0"/>
              <a:t>close   11100 </a:t>
            </a:r>
          </a:p>
          <a:p>
            <a:pPr marL="174625"/>
            <a:r>
              <a:rPr lang="en-US" altLang="ko-KR" b="1" dirty="0" smtClean="0"/>
              <a:t>Name: 16.02.24, </a:t>
            </a:r>
            <a:r>
              <a:rPr lang="en-US" altLang="ko-KR" b="1" dirty="0" err="1" smtClean="0"/>
              <a:t>dtype</a:t>
            </a:r>
            <a:r>
              <a:rPr lang="en-US" altLang="ko-KR" b="1" dirty="0" smtClean="0"/>
              <a:t>: int64 </a:t>
            </a:r>
          </a:p>
          <a:p>
            <a:pPr marL="174625"/>
            <a:r>
              <a:rPr lang="en-US" altLang="ko-KR" b="1" dirty="0" smtClean="0"/>
              <a:t>&lt;class '</a:t>
            </a:r>
            <a:r>
              <a:rPr lang="en-US" altLang="ko-KR" b="1" dirty="0" err="1" smtClean="0"/>
              <a:t>pandas.core.series.Series</a:t>
            </a:r>
            <a:r>
              <a:rPr lang="en-US" altLang="ko-KR" b="1" dirty="0" smtClean="0"/>
              <a:t>'&gt;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: </a:t>
            </a:r>
            <a:r>
              <a:rPr lang="ko-KR" altLang="en-US" sz="2400" dirty="0" smtClean="0"/>
              <a:t>칼럼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로우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daeshin_day.columns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daeshin_day.index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문서 12"/>
          <p:cNvSpPr/>
          <p:nvPr/>
        </p:nvSpPr>
        <p:spPr>
          <a:xfrm>
            <a:off x="107504" y="2348880"/>
            <a:ext cx="9145016" cy="158417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dirty="0" smtClean="0"/>
              <a:t>Index(['open', 'high', 'low', 'close'],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='object') </a:t>
            </a:r>
          </a:p>
          <a:p>
            <a:pPr marL="174625"/>
            <a:r>
              <a:rPr lang="en-US" altLang="ko-KR" dirty="0" smtClean="0"/>
              <a:t>Index(['16.02.29', '16.02.26', '16.02.25', '16.02.24', '16.02.23'],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='object')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299648" cy="542928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 Anaconda prompt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 smtClean="0"/>
              <a:t>   </a:t>
            </a:r>
            <a:r>
              <a:rPr lang="en-US" altLang="ko-KR" b="1" dirty="0" err="1" smtClean="0"/>
              <a:t>conda</a:t>
            </a:r>
            <a:r>
              <a:rPr lang="en-US" altLang="ko-KR" b="1" dirty="0" smtClean="0"/>
              <a:t> install pandas-</a:t>
            </a:r>
            <a:r>
              <a:rPr lang="en-US" altLang="ko-KR" b="1" dirty="0" err="1" smtClean="0"/>
              <a:t>datareader</a:t>
            </a:r>
            <a:endParaRPr lang="en-US" altLang="ko-KR" b="1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QTConsole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smtClean="0"/>
              <a:t>pandas-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패키지 설치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23528" y="1071546"/>
            <a:ext cx="8640960" cy="5429288"/>
          </a:xfrm>
          <a:ln>
            <a:solidFill>
              <a:schemeClr val="tx1"/>
            </a:solidFill>
          </a:ln>
        </p:spPr>
        <p:txBody>
          <a:bodyPr/>
          <a:lstStyle/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smtClean="0"/>
              <a:t>import pandas as pd </a:t>
            </a:r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pandas_datareader.data</a:t>
            </a:r>
            <a:r>
              <a:rPr lang="en-US" altLang="ko-KR" dirty="0" smtClean="0"/>
              <a:t> as web </a:t>
            </a:r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matplotlib.pyplot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plt</a:t>
            </a:r>
            <a:r>
              <a:rPr lang="en-US" altLang="ko-KR" dirty="0" smtClean="0"/>
              <a:t> </a:t>
            </a:r>
          </a:p>
          <a:p>
            <a:pPr marL="6350" lvl="1" indent="-6350">
              <a:lnSpc>
                <a:spcPct val="150000"/>
              </a:lnSpc>
              <a:buNone/>
            </a:pPr>
            <a:endParaRPr lang="en-US" altLang="ko-KR" dirty="0" smtClean="0"/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b="1" dirty="0" smtClean="0"/>
              <a:t># Get GS Data from Yahoo </a:t>
            </a:r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gs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web.DataReader</a:t>
            </a:r>
            <a:r>
              <a:rPr lang="en-US" altLang="ko-KR" dirty="0" smtClean="0"/>
              <a:t>("078930.KS", "yahoo", "2014-01-01", "2016-03-06") </a:t>
            </a:r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new_gs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['Volume']!=0]  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거래량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인것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제외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 </a:t>
            </a:r>
            <a:r>
              <a:rPr lang="en-US" altLang="ko-KR" sz="2400" dirty="0" smtClean="0"/>
              <a:t>(yahoo)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95536" y="908720"/>
            <a:ext cx="8496944" cy="5429288"/>
          </a:xfrm>
          <a:ln>
            <a:solidFill>
              <a:schemeClr val="tx1"/>
            </a:solidFill>
          </a:ln>
        </p:spPr>
        <p:txBody>
          <a:bodyPr/>
          <a:lstStyle/>
          <a:p>
            <a:pPr marL="87313" lvl="1" indent="-6350">
              <a:lnSpc>
                <a:spcPct val="150000"/>
              </a:lnSpc>
              <a:buNone/>
            </a:pPr>
            <a:r>
              <a:rPr lang="en-US" altLang="ko-KR" b="1" dirty="0" smtClean="0"/>
              <a:t># Moving average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ma5 =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 Close'].rolling(window=5).mean()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ma20 =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 Close'].rolling(window=20).mean()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ma60 =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 Close'].rolling(window=60).mean()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ma120 =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 Close'].rolling(window=120).mean() </a:t>
            </a:r>
          </a:p>
          <a:p>
            <a:pPr marL="87313" lvl="1" indent="-635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 </a:t>
            </a:r>
            <a:r>
              <a:rPr lang="en-US" altLang="ko-KR" sz="2400" dirty="0" smtClean="0"/>
              <a:t>(yahoo)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23528" y="908720"/>
            <a:ext cx="8568952" cy="5429288"/>
          </a:xfrm>
          <a:ln>
            <a:solidFill>
              <a:schemeClr val="tx1"/>
            </a:solidFill>
          </a:ln>
        </p:spPr>
        <p:txBody>
          <a:bodyPr/>
          <a:lstStyle/>
          <a:p>
            <a:pPr marL="87313" lvl="1" indent="-6350">
              <a:lnSpc>
                <a:spcPct val="150000"/>
              </a:lnSpc>
              <a:buNone/>
            </a:pPr>
            <a:r>
              <a:rPr lang="en-US" altLang="ko-KR" b="1" dirty="0" smtClean="0"/>
              <a:t># Insert columns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new_gs.insert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new_gs.columns</a:t>
            </a:r>
            <a:r>
              <a:rPr lang="en-US" altLang="ko-KR" dirty="0" smtClean="0"/>
              <a:t>), "MA5", ma5) </a:t>
            </a:r>
            <a:r>
              <a:rPr lang="en-US" altLang="ko-KR" dirty="0" err="1" smtClean="0"/>
              <a:t>new_gs.insert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new_gs.columns</a:t>
            </a:r>
            <a:r>
              <a:rPr lang="en-US" altLang="ko-KR" dirty="0" smtClean="0"/>
              <a:t>), "MA20", ma20) </a:t>
            </a:r>
            <a:r>
              <a:rPr lang="en-US" altLang="ko-KR" dirty="0" err="1" smtClean="0"/>
              <a:t>new_gs.insert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new_gs.columns</a:t>
            </a:r>
            <a:r>
              <a:rPr lang="en-US" altLang="ko-KR" dirty="0" smtClean="0"/>
              <a:t>), "MA60", ma60) </a:t>
            </a:r>
            <a:r>
              <a:rPr lang="en-US" altLang="ko-KR" dirty="0" err="1" smtClean="0"/>
              <a:t>new_gs.insert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new_gs.columns</a:t>
            </a:r>
            <a:r>
              <a:rPr lang="en-US" altLang="ko-KR" dirty="0" smtClean="0"/>
              <a:t>), "MA120", ma120)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 </a:t>
            </a:r>
            <a:r>
              <a:rPr lang="en-US" altLang="ko-KR" sz="2400" dirty="0" smtClean="0"/>
              <a:t>(yahoo)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23528" y="908720"/>
            <a:ext cx="8568952" cy="5429288"/>
          </a:xfrm>
          <a:ln>
            <a:solidFill>
              <a:schemeClr val="tx1"/>
            </a:solidFill>
          </a:ln>
        </p:spPr>
        <p:txBody>
          <a:bodyPr/>
          <a:lstStyle/>
          <a:p>
            <a:pPr marL="93663" lvl="1" indent="-6350">
              <a:lnSpc>
                <a:spcPct val="150000"/>
              </a:lnSpc>
              <a:buNone/>
            </a:pPr>
            <a:r>
              <a:rPr lang="en-US" altLang="ko-KR" b="1" dirty="0" smtClean="0"/>
              <a:t># Plot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new_gs.index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 Close'], label='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 Close') 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new_gs.index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['MA5'], label='MA5')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new_gs.index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['MA20'], label='MA20') 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new_gs.index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['MA60'], label='MA60') 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new_gs.index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new_gs</a:t>
            </a:r>
            <a:r>
              <a:rPr lang="en-US" altLang="ko-KR" dirty="0" smtClean="0"/>
              <a:t>['MA120'], label='MA120') </a:t>
            </a:r>
            <a:r>
              <a:rPr lang="en-US" altLang="ko-KR" dirty="0" err="1" smtClean="0"/>
              <a:t>plt.legend</a:t>
            </a:r>
            <a:r>
              <a:rPr lang="en-US" altLang="ko-KR" dirty="0" smtClean="0"/>
              <a:t>(loc="best")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plt.grid</a:t>
            </a:r>
            <a:r>
              <a:rPr lang="en-US" altLang="ko-KR" dirty="0" smtClean="0"/>
              <a:t>()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plt.show</a:t>
            </a:r>
            <a:r>
              <a:rPr lang="en-US" altLang="ko-KR" dirty="0" smtClean="0"/>
              <a:t>()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 </a:t>
            </a:r>
            <a:r>
              <a:rPr lang="en-US" altLang="ko-KR" sz="2400" dirty="0" smtClean="0"/>
              <a:t>(yahoo)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Pandas Series</a:t>
            </a:r>
          </a:p>
          <a:p>
            <a:pPr>
              <a:defRPr/>
            </a:pPr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DataReader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23528" y="1071546"/>
            <a:ext cx="8640960" cy="5429288"/>
          </a:xfrm>
          <a:ln>
            <a:solidFill>
              <a:schemeClr val="tx1"/>
            </a:solidFill>
          </a:ln>
        </p:spPr>
        <p:txBody>
          <a:bodyPr/>
          <a:lstStyle/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smtClean="0"/>
              <a:t>import pandas as pd </a:t>
            </a:r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pandas_datareader.data</a:t>
            </a:r>
            <a:r>
              <a:rPr lang="en-US" altLang="ko-KR" dirty="0" smtClean="0"/>
              <a:t> as web </a:t>
            </a:r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matplotlib.pyplot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plt</a:t>
            </a:r>
            <a:r>
              <a:rPr lang="en-US" altLang="ko-KR" dirty="0" smtClean="0"/>
              <a:t> </a:t>
            </a:r>
          </a:p>
          <a:p>
            <a:pPr marL="6350" lvl="1" indent="-6350">
              <a:lnSpc>
                <a:spcPct val="150000"/>
              </a:lnSpc>
              <a:buNone/>
            </a:pPr>
            <a:endParaRPr lang="en-US" altLang="ko-KR" dirty="0" smtClean="0"/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b="1" dirty="0" smtClean="0"/>
              <a:t># Get KOSPI Data from Google</a:t>
            </a:r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smtClean="0"/>
              <a:t>f = </a:t>
            </a:r>
            <a:r>
              <a:rPr lang="en-US" altLang="ko-KR" dirty="0" err="1" smtClean="0"/>
              <a:t>web.DataReader</a:t>
            </a:r>
            <a:r>
              <a:rPr lang="en-US" altLang="ko-KR" dirty="0" smtClean="0"/>
              <a:t>("KRX:KOSPI", '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' ) </a:t>
            </a:r>
          </a:p>
          <a:p>
            <a:pPr marL="6350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new_f</a:t>
            </a:r>
            <a:r>
              <a:rPr lang="en-US" altLang="ko-KR" dirty="0" smtClean="0"/>
              <a:t> = f[f['Volume']!=0]  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거래량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인것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제외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google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95536" y="908720"/>
            <a:ext cx="8496944" cy="5429288"/>
          </a:xfrm>
          <a:ln>
            <a:solidFill>
              <a:schemeClr val="tx1"/>
            </a:solidFill>
          </a:ln>
        </p:spPr>
        <p:txBody>
          <a:bodyPr/>
          <a:lstStyle/>
          <a:p>
            <a:pPr marL="87313" lvl="1" indent="-6350">
              <a:lnSpc>
                <a:spcPct val="150000"/>
              </a:lnSpc>
              <a:buNone/>
            </a:pPr>
            <a:r>
              <a:rPr lang="en-US" altLang="ko-KR" b="1" dirty="0" smtClean="0"/>
              <a:t># Moving average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ma5 = 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 ['Close'].rolling(window=5).mean()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ma20 = 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 [‘Close'].rolling(window=20).mean()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ma60 = 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 ['Close'].rolling(window=60).mean()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ma120 = 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 ['Close'].rolling(window=120).mean() </a:t>
            </a:r>
          </a:p>
          <a:p>
            <a:pPr marL="87313" lvl="1" indent="-635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google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23528" y="908720"/>
            <a:ext cx="8568952" cy="5429288"/>
          </a:xfrm>
          <a:ln>
            <a:solidFill>
              <a:schemeClr val="tx1"/>
            </a:solidFill>
          </a:ln>
        </p:spPr>
        <p:txBody>
          <a:bodyPr/>
          <a:lstStyle/>
          <a:p>
            <a:pPr marL="87313" lvl="1" indent="-6350">
              <a:lnSpc>
                <a:spcPct val="150000"/>
              </a:lnSpc>
              <a:buNone/>
            </a:pPr>
            <a:r>
              <a:rPr lang="en-US" altLang="ko-KR" b="1" dirty="0" smtClean="0"/>
              <a:t># Insert columns 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new_f.insert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new_f.columns</a:t>
            </a:r>
            <a:r>
              <a:rPr lang="en-US" altLang="ko-KR" dirty="0" smtClean="0"/>
              <a:t>), "MA5", ma5) </a:t>
            </a:r>
            <a:r>
              <a:rPr lang="en-US" altLang="ko-KR" dirty="0" err="1" smtClean="0"/>
              <a:t>new_f.insert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new_f.columns</a:t>
            </a:r>
            <a:r>
              <a:rPr lang="en-US" altLang="ko-KR" dirty="0" smtClean="0"/>
              <a:t>), "MA20", ma20) </a:t>
            </a:r>
            <a:r>
              <a:rPr lang="en-US" altLang="ko-KR" dirty="0" err="1" smtClean="0"/>
              <a:t>new_f.insert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new_f.columns</a:t>
            </a:r>
            <a:r>
              <a:rPr lang="en-US" altLang="ko-KR" dirty="0" smtClean="0"/>
              <a:t>), "MA60", ma60) </a:t>
            </a:r>
            <a:r>
              <a:rPr lang="en-US" altLang="ko-KR" dirty="0" err="1" smtClean="0"/>
              <a:t>new_f.insert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new_f.columns</a:t>
            </a:r>
            <a:r>
              <a:rPr lang="en-US" altLang="ko-KR" dirty="0" smtClean="0"/>
              <a:t>), "MA120", ma120)</a:t>
            </a:r>
          </a:p>
          <a:p>
            <a:pPr marL="87313" lvl="1" indent="-6350">
              <a:lnSpc>
                <a:spcPct val="150000"/>
              </a:lnSpc>
              <a:buNone/>
            </a:pPr>
            <a:r>
              <a:rPr lang="en-US" altLang="ko-KR" dirty="0" smtClean="0"/>
              <a:t>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google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23528" y="908720"/>
            <a:ext cx="8568952" cy="5429288"/>
          </a:xfrm>
          <a:ln>
            <a:solidFill>
              <a:schemeClr val="tx1"/>
            </a:solidFill>
          </a:ln>
        </p:spPr>
        <p:txBody>
          <a:bodyPr/>
          <a:lstStyle/>
          <a:p>
            <a:pPr marL="93663" lvl="1" indent="-6350">
              <a:lnSpc>
                <a:spcPct val="150000"/>
              </a:lnSpc>
              <a:buNone/>
            </a:pPr>
            <a:r>
              <a:rPr lang="en-US" altLang="ko-KR" b="1" dirty="0" smtClean="0"/>
              <a:t># Plot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['Close'], label='Close')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['MA5'], label='MA5')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['MA20'], label='MA20')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['MA60'], label='MA60')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new_f</a:t>
            </a:r>
            <a:r>
              <a:rPr lang="en-US" altLang="ko-KR" dirty="0" smtClean="0"/>
              <a:t>['MA120'], label='MA120')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plt.legend</a:t>
            </a:r>
            <a:r>
              <a:rPr lang="en-US" altLang="ko-KR" dirty="0" smtClean="0"/>
              <a:t>(loc="best")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plt.grid</a:t>
            </a:r>
            <a:r>
              <a:rPr lang="en-US" altLang="ko-KR" dirty="0" smtClean="0"/>
              <a:t>() </a:t>
            </a:r>
          </a:p>
          <a:p>
            <a:pPr marL="93663" lvl="1" indent="-6350">
              <a:lnSpc>
                <a:spcPct val="150000"/>
              </a:lnSpc>
              <a:buNone/>
            </a:pPr>
            <a:r>
              <a:rPr lang="en-US" altLang="ko-KR" dirty="0" err="1" smtClean="0"/>
              <a:t>plt.show</a:t>
            </a:r>
            <a:r>
              <a:rPr lang="en-US" altLang="ko-KR" dirty="0" smtClean="0"/>
              <a:t>()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그리기 </a:t>
            </a:r>
            <a:r>
              <a:rPr lang="en-US" altLang="ko-KR" dirty="0" smtClean="0"/>
              <a:t>–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google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299648" cy="542928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Pandas</a:t>
            </a:r>
            <a:r>
              <a:rPr lang="ko-KR" altLang="en-US" dirty="0" smtClean="0"/>
              <a:t>는 효과적인 데이터 분석을 위한 고수준의 자료구조와 데이터 분석 도구를 제공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데이터를 다루는 데 효과적인 자료구조이며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은 행과 열로 구성된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데이터를 다루는 데 효과적인 자료구조이다</a:t>
            </a:r>
            <a:r>
              <a:rPr lang="en-US" altLang="ko-KR" dirty="0" smtClean="0"/>
              <a:t>.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Series :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차원 자료구조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from pandas import Series, </a:t>
            </a:r>
            <a:r>
              <a:rPr lang="en-US" altLang="ko-KR" dirty="0" err="1" smtClean="0">
                <a:solidFill>
                  <a:schemeClr val="tx1"/>
                </a:solidFill>
              </a:rPr>
              <a:t>DataFrame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4625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kakao</a:t>
            </a:r>
            <a:r>
              <a:rPr lang="en-US" altLang="ko-KR" dirty="0" smtClean="0">
                <a:solidFill>
                  <a:schemeClr val="tx1"/>
                </a:solidFill>
              </a:rPr>
              <a:t> = Series([92600, 92400, 92100, 94300, 92300]) </a:t>
            </a:r>
          </a:p>
          <a:p>
            <a:pPr marL="174625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print(</a:t>
            </a:r>
            <a:r>
              <a:rPr lang="en-US" altLang="ko-KR" dirty="0" err="1" smtClean="0">
                <a:solidFill>
                  <a:schemeClr val="tx1"/>
                </a:solidFill>
              </a:rPr>
              <a:t>kakao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2240" y="2780928"/>
            <a:ext cx="1872208" cy="21602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/>
            <a:r>
              <a:rPr lang="en-US" altLang="ko-KR" dirty="0" smtClean="0">
                <a:solidFill>
                  <a:schemeClr val="bg1"/>
                </a:solidFill>
              </a:rPr>
              <a:t>0  92600 </a:t>
            </a:r>
          </a:p>
          <a:p>
            <a:pPr marL="261938"/>
            <a:r>
              <a:rPr lang="en-US" altLang="ko-KR" dirty="0" smtClean="0">
                <a:solidFill>
                  <a:schemeClr val="bg1"/>
                </a:solidFill>
              </a:rPr>
              <a:t>1  92400 </a:t>
            </a:r>
          </a:p>
          <a:p>
            <a:pPr marL="261938"/>
            <a:r>
              <a:rPr lang="en-US" altLang="ko-KR" dirty="0" smtClean="0">
                <a:solidFill>
                  <a:schemeClr val="bg1"/>
                </a:solidFill>
              </a:rPr>
              <a:t>2  92100 </a:t>
            </a:r>
          </a:p>
          <a:p>
            <a:pPr marL="261938"/>
            <a:r>
              <a:rPr lang="en-US" altLang="ko-KR" dirty="0" smtClean="0">
                <a:solidFill>
                  <a:schemeClr val="bg1"/>
                </a:solidFill>
              </a:rPr>
              <a:t>3  94300 </a:t>
            </a:r>
          </a:p>
          <a:p>
            <a:pPr marL="261938"/>
            <a:r>
              <a:rPr lang="en-US" altLang="ko-KR" dirty="0" smtClean="0">
                <a:solidFill>
                  <a:schemeClr val="bg1"/>
                </a:solidFill>
              </a:rPr>
              <a:t>4  92300 </a:t>
            </a:r>
          </a:p>
          <a:p>
            <a:pPr marL="261938"/>
            <a:r>
              <a:rPr lang="en-US" altLang="ko-KR" dirty="0" err="1" smtClean="0">
                <a:solidFill>
                  <a:schemeClr val="bg1"/>
                </a:solidFill>
              </a:rPr>
              <a:t>dtype</a:t>
            </a:r>
            <a:r>
              <a:rPr lang="en-US" altLang="ko-KR" dirty="0" smtClean="0">
                <a:solidFill>
                  <a:schemeClr val="bg1"/>
                </a:solidFill>
              </a:rPr>
              <a:t>: int64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모서리가 접힌 도형 7"/>
          <p:cNvSpPr/>
          <p:nvPr/>
        </p:nvSpPr>
        <p:spPr>
          <a:xfrm>
            <a:off x="539552" y="2780928"/>
            <a:ext cx="5184576" cy="2232248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Pandas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Series</a:t>
            </a:r>
            <a:r>
              <a:rPr lang="ko-KR" altLang="en-US" dirty="0" smtClean="0">
                <a:solidFill>
                  <a:schemeClr val="tx1"/>
                </a:solidFill>
              </a:rPr>
              <a:t>는 클래스이다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생성자로</a:t>
            </a:r>
            <a:r>
              <a:rPr lang="ko-KR" altLang="en-US" dirty="0" smtClean="0">
                <a:solidFill>
                  <a:schemeClr val="tx1"/>
                </a:solidFill>
              </a:rPr>
              <a:t> 위와 같이 </a:t>
            </a:r>
            <a:r>
              <a:rPr lang="ko-KR" altLang="en-US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dirty="0" smtClean="0">
                <a:solidFill>
                  <a:schemeClr val="tx1"/>
                </a:solidFill>
              </a:rPr>
              <a:t> 리스트를 넘겨주면 해당 값에 포함하는 </a:t>
            </a:r>
            <a:r>
              <a:rPr lang="en-US" altLang="ko-KR" dirty="0" smtClean="0">
                <a:solidFill>
                  <a:schemeClr val="tx1"/>
                </a:solidFill>
              </a:rPr>
              <a:t>Series </a:t>
            </a:r>
            <a:r>
              <a:rPr lang="ko-KR" altLang="en-US" dirty="0" smtClean="0">
                <a:solidFill>
                  <a:schemeClr val="tx1"/>
                </a:solidFill>
              </a:rPr>
              <a:t>객체를 생성해준다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555776" y="5517232"/>
            <a:ext cx="4968552" cy="1080120"/>
          </a:xfrm>
          <a:prstGeom prst="wedgeRoundRectCallout">
            <a:avLst>
              <a:gd name="adj1" fmla="val 39449"/>
              <a:gd name="adj2" fmla="val -17553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Series </a:t>
            </a:r>
            <a:r>
              <a:rPr lang="ko-KR" altLang="en-US" dirty="0" smtClean="0">
                <a:solidFill>
                  <a:schemeClr val="tx1"/>
                </a:solidFill>
              </a:rPr>
              <a:t>객체를 생성할 때 따로 인덱스를 지정하지 않았다면 기본적으로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부터 시작하는 </a:t>
            </a:r>
            <a:r>
              <a:rPr lang="ko-KR" altLang="en-US" dirty="0" err="1" smtClean="0">
                <a:solidFill>
                  <a:schemeClr val="tx1"/>
                </a:solidFill>
              </a:rPr>
              <a:t>정숫값으로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인덱싱된다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Series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kakao</a:t>
            </a:r>
            <a:r>
              <a:rPr lang="en-US" altLang="ko-KR" dirty="0" smtClean="0">
                <a:solidFill>
                  <a:schemeClr val="tx1"/>
                </a:solidFill>
              </a:rPr>
              <a:t>[0])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kakao</a:t>
            </a:r>
            <a:r>
              <a:rPr lang="en-US" altLang="ko-KR" dirty="0" smtClean="0">
                <a:solidFill>
                  <a:schemeClr val="tx1"/>
                </a:solidFill>
              </a:rPr>
              <a:t>[2])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kakao</a:t>
            </a:r>
            <a:r>
              <a:rPr lang="en-US" altLang="ko-KR" dirty="0" smtClean="0">
                <a:solidFill>
                  <a:schemeClr val="tx1"/>
                </a:solidFill>
              </a:rPr>
              <a:t>[4])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2952328"/>
            <a:ext cx="806489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kakao2 = Series([92600, 92400, 92100, 94300, 92300], 	index=['2016-02-19', '2016-02-18', '2016-02-17', '2016-02-	16', '2016-02-15']) </a:t>
            </a:r>
          </a:p>
          <a:p>
            <a:pPr marL="261938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print(kakao2)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문서 11"/>
          <p:cNvSpPr/>
          <p:nvPr/>
        </p:nvSpPr>
        <p:spPr>
          <a:xfrm>
            <a:off x="7452320" y="1772816"/>
            <a:ext cx="1368152" cy="12961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/>
            <a:r>
              <a:rPr lang="en-US" altLang="ko-KR" b="1" dirty="0" smtClean="0"/>
              <a:t>92600 92100 92300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순서도: 문서 12"/>
          <p:cNvSpPr/>
          <p:nvPr/>
        </p:nvSpPr>
        <p:spPr>
          <a:xfrm>
            <a:off x="5796136" y="4104456"/>
            <a:ext cx="3024336" cy="24928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/>
            <a:r>
              <a:rPr lang="en-US" altLang="ko-KR" b="1" dirty="0" smtClean="0"/>
              <a:t>2016-02-19   92600 </a:t>
            </a:r>
          </a:p>
          <a:p>
            <a:pPr marL="261938"/>
            <a:r>
              <a:rPr lang="en-US" altLang="ko-KR" b="1" dirty="0" smtClean="0"/>
              <a:t>2016-02-18   92400 </a:t>
            </a:r>
          </a:p>
          <a:p>
            <a:pPr marL="261938"/>
            <a:r>
              <a:rPr lang="en-US" altLang="ko-KR" b="1" dirty="0" smtClean="0"/>
              <a:t>2016-02-17   92100 </a:t>
            </a:r>
          </a:p>
          <a:p>
            <a:pPr marL="261938"/>
            <a:r>
              <a:rPr lang="en-US" altLang="ko-KR" b="1" dirty="0" smtClean="0"/>
              <a:t>2016-02-16   94300 </a:t>
            </a:r>
          </a:p>
          <a:p>
            <a:pPr marL="261938"/>
            <a:r>
              <a:rPr lang="en-US" altLang="ko-KR" b="1" dirty="0" smtClean="0"/>
              <a:t>2016-02-15   92300 </a:t>
            </a:r>
          </a:p>
          <a:p>
            <a:pPr marL="261938"/>
            <a:r>
              <a:rPr lang="en-US" altLang="ko-KR" b="1" dirty="0" err="1" smtClean="0"/>
              <a:t>dtype</a:t>
            </a:r>
            <a:r>
              <a:rPr lang="en-US" altLang="ko-KR" b="1" dirty="0" smtClean="0"/>
              <a:t>: int64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67544" y="5832648"/>
            <a:ext cx="4968552" cy="836712"/>
          </a:xfrm>
          <a:prstGeom prst="wedgeRoundRectCallout">
            <a:avLst>
              <a:gd name="adj1" fmla="val 42078"/>
              <a:gd name="adj2" fmla="val -7206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  <a:r>
              <a:rPr lang="ko-KR" altLang="en-US" dirty="0" smtClean="0">
                <a:solidFill>
                  <a:schemeClr val="tx1"/>
                </a:solidFill>
              </a:rPr>
              <a:t>에 인덱싱할 값을 넘겨주면 해당 값으로 인덱싱 된다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Series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print(kakao2['2016-02-19'])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print(kakao2['2016-02-18'])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2564904"/>
            <a:ext cx="806489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for date in kakao2.index: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print(date) </a:t>
            </a:r>
          </a:p>
          <a:p>
            <a:pPr marL="261938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for </a:t>
            </a:r>
            <a:r>
              <a:rPr lang="en-US" altLang="ko-KR" dirty="0" err="1" smtClean="0">
                <a:solidFill>
                  <a:schemeClr val="tx1"/>
                </a:solidFill>
              </a:rPr>
              <a:t>ending_price</a:t>
            </a:r>
            <a:r>
              <a:rPr lang="en-US" altLang="ko-KR" dirty="0" smtClean="0">
                <a:solidFill>
                  <a:schemeClr val="tx1"/>
                </a:solidFill>
              </a:rPr>
              <a:t> in kakao2.values: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ending_price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문서 11"/>
          <p:cNvSpPr/>
          <p:nvPr/>
        </p:nvSpPr>
        <p:spPr>
          <a:xfrm>
            <a:off x="6948264" y="1196752"/>
            <a:ext cx="1584176" cy="10801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/>
            <a:r>
              <a:rPr lang="en-US" altLang="ko-KR" b="1" dirty="0" smtClean="0">
                <a:solidFill>
                  <a:schemeClr val="bg1"/>
                </a:solidFill>
              </a:rPr>
              <a:t>92600 92400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순서도: 문서 12"/>
          <p:cNvSpPr/>
          <p:nvPr/>
        </p:nvSpPr>
        <p:spPr>
          <a:xfrm>
            <a:off x="6444208" y="2681536"/>
            <a:ext cx="2088232" cy="41764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/>
            <a:r>
              <a:rPr lang="en-US" altLang="ko-KR" b="1" dirty="0" smtClean="0"/>
              <a:t>2016-02-19 </a:t>
            </a:r>
          </a:p>
          <a:p>
            <a:pPr marL="261938"/>
            <a:r>
              <a:rPr lang="en-US" altLang="ko-KR" b="1" dirty="0" smtClean="0"/>
              <a:t>2016-02-18 </a:t>
            </a:r>
          </a:p>
          <a:p>
            <a:pPr marL="261938"/>
            <a:r>
              <a:rPr lang="en-US" altLang="ko-KR" b="1" dirty="0" smtClean="0"/>
              <a:t>2016-02-17 </a:t>
            </a:r>
          </a:p>
          <a:p>
            <a:pPr marL="261938"/>
            <a:r>
              <a:rPr lang="en-US" altLang="ko-KR" b="1" dirty="0" smtClean="0"/>
              <a:t>2016-02-16 </a:t>
            </a:r>
          </a:p>
          <a:p>
            <a:pPr marL="261938"/>
            <a:r>
              <a:rPr lang="en-US" altLang="ko-KR" b="1" dirty="0" smtClean="0"/>
              <a:t>2016-02-15 </a:t>
            </a:r>
          </a:p>
          <a:p>
            <a:pPr marL="261938"/>
            <a:r>
              <a:rPr lang="en-US" altLang="ko-KR" b="1" dirty="0" smtClean="0"/>
              <a:t>92600 </a:t>
            </a:r>
          </a:p>
          <a:p>
            <a:pPr marL="261938"/>
            <a:r>
              <a:rPr lang="en-US" altLang="ko-KR" b="1" dirty="0" smtClean="0"/>
              <a:t>92400 </a:t>
            </a:r>
          </a:p>
          <a:p>
            <a:pPr marL="261938"/>
            <a:r>
              <a:rPr lang="en-US" altLang="ko-KR" b="1" dirty="0" smtClean="0"/>
              <a:t>92100 </a:t>
            </a:r>
          </a:p>
          <a:p>
            <a:pPr marL="261938"/>
            <a:r>
              <a:rPr lang="en-US" altLang="ko-KR" b="1" dirty="0" smtClean="0"/>
              <a:t>94300 </a:t>
            </a:r>
          </a:p>
          <a:p>
            <a:pPr marL="261938"/>
            <a:r>
              <a:rPr lang="en-US" altLang="ko-KR" b="1" dirty="0" smtClean="0"/>
              <a:t>92300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Series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mine = Series([10, 20, 30], index=[‘</a:t>
            </a:r>
            <a:r>
              <a:rPr lang="en-US" altLang="ko-KR" dirty="0" err="1" smtClean="0">
                <a:solidFill>
                  <a:schemeClr val="tx1"/>
                </a:solidFill>
              </a:rPr>
              <a:t>lg</a:t>
            </a:r>
            <a:r>
              <a:rPr lang="en-US" altLang="ko-KR" dirty="0" smtClean="0">
                <a:solidFill>
                  <a:schemeClr val="tx1"/>
                </a:solidFill>
              </a:rPr>
              <a:t>', '</a:t>
            </a:r>
            <a:r>
              <a:rPr lang="en-US" altLang="ko-KR" dirty="0" err="1" smtClean="0">
                <a:solidFill>
                  <a:schemeClr val="tx1"/>
                </a:solidFill>
              </a:rPr>
              <a:t>sk</a:t>
            </a:r>
            <a:r>
              <a:rPr lang="en-US" altLang="ko-KR" dirty="0" smtClean="0">
                <a:solidFill>
                  <a:schemeClr val="tx1"/>
                </a:solidFill>
              </a:rPr>
              <a:t>', '</a:t>
            </a:r>
            <a:r>
              <a:rPr lang="en-US" altLang="ko-KR" dirty="0" err="1" smtClean="0">
                <a:solidFill>
                  <a:schemeClr val="tx1"/>
                </a:solidFill>
              </a:rPr>
              <a:t>kt</a:t>
            </a:r>
            <a:r>
              <a:rPr lang="en-US" altLang="ko-KR" dirty="0" smtClean="0">
                <a:solidFill>
                  <a:schemeClr val="tx1"/>
                </a:solidFill>
              </a:rPr>
              <a:t>'])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friend = Series([10, 30, 20], index=['</a:t>
            </a:r>
            <a:r>
              <a:rPr lang="en-US" altLang="ko-KR" dirty="0" err="1" smtClean="0">
                <a:solidFill>
                  <a:schemeClr val="tx1"/>
                </a:solidFill>
              </a:rPr>
              <a:t>kt</a:t>
            </a:r>
            <a:r>
              <a:rPr lang="en-US" altLang="ko-KR" dirty="0" smtClean="0">
                <a:solidFill>
                  <a:schemeClr val="tx1"/>
                </a:solidFill>
              </a:rPr>
              <a:t>', </a:t>
            </a:r>
            <a:r>
              <a:rPr lang="en-US" altLang="ko-KR" dirty="0" err="1" smtClean="0">
                <a:solidFill>
                  <a:schemeClr val="tx1"/>
                </a:solidFill>
              </a:rPr>
              <a:t>lg</a:t>
            </a:r>
            <a:r>
              <a:rPr lang="en-US" altLang="ko-KR" dirty="0" smtClean="0">
                <a:solidFill>
                  <a:schemeClr val="tx1"/>
                </a:solidFill>
              </a:rPr>
              <a:t>', '</a:t>
            </a:r>
            <a:r>
              <a:rPr lang="en-US" altLang="ko-KR" dirty="0" err="1" smtClean="0">
                <a:solidFill>
                  <a:schemeClr val="tx1"/>
                </a:solidFill>
              </a:rPr>
              <a:t>sk</a:t>
            </a:r>
            <a:r>
              <a:rPr lang="en-US" altLang="ko-KR" dirty="0" smtClean="0">
                <a:solidFill>
                  <a:schemeClr val="tx1"/>
                </a:solidFill>
              </a:rPr>
              <a:t>'])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2564904"/>
            <a:ext cx="806489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merge = mine + friend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print(merge)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문서 12"/>
          <p:cNvSpPr/>
          <p:nvPr/>
        </p:nvSpPr>
        <p:spPr>
          <a:xfrm>
            <a:off x="6372200" y="3473624"/>
            <a:ext cx="2088232" cy="26916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/>
            <a:r>
              <a:rPr lang="en-US" altLang="ko-KR" b="1" dirty="0" err="1" smtClean="0"/>
              <a:t>kt</a:t>
            </a:r>
            <a:r>
              <a:rPr lang="en-US" altLang="ko-KR" b="1" dirty="0" smtClean="0"/>
              <a:t>   40 </a:t>
            </a:r>
          </a:p>
          <a:p>
            <a:pPr marL="261938"/>
            <a:r>
              <a:rPr lang="en-US" altLang="ko-KR" b="1" dirty="0" err="1" smtClean="0"/>
              <a:t>lg</a:t>
            </a:r>
            <a:r>
              <a:rPr lang="en-US" altLang="ko-KR" b="1" dirty="0" smtClean="0"/>
              <a:t>   40 </a:t>
            </a:r>
          </a:p>
          <a:p>
            <a:pPr marL="261938"/>
            <a:r>
              <a:rPr lang="en-US" altLang="ko-KR" b="1" dirty="0" err="1" smtClean="0"/>
              <a:t>sk</a:t>
            </a:r>
            <a:r>
              <a:rPr lang="en-US" altLang="ko-KR" b="1" dirty="0" smtClean="0"/>
              <a:t>   40 </a:t>
            </a:r>
          </a:p>
          <a:p>
            <a:pPr marL="261938"/>
            <a:r>
              <a:rPr lang="en-US" altLang="ko-KR" b="1" dirty="0" err="1" smtClean="0"/>
              <a:t>dtype</a:t>
            </a:r>
            <a:r>
              <a:rPr lang="en-US" altLang="ko-KR" b="1" dirty="0" smtClean="0"/>
              <a:t>: int64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모서리가 접힌 도형 9"/>
          <p:cNvSpPr/>
          <p:nvPr/>
        </p:nvSpPr>
        <p:spPr>
          <a:xfrm>
            <a:off x="539552" y="3861048"/>
            <a:ext cx="4176464" cy="129614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같은 인덱스를 갖는 값들끼리 덧셈 수행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: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자료구조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from pandas import Series, </a:t>
            </a:r>
            <a:r>
              <a:rPr lang="en-US" altLang="ko-KR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raw_data</a:t>
            </a:r>
            <a:r>
              <a:rPr lang="en-US" altLang="ko-KR" dirty="0" smtClean="0">
                <a:solidFill>
                  <a:schemeClr val="tx1"/>
                </a:solidFill>
              </a:rPr>
              <a:t> = {'col0': [1, 2, 3, 4],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              'col1': [10, 20, 30, 40],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              'col2': [100, 200, 300, 400]}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data = </a:t>
            </a:r>
            <a:r>
              <a:rPr lang="en-US" altLang="ko-KR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raw_data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print(data)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5724128" y="3284984"/>
            <a:ext cx="2736304" cy="25202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it-IT" altLang="ko-KR" b="1" dirty="0" smtClean="0">
                <a:solidFill>
                  <a:schemeClr val="tx1"/>
                </a:solidFill>
              </a:rPr>
              <a:t>   col0   col1  col2 </a:t>
            </a:r>
          </a:p>
          <a:p>
            <a:pPr marL="174625"/>
            <a:r>
              <a:rPr lang="it-IT" altLang="ko-KR" b="1" dirty="0" smtClean="0"/>
              <a:t>0    1     10    100 </a:t>
            </a:r>
          </a:p>
          <a:p>
            <a:pPr marL="174625"/>
            <a:r>
              <a:rPr lang="it-IT" altLang="ko-KR" b="1" dirty="0" smtClean="0"/>
              <a:t>1    2     20    200 </a:t>
            </a:r>
          </a:p>
          <a:p>
            <a:pPr marL="174625"/>
            <a:r>
              <a:rPr lang="it-IT" altLang="ko-KR" b="1" dirty="0" smtClean="0"/>
              <a:t>2    3     30    300 </a:t>
            </a:r>
          </a:p>
          <a:p>
            <a:pPr marL="174625"/>
            <a:r>
              <a:rPr lang="it-IT" altLang="ko-KR" b="1" dirty="0" smtClean="0"/>
              <a:t>3    4     40    400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endParaRPr lang="en-US" altLang="ko-KR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from pandas import Series, </a:t>
            </a:r>
            <a:r>
              <a:rPr lang="en-US" altLang="ko-KR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daeshin</a:t>
            </a:r>
            <a:r>
              <a:rPr lang="en-US" altLang="ko-KR" dirty="0" smtClean="0">
                <a:solidFill>
                  <a:schemeClr val="tx1"/>
                </a:solidFill>
              </a:rPr>
              <a:t> = {'open': [11650, 11100, 11200, 11100, 11000],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            'high': [12100, 11800, 11200, 11100, 11150],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            ‘low' : [11600, 11050, 10900, 10950, 10900],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            'close': [11900, 11600, 11000, 11100, 11050]}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daeshin_day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daeshin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</a:p>
          <a:p>
            <a:pPr marL="261938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print(</a:t>
            </a:r>
            <a:r>
              <a:rPr lang="en-US" altLang="ko-KR" dirty="0" err="1" smtClean="0">
                <a:solidFill>
                  <a:schemeClr val="tx1"/>
                </a:solidFill>
              </a:rPr>
              <a:t>daeshin_day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4211960" y="3933056"/>
            <a:ext cx="4032448" cy="25202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b="1" dirty="0" smtClean="0"/>
              <a:t>   </a:t>
            </a:r>
            <a:r>
              <a:rPr lang="en-US" altLang="ko-KR" b="1" dirty="0" smtClean="0">
                <a:solidFill>
                  <a:schemeClr val="tx1"/>
                </a:solidFill>
              </a:rPr>
              <a:t>close   high    low   open</a:t>
            </a:r>
          </a:p>
          <a:p>
            <a:pPr marL="174625"/>
            <a:r>
              <a:rPr lang="en-US" altLang="ko-KR" b="1" dirty="0" smtClean="0"/>
              <a:t>0 11900 12100 11600 11650 </a:t>
            </a:r>
          </a:p>
          <a:p>
            <a:pPr marL="174625"/>
            <a:r>
              <a:rPr lang="en-US" altLang="ko-KR" b="1" dirty="0" smtClean="0"/>
              <a:t>1 11600 11800 11050 11100 </a:t>
            </a:r>
          </a:p>
          <a:p>
            <a:pPr marL="174625"/>
            <a:r>
              <a:rPr lang="en-US" altLang="ko-KR" b="1" dirty="0" smtClean="0"/>
              <a:t>2 11000 11200 10900 11200 </a:t>
            </a:r>
          </a:p>
          <a:p>
            <a:pPr marL="174625"/>
            <a:r>
              <a:rPr lang="en-US" altLang="ko-KR" b="1" dirty="0" smtClean="0"/>
              <a:t>3 11100 11100 10950 11100</a:t>
            </a:r>
          </a:p>
          <a:p>
            <a:pPr marL="174625"/>
            <a:r>
              <a:rPr lang="en-US" altLang="ko-KR" b="1" dirty="0" smtClean="0"/>
              <a:t>4 11050 11150 10900 11000</a:t>
            </a:r>
            <a:endParaRPr lang="ko-KR" altLang="en-US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76064" y="4869160"/>
            <a:ext cx="3419872" cy="576064"/>
          </a:xfrm>
          <a:prstGeom prst="wedgeRoundRectCallout">
            <a:avLst>
              <a:gd name="adj1" fmla="val 66694"/>
              <a:gd name="adj2" fmla="val -1546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err="1" smtClean="0">
                <a:solidFill>
                  <a:schemeClr val="tx1"/>
                </a:solidFill>
              </a:rPr>
              <a:t>컬럼의</a:t>
            </a:r>
            <a:r>
              <a:rPr lang="ko-KR" altLang="en-US" dirty="0" smtClean="0">
                <a:solidFill>
                  <a:schemeClr val="tx1"/>
                </a:solidFill>
              </a:rPr>
              <a:t> 순서가 바뀜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17805</TotalTime>
  <Words>1195</Words>
  <Application>Microsoft Office PowerPoint</Application>
  <PresentationFormat>화면 슬라이드 쇼(4:3)</PresentationFormat>
  <Paragraphs>202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HY견고딕</vt:lpstr>
      <vt:lpstr>굴림</vt:lpstr>
      <vt:lpstr>맑은 고딕</vt:lpstr>
      <vt:lpstr>HY헤드라인M</vt:lpstr>
      <vt:lpstr>Arial</vt:lpstr>
      <vt:lpstr>Wingdings</vt:lpstr>
      <vt:lpstr>돋움</vt:lpstr>
      <vt:lpstr>2_디자인 사용자 지정</vt:lpstr>
      <vt:lpstr>17. Pandas를 사용한 데이터 분석</vt:lpstr>
      <vt:lpstr>PowerPoint 프레젠테이션</vt:lpstr>
      <vt:lpstr>Pandas</vt:lpstr>
      <vt:lpstr>Pandas Series : 1차원 자료구조</vt:lpstr>
      <vt:lpstr>Pandas Series</vt:lpstr>
      <vt:lpstr>Pandas Series</vt:lpstr>
      <vt:lpstr>Pandas Series</vt:lpstr>
      <vt:lpstr>Pandas DataFrame : 2차원 자료구조</vt:lpstr>
      <vt:lpstr>Pandas DataFrame</vt:lpstr>
      <vt:lpstr>Pandas DataFrame</vt:lpstr>
      <vt:lpstr>Pandas DataFrame</vt:lpstr>
      <vt:lpstr>Pandas DataFrame : 칼럼, 로우 선택</vt:lpstr>
      <vt:lpstr>Pandas DataFrame : 칼럼, 로우 선택</vt:lpstr>
      <vt:lpstr>Pandas DataFrame : 칼럼, 로우 선택</vt:lpstr>
      <vt:lpstr>주식 챠트 그리기 – pandas-datareader 패키지 설치</vt:lpstr>
      <vt:lpstr>주식 챠트 그리기 – datareader 사용하기 (yahoo)</vt:lpstr>
      <vt:lpstr>주식 챠트 그리기 – datareader 사용하기 (yahoo)</vt:lpstr>
      <vt:lpstr>주식 챠트 그리기 – datareader 사용하기 (yahoo)</vt:lpstr>
      <vt:lpstr>주식 챠트 그리기 – datareader 사용하기 (yahoo)</vt:lpstr>
      <vt:lpstr>주식 챠트 그리기 – datareader 사용하기 (google)</vt:lpstr>
      <vt:lpstr>주식 챠트 그리기 – datareader 사용하기 (google)</vt:lpstr>
      <vt:lpstr>주식 챠트 그리기 – datareader 사용하기 (google)</vt:lpstr>
      <vt:lpstr>주식 챠트 그리기 – datareader 사용하기 (google)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oxywo</cp:lastModifiedBy>
  <cp:revision>2654</cp:revision>
  <dcterms:created xsi:type="dcterms:W3CDTF">2004-07-21T02:43:03Z</dcterms:created>
  <dcterms:modified xsi:type="dcterms:W3CDTF">2018-03-30T08:30:41Z</dcterms:modified>
</cp:coreProperties>
</file>