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308" r:id="rId39"/>
    <p:sldId id="309" r:id="rId40"/>
    <p:sldId id="310" r:id="rId41"/>
    <p:sldId id="311" r:id="rId42"/>
    <p:sldId id="313" r:id="rId43"/>
    <p:sldId id="314" r:id="rId44"/>
    <p:sldId id="315" r:id="rId45"/>
    <p:sldId id="316" r:id="rId46"/>
    <p:sldId id="317" r:id="rId47"/>
    <p:sldId id="319" r:id="rId48"/>
    <p:sldId id="318" r:id="rId49"/>
    <p:sldId id="320" r:id="rId50"/>
    <p:sldId id="321" r:id="rId51"/>
    <p:sldId id="322" r:id="rId52"/>
    <p:sldId id="323" r:id="rId53"/>
    <p:sldId id="324" r:id="rId54"/>
    <p:sldId id="325" r:id="rId55"/>
    <p:sldId id="386" r:id="rId56"/>
    <p:sldId id="387" r:id="rId57"/>
    <p:sldId id="388" r:id="rId58"/>
    <p:sldId id="389" r:id="rId59"/>
    <p:sldId id="390" r:id="rId60"/>
    <p:sldId id="391" r:id="rId61"/>
    <p:sldId id="395" r:id="rId62"/>
    <p:sldId id="398" r:id="rId63"/>
    <p:sldId id="396" r:id="rId64"/>
    <p:sldId id="397" r:id="rId65"/>
    <p:sldId id="399" r:id="rId66"/>
    <p:sldId id="400" r:id="rId67"/>
    <p:sldId id="401" r:id="rId68"/>
    <p:sldId id="402" r:id="rId69"/>
    <p:sldId id="403" r:id="rId70"/>
    <p:sldId id="404" r:id="rId71"/>
    <p:sldId id="405" r:id="rId72"/>
    <p:sldId id="406" r:id="rId73"/>
    <p:sldId id="409" r:id="rId74"/>
    <p:sldId id="407" r:id="rId75"/>
    <p:sldId id="408" r:id="rId76"/>
    <p:sldId id="410" r:id="rId77"/>
    <p:sldId id="420" r:id="rId78"/>
    <p:sldId id="421" r:id="rId79"/>
    <p:sldId id="422" r:id="rId80"/>
    <p:sldId id="423" r:id="rId81"/>
    <p:sldId id="327" r:id="rId82"/>
    <p:sldId id="328" r:id="rId83"/>
    <p:sldId id="377" r:id="rId84"/>
    <p:sldId id="378" r:id="rId85"/>
    <p:sldId id="379" r:id="rId86"/>
    <p:sldId id="380" r:id="rId87"/>
    <p:sldId id="329" r:id="rId88"/>
    <p:sldId id="381" r:id="rId89"/>
    <p:sldId id="382" r:id="rId90"/>
    <p:sldId id="383" r:id="rId91"/>
    <p:sldId id="330" r:id="rId92"/>
    <p:sldId id="331" r:id="rId93"/>
    <p:sldId id="326" r:id="rId94"/>
    <p:sldId id="384" r:id="rId95"/>
    <p:sldId id="385" r:id="rId96"/>
    <p:sldId id="332" r:id="rId97"/>
    <p:sldId id="333" r:id="rId98"/>
    <p:sldId id="334" r:id="rId99"/>
    <p:sldId id="335" r:id="rId100"/>
    <p:sldId id="336" r:id="rId101"/>
    <p:sldId id="337" r:id="rId102"/>
    <p:sldId id="338" r:id="rId103"/>
    <p:sldId id="339" r:id="rId104"/>
    <p:sldId id="340" r:id="rId105"/>
    <p:sldId id="411" r:id="rId106"/>
    <p:sldId id="412" r:id="rId107"/>
    <p:sldId id="419" r:id="rId108"/>
    <p:sldId id="418" r:id="rId109"/>
    <p:sldId id="413" r:id="rId110"/>
    <p:sldId id="414" r:id="rId111"/>
    <p:sldId id="415" r:id="rId112"/>
    <p:sldId id="416" r:id="rId113"/>
    <p:sldId id="417"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588" autoAdjust="0"/>
    <p:restoredTop sz="94662" autoAdjust="0"/>
  </p:normalViewPr>
  <p:slideViewPr>
    <p:cSldViewPr>
      <p:cViewPr>
        <p:scale>
          <a:sx n="70" d="100"/>
          <a:sy n="70" d="100"/>
        </p:scale>
        <p:origin x="-112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0E55E0-8C02-4BCB-B0E0-576C0D96DB1D}" type="datetimeFigureOut">
              <a:rPr lang="en-ZA" smtClean="0"/>
              <a:t>2018/11/05</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0AB5E-8FFF-4374-87D4-B13740F55E5D}" type="slidenum">
              <a:rPr lang="en-ZA" smtClean="0"/>
              <a:t>‹#›</a:t>
            </a:fld>
            <a:endParaRPr lang="en-ZA"/>
          </a:p>
        </p:txBody>
      </p:sp>
    </p:spTree>
    <p:extLst>
      <p:ext uri="{BB962C8B-B14F-4D97-AF65-F5344CB8AC3E}">
        <p14:creationId xmlns:p14="http://schemas.microsoft.com/office/powerpoint/2010/main" val="131920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Question. Find the pH Values of solutions the following [H</a:t>
            </a:r>
            <a:r>
              <a:rPr lang="en-ZA" baseline="30000" dirty="0" smtClean="0"/>
              <a:t>+</a:t>
            </a:r>
            <a:r>
              <a:rPr lang="en-ZA" dirty="0" smtClean="0"/>
              <a:t>] concentrations. </a:t>
            </a:r>
            <a:endParaRPr lang="en-ZA" dirty="0"/>
          </a:p>
        </p:txBody>
      </p:sp>
      <p:sp>
        <p:nvSpPr>
          <p:cNvPr id="4" name="Slide Number Placeholder 3"/>
          <p:cNvSpPr>
            <a:spLocks noGrp="1"/>
          </p:cNvSpPr>
          <p:nvPr>
            <p:ph type="sldNum" sz="quarter" idx="10"/>
          </p:nvPr>
        </p:nvSpPr>
        <p:spPr/>
        <p:txBody>
          <a:bodyPr/>
          <a:lstStyle/>
          <a:p>
            <a:fld id="{3600AB5E-8FFF-4374-87D4-B13740F55E5D}" type="slidenum">
              <a:rPr lang="en-ZA" smtClean="0"/>
              <a:t>47</a:t>
            </a:fld>
            <a:endParaRPr lang="en-ZA"/>
          </a:p>
        </p:txBody>
      </p:sp>
    </p:spTree>
    <p:extLst>
      <p:ext uri="{BB962C8B-B14F-4D97-AF65-F5344CB8AC3E}">
        <p14:creationId xmlns:p14="http://schemas.microsoft.com/office/powerpoint/2010/main" val="401434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EE3DE66-C34C-41C2-A4F4-50D485411BA1}" type="datetimeFigureOut">
              <a:rPr lang="en-ZA" smtClean="0"/>
              <a:t>2018/11/05</a:t>
            </a:fld>
            <a:endParaRPr lang="en-ZA"/>
          </a:p>
        </p:txBody>
      </p:sp>
      <p:sp>
        <p:nvSpPr>
          <p:cNvPr id="17" name="Footer Placeholder 16"/>
          <p:cNvSpPr>
            <a:spLocks noGrp="1"/>
          </p:cNvSpPr>
          <p:nvPr>
            <p:ph type="ftr" sz="quarter" idx="11"/>
          </p:nvPr>
        </p:nvSpPr>
        <p:spPr/>
        <p:txBody>
          <a:bodyPr/>
          <a:lstStyle/>
          <a:p>
            <a:endParaRPr lang="en-ZA"/>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B57FC31-5495-4AB5-9E39-B42BF307D27A}" type="slidenum">
              <a:rPr lang="en-ZA" smtClean="0"/>
              <a:t>‹#›</a:t>
            </a:fld>
            <a:endParaRPr lang="en-ZA"/>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3DE66-C34C-41C2-A4F4-50D485411BA1}" type="datetimeFigureOut">
              <a:rPr lang="en-ZA" smtClean="0"/>
              <a:t>2018/11/05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B57FC31-5495-4AB5-9E39-B42BF307D27A}" type="slidenum">
              <a:rPr lang="en-ZA" smtClean="0"/>
              <a:t>‹#›</a:t>
            </a:fld>
            <a:endParaRPr lang="en-ZA"/>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B57FC31-5495-4AB5-9E39-B42BF307D27A}" type="slidenum">
              <a:rPr lang="en-ZA" smtClean="0"/>
              <a:t>‹#›</a:t>
            </a:fld>
            <a:endParaRPr lang="en-ZA"/>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3DE66-C34C-41C2-A4F4-50D485411BA1}" type="datetimeFigureOut">
              <a:rPr lang="en-ZA" smtClean="0"/>
              <a:t>2018/11/05</a:t>
            </a:fld>
            <a:endParaRPr lang="en-ZA"/>
          </a:p>
        </p:txBody>
      </p:sp>
      <p:sp>
        <p:nvSpPr>
          <p:cNvPr id="5" name="Footer Placeholder 4"/>
          <p:cNvSpPr>
            <a:spLocks noGrp="1"/>
          </p:cNvSpPr>
          <p:nvPr>
            <p:ph type="ftr" sz="quarter" idx="11"/>
          </p:nvPr>
        </p:nvSpPr>
        <p:spPr/>
        <p:txBody>
          <a:bodyPr/>
          <a:lstStyle/>
          <a:p>
            <a:endParaRPr lang="en-ZA"/>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EE3DE66-C34C-41C2-A4F4-50D485411BA1}" type="datetimeFigureOut">
              <a:rPr lang="en-ZA" smtClean="0"/>
              <a:t>2018/11/05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4361688" y="1026372"/>
            <a:ext cx="457200" cy="441325"/>
          </a:xfrm>
        </p:spPr>
        <p:txBody>
          <a:bodyPr/>
          <a:lstStyle/>
          <a:p>
            <a:fld id="{CB57FC31-5495-4AB5-9E39-B42BF307D27A}" type="slidenum">
              <a:rPr lang="en-ZA" smtClean="0"/>
              <a:t>‹#›</a:t>
            </a:fld>
            <a:endParaRPr lang="en-ZA"/>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ZA"/>
          </a:p>
        </p:txBody>
      </p:sp>
      <p:sp>
        <p:nvSpPr>
          <p:cNvPr id="4" name="Date Placeholder 3"/>
          <p:cNvSpPr>
            <a:spLocks noGrp="1"/>
          </p:cNvSpPr>
          <p:nvPr>
            <p:ph type="dt" sz="half" idx="10"/>
          </p:nvPr>
        </p:nvSpPr>
        <p:spPr/>
        <p:txBody>
          <a:bodyPr/>
          <a:lstStyle/>
          <a:p>
            <a:fld id="{5EE3DE66-C34C-41C2-A4F4-50D485411BA1}" type="datetimeFigureOut">
              <a:rPr lang="en-ZA" smtClean="0"/>
              <a:t>2018/11/05</a:t>
            </a:fld>
            <a:endParaRPr lang="en-ZA"/>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B57FC31-5495-4AB5-9E39-B42BF307D27A}" type="slidenum">
              <a:rPr lang="en-ZA" smtClean="0"/>
              <a:t>‹#›</a:t>
            </a:fld>
            <a:endParaRPr lang="en-ZA"/>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EE3DE66-C34C-41C2-A4F4-50D485411BA1}" type="datetimeFigureOut">
              <a:rPr lang="en-ZA" smtClean="0"/>
              <a:t>2018/11/05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B57FC31-5495-4AB5-9E39-B42BF307D27A}" type="slidenum">
              <a:rPr lang="en-ZA" smtClean="0"/>
              <a:t>‹#›</a:t>
            </a:fld>
            <a:endParaRPr lang="en-ZA"/>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EE3DE66-C34C-41C2-A4F4-50D485411BA1}" type="datetimeFigureOut">
              <a:rPr lang="en-ZA" smtClean="0"/>
              <a:t>2018/11/05</a:t>
            </a:fld>
            <a:endParaRPr lang="en-ZA"/>
          </a:p>
        </p:txBody>
      </p:sp>
      <p:sp>
        <p:nvSpPr>
          <p:cNvPr id="8" name="Footer Placeholder 7"/>
          <p:cNvSpPr>
            <a:spLocks noGrp="1"/>
          </p:cNvSpPr>
          <p:nvPr>
            <p:ph type="ftr" sz="quarter" idx="11"/>
          </p:nvPr>
        </p:nvSpPr>
        <p:spPr>
          <a:xfrm>
            <a:off x="304800" y="6409944"/>
            <a:ext cx="3581400" cy="365760"/>
          </a:xfrm>
        </p:spPr>
        <p:txBody>
          <a:bodyPr/>
          <a:lstStyle/>
          <a:p>
            <a:endParaRPr lang="en-ZA"/>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B57FC31-5495-4AB5-9E39-B42BF307D27A}" type="slidenum">
              <a:rPr lang="en-ZA" smtClean="0"/>
              <a:t>‹#›</a:t>
            </a:fld>
            <a:endParaRPr lang="en-ZA"/>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EE3DE66-C34C-41C2-A4F4-50D485411BA1}" type="datetimeFigureOut">
              <a:rPr lang="en-ZA" smtClean="0"/>
              <a:t>2018/11/05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a:xfrm>
            <a:off x="4343400" y="1036020"/>
            <a:ext cx="457200" cy="441325"/>
          </a:xfrm>
        </p:spPr>
        <p:txBody>
          <a:bodyPr/>
          <a:lstStyle/>
          <a:p>
            <a:fld id="{CB57FC31-5495-4AB5-9E39-B42BF307D27A}" type="slidenum">
              <a:rPr lang="en-ZA" smtClean="0"/>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EE3DE66-C34C-41C2-A4F4-50D485411BA1}" type="datetimeFigureOut">
              <a:rPr lang="en-ZA" smtClean="0"/>
              <a:t>2018/11/05</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B57FC31-5495-4AB5-9E39-B42BF307D27A}" type="slidenum">
              <a:rPr lang="en-ZA" smtClean="0"/>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B57FC31-5495-4AB5-9E39-B42BF307D27A}" type="slidenum">
              <a:rPr lang="en-ZA" smtClean="0"/>
              <a:t>‹#›</a:t>
            </a:fld>
            <a:endParaRPr lang="en-ZA"/>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EE3DE66-C34C-41C2-A4F4-50D485411BA1}" type="datetimeFigureOut">
              <a:rPr lang="en-ZA" smtClean="0"/>
              <a:t>2018/11/05</a:t>
            </a:fld>
            <a:endParaRPr lang="en-ZA"/>
          </a:p>
        </p:txBody>
      </p:sp>
      <p:sp>
        <p:nvSpPr>
          <p:cNvPr id="6" name="Footer Placeholder 5"/>
          <p:cNvSpPr>
            <a:spLocks noGrp="1"/>
          </p:cNvSpPr>
          <p:nvPr>
            <p:ph type="ftr" sz="quarter" idx="11"/>
          </p:nvPr>
        </p:nvSpPr>
        <p:spPr>
          <a:xfrm>
            <a:off x="301752" y="6410848"/>
            <a:ext cx="3383280" cy="365760"/>
          </a:xfrm>
        </p:spPr>
        <p:txBody>
          <a:bodyPr/>
          <a:lstStyle/>
          <a:p>
            <a:endParaRPr lang="en-Z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B57FC31-5495-4AB5-9E39-B42BF307D27A}" type="slidenum">
              <a:rPr lang="en-ZA" smtClean="0"/>
              <a:t>‹#›</a:t>
            </a:fld>
            <a:endParaRPr lang="en-ZA"/>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EE3DE66-C34C-41C2-A4F4-50D485411BA1}" type="datetimeFigureOut">
              <a:rPr lang="en-ZA" smtClean="0"/>
              <a:t>2018/11/05</a:t>
            </a:fld>
            <a:endParaRPr lang="en-ZA"/>
          </a:p>
        </p:txBody>
      </p:sp>
      <p:sp>
        <p:nvSpPr>
          <p:cNvPr id="6" name="Footer Placeholder 5"/>
          <p:cNvSpPr>
            <a:spLocks noGrp="1"/>
          </p:cNvSpPr>
          <p:nvPr>
            <p:ph type="ftr" sz="quarter" idx="11"/>
          </p:nvPr>
        </p:nvSpPr>
        <p:spPr>
          <a:xfrm>
            <a:off x="301752" y="6410848"/>
            <a:ext cx="3584448" cy="365760"/>
          </a:xfrm>
        </p:spPr>
        <p:txBody>
          <a:bodyPr/>
          <a:lstStyle/>
          <a:p>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EE3DE66-C34C-41C2-A4F4-50D485411BA1}" type="datetimeFigureOut">
              <a:rPr lang="en-ZA" smtClean="0"/>
              <a:t>2018/11/05</a:t>
            </a:fld>
            <a:endParaRPr lang="en-ZA"/>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ZA"/>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B57FC31-5495-4AB5-9E39-B42BF307D27A}" type="slidenum">
              <a:rPr lang="en-ZA" smtClean="0"/>
              <a:t>‹#›</a:t>
            </a:fld>
            <a:endParaRPr lang="en-ZA"/>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kamweneshek@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altLang="en-US" smtClean="0">
                <a:cs typeface="Trebuchet MS" pitchFamily="34" charset="0"/>
              </a:rPr>
              <a:t>.</a:t>
            </a:r>
          </a:p>
        </p:txBody>
      </p:sp>
      <p:sp>
        <p:nvSpPr>
          <p:cNvPr id="3075" name="Content Placeholder 2"/>
          <p:cNvSpPr>
            <a:spLocks noGrp="1"/>
          </p:cNvSpPr>
          <p:nvPr>
            <p:ph sz="quarter" idx="1"/>
          </p:nvPr>
        </p:nvSpPr>
        <p:spPr/>
        <p:txBody>
          <a:bodyPr>
            <a:normAutofit lnSpcReduction="10000"/>
          </a:bodyPr>
          <a:lstStyle/>
          <a:p>
            <a:pPr marL="0" indent="0">
              <a:buFont typeface="Wingdings 2" pitchFamily="18" charset="2"/>
              <a:buNone/>
            </a:pPr>
            <a:endParaRPr lang="en-GB" altLang="en-US" dirty="0" smtClean="0"/>
          </a:p>
          <a:p>
            <a:pPr marL="0" indent="0">
              <a:buFont typeface="Wingdings 2" pitchFamily="18" charset="2"/>
              <a:buNone/>
            </a:pPr>
            <a:endParaRPr lang="en-GB" altLang="en-US" dirty="0" smtClean="0"/>
          </a:p>
          <a:p>
            <a:pPr marL="0" indent="0">
              <a:buFont typeface="Wingdings 2" pitchFamily="18" charset="2"/>
              <a:buNone/>
            </a:pPr>
            <a:endParaRPr lang="en-GB" altLang="en-US" dirty="0" smtClean="0"/>
          </a:p>
          <a:p>
            <a:pPr marL="0" indent="0">
              <a:buFont typeface="Wingdings 2" pitchFamily="18" charset="2"/>
              <a:buNone/>
            </a:pPr>
            <a:endParaRPr lang="en-GB" altLang="en-US" dirty="0" smtClean="0"/>
          </a:p>
          <a:p>
            <a:pPr marL="0" indent="0">
              <a:buFont typeface="Wingdings 2" pitchFamily="18" charset="2"/>
              <a:buNone/>
            </a:pPr>
            <a:endParaRPr lang="en-GB" altLang="en-US" dirty="0" smtClean="0"/>
          </a:p>
          <a:p>
            <a:pPr marL="0" indent="0">
              <a:buFont typeface="Wingdings 2" pitchFamily="18" charset="2"/>
              <a:buNone/>
            </a:pPr>
            <a:endParaRPr lang="en-GB" altLang="en-US" dirty="0" smtClean="0"/>
          </a:p>
          <a:p>
            <a:pPr marL="0" indent="0">
              <a:buFont typeface="Wingdings 2" pitchFamily="18" charset="2"/>
              <a:buNone/>
            </a:pPr>
            <a:r>
              <a:rPr lang="en-GB" altLang="en-US" sz="2400" b="1" dirty="0" smtClean="0">
                <a:latin typeface="Algerian" pitchFamily="82" charset="0"/>
              </a:rPr>
              <a:t>ICU ZAMBIA</a:t>
            </a:r>
          </a:p>
          <a:p>
            <a:pPr marL="0" indent="0">
              <a:buFont typeface="Wingdings 2" pitchFamily="18" charset="2"/>
              <a:buNone/>
            </a:pPr>
            <a:r>
              <a:rPr lang="en-GB" altLang="en-US" sz="2400" b="1" dirty="0" smtClean="0">
                <a:latin typeface="Algerian" pitchFamily="82" charset="0"/>
              </a:rPr>
              <a:t>Mr </a:t>
            </a:r>
            <a:r>
              <a:rPr lang="en-GB" altLang="en-US" sz="2400" b="1" dirty="0" err="1" smtClean="0">
                <a:latin typeface="Algerian" pitchFamily="82" charset="0"/>
              </a:rPr>
              <a:t>Kaela</a:t>
            </a:r>
            <a:r>
              <a:rPr lang="en-GB" altLang="en-US" sz="2400" b="1" dirty="0" smtClean="0">
                <a:latin typeface="Algerian" pitchFamily="82" charset="0"/>
              </a:rPr>
              <a:t> </a:t>
            </a:r>
            <a:r>
              <a:rPr lang="en-GB" altLang="en-US" sz="2400" b="1" dirty="0" err="1" smtClean="0">
                <a:latin typeface="Algerian" pitchFamily="82" charset="0"/>
              </a:rPr>
              <a:t>Kamweneshe</a:t>
            </a:r>
            <a:endParaRPr lang="en-GB" altLang="en-US" sz="2400" b="1" dirty="0" smtClean="0">
              <a:latin typeface="Algerian" pitchFamily="82" charset="0"/>
            </a:endParaRPr>
          </a:p>
          <a:p>
            <a:pPr marL="0" indent="0">
              <a:buFont typeface="Wingdings 2" pitchFamily="18" charset="2"/>
              <a:buNone/>
            </a:pPr>
            <a:r>
              <a:rPr lang="en-GB" altLang="en-US" sz="2400" b="1" dirty="0" smtClean="0">
                <a:hlinkClick r:id="rId2"/>
              </a:rPr>
              <a:t>kamweneshek@gmail.com</a:t>
            </a:r>
            <a:endParaRPr lang="en-GB" altLang="en-US" sz="2400" b="1" dirty="0" smtClean="0"/>
          </a:p>
          <a:p>
            <a:pPr marL="0" indent="0">
              <a:buFont typeface="Wingdings 2" pitchFamily="18" charset="2"/>
              <a:buNone/>
            </a:pPr>
            <a:r>
              <a:rPr lang="en-GB" altLang="en-US" sz="2400" b="1" dirty="0" smtClean="0"/>
              <a:t>+260955085692/+260978681285</a:t>
            </a:r>
          </a:p>
          <a:p>
            <a:pPr marL="0" indent="0">
              <a:buFont typeface="Wingdings 2" pitchFamily="18" charset="2"/>
              <a:buNone/>
            </a:pPr>
            <a:endParaRPr lang="en-GB" altLang="en-US" dirty="0" smtClean="0"/>
          </a:p>
        </p:txBody>
      </p:sp>
      <p:pic>
        <p:nvPicPr>
          <p:cNvPr id="30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33375"/>
            <a:ext cx="3097212"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352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1008112"/>
          </a:xfrm>
        </p:spPr>
        <p:txBody>
          <a:bodyPr>
            <a:noAutofit/>
          </a:bodyPr>
          <a:lstStyle/>
          <a:p>
            <a:r>
              <a:rPr lang="en-ZA" sz="2800" b="1" dirty="0" smtClean="0"/>
              <a:t>THE NATURE OF ACIDS, BASES, AND SALTS</a:t>
            </a:r>
            <a:br>
              <a:rPr lang="en-ZA" sz="2800" b="1" dirty="0" smtClean="0"/>
            </a:br>
            <a:r>
              <a:rPr lang="en-ZA" sz="2800" b="1" dirty="0" smtClean="0"/>
              <a:t>Hydrogen Ion and Hydroxide Ion</a:t>
            </a:r>
            <a:endParaRPr lang="en-ZA" sz="2800" dirty="0"/>
          </a:p>
        </p:txBody>
      </p:sp>
      <p:sp>
        <p:nvSpPr>
          <p:cNvPr id="3" name="Content Placeholder 2"/>
          <p:cNvSpPr>
            <a:spLocks noGrp="1"/>
          </p:cNvSpPr>
          <p:nvPr>
            <p:ph sz="quarter" idx="1"/>
          </p:nvPr>
        </p:nvSpPr>
        <p:spPr/>
        <p:txBody>
          <a:bodyPr>
            <a:normAutofit fontScale="92500" lnSpcReduction="20000"/>
          </a:bodyPr>
          <a:lstStyle/>
          <a:p>
            <a:r>
              <a:rPr lang="en-ZA" dirty="0" smtClean="0"/>
              <a:t>Recall </a:t>
            </a:r>
            <a:r>
              <a:rPr lang="en-ZA" dirty="0"/>
              <a:t>that an ion is an atom or group of atoms having an electrical charge. </a:t>
            </a:r>
            <a:endParaRPr lang="en-ZA" dirty="0" smtClean="0"/>
          </a:p>
          <a:p>
            <a:r>
              <a:rPr lang="en-ZA" dirty="0" smtClean="0"/>
              <a:t>In discussing </a:t>
            </a:r>
            <a:r>
              <a:rPr lang="en-ZA" dirty="0"/>
              <a:t>acids and bases 2 very important ions are involved</a:t>
            </a:r>
            <a:r>
              <a:rPr lang="en-ZA" dirty="0" smtClean="0"/>
              <a:t>.</a:t>
            </a:r>
          </a:p>
          <a:p>
            <a:r>
              <a:rPr lang="en-ZA" dirty="0" smtClean="0"/>
              <a:t>One </a:t>
            </a:r>
            <a:r>
              <a:rPr lang="en-ZA" dirty="0"/>
              <a:t>of these is </a:t>
            </a:r>
            <a:r>
              <a:rPr lang="en-ZA" dirty="0" smtClean="0"/>
              <a:t>the </a:t>
            </a:r>
            <a:r>
              <a:rPr lang="en-ZA" b="1" dirty="0" smtClean="0"/>
              <a:t>hydrogen </a:t>
            </a:r>
            <a:r>
              <a:rPr lang="en-ZA" b="1" dirty="0"/>
              <a:t>ion</a:t>
            </a:r>
            <a:r>
              <a:rPr lang="en-ZA" dirty="0"/>
              <a:t>, </a:t>
            </a:r>
            <a:r>
              <a:rPr lang="en-ZA" b="1" dirty="0"/>
              <a:t>H</a:t>
            </a:r>
            <a:r>
              <a:rPr lang="en-ZA" b="1" baseline="30000" dirty="0"/>
              <a:t>+</a:t>
            </a:r>
            <a:r>
              <a:rPr lang="en-ZA" dirty="0"/>
              <a:t>. It is always produced by acids. </a:t>
            </a:r>
            <a:endParaRPr lang="en-ZA" dirty="0" smtClean="0"/>
          </a:p>
          <a:p>
            <a:r>
              <a:rPr lang="en-ZA" dirty="0" smtClean="0"/>
              <a:t>The </a:t>
            </a:r>
            <a:r>
              <a:rPr lang="en-ZA" dirty="0"/>
              <a:t>other is the </a:t>
            </a:r>
            <a:r>
              <a:rPr lang="en-ZA" b="1" dirty="0"/>
              <a:t>hydroxide </a:t>
            </a:r>
            <a:r>
              <a:rPr lang="en-ZA" b="1" dirty="0" smtClean="0"/>
              <a:t>ion</a:t>
            </a:r>
            <a:r>
              <a:rPr lang="en-ZA" dirty="0" smtClean="0"/>
              <a:t>, </a:t>
            </a:r>
            <a:r>
              <a:rPr lang="en-ZA" b="1" dirty="0" smtClean="0"/>
              <a:t>OH</a:t>
            </a:r>
            <a:r>
              <a:rPr lang="en-ZA" b="1" baseline="30000" dirty="0" smtClean="0"/>
              <a:t>-</a:t>
            </a:r>
            <a:r>
              <a:rPr lang="en-ZA" dirty="0"/>
              <a:t>. It is always produced by bases. These two ions react together</a:t>
            </a:r>
            <a:r>
              <a:rPr lang="en-ZA" dirty="0" smtClean="0"/>
              <a:t>, to produce water. </a:t>
            </a:r>
            <a:endParaRPr lang="en-ZA" dirty="0"/>
          </a:p>
          <a:p>
            <a:pPr algn="ctr"/>
            <a:r>
              <a:rPr lang="en-ZA" dirty="0"/>
              <a:t>H</a:t>
            </a:r>
            <a:r>
              <a:rPr lang="en-ZA" baseline="30000" dirty="0"/>
              <a:t>+</a:t>
            </a:r>
            <a:r>
              <a:rPr lang="en-ZA" dirty="0"/>
              <a:t> + OH</a:t>
            </a:r>
            <a:r>
              <a:rPr lang="en-ZA" baseline="30000" dirty="0"/>
              <a:t>-</a:t>
            </a:r>
            <a:r>
              <a:rPr lang="en-ZA" dirty="0"/>
              <a:t> </a:t>
            </a:r>
            <a:r>
              <a:rPr lang="en-ZA" dirty="0" smtClean="0">
                <a:latin typeface="Calibri"/>
                <a:cs typeface="Calibri"/>
              </a:rPr>
              <a:t>→</a:t>
            </a:r>
            <a:r>
              <a:rPr lang="en-ZA" dirty="0" smtClean="0"/>
              <a:t>H</a:t>
            </a:r>
            <a:r>
              <a:rPr lang="en-ZA" baseline="-25000" dirty="0" smtClean="0"/>
              <a:t>2</a:t>
            </a:r>
            <a:r>
              <a:rPr lang="en-ZA" dirty="0" smtClean="0"/>
              <a:t>O</a:t>
            </a:r>
          </a:p>
          <a:p>
            <a:r>
              <a:rPr lang="en-ZA" dirty="0" smtClean="0"/>
              <a:t>This </a:t>
            </a:r>
            <a:r>
              <a:rPr lang="en-ZA" dirty="0"/>
              <a:t>is called a </a:t>
            </a:r>
            <a:r>
              <a:rPr lang="en-ZA" b="1" dirty="0"/>
              <a:t>neutralization reaction. </a:t>
            </a:r>
            <a:r>
              <a:rPr lang="en-ZA" dirty="0"/>
              <a:t>It is one of the </a:t>
            </a:r>
            <a:r>
              <a:rPr lang="en-ZA" dirty="0" smtClean="0"/>
              <a:t>most important </a:t>
            </a:r>
            <a:r>
              <a:rPr lang="en-ZA" dirty="0"/>
              <a:t>of all chemical reactions.</a:t>
            </a:r>
          </a:p>
          <a:p>
            <a:pPr marL="0" indent="0">
              <a:buNone/>
            </a:pPr>
            <a:endParaRPr lang="en-ZA" dirty="0"/>
          </a:p>
        </p:txBody>
      </p:sp>
    </p:spTree>
    <p:extLst>
      <p:ext uri="{BB962C8B-B14F-4D97-AF65-F5344CB8AC3E}">
        <p14:creationId xmlns:p14="http://schemas.microsoft.com/office/powerpoint/2010/main" val="20278787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1008112"/>
          </a:xfrm>
        </p:spPr>
        <p:txBody>
          <a:bodyPr>
            <a:normAutofit fontScale="90000"/>
          </a:bodyPr>
          <a:lstStyle/>
          <a:p>
            <a:r>
              <a:rPr lang="en-ZA" b="1" i="1" dirty="0"/>
              <a:t>CHAPTER SUMMARY</a:t>
            </a:r>
            <a:br>
              <a:rPr lang="en-ZA" b="1" i="1" dirty="0"/>
            </a:br>
            <a:r>
              <a:rPr lang="en-ZA" b="1" i="1" dirty="0"/>
              <a:t>Acids, Base and Salts</a:t>
            </a:r>
            <a:endParaRPr lang="en-ZA" dirty="0"/>
          </a:p>
        </p:txBody>
      </p:sp>
      <p:sp>
        <p:nvSpPr>
          <p:cNvPr id="3" name="Content Placeholder 2"/>
          <p:cNvSpPr>
            <a:spLocks noGrp="1"/>
          </p:cNvSpPr>
          <p:nvPr>
            <p:ph sz="quarter" idx="1"/>
          </p:nvPr>
        </p:nvSpPr>
        <p:spPr>
          <a:xfrm>
            <a:off x="179512" y="1412776"/>
            <a:ext cx="8784976" cy="5256584"/>
          </a:xfrm>
        </p:spPr>
        <p:txBody>
          <a:bodyPr>
            <a:normAutofit fontScale="77500" lnSpcReduction="20000"/>
          </a:bodyPr>
          <a:lstStyle/>
          <a:p>
            <a:r>
              <a:rPr lang="en-ZA" dirty="0" smtClean="0"/>
              <a:t>A base </a:t>
            </a:r>
            <a:r>
              <a:rPr lang="en-ZA" dirty="0"/>
              <a:t>that is completely dissociated in water is called a </a:t>
            </a:r>
            <a:r>
              <a:rPr lang="en-ZA" dirty="0" smtClean="0"/>
              <a:t>25____ and </a:t>
            </a:r>
            <a:r>
              <a:rPr lang="en-ZA" dirty="0"/>
              <a:t>an acid that is only slightly dissociated is called a 26 </a:t>
            </a:r>
            <a:r>
              <a:rPr lang="en-ZA" dirty="0" smtClean="0"/>
              <a:t>____.</a:t>
            </a:r>
            <a:endParaRPr lang="en-ZA" dirty="0"/>
          </a:p>
          <a:p>
            <a:r>
              <a:rPr lang="en-ZA" dirty="0" smtClean="0"/>
              <a:t>At high concentrations </a:t>
            </a:r>
            <a:r>
              <a:rPr lang="en-ZA" dirty="0"/>
              <a:t>the percentage of dissociation of a weak acid is </a:t>
            </a:r>
            <a:r>
              <a:rPr lang="en-ZA" dirty="0" smtClean="0"/>
              <a:t>27____ than </a:t>
            </a:r>
            <a:r>
              <a:rPr lang="en-ZA" dirty="0"/>
              <a:t>at lower concentrations. </a:t>
            </a:r>
            <a:endParaRPr lang="en-ZA" dirty="0" smtClean="0"/>
          </a:p>
          <a:p>
            <a:r>
              <a:rPr lang="en-ZA" dirty="0" smtClean="0"/>
              <a:t>Buffers </a:t>
            </a:r>
            <a:r>
              <a:rPr lang="en-ZA" dirty="0"/>
              <a:t>are </a:t>
            </a:r>
            <a:r>
              <a:rPr lang="en-ZA" dirty="0" smtClean="0"/>
              <a:t>28____ .A </a:t>
            </a:r>
            <a:r>
              <a:rPr lang="en-ZA" dirty="0"/>
              <a:t>buffer can be made from a mixture of </a:t>
            </a:r>
            <a:r>
              <a:rPr lang="en-ZA" dirty="0" smtClean="0"/>
              <a:t>a weak </a:t>
            </a:r>
            <a:r>
              <a:rPr lang="en-ZA" dirty="0"/>
              <a:t>base and 29 ____</a:t>
            </a:r>
          </a:p>
          <a:p>
            <a:r>
              <a:rPr lang="en-ZA" dirty="0" smtClean="0"/>
              <a:t>The </a:t>
            </a:r>
            <a:r>
              <a:rPr lang="en-ZA" dirty="0"/>
              <a:t>reaction that </a:t>
            </a:r>
            <a:r>
              <a:rPr lang="en-ZA" dirty="0" smtClean="0"/>
              <a:t>results in </a:t>
            </a:r>
            <a:r>
              <a:rPr lang="en-ZA" dirty="0"/>
              <a:t>the production of very low concentrations of ions in even pure water is </a:t>
            </a:r>
            <a:r>
              <a:rPr lang="en-ZA" dirty="0" smtClean="0"/>
              <a:t>30</a:t>
            </a:r>
            <a:r>
              <a:rPr lang="en-ZA" dirty="0"/>
              <a:t> ____ </a:t>
            </a:r>
            <a:r>
              <a:rPr lang="en-ZA" dirty="0" smtClean="0"/>
              <a:t> and </a:t>
            </a:r>
            <a:r>
              <a:rPr lang="en-ZA" dirty="0"/>
              <a:t>the relationship between the </a:t>
            </a:r>
            <a:r>
              <a:rPr lang="en-ZA" dirty="0" smtClean="0"/>
              <a:t>concentrations of </a:t>
            </a:r>
            <a:r>
              <a:rPr lang="en-ZA" dirty="0"/>
              <a:t>these ions in water is 31 </a:t>
            </a:r>
            <a:r>
              <a:rPr lang="en-ZA" dirty="0" smtClean="0"/>
              <a:t>____.</a:t>
            </a:r>
            <a:endParaRPr lang="en-ZA" dirty="0"/>
          </a:p>
          <a:p>
            <a:r>
              <a:rPr lang="en-ZA" dirty="0" smtClean="0"/>
              <a:t>In </a:t>
            </a:r>
            <a:r>
              <a:rPr lang="en-ZA" dirty="0"/>
              <a:t>absolutely pure water </a:t>
            </a:r>
            <a:r>
              <a:rPr lang="en-ZA" dirty="0" smtClean="0"/>
              <a:t>the value of [H+] is exactly 32 ____ , the pH is 33</a:t>
            </a:r>
            <a:r>
              <a:rPr lang="en-ZA" dirty="0"/>
              <a:t>____</a:t>
            </a:r>
          </a:p>
          <a:p>
            <a:r>
              <a:rPr lang="en-ZA" dirty="0" smtClean="0"/>
              <a:t> , so that the solution is said to </a:t>
            </a:r>
            <a:r>
              <a:rPr lang="en-ZA" dirty="0"/>
              <a:t>be </a:t>
            </a:r>
            <a:r>
              <a:rPr lang="en-ZA" dirty="0" smtClean="0"/>
              <a:t>34</a:t>
            </a:r>
            <a:r>
              <a:rPr lang="en-ZA" dirty="0"/>
              <a:t> ____</a:t>
            </a:r>
            <a:r>
              <a:rPr lang="en-ZA" dirty="0" smtClean="0"/>
              <a:t> </a:t>
            </a:r>
            <a:r>
              <a:rPr lang="en-ZA" dirty="0"/>
              <a:t>. </a:t>
            </a:r>
            <a:endParaRPr lang="en-ZA" dirty="0" smtClean="0"/>
          </a:p>
          <a:p>
            <a:r>
              <a:rPr lang="en-ZA" dirty="0" smtClean="0"/>
              <a:t>Acidic </a:t>
            </a:r>
            <a:r>
              <a:rPr lang="en-ZA" dirty="0"/>
              <a:t>solutions have pH values of </a:t>
            </a:r>
            <a:r>
              <a:rPr lang="en-ZA" dirty="0" smtClean="0"/>
              <a:t>35</a:t>
            </a:r>
            <a:r>
              <a:rPr lang="en-ZA" dirty="0"/>
              <a:t> ____</a:t>
            </a:r>
            <a:r>
              <a:rPr lang="en-ZA" dirty="0" smtClean="0"/>
              <a:t> and basic </a:t>
            </a:r>
            <a:r>
              <a:rPr lang="en-ZA" dirty="0"/>
              <a:t>solutions have pH values of 36 </a:t>
            </a:r>
            <a:r>
              <a:rPr lang="en-ZA" dirty="0" smtClean="0"/>
              <a:t>____.</a:t>
            </a:r>
            <a:endParaRPr lang="en-ZA" dirty="0"/>
          </a:p>
          <a:p>
            <a:r>
              <a:rPr lang="en-ZA" dirty="0" smtClean="0"/>
              <a:t>In </a:t>
            </a:r>
            <a:r>
              <a:rPr lang="en-ZA" dirty="0"/>
              <a:t>a general </a:t>
            </a:r>
            <a:r>
              <a:rPr lang="en-ZA" dirty="0" smtClean="0"/>
              <a:t>sense solution </a:t>
            </a:r>
            <a:r>
              <a:rPr lang="en-ZA" dirty="0"/>
              <a:t>equilibrium deals with the extent to which reversible acid-base, </a:t>
            </a:r>
            <a:r>
              <a:rPr lang="en-ZA" dirty="0" err="1" smtClean="0"/>
              <a:t>solubilization</a:t>
            </a:r>
            <a:r>
              <a:rPr lang="en-ZA" dirty="0" smtClean="0"/>
              <a:t> (precipitation</a:t>
            </a:r>
            <a:r>
              <a:rPr lang="en-ZA" dirty="0"/>
              <a:t>), </a:t>
            </a:r>
            <a:r>
              <a:rPr lang="en-ZA" dirty="0" err="1"/>
              <a:t>complexation</a:t>
            </a:r>
            <a:r>
              <a:rPr lang="en-ZA" dirty="0"/>
              <a:t>, or oxidation-reduction reactions </a:t>
            </a:r>
            <a:r>
              <a:rPr lang="en-ZA" dirty="0" smtClean="0"/>
              <a:t>37____.</a:t>
            </a:r>
            <a:endParaRPr lang="en-ZA" dirty="0"/>
          </a:p>
          <a:p>
            <a:pPr marL="0" indent="0">
              <a:buNone/>
            </a:pPr>
            <a:r>
              <a:rPr lang="en-ZA" dirty="0" smtClean="0"/>
              <a:t> </a:t>
            </a:r>
            <a:endParaRPr lang="en-ZA" dirty="0"/>
          </a:p>
          <a:p>
            <a:endParaRPr lang="en-ZA" dirty="0"/>
          </a:p>
        </p:txBody>
      </p:sp>
    </p:spTree>
    <p:extLst>
      <p:ext uri="{BB962C8B-B14F-4D97-AF65-F5344CB8AC3E}">
        <p14:creationId xmlns:p14="http://schemas.microsoft.com/office/powerpoint/2010/main" val="366105826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1080120"/>
          </a:xfrm>
        </p:spPr>
        <p:txBody>
          <a:bodyPr>
            <a:normAutofit fontScale="90000"/>
          </a:bodyPr>
          <a:lstStyle/>
          <a:p>
            <a:r>
              <a:rPr lang="en-ZA" b="1" i="1" dirty="0"/>
              <a:t>CHAPTER SUMMARY</a:t>
            </a:r>
            <a:br>
              <a:rPr lang="en-ZA" b="1" i="1" dirty="0"/>
            </a:br>
            <a:r>
              <a:rPr lang="en-ZA" b="1" i="1" dirty="0"/>
              <a:t>Acids, Base and Salts</a:t>
            </a:r>
            <a:endParaRPr lang="en-ZA" dirty="0"/>
          </a:p>
        </p:txBody>
      </p:sp>
      <p:sp>
        <p:nvSpPr>
          <p:cNvPr id="3" name="Content Placeholder 2"/>
          <p:cNvSpPr>
            <a:spLocks noGrp="1"/>
          </p:cNvSpPr>
          <p:nvPr>
            <p:ph sz="quarter" idx="1"/>
          </p:nvPr>
        </p:nvSpPr>
        <p:spPr>
          <a:xfrm>
            <a:off x="179512" y="1412776"/>
            <a:ext cx="8784976" cy="5256584"/>
          </a:xfrm>
        </p:spPr>
        <p:txBody>
          <a:bodyPr>
            <a:normAutofit fontScale="85000" lnSpcReduction="20000"/>
          </a:bodyPr>
          <a:lstStyle/>
          <a:p>
            <a:r>
              <a:rPr lang="en-ZA" dirty="0" smtClean="0"/>
              <a:t>As </a:t>
            </a:r>
            <a:r>
              <a:rPr lang="en-ZA" dirty="0"/>
              <a:t>an example of acid-base equilibrium </a:t>
            </a:r>
            <a:r>
              <a:rPr lang="en-ZA" dirty="0" smtClean="0"/>
              <a:t> the </a:t>
            </a:r>
            <a:r>
              <a:rPr lang="en-ZA" dirty="0"/>
              <a:t>reaction for the ionization of acetic acid, </a:t>
            </a:r>
            <a:r>
              <a:rPr lang="en-ZA" dirty="0" err="1"/>
              <a:t>HAc</a:t>
            </a:r>
            <a:r>
              <a:rPr lang="en-ZA" dirty="0"/>
              <a:t>, is </a:t>
            </a:r>
            <a:r>
              <a:rPr lang="en-ZA" dirty="0" smtClean="0"/>
              <a:t>38____</a:t>
            </a:r>
            <a:r>
              <a:rPr lang="en-ZA" dirty="0"/>
              <a:t> </a:t>
            </a:r>
            <a:r>
              <a:rPr lang="en-ZA" dirty="0" smtClean="0"/>
              <a:t>for </a:t>
            </a:r>
            <a:r>
              <a:rPr lang="en-ZA" dirty="0"/>
              <a:t>which the acid dissociation constant is </a:t>
            </a:r>
            <a:r>
              <a:rPr lang="en-ZA" dirty="0" smtClean="0"/>
              <a:t>39____ </a:t>
            </a:r>
            <a:r>
              <a:rPr lang="en-ZA" dirty="0"/>
              <a:t>. </a:t>
            </a:r>
            <a:endParaRPr lang="en-ZA" dirty="0" smtClean="0"/>
          </a:p>
          <a:p>
            <a:r>
              <a:rPr lang="en-ZA" dirty="0"/>
              <a:t>The reaction of an ion with water such as</a:t>
            </a:r>
          </a:p>
          <a:p>
            <a:r>
              <a:rPr lang="en-ZA" dirty="0" smtClean="0"/>
              <a:t>PO4 3- </a:t>
            </a:r>
            <a:r>
              <a:rPr lang="en-ZA" dirty="0"/>
              <a:t>+ H2O </a:t>
            </a:r>
            <a:r>
              <a:rPr lang="en-ZA" dirty="0" smtClean="0">
                <a:latin typeface="Calibri"/>
                <a:cs typeface="Calibri"/>
              </a:rPr>
              <a:t>→ </a:t>
            </a:r>
            <a:r>
              <a:rPr lang="en-ZA" dirty="0" smtClean="0"/>
              <a:t>HPO4 2- </a:t>
            </a:r>
            <a:r>
              <a:rPr lang="en-ZA" dirty="0"/>
              <a:t>+ </a:t>
            </a:r>
            <a:r>
              <a:rPr lang="en-ZA" dirty="0" smtClean="0"/>
              <a:t>, OH is</a:t>
            </a:r>
            <a:r>
              <a:rPr lang="en-ZA" dirty="0"/>
              <a:t> </a:t>
            </a:r>
            <a:r>
              <a:rPr lang="en-ZA" dirty="0" smtClean="0"/>
              <a:t>an </a:t>
            </a:r>
            <a:r>
              <a:rPr lang="en-ZA" dirty="0"/>
              <a:t>example of a </a:t>
            </a:r>
            <a:r>
              <a:rPr lang="en-ZA" dirty="0" smtClean="0"/>
              <a:t>40____  </a:t>
            </a:r>
            <a:r>
              <a:rPr lang="en-ZA" dirty="0"/>
              <a:t>. </a:t>
            </a:r>
            <a:endParaRPr lang="en-ZA" dirty="0" smtClean="0"/>
          </a:p>
          <a:p>
            <a:r>
              <a:rPr lang="en-ZA" dirty="0" smtClean="0"/>
              <a:t>The </a:t>
            </a:r>
            <a:r>
              <a:rPr lang="en-ZA" dirty="0"/>
              <a:t>most obvious </a:t>
            </a:r>
            <a:r>
              <a:rPr lang="en-ZA" dirty="0" smtClean="0"/>
              <a:t>way to </a:t>
            </a:r>
            <a:r>
              <a:rPr lang="en-ZA" dirty="0"/>
              <a:t>prepare a salt is by </a:t>
            </a:r>
            <a:r>
              <a:rPr lang="en-ZA" dirty="0" smtClean="0"/>
              <a:t>41 ____ . </a:t>
            </a:r>
          </a:p>
          <a:p>
            <a:r>
              <a:rPr lang="en-ZA" dirty="0" smtClean="0"/>
              <a:t>Active</a:t>
            </a:r>
            <a:r>
              <a:rPr lang="en-ZA" dirty="0"/>
              <a:t> </a:t>
            </a:r>
            <a:r>
              <a:rPr lang="en-ZA" dirty="0" smtClean="0"/>
              <a:t>metals </a:t>
            </a:r>
            <a:r>
              <a:rPr lang="en-ZA" dirty="0"/>
              <a:t>react with acids to produce </a:t>
            </a:r>
            <a:r>
              <a:rPr lang="en-ZA" dirty="0" smtClean="0"/>
              <a:t>42____  .</a:t>
            </a:r>
          </a:p>
          <a:p>
            <a:r>
              <a:rPr lang="en-ZA" dirty="0" smtClean="0"/>
              <a:t>Other than reacting </a:t>
            </a:r>
            <a:r>
              <a:rPr lang="en-ZA" dirty="0"/>
              <a:t>with acids, some metals react with </a:t>
            </a:r>
            <a:r>
              <a:rPr lang="en-ZA" dirty="0" smtClean="0"/>
              <a:t>43___ . </a:t>
            </a:r>
          </a:p>
          <a:p>
            <a:r>
              <a:rPr lang="en-ZA" dirty="0" smtClean="0"/>
              <a:t>If </a:t>
            </a:r>
            <a:r>
              <a:rPr lang="en-ZA" dirty="0"/>
              <a:t>the </a:t>
            </a:r>
            <a:r>
              <a:rPr lang="en-ZA" dirty="0" smtClean="0"/>
              <a:t>anion in </a:t>
            </a:r>
            <a:r>
              <a:rPr lang="en-ZA" dirty="0"/>
              <a:t>a salt can form a volatile acid, a new salt can be formed by </a:t>
            </a:r>
            <a:r>
              <a:rPr lang="en-ZA" dirty="0" smtClean="0"/>
              <a:t>44____.</a:t>
            </a:r>
          </a:p>
          <a:p>
            <a:r>
              <a:rPr lang="en-ZA" dirty="0" smtClean="0"/>
              <a:t>Some </a:t>
            </a:r>
            <a:r>
              <a:rPr lang="en-ZA" dirty="0"/>
              <a:t>metals will displace other metals from a salt. If magnesium, </a:t>
            </a:r>
            <a:r>
              <a:rPr lang="en-ZA" dirty="0" smtClean="0"/>
              <a:t>a highly </a:t>
            </a:r>
            <a:r>
              <a:rPr lang="en-ZA" dirty="0"/>
              <a:t>reactive metal is added to a solution of copper </a:t>
            </a:r>
            <a:r>
              <a:rPr lang="en-ZA" dirty="0" err="1"/>
              <a:t>sulfate</a:t>
            </a:r>
            <a:r>
              <a:rPr lang="en-ZA" dirty="0"/>
              <a:t>, the reaction that </a:t>
            </a:r>
            <a:r>
              <a:rPr lang="en-ZA" dirty="0" smtClean="0"/>
              <a:t>occurs is 45____.</a:t>
            </a:r>
            <a:endParaRPr lang="en-ZA" dirty="0"/>
          </a:p>
          <a:p>
            <a:r>
              <a:rPr lang="en-ZA" dirty="0" smtClean="0"/>
              <a:t> NaHSO4</a:t>
            </a:r>
            <a:r>
              <a:rPr lang="en-ZA" dirty="0"/>
              <a:t>, which has an </a:t>
            </a:r>
            <a:r>
              <a:rPr lang="en-ZA" dirty="0" err="1" smtClean="0"/>
              <a:t>ionizable</a:t>
            </a:r>
            <a:r>
              <a:rPr lang="en-ZA" dirty="0"/>
              <a:t> </a:t>
            </a:r>
            <a:r>
              <a:rPr lang="en-ZA" dirty="0" smtClean="0"/>
              <a:t>hydrogen</a:t>
            </a:r>
            <a:r>
              <a:rPr lang="en-ZA" dirty="0"/>
              <a:t>, is an example of </a:t>
            </a:r>
            <a:r>
              <a:rPr lang="en-ZA" dirty="0" smtClean="0"/>
              <a:t>46____  </a:t>
            </a:r>
            <a:r>
              <a:rPr lang="en-ZA" dirty="0"/>
              <a:t>, whereas Ca5OH(PO4)3 is </a:t>
            </a:r>
            <a:r>
              <a:rPr lang="en-ZA" dirty="0" smtClean="0"/>
              <a:t>an example </a:t>
            </a:r>
            <a:r>
              <a:rPr lang="en-ZA" dirty="0"/>
              <a:t>of </a:t>
            </a:r>
            <a:r>
              <a:rPr lang="en-ZA" dirty="0" smtClean="0"/>
              <a:t>47 ____ .</a:t>
            </a:r>
            <a:endParaRPr lang="en-ZA" dirty="0"/>
          </a:p>
        </p:txBody>
      </p:sp>
    </p:spTree>
    <p:extLst>
      <p:ext uri="{BB962C8B-B14F-4D97-AF65-F5344CB8AC3E}">
        <p14:creationId xmlns:p14="http://schemas.microsoft.com/office/powerpoint/2010/main" val="28068760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1008112"/>
          </a:xfrm>
        </p:spPr>
        <p:txBody>
          <a:bodyPr>
            <a:normAutofit fontScale="90000"/>
          </a:bodyPr>
          <a:lstStyle/>
          <a:p>
            <a:r>
              <a:rPr lang="en-ZA" b="1" i="1" dirty="0"/>
              <a:t>CHAPTER SUMMARY</a:t>
            </a:r>
            <a:br>
              <a:rPr lang="en-ZA" b="1" i="1" dirty="0"/>
            </a:br>
            <a:r>
              <a:rPr lang="en-ZA" b="1" i="1" dirty="0"/>
              <a:t>Acids, Base and Salts</a:t>
            </a:r>
            <a:endParaRPr lang="en-ZA" dirty="0"/>
          </a:p>
        </p:txBody>
      </p:sp>
      <p:sp>
        <p:nvSpPr>
          <p:cNvPr id="3" name="Content Placeholder 2"/>
          <p:cNvSpPr>
            <a:spLocks noGrp="1"/>
          </p:cNvSpPr>
          <p:nvPr>
            <p:ph sz="quarter" idx="1"/>
          </p:nvPr>
        </p:nvSpPr>
        <p:spPr>
          <a:xfrm>
            <a:off x="179512" y="1412776"/>
            <a:ext cx="8784976" cy="5256584"/>
          </a:xfrm>
        </p:spPr>
        <p:txBody>
          <a:bodyPr>
            <a:normAutofit lnSpcReduction="10000"/>
          </a:bodyPr>
          <a:lstStyle/>
          <a:p>
            <a:r>
              <a:rPr lang="en-ZA" dirty="0"/>
              <a:t>The water in </a:t>
            </a:r>
            <a:r>
              <a:rPr lang="en-ZA" dirty="0" smtClean="0"/>
              <a:t>CuSO4 •5H2O </a:t>
            </a:r>
            <a:r>
              <a:rPr lang="en-ZA" dirty="0"/>
              <a:t>is called </a:t>
            </a:r>
            <a:r>
              <a:rPr lang="en-ZA" dirty="0" smtClean="0"/>
              <a:t>48____ . </a:t>
            </a:r>
          </a:p>
          <a:p>
            <a:r>
              <a:rPr lang="en-ZA" dirty="0" smtClean="0"/>
              <a:t>The </a:t>
            </a:r>
            <a:r>
              <a:rPr lang="en-ZA" dirty="0"/>
              <a:t>names of HClO4, HClO3, HClO2, and </a:t>
            </a:r>
            <a:r>
              <a:rPr lang="en-ZA" dirty="0" err="1"/>
              <a:t>HClO</a:t>
            </a:r>
            <a:r>
              <a:rPr lang="en-ZA" dirty="0"/>
              <a:t> </a:t>
            </a:r>
            <a:r>
              <a:rPr lang="en-ZA" dirty="0" smtClean="0"/>
              <a:t>are, respectively</a:t>
            </a:r>
            <a:r>
              <a:rPr lang="en-ZA" dirty="0"/>
              <a:t>, </a:t>
            </a:r>
            <a:r>
              <a:rPr lang="en-ZA" dirty="0" smtClean="0"/>
              <a:t>49 ____.</a:t>
            </a:r>
            <a:endParaRPr lang="en-ZA" dirty="0"/>
          </a:p>
          <a:p>
            <a:r>
              <a:rPr lang="en-ZA" dirty="0"/>
              <a:t>The names of NaClO4, NaClO3, NaClO2, and </a:t>
            </a:r>
            <a:r>
              <a:rPr lang="en-ZA" dirty="0" err="1"/>
              <a:t>NaClO</a:t>
            </a:r>
            <a:r>
              <a:rPr lang="en-ZA" dirty="0"/>
              <a:t> are, respectively, </a:t>
            </a:r>
            <a:r>
              <a:rPr lang="en-ZA" dirty="0" smtClean="0"/>
              <a:t>50 ____.</a:t>
            </a:r>
            <a:endParaRPr lang="en-ZA" dirty="0"/>
          </a:p>
          <a:p>
            <a:r>
              <a:rPr lang="en-ZA" dirty="0"/>
              <a:t>The name of a base containing a metal consists of </a:t>
            </a:r>
            <a:r>
              <a:rPr lang="en-ZA" dirty="0" smtClean="0"/>
              <a:t>51____ . </a:t>
            </a:r>
          </a:p>
          <a:p>
            <a:r>
              <a:rPr lang="en-ZA" dirty="0" smtClean="0"/>
              <a:t>As </a:t>
            </a:r>
            <a:r>
              <a:rPr lang="en-ZA" dirty="0"/>
              <a:t>examples, </a:t>
            </a:r>
            <a:r>
              <a:rPr lang="en-ZA" dirty="0" err="1"/>
              <a:t>LiOH</a:t>
            </a:r>
            <a:r>
              <a:rPr lang="en-ZA" dirty="0"/>
              <a:t> is lithium hydroxide, KOH </a:t>
            </a:r>
            <a:r>
              <a:rPr lang="en-ZA" dirty="0" smtClean="0"/>
              <a:t>is potassium </a:t>
            </a:r>
            <a:r>
              <a:rPr lang="en-ZA" dirty="0"/>
              <a:t>hydroxide, and Mg(OH)2 is magnesium hydroxide. The name of a salt </a:t>
            </a:r>
            <a:r>
              <a:rPr lang="en-ZA" dirty="0" smtClean="0"/>
              <a:t>is 52____ </a:t>
            </a:r>
            <a:r>
              <a:rPr lang="en-ZA" dirty="0"/>
              <a:t>. </a:t>
            </a:r>
            <a:endParaRPr lang="en-ZA" dirty="0" smtClean="0"/>
          </a:p>
          <a:p>
            <a:r>
              <a:rPr lang="en-ZA" dirty="0" smtClean="0"/>
              <a:t>The names of </a:t>
            </a:r>
            <a:r>
              <a:rPr lang="en-ZA" dirty="0"/>
              <a:t>the ions Ca2+, Fe3+, H-, </a:t>
            </a:r>
            <a:r>
              <a:rPr lang="en-ZA" dirty="0" smtClean="0"/>
              <a:t>SO3 2-</a:t>
            </a:r>
            <a:r>
              <a:rPr lang="en-ZA" dirty="0"/>
              <a:t>, and </a:t>
            </a:r>
            <a:r>
              <a:rPr lang="en-ZA" dirty="0" smtClean="0"/>
              <a:t>C2H3O2 - </a:t>
            </a:r>
            <a:r>
              <a:rPr lang="en-ZA" dirty="0"/>
              <a:t>are, respectively, </a:t>
            </a:r>
            <a:r>
              <a:rPr lang="en-ZA" dirty="0" smtClean="0"/>
              <a:t>53 ____.</a:t>
            </a:r>
            <a:endParaRPr lang="en-ZA" dirty="0"/>
          </a:p>
          <a:p>
            <a:endParaRPr lang="en-ZA" dirty="0"/>
          </a:p>
        </p:txBody>
      </p:sp>
    </p:spTree>
    <p:extLst>
      <p:ext uri="{BB962C8B-B14F-4D97-AF65-F5344CB8AC3E}">
        <p14:creationId xmlns:p14="http://schemas.microsoft.com/office/powerpoint/2010/main" val="42392286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1080120"/>
          </a:xfrm>
        </p:spPr>
        <p:txBody>
          <a:bodyPr>
            <a:normAutofit fontScale="90000"/>
          </a:bodyPr>
          <a:lstStyle/>
          <a:p>
            <a:r>
              <a:rPr lang="en-ZA" b="1" i="1" dirty="0"/>
              <a:t>CHAPTER SUMMARY</a:t>
            </a:r>
            <a:br>
              <a:rPr lang="en-ZA" b="1" i="1" dirty="0"/>
            </a:br>
            <a:r>
              <a:rPr lang="en-ZA" b="1" i="1" dirty="0"/>
              <a:t>Acids, Base and Salts</a:t>
            </a:r>
            <a:endParaRPr lang="en-ZA" dirty="0"/>
          </a:p>
        </p:txBody>
      </p:sp>
      <p:sp>
        <p:nvSpPr>
          <p:cNvPr id="3" name="Content Placeholder 2"/>
          <p:cNvSpPr>
            <a:spLocks noGrp="1"/>
          </p:cNvSpPr>
          <p:nvPr>
            <p:ph sz="quarter" idx="1"/>
          </p:nvPr>
        </p:nvSpPr>
        <p:spPr>
          <a:xfrm>
            <a:off x="179512" y="1412776"/>
            <a:ext cx="8784976" cy="5256584"/>
          </a:xfrm>
        </p:spPr>
        <p:txBody>
          <a:bodyPr/>
          <a:lstStyle/>
          <a:p>
            <a:r>
              <a:rPr lang="en-ZA" dirty="0"/>
              <a:t>In writing the formulas of ionic compounds, choose subscripts to place after </a:t>
            </a:r>
            <a:r>
              <a:rPr lang="en-ZA" dirty="0" smtClean="0"/>
              <a:t>the </a:t>
            </a:r>
            <a:r>
              <a:rPr lang="en-ZA" dirty="0" err="1" smtClean="0"/>
              <a:t>cation</a:t>
            </a:r>
            <a:r>
              <a:rPr lang="en-ZA" dirty="0" smtClean="0"/>
              <a:t> </a:t>
            </a:r>
            <a:r>
              <a:rPr lang="en-ZA" dirty="0"/>
              <a:t>and anion in the chemical formula of the compound such that multiplying </a:t>
            </a:r>
            <a:r>
              <a:rPr lang="en-ZA" dirty="0" smtClean="0"/>
              <a:t>the subscript </a:t>
            </a:r>
            <a:r>
              <a:rPr lang="en-ZA" dirty="0"/>
              <a:t>of the </a:t>
            </a:r>
            <a:r>
              <a:rPr lang="en-ZA" dirty="0" err="1"/>
              <a:t>cation</a:t>
            </a:r>
            <a:r>
              <a:rPr lang="en-ZA" dirty="0"/>
              <a:t> times the charge of the </a:t>
            </a:r>
            <a:r>
              <a:rPr lang="en-ZA" dirty="0" err="1"/>
              <a:t>cation</a:t>
            </a:r>
            <a:r>
              <a:rPr lang="en-ZA" dirty="0"/>
              <a:t> gives a number </a:t>
            </a:r>
            <a:r>
              <a:rPr lang="en-ZA" dirty="0" smtClean="0"/>
              <a:t>54____ and </a:t>
            </a:r>
            <a:r>
              <a:rPr lang="en-ZA" dirty="0"/>
              <a:t>opposite in sign from that of the product of </a:t>
            </a:r>
            <a:r>
              <a:rPr lang="en-ZA" dirty="0" smtClean="0"/>
              <a:t>55___.</a:t>
            </a:r>
            <a:endParaRPr lang="en-ZA" dirty="0"/>
          </a:p>
        </p:txBody>
      </p:sp>
    </p:spTree>
    <p:extLst>
      <p:ext uri="{BB962C8B-B14F-4D97-AF65-F5344CB8AC3E}">
        <p14:creationId xmlns:p14="http://schemas.microsoft.com/office/powerpoint/2010/main" val="315961203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lstStyle/>
          <a:p>
            <a:endParaRPr lang="en-ZA" dirty="0" smtClean="0"/>
          </a:p>
          <a:p>
            <a:pPr marL="0" indent="0" algn="ctr">
              <a:buNone/>
            </a:pPr>
            <a:r>
              <a:rPr lang="en-ZA" sz="9600" dirty="0" smtClean="0">
                <a:sym typeface="Wingdings" pitchFamily="2" charset="2"/>
              </a:rPr>
              <a:t></a:t>
            </a:r>
            <a:endParaRPr lang="en-ZA" sz="9600" dirty="0"/>
          </a:p>
          <a:p>
            <a:endParaRPr lang="en-ZA" dirty="0" smtClean="0"/>
          </a:p>
          <a:p>
            <a:pPr marL="0" indent="0" algn="ctr">
              <a:buNone/>
            </a:pPr>
            <a:r>
              <a:rPr lang="en-ZA" sz="8800" dirty="0" smtClean="0"/>
              <a:t>THE END</a:t>
            </a:r>
            <a:endParaRPr lang="en-ZA" sz="8800" dirty="0"/>
          </a:p>
        </p:txBody>
      </p:sp>
    </p:spTree>
    <p:extLst>
      <p:ext uri="{BB962C8B-B14F-4D97-AF65-F5344CB8AC3E}">
        <p14:creationId xmlns:p14="http://schemas.microsoft.com/office/powerpoint/2010/main" val="31240308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pH, </a:t>
            </a:r>
            <a:r>
              <a:rPr lang="en-ZA" dirty="0" err="1"/>
              <a:t>pOH</a:t>
            </a:r>
            <a:r>
              <a:rPr lang="en-ZA" dirty="0"/>
              <a:t>, and the pH </a:t>
            </a:r>
            <a:r>
              <a:rPr lang="en-ZA" dirty="0" smtClean="0"/>
              <a:t>scale</a:t>
            </a:r>
            <a:endParaRPr lang="en-ZA" dirty="0"/>
          </a:p>
        </p:txBody>
      </p:sp>
      <p:sp>
        <p:nvSpPr>
          <p:cNvPr id="3" name="Content Placeholder 2"/>
          <p:cNvSpPr>
            <a:spLocks noGrp="1"/>
          </p:cNvSpPr>
          <p:nvPr>
            <p:ph sz="quarter" idx="1"/>
          </p:nvPr>
        </p:nvSpPr>
        <p:spPr/>
        <p:txBody>
          <a:bodyPr/>
          <a:lstStyle/>
          <a:p>
            <a:r>
              <a:rPr lang="en-ZA" dirty="0" smtClean="0"/>
              <a:t>Definitions </a:t>
            </a:r>
            <a:r>
              <a:rPr lang="en-ZA" dirty="0"/>
              <a:t>of pH, </a:t>
            </a:r>
            <a:r>
              <a:rPr lang="en-ZA" dirty="0" err="1"/>
              <a:t>pOH</a:t>
            </a:r>
            <a:r>
              <a:rPr lang="en-ZA" dirty="0"/>
              <a:t>, and the pH scale. Calculating the pH of a strong acid or base solution. The relationship between acid strength and the pH of a solution.  </a:t>
            </a:r>
          </a:p>
          <a:p>
            <a:endParaRPr lang="en-ZA" dirty="0"/>
          </a:p>
        </p:txBody>
      </p:sp>
    </p:spTree>
    <p:extLst>
      <p:ext uri="{BB962C8B-B14F-4D97-AF65-F5344CB8AC3E}">
        <p14:creationId xmlns:p14="http://schemas.microsoft.com/office/powerpoint/2010/main" val="5162596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Key </a:t>
            </a:r>
            <a:r>
              <a:rPr lang="en-ZA" dirty="0" smtClean="0"/>
              <a:t>points</a:t>
            </a:r>
            <a:endParaRPr lang="en-ZA" dirty="0"/>
          </a:p>
        </p:txBody>
      </p:sp>
      <p:sp>
        <p:nvSpPr>
          <p:cNvPr id="3" name="Content Placeholder 2"/>
          <p:cNvSpPr>
            <a:spLocks noGrp="1"/>
          </p:cNvSpPr>
          <p:nvPr>
            <p:ph sz="quarter" idx="1"/>
          </p:nvPr>
        </p:nvSpPr>
        <p:spPr/>
        <p:txBody>
          <a:bodyPr>
            <a:normAutofit fontScale="77500" lnSpcReduction="20000"/>
          </a:bodyPr>
          <a:lstStyle/>
          <a:p>
            <a:r>
              <a:rPr lang="en-ZA" dirty="0" smtClean="0"/>
              <a:t>We </a:t>
            </a:r>
            <a:r>
              <a:rPr lang="en-ZA" dirty="0"/>
              <a:t>can convert between [</a:t>
            </a:r>
            <a:r>
              <a:rPr lang="en-ZA" dirty="0" smtClean="0"/>
              <a:t>H]and pH </a:t>
            </a:r>
            <a:r>
              <a:rPr lang="en-ZA" dirty="0"/>
              <a:t>using the following equations:</a:t>
            </a:r>
          </a:p>
          <a:p>
            <a:r>
              <a:rPr lang="en-ZA" dirty="0"/>
              <a:t>pH=−log⁡[H</a:t>
            </a:r>
            <a:r>
              <a:rPr lang="en-ZA" dirty="0" smtClean="0"/>
              <a:t>+]</a:t>
            </a:r>
          </a:p>
          <a:p>
            <a:r>
              <a:rPr lang="en-ZA" dirty="0" smtClean="0"/>
              <a:t>[</a:t>
            </a:r>
            <a:r>
              <a:rPr lang="en-ZA" dirty="0"/>
              <a:t>H+]=10</a:t>
            </a:r>
            <a:r>
              <a:rPr lang="en-ZA" baseline="30000" dirty="0" smtClean="0"/>
              <a:t>−</a:t>
            </a:r>
          </a:p>
          <a:p>
            <a:r>
              <a:rPr lang="en-ZA" dirty="0" smtClean="0"/>
              <a:t>pH[H</a:t>
            </a:r>
            <a:r>
              <a:rPr lang="en-ZA" dirty="0"/>
              <a:t>+]=−log[H+]=10−pH</a:t>
            </a:r>
          </a:p>
          <a:p>
            <a:r>
              <a:rPr lang="en-ZA" dirty="0" smtClean="0"/>
              <a:t>We </a:t>
            </a:r>
            <a:r>
              <a:rPr lang="en-ZA" dirty="0"/>
              <a:t>can convert between [OH</a:t>
            </a:r>
            <a:r>
              <a:rPr lang="en-ZA" dirty="0" smtClean="0"/>
              <a:t>−] and </a:t>
            </a:r>
            <a:r>
              <a:rPr lang="en-ZA" dirty="0" err="1" smtClean="0"/>
              <a:t>pOH</a:t>
            </a:r>
            <a:r>
              <a:rPr lang="en-ZA" dirty="0" smtClean="0"/>
              <a:t> </a:t>
            </a:r>
            <a:r>
              <a:rPr lang="en-ZA" dirty="0"/>
              <a:t>using the following equations:</a:t>
            </a:r>
          </a:p>
          <a:p>
            <a:r>
              <a:rPr lang="en-ZA" dirty="0" err="1"/>
              <a:t>pOH</a:t>
            </a:r>
            <a:r>
              <a:rPr lang="en-ZA" dirty="0"/>
              <a:t>=−log⁡[OH−</a:t>
            </a:r>
            <a:r>
              <a:rPr lang="en-ZA" dirty="0" smtClean="0"/>
              <a:t>]</a:t>
            </a:r>
          </a:p>
          <a:p>
            <a:r>
              <a:rPr lang="en-ZA" dirty="0" smtClean="0"/>
              <a:t>[</a:t>
            </a:r>
            <a:r>
              <a:rPr lang="en-ZA" dirty="0"/>
              <a:t>OH−]=10</a:t>
            </a:r>
            <a:r>
              <a:rPr lang="en-ZA" baseline="30000" dirty="0"/>
              <a:t>−</a:t>
            </a:r>
            <a:r>
              <a:rPr lang="en-ZA" baseline="30000" dirty="0" smtClean="0"/>
              <a:t>pOH  </a:t>
            </a:r>
          </a:p>
          <a:p>
            <a:r>
              <a:rPr lang="en-ZA" dirty="0" smtClean="0"/>
              <a:t>For </a:t>
            </a:r>
            <a:r>
              <a:rPr lang="en-ZA" dirty="0"/>
              <a:t>any aqueous solution at 25</a:t>
            </a:r>
            <a:r>
              <a:rPr lang="en-ZA" dirty="0" smtClean="0"/>
              <a:t>∘:</a:t>
            </a:r>
            <a:endParaRPr lang="en-ZA" dirty="0"/>
          </a:p>
          <a:p>
            <a:r>
              <a:rPr lang="en-ZA" dirty="0" err="1" smtClean="0"/>
              <a:t>pH+pOH</a:t>
            </a:r>
            <a:r>
              <a:rPr lang="en-ZA" dirty="0" smtClean="0"/>
              <a:t>=14</a:t>
            </a:r>
          </a:p>
          <a:p>
            <a:r>
              <a:rPr lang="en-ZA" dirty="0"/>
              <a:t>For every factor of </a:t>
            </a:r>
            <a:r>
              <a:rPr lang="en-ZA" dirty="0" smtClean="0"/>
              <a:t>10 </a:t>
            </a:r>
            <a:r>
              <a:rPr lang="en-ZA" dirty="0"/>
              <a:t>increase in concentration of [H</a:t>
            </a:r>
            <a:r>
              <a:rPr lang="en-ZA" dirty="0" smtClean="0"/>
              <a:t>+], pH </a:t>
            </a:r>
            <a:r>
              <a:rPr lang="en-ZA" dirty="0"/>
              <a:t>will decrease by </a:t>
            </a:r>
            <a:r>
              <a:rPr lang="en-ZA" dirty="0" smtClean="0"/>
              <a:t>1 </a:t>
            </a:r>
            <a:r>
              <a:rPr lang="en-ZA" dirty="0"/>
              <a:t>unit, and vice versa.</a:t>
            </a:r>
          </a:p>
          <a:p>
            <a:r>
              <a:rPr lang="en-ZA" dirty="0" smtClean="0"/>
              <a:t>Both </a:t>
            </a:r>
            <a:r>
              <a:rPr lang="en-ZA" dirty="0"/>
              <a:t>acid strength and concentration determine [H</a:t>
            </a:r>
            <a:r>
              <a:rPr lang="en-ZA" dirty="0" smtClean="0"/>
              <a:t>+] and [pH] .</a:t>
            </a:r>
            <a:endParaRPr lang="en-ZA" dirty="0"/>
          </a:p>
          <a:p>
            <a:endParaRPr lang="en-ZA" dirty="0"/>
          </a:p>
        </p:txBody>
      </p:sp>
    </p:spTree>
    <p:extLst>
      <p:ext uri="{BB962C8B-B14F-4D97-AF65-F5344CB8AC3E}">
        <p14:creationId xmlns:p14="http://schemas.microsoft.com/office/powerpoint/2010/main" val="248263512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fontScale="85000" lnSpcReduction="20000"/>
          </a:bodyPr>
          <a:lstStyle/>
          <a:p>
            <a:r>
              <a:rPr lang="en-ZA" dirty="0"/>
              <a:t>Introduction</a:t>
            </a:r>
          </a:p>
          <a:p>
            <a:r>
              <a:rPr lang="en-ZA" dirty="0"/>
              <a:t>In aqueous solution, an acid is defined as any species that increases the concentration of H+(</a:t>
            </a:r>
            <a:r>
              <a:rPr lang="en-ZA" dirty="0" err="1"/>
              <a:t>aq</a:t>
            </a:r>
            <a:r>
              <a:rPr lang="en-ZA" dirty="0" smtClean="0"/>
              <a:t>), </a:t>
            </a:r>
            <a:r>
              <a:rPr lang="en-ZA" dirty="0"/>
              <a:t>while a base increases the concentration of OH−(</a:t>
            </a:r>
            <a:r>
              <a:rPr lang="en-ZA" dirty="0" err="1" smtClean="0"/>
              <a:t>aq</a:t>
            </a:r>
            <a:r>
              <a:rPr lang="en-ZA" dirty="0" smtClean="0"/>
              <a:t>). </a:t>
            </a:r>
          </a:p>
          <a:p>
            <a:r>
              <a:rPr lang="en-ZA" dirty="0" smtClean="0"/>
              <a:t>Typical </a:t>
            </a:r>
            <a:r>
              <a:rPr lang="en-ZA" dirty="0"/>
              <a:t>concentrations of these ions in solution can be very small, and they also span a wide range. </a:t>
            </a:r>
          </a:p>
          <a:p>
            <a:r>
              <a:rPr lang="en-ZA" dirty="0"/>
              <a:t> </a:t>
            </a:r>
          </a:p>
          <a:p>
            <a:r>
              <a:rPr lang="en-ZA" dirty="0"/>
              <a:t>Purple-blue hydrangeas next to pinkish purple hydrangeas. </a:t>
            </a:r>
          </a:p>
          <a:p>
            <a:r>
              <a:rPr lang="en-ZA" dirty="0"/>
              <a:t>The </a:t>
            </a:r>
            <a:r>
              <a:rPr lang="en-ZA" dirty="0" err="1"/>
              <a:t>color</a:t>
            </a:r>
            <a:r>
              <a:rPr lang="en-ZA" dirty="0"/>
              <a:t> of hydrangea flowers can vary depending on the pH of the soil. Blue flowers usually come from acidic soil with a pH less than 6, and </a:t>
            </a:r>
            <a:r>
              <a:rPr lang="en-ZA" dirty="0" err="1"/>
              <a:t>and</a:t>
            </a:r>
            <a:r>
              <a:rPr lang="en-ZA" dirty="0"/>
              <a:t> pink flowers come from soil with a pH above 6. </a:t>
            </a:r>
            <a:endParaRPr lang="en-ZA" dirty="0" smtClean="0"/>
          </a:p>
          <a:p>
            <a:r>
              <a:rPr lang="en-ZA" dirty="0" smtClean="0"/>
              <a:t>Photo </a:t>
            </a:r>
            <a:r>
              <a:rPr lang="en-ZA" dirty="0"/>
              <a:t>from </a:t>
            </a:r>
            <a:r>
              <a:rPr lang="en-ZA" dirty="0" smtClean="0"/>
              <a:t>Wikimedia </a:t>
            </a:r>
            <a:r>
              <a:rPr lang="en-ZA" dirty="0"/>
              <a:t>Commons, CC BY 2.0</a:t>
            </a:r>
          </a:p>
          <a:p>
            <a:endParaRPr lang="en-ZA" dirty="0"/>
          </a:p>
        </p:txBody>
      </p:sp>
    </p:spTree>
    <p:extLst>
      <p:ext uri="{BB962C8B-B14F-4D97-AF65-F5344CB8AC3E}">
        <p14:creationId xmlns:p14="http://schemas.microsoft.com/office/powerpoint/2010/main" val="29312466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Picture 2" descr="C:\Users\2017 IMDC\Desktop\Env Chemistry 2018\Values of H+ with corr pH values.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6590171" cy="37444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20072" y="2852936"/>
            <a:ext cx="720080" cy="2664296"/>
          </a:xfrm>
          <a:prstGeom prst="rect">
            <a:avLst/>
          </a:prstGeom>
          <a:solidFill>
            <a:schemeClr val="bg1"/>
          </a:solidFill>
        </p:spPr>
        <p:txBody>
          <a:bodyPr wrap="square" rtlCol="0">
            <a:spAutoFit/>
          </a:bodyPr>
          <a:lstStyle/>
          <a:p>
            <a:endParaRPr lang="en-ZA" dirty="0">
              <a:solidFill>
                <a:schemeClr val="bg1"/>
              </a:solidFill>
            </a:endParaRPr>
          </a:p>
        </p:txBody>
      </p:sp>
      <p:sp>
        <p:nvSpPr>
          <p:cNvPr id="7" name="TextBox 6"/>
          <p:cNvSpPr txBox="1"/>
          <p:nvPr/>
        </p:nvSpPr>
        <p:spPr>
          <a:xfrm>
            <a:off x="3215364" y="3598909"/>
            <a:ext cx="640368" cy="369332"/>
          </a:xfrm>
          <a:prstGeom prst="rect">
            <a:avLst/>
          </a:prstGeom>
          <a:solidFill>
            <a:schemeClr val="bg1"/>
          </a:solidFill>
        </p:spPr>
        <p:txBody>
          <a:bodyPr wrap="square" rtlCol="0">
            <a:spAutoFit/>
          </a:bodyPr>
          <a:lstStyle/>
          <a:p>
            <a:r>
              <a:rPr lang="en-ZA" dirty="0" smtClean="0">
                <a:solidFill>
                  <a:schemeClr val="bg1"/>
                </a:solidFill>
              </a:rPr>
              <a:t>mm</a:t>
            </a:r>
            <a:endParaRPr lang="en-ZA" dirty="0">
              <a:solidFill>
                <a:schemeClr val="bg1"/>
              </a:solidFill>
            </a:endParaRPr>
          </a:p>
        </p:txBody>
      </p:sp>
      <p:sp>
        <p:nvSpPr>
          <p:cNvPr id="8" name="TextBox 7"/>
          <p:cNvSpPr txBox="1"/>
          <p:nvPr/>
        </p:nvSpPr>
        <p:spPr>
          <a:xfrm>
            <a:off x="3215364" y="4437112"/>
            <a:ext cx="640368" cy="369332"/>
          </a:xfrm>
          <a:prstGeom prst="rect">
            <a:avLst/>
          </a:prstGeom>
          <a:solidFill>
            <a:schemeClr val="bg1"/>
          </a:solidFill>
        </p:spPr>
        <p:txBody>
          <a:bodyPr wrap="square" rtlCol="0">
            <a:spAutoFit/>
          </a:bodyPr>
          <a:lstStyle/>
          <a:p>
            <a:r>
              <a:rPr lang="en-ZA" dirty="0" smtClean="0">
                <a:solidFill>
                  <a:schemeClr val="bg1"/>
                </a:solidFill>
              </a:rPr>
              <a:t>  </a:t>
            </a:r>
            <a:endParaRPr lang="en-ZA" dirty="0">
              <a:solidFill>
                <a:schemeClr val="bg1"/>
              </a:solidFill>
            </a:endParaRPr>
          </a:p>
        </p:txBody>
      </p:sp>
    </p:spTree>
    <p:extLst>
      <p:ext uri="{BB962C8B-B14F-4D97-AF65-F5344CB8AC3E}">
        <p14:creationId xmlns:p14="http://schemas.microsoft.com/office/powerpoint/2010/main" val="158676798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sz="quarter" idx="1"/>
          </p:nvPr>
        </p:nvSpPr>
        <p:spPr/>
        <p:txBody>
          <a:bodyPr/>
          <a:lstStyle/>
          <a:p>
            <a:endParaRPr lang="en-ZA"/>
          </a:p>
        </p:txBody>
      </p:sp>
    </p:spTree>
    <p:extLst>
      <p:ext uri="{BB962C8B-B14F-4D97-AF65-F5344CB8AC3E}">
        <p14:creationId xmlns:p14="http://schemas.microsoft.com/office/powerpoint/2010/main" val="2521196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smtClean="0"/>
              <a:t>Acids</a:t>
            </a:r>
            <a:endParaRPr lang="en-ZA" dirty="0"/>
          </a:p>
        </p:txBody>
      </p:sp>
      <p:sp>
        <p:nvSpPr>
          <p:cNvPr id="3" name="Content Placeholder 2"/>
          <p:cNvSpPr>
            <a:spLocks noGrp="1"/>
          </p:cNvSpPr>
          <p:nvPr>
            <p:ph sz="quarter" idx="1"/>
          </p:nvPr>
        </p:nvSpPr>
        <p:spPr/>
        <p:txBody>
          <a:bodyPr>
            <a:normAutofit fontScale="62500" lnSpcReduction="20000"/>
          </a:bodyPr>
          <a:lstStyle/>
          <a:p>
            <a:r>
              <a:rPr lang="en-ZA" dirty="0" smtClean="0"/>
              <a:t>An </a:t>
            </a:r>
            <a:r>
              <a:rPr lang="en-ZA" b="1" dirty="0"/>
              <a:t>acid </a:t>
            </a:r>
            <a:r>
              <a:rPr lang="en-ZA" dirty="0"/>
              <a:t>is a substance that produces hydrogen ions. For example, </a:t>
            </a:r>
            <a:r>
              <a:rPr lang="en-ZA" dirty="0" err="1"/>
              <a:t>HCl</a:t>
            </a:r>
            <a:r>
              <a:rPr lang="en-ZA" dirty="0"/>
              <a:t> in </a:t>
            </a:r>
            <a:r>
              <a:rPr lang="en-ZA" dirty="0" smtClean="0"/>
              <a:t>water is </a:t>
            </a:r>
            <a:r>
              <a:rPr lang="en-ZA" dirty="0"/>
              <a:t>entirely in the form of H+ ions and </a:t>
            </a:r>
            <a:r>
              <a:rPr lang="en-ZA" dirty="0" err="1"/>
              <a:t>Cl</a:t>
            </a:r>
            <a:r>
              <a:rPr lang="en-ZA" dirty="0"/>
              <a:t>- </a:t>
            </a:r>
            <a:r>
              <a:rPr lang="en-ZA" dirty="0" smtClean="0"/>
              <a:t>ions.</a:t>
            </a:r>
          </a:p>
          <a:p>
            <a:r>
              <a:rPr lang="en-ZA" dirty="0" smtClean="0"/>
              <a:t> </a:t>
            </a:r>
            <a:r>
              <a:rPr lang="en-ZA" dirty="0"/>
              <a:t>These 2 ions in water </a:t>
            </a:r>
            <a:r>
              <a:rPr lang="en-ZA" dirty="0" smtClean="0"/>
              <a:t>form hydrochloric </a:t>
            </a:r>
            <a:r>
              <a:rPr lang="en-ZA" dirty="0"/>
              <a:t>acid. Acetic acid, which is present in vinegar, also produces </a:t>
            </a:r>
            <a:r>
              <a:rPr lang="en-ZA" dirty="0" smtClean="0"/>
              <a:t>hydrogen ions </a:t>
            </a:r>
            <a:r>
              <a:rPr lang="en-ZA" dirty="0"/>
              <a:t>in water</a:t>
            </a:r>
            <a:r>
              <a:rPr lang="en-ZA" dirty="0" smtClean="0"/>
              <a:t>:</a:t>
            </a:r>
          </a:p>
          <a:p>
            <a:endParaRPr lang="en-ZA" dirty="0" smtClean="0"/>
          </a:p>
          <a:p>
            <a:endParaRPr lang="en-ZA" dirty="0"/>
          </a:p>
          <a:p>
            <a:endParaRPr lang="en-ZA" dirty="0" smtClean="0"/>
          </a:p>
          <a:p>
            <a:endParaRPr lang="en-ZA" dirty="0" smtClean="0"/>
          </a:p>
          <a:p>
            <a:endParaRPr lang="en-ZA" dirty="0"/>
          </a:p>
          <a:p>
            <a:r>
              <a:rPr lang="en-ZA" dirty="0"/>
              <a:t>Acetic acid demonstrates two important characteristics of acids. </a:t>
            </a:r>
            <a:endParaRPr lang="en-ZA" dirty="0" smtClean="0"/>
          </a:p>
          <a:p>
            <a:r>
              <a:rPr lang="en-ZA" dirty="0" smtClean="0"/>
              <a:t>First</a:t>
            </a:r>
            <a:r>
              <a:rPr lang="en-ZA" dirty="0"/>
              <a:t>, many </a:t>
            </a:r>
            <a:r>
              <a:rPr lang="en-ZA" dirty="0" smtClean="0"/>
              <a:t> acids contain </a:t>
            </a:r>
            <a:r>
              <a:rPr lang="en-ZA" dirty="0"/>
              <a:t>H that is not released by the acid molecule to form H+. </a:t>
            </a:r>
            <a:endParaRPr lang="en-ZA" dirty="0" smtClean="0"/>
          </a:p>
          <a:p>
            <a:r>
              <a:rPr lang="en-ZA" dirty="0" smtClean="0"/>
              <a:t>Of </a:t>
            </a:r>
            <a:r>
              <a:rPr lang="en-ZA" dirty="0"/>
              <a:t>the 4 </a:t>
            </a:r>
            <a:r>
              <a:rPr lang="en-ZA" dirty="0" err="1"/>
              <a:t>hydrogens</a:t>
            </a:r>
            <a:r>
              <a:rPr lang="en-ZA" dirty="0"/>
              <a:t> </a:t>
            </a:r>
            <a:r>
              <a:rPr lang="en-ZA" dirty="0" smtClean="0"/>
              <a:t>in CH</a:t>
            </a:r>
            <a:r>
              <a:rPr lang="en-ZA" baseline="-25000" dirty="0" smtClean="0"/>
              <a:t>3</a:t>
            </a:r>
            <a:r>
              <a:rPr lang="en-ZA" dirty="0" smtClean="0"/>
              <a:t>CO</a:t>
            </a:r>
            <a:r>
              <a:rPr lang="en-ZA" baseline="-25000" dirty="0" smtClean="0"/>
              <a:t>2</a:t>
            </a:r>
            <a:r>
              <a:rPr lang="en-ZA" dirty="0" smtClean="0"/>
              <a:t>H</a:t>
            </a:r>
            <a:r>
              <a:rPr lang="en-ZA" dirty="0"/>
              <a:t>, only the one bonded to oxygen is </a:t>
            </a:r>
            <a:r>
              <a:rPr lang="en-ZA" dirty="0" err="1"/>
              <a:t>ionizable</a:t>
            </a:r>
            <a:r>
              <a:rPr lang="en-ZA" dirty="0"/>
              <a:t> to form H+. </a:t>
            </a:r>
            <a:endParaRPr lang="en-ZA" dirty="0" smtClean="0"/>
          </a:p>
          <a:p>
            <a:r>
              <a:rPr lang="en-ZA" dirty="0" smtClean="0"/>
              <a:t>The second important </a:t>
            </a:r>
            <a:r>
              <a:rPr lang="en-ZA" dirty="0"/>
              <a:t>point about acetic acid has to do with how much of it is ionized to </a:t>
            </a:r>
            <a:r>
              <a:rPr lang="en-ZA" dirty="0" smtClean="0"/>
              <a:t>form H</a:t>
            </a:r>
            <a:r>
              <a:rPr lang="en-ZA" baseline="30000" dirty="0"/>
              <a:t>+</a:t>
            </a:r>
            <a:r>
              <a:rPr lang="en-ZA" dirty="0"/>
              <a:t> and acetate ion, </a:t>
            </a:r>
            <a:r>
              <a:rPr lang="en-ZA" dirty="0" smtClean="0"/>
              <a:t>CH</a:t>
            </a:r>
            <a:r>
              <a:rPr lang="en-ZA" baseline="-25000" dirty="0" smtClean="0"/>
              <a:t>3</a:t>
            </a:r>
            <a:r>
              <a:rPr lang="en-ZA" dirty="0" smtClean="0"/>
              <a:t>CO</a:t>
            </a:r>
            <a:r>
              <a:rPr lang="en-ZA" baseline="-25000" dirty="0" smtClean="0"/>
              <a:t>2</a:t>
            </a:r>
            <a:r>
              <a:rPr lang="en-ZA" baseline="30000" dirty="0" smtClean="0"/>
              <a:t>2-</a:t>
            </a:r>
            <a:r>
              <a:rPr lang="en-ZA" dirty="0"/>
              <a:t>. </a:t>
            </a:r>
            <a:endParaRPr lang="en-ZA" dirty="0" smtClean="0"/>
          </a:p>
          <a:p>
            <a:r>
              <a:rPr lang="en-ZA" dirty="0" smtClean="0"/>
              <a:t>Most </a:t>
            </a:r>
            <a:r>
              <a:rPr lang="en-ZA" dirty="0"/>
              <a:t>of the acetic acid remains as molecules </a:t>
            </a:r>
            <a:r>
              <a:rPr lang="en-ZA" dirty="0" smtClean="0"/>
              <a:t>of CH</a:t>
            </a:r>
            <a:r>
              <a:rPr lang="en-ZA" baseline="-25000" dirty="0" smtClean="0"/>
              <a:t>3</a:t>
            </a:r>
            <a:r>
              <a:rPr lang="en-ZA" dirty="0" smtClean="0"/>
              <a:t>CO</a:t>
            </a:r>
            <a:r>
              <a:rPr lang="en-ZA" baseline="-25000" dirty="0" smtClean="0"/>
              <a:t>2</a:t>
            </a:r>
            <a:r>
              <a:rPr lang="en-ZA" dirty="0" smtClean="0"/>
              <a:t>H </a:t>
            </a:r>
            <a:r>
              <a:rPr lang="en-ZA" dirty="0"/>
              <a:t>in solution. </a:t>
            </a:r>
          </a:p>
        </p:txBody>
      </p:sp>
      <p:pic>
        <p:nvPicPr>
          <p:cNvPr id="1026" name="Picture 2" descr="C:\Users\2017 IMDC\Desktop\Env Chemistry 2018\Chemical Equ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406" y="2564904"/>
            <a:ext cx="4718774" cy="1085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9410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sz="quarter" idx="1"/>
          </p:nvPr>
        </p:nvSpPr>
        <p:spPr/>
        <p:txBody>
          <a:bodyPr/>
          <a:lstStyle/>
          <a:p>
            <a:endParaRPr lang="en-ZA"/>
          </a:p>
        </p:txBody>
      </p:sp>
    </p:spTree>
    <p:extLst>
      <p:ext uri="{BB962C8B-B14F-4D97-AF65-F5344CB8AC3E}">
        <p14:creationId xmlns:p14="http://schemas.microsoft.com/office/powerpoint/2010/main" val="68443938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sz="quarter" idx="1"/>
          </p:nvPr>
        </p:nvSpPr>
        <p:spPr/>
        <p:txBody>
          <a:bodyPr/>
          <a:lstStyle/>
          <a:p>
            <a:endParaRPr lang="en-ZA"/>
          </a:p>
        </p:txBody>
      </p:sp>
    </p:spTree>
    <p:extLst>
      <p:ext uri="{BB962C8B-B14F-4D97-AF65-F5344CB8AC3E}">
        <p14:creationId xmlns:p14="http://schemas.microsoft.com/office/powerpoint/2010/main" val="10946720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sz="quarter" idx="1"/>
          </p:nvPr>
        </p:nvSpPr>
        <p:spPr/>
        <p:txBody>
          <a:bodyPr/>
          <a:lstStyle/>
          <a:p>
            <a:endParaRPr lang="en-ZA"/>
          </a:p>
        </p:txBody>
      </p:sp>
    </p:spTree>
    <p:extLst>
      <p:ext uri="{BB962C8B-B14F-4D97-AF65-F5344CB8AC3E}">
        <p14:creationId xmlns:p14="http://schemas.microsoft.com/office/powerpoint/2010/main" val="41698120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sz="quarter" idx="1"/>
          </p:nvPr>
        </p:nvSpPr>
        <p:spPr/>
        <p:txBody>
          <a:bodyPr>
            <a:normAutofit/>
          </a:bodyPr>
          <a:lstStyle/>
          <a:p>
            <a:endParaRPr lang="en-ZA" dirty="0"/>
          </a:p>
        </p:txBody>
      </p:sp>
    </p:spTree>
    <p:extLst>
      <p:ext uri="{BB962C8B-B14F-4D97-AF65-F5344CB8AC3E}">
        <p14:creationId xmlns:p14="http://schemas.microsoft.com/office/powerpoint/2010/main" val="340394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t>
            </a:r>
          </a:p>
        </p:txBody>
      </p:sp>
      <p:sp>
        <p:nvSpPr>
          <p:cNvPr id="3" name="Content Placeholder 2"/>
          <p:cNvSpPr>
            <a:spLocks noGrp="1"/>
          </p:cNvSpPr>
          <p:nvPr>
            <p:ph sz="quarter" idx="1"/>
          </p:nvPr>
        </p:nvSpPr>
        <p:spPr/>
        <p:txBody>
          <a:bodyPr>
            <a:normAutofit fontScale="92500" lnSpcReduction="20000"/>
          </a:bodyPr>
          <a:lstStyle/>
          <a:p>
            <a:r>
              <a:rPr lang="en-ZA" dirty="0"/>
              <a:t>In a 1 molar solution of acetic acid (containing 1 </a:t>
            </a:r>
            <a:r>
              <a:rPr lang="en-ZA" dirty="0" err="1"/>
              <a:t>mol</a:t>
            </a:r>
            <a:r>
              <a:rPr lang="en-ZA" dirty="0"/>
              <a:t> </a:t>
            </a:r>
            <a:r>
              <a:rPr lang="en-ZA" dirty="0" smtClean="0"/>
              <a:t>of </a:t>
            </a:r>
            <a:r>
              <a:rPr lang="en-ZA" dirty="0"/>
              <a:t>acetic acid per </a:t>
            </a:r>
            <a:r>
              <a:rPr lang="en-ZA" dirty="0" err="1"/>
              <a:t>liter</a:t>
            </a:r>
            <a:r>
              <a:rPr lang="en-ZA" dirty="0"/>
              <a:t> of solution) only about 0.5% of the acid is ionized to produce </a:t>
            </a:r>
            <a:r>
              <a:rPr lang="en-ZA" dirty="0" smtClean="0"/>
              <a:t>an acetate </a:t>
            </a:r>
            <a:r>
              <a:rPr lang="en-ZA" dirty="0"/>
              <a:t>ion and a hydrogen ion. </a:t>
            </a:r>
            <a:endParaRPr lang="en-ZA" dirty="0" smtClean="0"/>
          </a:p>
          <a:p>
            <a:r>
              <a:rPr lang="en-ZA" dirty="0" smtClean="0"/>
              <a:t>Of </a:t>
            </a:r>
            <a:r>
              <a:rPr lang="en-ZA" dirty="0"/>
              <a:t>a thousand molecules of acetic acid, 995 </a:t>
            </a:r>
            <a:r>
              <a:rPr lang="en-ZA" dirty="0" smtClean="0"/>
              <a:t>remain as </a:t>
            </a:r>
            <a:r>
              <a:rPr lang="en-ZA" dirty="0"/>
              <a:t>unionized CH</a:t>
            </a:r>
            <a:r>
              <a:rPr lang="en-ZA" baseline="-25000" dirty="0"/>
              <a:t>3</a:t>
            </a:r>
            <a:r>
              <a:rPr lang="en-ZA" dirty="0"/>
              <a:t>CO</a:t>
            </a:r>
            <a:r>
              <a:rPr lang="en-ZA" baseline="-25000" dirty="0"/>
              <a:t>2</a:t>
            </a:r>
            <a:r>
              <a:rPr lang="en-ZA" dirty="0"/>
              <a:t>H. Therefore, acetic acid is said to be a weak acid. </a:t>
            </a:r>
            <a:endParaRPr lang="en-ZA" dirty="0" smtClean="0"/>
          </a:p>
          <a:p>
            <a:r>
              <a:rPr lang="en-ZA" dirty="0" smtClean="0"/>
              <a:t>A </a:t>
            </a:r>
            <a:r>
              <a:rPr lang="en-ZA" dirty="0"/>
              <a:t>hydrogen ion in water is strongly attracted to water molecules. Hydrogen </a:t>
            </a:r>
            <a:r>
              <a:rPr lang="en-ZA" dirty="0" smtClean="0"/>
              <a:t>ions react </a:t>
            </a:r>
            <a:r>
              <a:rPr lang="en-ZA" dirty="0"/>
              <a:t>with water,</a:t>
            </a:r>
          </a:p>
          <a:p>
            <a:r>
              <a:rPr lang="en-ZA" dirty="0"/>
              <a:t>Hydronium ion, </a:t>
            </a:r>
            <a:r>
              <a:rPr lang="en-ZA" dirty="0" smtClean="0"/>
              <a:t>H</a:t>
            </a:r>
            <a:r>
              <a:rPr lang="en-ZA" baseline="-25000" dirty="0" smtClean="0"/>
              <a:t>3</a:t>
            </a:r>
            <a:r>
              <a:rPr lang="en-ZA" dirty="0" smtClean="0"/>
              <a:t>O</a:t>
            </a:r>
            <a:r>
              <a:rPr lang="en-ZA" baseline="30000" dirty="0" smtClean="0"/>
              <a:t>+</a:t>
            </a:r>
            <a:r>
              <a:rPr lang="en-ZA" dirty="0" smtClean="0"/>
              <a:t> </a:t>
            </a:r>
            <a:r>
              <a:rPr lang="en-ZA" baseline="30000" dirty="0" smtClean="0"/>
              <a:t> </a:t>
            </a:r>
            <a:r>
              <a:rPr lang="en-ZA" dirty="0"/>
              <a:t>or clusters with even more water molecules such as </a:t>
            </a:r>
            <a:r>
              <a:rPr lang="en-ZA" dirty="0" smtClean="0"/>
              <a:t>H</a:t>
            </a:r>
            <a:r>
              <a:rPr lang="en-ZA" baseline="-25000" dirty="0" smtClean="0"/>
              <a:t>5</a:t>
            </a:r>
            <a:r>
              <a:rPr lang="en-ZA" dirty="0" smtClean="0"/>
              <a:t>O</a:t>
            </a:r>
            <a:r>
              <a:rPr lang="en-ZA" baseline="-25000" dirty="0" smtClean="0"/>
              <a:t>2</a:t>
            </a:r>
            <a:r>
              <a:rPr lang="en-ZA" baseline="30000" dirty="0" smtClean="0"/>
              <a:t>+</a:t>
            </a:r>
            <a:r>
              <a:rPr lang="en-ZA" dirty="0" smtClean="0"/>
              <a:t> </a:t>
            </a:r>
            <a:r>
              <a:rPr lang="en-ZA" dirty="0"/>
              <a:t>or </a:t>
            </a:r>
            <a:r>
              <a:rPr lang="en-ZA" dirty="0" smtClean="0"/>
              <a:t>H</a:t>
            </a:r>
            <a:r>
              <a:rPr lang="en-ZA" baseline="-25000" dirty="0" smtClean="0"/>
              <a:t>7</a:t>
            </a:r>
            <a:r>
              <a:rPr lang="en-ZA" dirty="0" smtClean="0"/>
              <a:t>O</a:t>
            </a:r>
            <a:r>
              <a:rPr lang="en-ZA" baseline="-25000" dirty="0" smtClean="0"/>
              <a:t>3</a:t>
            </a:r>
            <a:r>
              <a:rPr lang="en-ZA" baseline="30000" dirty="0" smtClean="0"/>
              <a:t>+</a:t>
            </a:r>
            <a:r>
              <a:rPr lang="en-ZA" dirty="0" smtClean="0"/>
              <a:t>.</a:t>
            </a:r>
            <a:endParaRPr lang="en-ZA" dirty="0"/>
          </a:p>
          <a:p>
            <a:r>
              <a:rPr lang="en-ZA" dirty="0"/>
              <a:t>The hydrogen ion in water is frequently shown as H</a:t>
            </a:r>
            <a:r>
              <a:rPr lang="en-ZA" baseline="-25000" dirty="0"/>
              <a:t>3</a:t>
            </a:r>
            <a:r>
              <a:rPr lang="en-ZA" dirty="0"/>
              <a:t>O</a:t>
            </a:r>
            <a:r>
              <a:rPr lang="en-ZA" baseline="30000" dirty="0"/>
              <a:t>+</a:t>
            </a:r>
            <a:r>
              <a:rPr lang="en-ZA" dirty="0"/>
              <a:t>. In this </a:t>
            </a:r>
            <a:r>
              <a:rPr lang="en-ZA" dirty="0" smtClean="0"/>
              <a:t>lesson, </a:t>
            </a:r>
            <a:r>
              <a:rPr lang="en-ZA" dirty="0"/>
              <a:t>however, it </a:t>
            </a:r>
            <a:r>
              <a:rPr lang="en-ZA" dirty="0" smtClean="0"/>
              <a:t>is simply </a:t>
            </a:r>
            <a:r>
              <a:rPr lang="en-ZA" dirty="0"/>
              <a:t>indicated as H</a:t>
            </a:r>
            <a:r>
              <a:rPr lang="en-ZA" baseline="30000" dirty="0"/>
              <a:t>+</a:t>
            </a:r>
            <a:r>
              <a:rPr lang="en-ZA" dirty="0"/>
              <a:t>.</a:t>
            </a:r>
          </a:p>
        </p:txBody>
      </p:sp>
    </p:spTree>
    <p:extLst>
      <p:ext uri="{BB962C8B-B14F-4D97-AF65-F5344CB8AC3E}">
        <p14:creationId xmlns:p14="http://schemas.microsoft.com/office/powerpoint/2010/main" val="3960519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Hydronium Ion</a:t>
            </a:r>
            <a:endParaRPr lang="en-ZA" dirty="0"/>
          </a:p>
        </p:txBody>
      </p:sp>
      <p:pic>
        <p:nvPicPr>
          <p:cNvPr id="1026" name="Picture 2" descr="C:\Users\2017 IMDC\Desktop\Env Chemistry 2018\Hydronium ions.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43608" y="2420888"/>
            <a:ext cx="6706153" cy="200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06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smtClean="0"/>
              <a:t>Bases</a:t>
            </a:r>
            <a:endParaRPr lang="en-ZA" dirty="0"/>
          </a:p>
        </p:txBody>
      </p:sp>
      <p:sp>
        <p:nvSpPr>
          <p:cNvPr id="3" name="Content Placeholder 2"/>
          <p:cNvSpPr>
            <a:spLocks noGrp="1"/>
          </p:cNvSpPr>
          <p:nvPr>
            <p:ph sz="quarter" idx="1"/>
          </p:nvPr>
        </p:nvSpPr>
        <p:spPr/>
        <p:txBody>
          <a:bodyPr>
            <a:normAutofit fontScale="70000" lnSpcReduction="20000"/>
          </a:bodyPr>
          <a:lstStyle/>
          <a:p>
            <a:r>
              <a:rPr lang="en-ZA" dirty="0" smtClean="0"/>
              <a:t>A </a:t>
            </a:r>
            <a:r>
              <a:rPr lang="en-ZA" b="1" dirty="0"/>
              <a:t>base </a:t>
            </a:r>
            <a:r>
              <a:rPr lang="en-ZA" dirty="0"/>
              <a:t>is a substance that produces hydroxide ion and/or accepts H+. </a:t>
            </a:r>
            <a:endParaRPr lang="en-ZA" dirty="0" smtClean="0"/>
          </a:p>
          <a:p>
            <a:r>
              <a:rPr lang="en-ZA" dirty="0" smtClean="0"/>
              <a:t>Many</a:t>
            </a:r>
            <a:r>
              <a:rPr lang="en-ZA" dirty="0"/>
              <a:t> </a:t>
            </a:r>
            <a:r>
              <a:rPr lang="en-ZA" dirty="0" smtClean="0"/>
              <a:t>bases </a:t>
            </a:r>
            <a:r>
              <a:rPr lang="en-ZA" dirty="0"/>
              <a:t>consist of metal ions and hydroxide ions. For example, solid sodium </a:t>
            </a:r>
            <a:r>
              <a:rPr lang="en-ZA" dirty="0" smtClean="0"/>
              <a:t>hydroxide dissolves </a:t>
            </a:r>
            <a:r>
              <a:rPr lang="en-ZA" dirty="0"/>
              <a:t>in water</a:t>
            </a:r>
            <a:r>
              <a:rPr lang="en-ZA" dirty="0" smtClean="0"/>
              <a:t>,</a:t>
            </a:r>
            <a:r>
              <a:rPr lang="en-ZA" dirty="0"/>
              <a:t> to yield a solution containing OH- ions. </a:t>
            </a:r>
          </a:p>
          <a:p>
            <a:endParaRPr lang="en-ZA" dirty="0" smtClean="0"/>
          </a:p>
          <a:p>
            <a:r>
              <a:rPr lang="en-ZA" dirty="0" err="1" smtClean="0"/>
              <a:t>NaOH</a:t>
            </a:r>
            <a:r>
              <a:rPr lang="en-ZA" dirty="0" smtClean="0"/>
              <a:t>(</a:t>
            </a:r>
            <a:r>
              <a:rPr lang="en-ZA" i="1" dirty="0" smtClean="0"/>
              <a:t>s</a:t>
            </a:r>
            <a:r>
              <a:rPr lang="en-ZA" dirty="0"/>
              <a:t>) </a:t>
            </a:r>
            <a:r>
              <a:rPr lang="en-ZA" dirty="0" smtClean="0">
                <a:latin typeface="Calibri"/>
                <a:cs typeface="Calibri"/>
              </a:rPr>
              <a:t>→</a:t>
            </a:r>
            <a:r>
              <a:rPr lang="en-ZA" dirty="0" smtClean="0"/>
              <a:t> </a:t>
            </a:r>
            <a:r>
              <a:rPr lang="en-ZA" dirty="0"/>
              <a:t>Na</a:t>
            </a:r>
            <a:r>
              <a:rPr lang="en-ZA" baseline="30000" dirty="0"/>
              <a:t>+</a:t>
            </a:r>
            <a:r>
              <a:rPr lang="en-ZA" dirty="0"/>
              <a:t>(</a:t>
            </a:r>
            <a:r>
              <a:rPr lang="en-ZA" i="1" dirty="0" err="1"/>
              <a:t>aq</a:t>
            </a:r>
            <a:r>
              <a:rPr lang="en-ZA" dirty="0"/>
              <a:t>) + </a:t>
            </a:r>
            <a:r>
              <a:rPr lang="en-ZA" dirty="0" smtClean="0"/>
              <a:t>OH</a:t>
            </a:r>
            <a:r>
              <a:rPr lang="en-ZA" baseline="30000" dirty="0"/>
              <a:t>-</a:t>
            </a:r>
            <a:r>
              <a:rPr lang="en-ZA" dirty="0" smtClean="0"/>
              <a:t>(</a:t>
            </a:r>
            <a:r>
              <a:rPr lang="en-ZA" i="1" dirty="0" err="1" smtClean="0"/>
              <a:t>aq</a:t>
            </a:r>
            <a:r>
              <a:rPr lang="en-ZA" dirty="0"/>
              <a:t>) </a:t>
            </a:r>
          </a:p>
          <a:p>
            <a:endParaRPr lang="en-ZA" dirty="0"/>
          </a:p>
          <a:p>
            <a:r>
              <a:rPr lang="en-ZA" dirty="0" smtClean="0"/>
              <a:t>When </a:t>
            </a:r>
            <a:r>
              <a:rPr lang="en-ZA" dirty="0"/>
              <a:t>ammonia gas is bubbled into water, </a:t>
            </a:r>
            <a:r>
              <a:rPr lang="en-ZA" dirty="0" smtClean="0"/>
              <a:t>a few </a:t>
            </a:r>
            <a:r>
              <a:rPr lang="en-ZA" dirty="0"/>
              <a:t>of the NH3 molecules remove hydrogen ion from water and produce ammonium</a:t>
            </a:r>
          </a:p>
          <a:p>
            <a:r>
              <a:rPr lang="en-ZA" dirty="0"/>
              <a:t>ion, </a:t>
            </a:r>
            <a:r>
              <a:rPr lang="en-ZA" dirty="0" smtClean="0"/>
              <a:t>NH4 +, </a:t>
            </a:r>
            <a:r>
              <a:rPr lang="en-ZA" dirty="0"/>
              <a:t>and hydroxide ion as shown by the following reaction</a:t>
            </a:r>
            <a:r>
              <a:rPr lang="en-ZA" dirty="0" smtClean="0"/>
              <a:t>:</a:t>
            </a:r>
          </a:p>
          <a:p>
            <a:endParaRPr lang="en-ZA" dirty="0"/>
          </a:p>
          <a:p>
            <a:r>
              <a:rPr lang="en-ZA" dirty="0"/>
              <a:t>NH3 + H</a:t>
            </a:r>
            <a:r>
              <a:rPr lang="en-ZA" sz="3400" baseline="-25000" dirty="0"/>
              <a:t>2</a:t>
            </a:r>
            <a:r>
              <a:rPr lang="en-ZA" dirty="0"/>
              <a:t>O  </a:t>
            </a:r>
            <a:r>
              <a:rPr lang="en-ZA" dirty="0">
                <a:latin typeface="Calibri"/>
                <a:cs typeface="Calibri"/>
              </a:rPr>
              <a:t>→</a:t>
            </a:r>
            <a:r>
              <a:rPr lang="en-ZA" dirty="0"/>
              <a:t> </a:t>
            </a:r>
            <a:r>
              <a:rPr lang="en-ZA" dirty="0" smtClean="0"/>
              <a:t> NH4 </a:t>
            </a:r>
            <a:r>
              <a:rPr lang="en-ZA" baseline="30000" dirty="0" smtClean="0"/>
              <a:t>+</a:t>
            </a:r>
            <a:r>
              <a:rPr lang="en-ZA" dirty="0" smtClean="0"/>
              <a:t> </a:t>
            </a:r>
            <a:r>
              <a:rPr lang="en-ZA" dirty="0"/>
              <a:t>+ OH</a:t>
            </a:r>
            <a:r>
              <a:rPr lang="en-ZA" baseline="30000" dirty="0"/>
              <a:t>- </a:t>
            </a:r>
            <a:endParaRPr lang="en-ZA" baseline="30000" dirty="0" smtClean="0"/>
          </a:p>
          <a:p>
            <a:endParaRPr lang="en-ZA" baseline="30000" dirty="0"/>
          </a:p>
          <a:p>
            <a:r>
              <a:rPr lang="en-ZA" dirty="0"/>
              <a:t>Only about 0.5% of the ammonia in a 1M solution goes to </a:t>
            </a:r>
            <a:r>
              <a:rPr lang="en-ZA" dirty="0" smtClean="0"/>
              <a:t>NH4 </a:t>
            </a:r>
            <a:r>
              <a:rPr lang="en-ZA" baseline="30000" dirty="0" smtClean="0"/>
              <a:t>+ </a:t>
            </a:r>
            <a:r>
              <a:rPr lang="en-ZA" dirty="0"/>
              <a:t>and OH</a:t>
            </a:r>
            <a:r>
              <a:rPr lang="en-ZA" baseline="30000" dirty="0"/>
              <a:t>-</a:t>
            </a:r>
            <a:r>
              <a:rPr lang="en-ZA" dirty="0"/>
              <a:t>.</a:t>
            </a:r>
          </a:p>
          <a:p>
            <a:r>
              <a:rPr lang="en-ZA" dirty="0" smtClean="0"/>
              <a:t>Therefore, </a:t>
            </a:r>
            <a:r>
              <a:rPr lang="en-ZA" dirty="0"/>
              <a:t>NH3 is called a </a:t>
            </a:r>
            <a:r>
              <a:rPr lang="en-ZA" b="1" dirty="0"/>
              <a:t>weak base</a:t>
            </a:r>
            <a:r>
              <a:rPr lang="en-ZA" dirty="0"/>
              <a:t>.</a:t>
            </a:r>
          </a:p>
        </p:txBody>
      </p:sp>
    </p:spTree>
    <p:extLst>
      <p:ext uri="{BB962C8B-B14F-4D97-AF65-F5344CB8AC3E}">
        <p14:creationId xmlns:p14="http://schemas.microsoft.com/office/powerpoint/2010/main" val="272660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smtClean="0"/>
              <a:t>Salts</a:t>
            </a:r>
            <a:endParaRPr lang="en-ZA" dirty="0"/>
          </a:p>
        </p:txBody>
      </p:sp>
      <p:sp>
        <p:nvSpPr>
          <p:cNvPr id="3" name="Content Placeholder 2"/>
          <p:cNvSpPr>
            <a:spLocks noGrp="1"/>
          </p:cNvSpPr>
          <p:nvPr>
            <p:ph sz="quarter" idx="1"/>
          </p:nvPr>
        </p:nvSpPr>
        <p:spPr/>
        <p:txBody>
          <a:bodyPr>
            <a:normAutofit fontScale="70000" lnSpcReduction="20000"/>
          </a:bodyPr>
          <a:lstStyle/>
          <a:p>
            <a:r>
              <a:rPr lang="en-ZA" dirty="0" smtClean="0"/>
              <a:t>Whenever </a:t>
            </a:r>
            <a:r>
              <a:rPr lang="en-ZA" dirty="0"/>
              <a:t>an acid and a base are brought together, water is always a product.</a:t>
            </a:r>
          </a:p>
          <a:p>
            <a:r>
              <a:rPr lang="en-ZA" dirty="0"/>
              <a:t>But a negative ion from the acid and a positive ion from the base are always left </a:t>
            </a:r>
            <a:r>
              <a:rPr lang="en-ZA" dirty="0" smtClean="0"/>
              <a:t>over as </a:t>
            </a:r>
            <a:r>
              <a:rPr lang="en-ZA" dirty="0"/>
              <a:t>shown in the following reaction</a:t>
            </a:r>
            <a:r>
              <a:rPr lang="en-ZA" dirty="0" smtClean="0"/>
              <a:t>:</a:t>
            </a:r>
          </a:p>
          <a:p>
            <a:endParaRPr lang="en-ZA" dirty="0"/>
          </a:p>
          <a:p>
            <a:r>
              <a:rPr lang="pt-BR" dirty="0"/>
              <a:t>H</a:t>
            </a:r>
            <a:r>
              <a:rPr lang="pt-BR" baseline="30000" dirty="0"/>
              <a:t>+</a:t>
            </a:r>
            <a:r>
              <a:rPr lang="pt-BR" dirty="0"/>
              <a:t> + Cl</a:t>
            </a:r>
            <a:r>
              <a:rPr lang="pt-BR" baseline="30000" dirty="0"/>
              <a:t>- </a:t>
            </a:r>
            <a:r>
              <a:rPr lang="pt-BR" dirty="0"/>
              <a:t>+ Na</a:t>
            </a:r>
            <a:r>
              <a:rPr lang="pt-BR" baseline="30000" dirty="0"/>
              <a:t>+ </a:t>
            </a:r>
            <a:r>
              <a:rPr lang="pt-BR" dirty="0"/>
              <a:t>+ OH</a:t>
            </a:r>
            <a:r>
              <a:rPr lang="pt-BR" baseline="30000" dirty="0"/>
              <a:t>- </a:t>
            </a:r>
            <a:r>
              <a:rPr lang="pt-BR" dirty="0">
                <a:latin typeface="Calibri"/>
                <a:cs typeface="Calibri"/>
              </a:rPr>
              <a:t>→</a:t>
            </a:r>
            <a:r>
              <a:rPr lang="pt-BR" dirty="0" smtClean="0"/>
              <a:t> </a:t>
            </a:r>
            <a:r>
              <a:rPr lang="pt-BR" dirty="0"/>
              <a:t>Na</a:t>
            </a:r>
            <a:r>
              <a:rPr lang="pt-BR" baseline="30000" dirty="0"/>
              <a:t>+</a:t>
            </a:r>
            <a:r>
              <a:rPr lang="pt-BR" dirty="0"/>
              <a:t> + Cl</a:t>
            </a:r>
            <a:r>
              <a:rPr lang="pt-BR" baseline="30000" dirty="0"/>
              <a:t>-</a:t>
            </a:r>
            <a:r>
              <a:rPr lang="pt-BR" dirty="0"/>
              <a:t> + </a:t>
            </a:r>
            <a:r>
              <a:rPr lang="pt-BR" dirty="0" smtClean="0"/>
              <a:t>H2O</a:t>
            </a:r>
          </a:p>
          <a:p>
            <a:r>
              <a:rPr lang="pt-BR" dirty="0" smtClean="0"/>
              <a:t> (</a:t>
            </a:r>
            <a:r>
              <a:rPr lang="en-ZA" dirty="0" smtClean="0"/>
              <a:t>hydrochloric </a:t>
            </a:r>
            <a:r>
              <a:rPr lang="en-ZA" dirty="0"/>
              <a:t>acid </a:t>
            </a:r>
            <a:r>
              <a:rPr lang="en-ZA" dirty="0" smtClean="0"/>
              <a:t>+ sodium </a:t>
            </a:r>
            <a:r>
              <a:rPr lang="en-ZA" dirty="0"/>
              <a:t>hydroxide </a:t>
            </a:r>
            <a:r>
              <a:rPr lang="en-ZA" dirty="0" smtClean="0"/>
              <a:t>yields sodium </a:t>
            </a:r>
            <a:r>
              <a:rPr lang="en-ZA" dirty="0"/>
              <a:t>chloride </a:t>
            </a:r>
            <a:r>
              <a:rPr lang="en-ZA" dirty="0" smtClean="0"/>
              <a:t>+water.</a:t>
            </a:r>
          </a:p>
          <a:p>
            <a:endParaRPr lang="en-ZA" dirty="0"/>
          </a:p>
          <a:p>
            <a:r>
              <a:rPr lang="en-ZA" dirty="0"/>
              <a:t>Sodium chloride dissolved in water is a solution of a </a:t>
            </a:r>
            <a:r>
              <a:rPr lang="en-ZA" b="1" dirty="0"/>
              <a:t>salt</a:t>
            </a:r>
            <a:r>
              <a:rPr lang="en-ZA" dirty="0"/>
              <a:t>. A salt is made up of </a:t>
            </a:r>
            <a:r>
              <a:rPr lang="en-ZA" dirty="0" smtClean="0"/>
              <a:t>a positively </a:t>
            </a:r>
            <a:r>
              <a:rPr lang="en-ZA" dirty="0"/>
              <a:t>charged ion called a </a:t>
            </a:r>
            <a:r>
              <a:rPr lang="en-ZA" i="1" dirty="0" err="1"/>
              <a:t>cation</a:t>
            </a:r>
            <a:r>
              <a:rPr lang="en-ZA" i="1" dirty="0"/>
              <a:t> </a:t>
            </a:r>
            <a:r>
              <a:rPr lang="en-ZA" dirty="0"/>
              <a:t>and a negatively charged ion called </a:t>
            </a:r>
            <a:r>
              <a:rPr lang="en-ZA" dirty="0" smtClean="0"/>
              <a:t>an </a:t>
            </a:r>
            <a:r>
              <a:rPr lang="en-ZA" i="1" dirty="0" smtClean="0"/>
              <a:t>anion</a:t>
            </a:r>
            <a:r>
              <a:rPr lang="en-ZA" dirty="0" smtClean="0"/>
              <a:t>.</a:t>
            </a:r>
          </a:p>
          <a:p>
            <a:r>
              <a:rPr lang="en-ZA" dirty="0" smtClean="0"/>
              <a:t> </a:t>
            </a:r>
            <a:r>
              <a:rPr lang="en-ZA" dirty="0"/>
              <a:t>If the water were evaporated, the solid salt made up of </a:t>
            </a:r>
            <a:r>
              <a:rPr lang="en-ZA" dirty="0" err="1"/>
              <a:t>cations</a:t>
            </a:r>
            <a:r>
              <a:rPr lang="en-ZA" dirty="0"/>
              <a:t> and anions</a:t>
            </a:r>
          </a:p>
          <a:p>
            <a:r>
              <a:rPr lang="en-ZA" dirty="0"/>
              <a:t>would remain as crystals. </a:t>
            </a:r>
            <a:endParaRPr lang="en-ZA" dirty="0" smtClean="0"/>
          </a:p>
          <a:p>
            <a:r>
              <a:rPr lang="en-ZA" dirty="0" smtClean="0"/>
              <a:t>A </a:t>
            </a:r>
            <a:r>
              <a:rPr lang="en-ZA" dirty="0"/>
              <a:t>salt is a chemical compound made up of a </a:t>
            </a:r>
            <a:r>
              <a:rPr lang="en-ZA" dirty="0" err="1"/>
              <a:t>cation</a:t>
            </a:r>
            <a:r>
              <a:rPr lang="en-ZA" dirty="0"/>
              <a:t> (</a:t>
            </a:r>
            <a:r>
              <a:rPr lang="en-ZA" dirty="0" smtClean="0"/>
              <a:t>other than </a:t>
            </a:r>
            <a:r>
              <a:rPr lang="en-ZA" dirty="0"/>
              <a:t>H+) and an anion (other than OH-).</a:t>
            </a:r>
          </a:p>
        </p:txBody>
      </p:sp>
    </p:spTree>
    <p:extLst>
      <p:ext uri="{BB962C8B-B14F-4D97-AF65-F5344CB8AC3E}">
        <p14:creationId xmlns:p14="http://schemas.microsoft.com/office/powerpoint/2010/main" val="167846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a:t>Amphoteric </a:t>
            </a:r>
            <a:r>
              <a:rPr lang="en-ZA" b="1" dirty="0" smtClean="0"/>
              <a:t>Substances</a:t>
            </a:r>
            <a:endParaRPr lang="en-ZA" dirty="0"/>
          </a:p>
        </p:txBody>
      </p:sp>
      <p:sp>
        <p:nvSpPr>
          <p:cNvPr id="3" name="Content Placeholder 2"/>
          <p:cNvSpPr>
            <a:spLocks noGrp="1"/>
          </p:cNvSpPr>
          <p:nvPr>
            <p:ph sz="quarter" idx="1"/>
          </p:nvPr>
        </p:nvSpPr>
        <p:spPr/>
        <p:txBody>
          <a:bodyPr>
            <a:normAutofit fontScale="85000" lnSpcReduction="20000"/>
          </a:bodyPr>
          <a:lstStyle/>
          <a:p>
            <a:r>
              <a:rPr lang="en-ZA" dirty="0" smtClean="0"/>
              <a:t>Some </a:t>
            </a:r>
            <a:r>
              <a:rPr lang="en-ZA" dirty="0"/>
              <a:t>substances, called </a:t>
            </a:r>
            <a:r>
              <a:rPr lang="en-ZA" b="1" dirty="0"/>
              <a:t>amphoteric substances</a:t>
            </a:r>
            <a:r>
              <a:rPr lang="en-ZA" dirty="0"/>
              <a:t>, can act both as an acid and </a:t>
            </a:r>
            <a:r>
              <a:rPr lang="en-ZA" dirty="0" smtClean="0"/>
              <a:t>a base</a:t>
            </a:r>
            <a:r>
              <a:rPr lang="en-ZA" dirty="0"/>
              <a:t>. </a:t>
            </a:r>
            <a:endParaRPr lang="en-ZA" dirty="0" smtClean="0"/>
          </a:p>
          <a:p>
            <a:r>
              <a:rPr lang="en-ZA" dirty="0" smtClean="0"/>
              <a:t>The </a:t>
            </a:r>
            <a:r>
              <a:rPr lang="en-ZA" dirty="0"/>
              <a:t>simplest example is water. Water can split apart to form a hydrogen </a:t>
            </a:r>
            <a:r>
              <a:rPr lang="en-ZA" dirty="0" smtClean="0"/>
              <a:t>ion and </a:t>
            </a:r>
            <a:r>
              <a:rPr lang="en-ZA" dirty="0"/>
              <a:t>a hydroxide ion.</a:t>
            </a:r>
          </a:p>
          <a:p>
            <a:r>
              <a:rPr lang="en-ZA" dirty="0"/>
              <a:t>H2O </a:t>
            </a:r>
            <a:r>
              <a:rPr lang="en-ZA" dirty="0" smtClean="0">
                <a:latin typeface="Calibri"/>
                <a:cs typeface="Calibri"/>
              </a:rPr>
              <a:t>→</a:t>
            </a:r>
            <a:r>
              <a:rPr lang="en-ZA" dirty="0" smtClean="0"/>
              <a:t> </a:t>
            </a:r>
            <a:r>
              <a:rPr lang="en-ZA" dirty="0"/>
              <a:t>H</a:t>
            </a:r>
            <a:r>
              <a:rPr lang="en-ZA" baseline="30000" dirty="0"/>
              <a:t>+</a:t>
            </a:r>
            <a:r>
              <a:rPr lang="en-ZA" dirty="0"/>
              <a:t> + OH</a:t>
            </a:r>
            <a:r>
              <a:rPr lang="en-ZA" baseline="30000" dirty="0"/>
              <a:t>-</a:t>
            </a:r>
            <a:r>
              <a:rPr lang="en-ZA" dirty="0"/>
              <a:t> </a:t>
            </a:r>
          </a:p>
          <a:p>
            <a:r>
              <a:rPr lang="en-ZA" dirty="0"/>
              <a:t>Since it produces a hydrogen ion, water is an acid. However, the fact that it </a:t>
            </a:r>
            <a:r>
              <a:rPr lang="en-ZA" dirty="0" smtClean="0"/>
              <a:t>produces a </a:t>
            </a:r>
            <a:r>
              <a:rPr lang="en-ZA" dirty="0"/>
              <a:t>hydroxide ion also makes it a base</a:t>
            </a:r>
            <a:r>
              <a:rPr lang="en-ZA" dirty="0" smtClean="0"/>
              <a:t>.</a:t>
            </a:r>
          </a:p>
          <a:p>
            <a:r>
              <a:rPr lang="en-ZA" dirty="0" smtClean="0"/>
              <a:t> </a:t>
            </a:r>
            <a:r>
              <a:rPr lang="en-ZA" dirty="0"/>
              <a:t>This reaction occurs only to a very </a:t>
            </a:r>
            <a:r>
              <a:rPr lang="en-ZA" dirty="0" smtClean="0"/>
              <a:t>small extent</a:t>
            </a:r>
            <a:r>
              <a:rPr lang="en-ZA" dirty="0"/>
              <a:t>. In pure water only one out of 10 million molecules of water is in the form of</a:t>
            </a:r>
          </a:p>
          <a:p>
            <a:r>
              <a:rPr lang="en-ZA" dirty="0"/>
              <a:t>H</a:t>
            </a:r>
            <a:r>
              <a:rPr lang="en-ZA" baseline="30000" dirty="0"/>
              <a:t>+</a:t>
            </a:r>
            <a:r>
              <a:rPr lang="en-ZA" dirty="0"/>
              <a:t> and OH</a:t>
            </a:r>
            <a:r>
              <a:rPr lang="en-ZA" baseline="30000" dirty="0"/>
              <a:t>-</a:t>
            </a:r>
            <a:r>
              <a:rPr lang="en-ZA" dirty="0"/>
              <a:t>. </a:t>
            </a:r>
            <a:endParaRPr lang="en-ZA" dirty="0" smtClean="0"/>
          </a:p>
          <a:p>
            <a:r>
              <a:rPr lang="en-ZA" dirty="0" smtClean="0"/>
              <a:t>Except </a:t>
            </a:r>
            <a:r>
              <a:rPr lang="en-ZA" dirty="0"/>
              <a:t>for this very low concentration of these two ions that can </a:t>
            </a:r>
            <a:r>
              <a:rPr lang="en-ZA" dirty="0" smtClean="0"/>
              <a:t>exist together</a:t>
            </a:r>
            <a:r>
              <a:rPr lang="en-ZA" dirty="0"/>
              <a:t>, H</a:t>
            </a:r>
            <a:r>
              <a:rPr lang="en-ZA" baseline="30000" dirty="0"/>
              <a:t>+</a:t>
            </a:r>
            <a:r>
              <a:rPr lang="en-ZA" dirty="0"/>
              <a:t> and OH</a:t>
            </a:r>
            <a:r>
              <a:rPr lang="en-ZA" baseline="30000" dirty="0"/>
              <a:t>-</a:t>
            </a:r>
            <a:r>
              <a:rPr lang="en-ZA" dirty="0"/>
              <a:t> react strongly with each other to form water.</a:t>
            </a:r>
          </a:p>
        </p:txBody>
      </p:sp>
    </p:spTree>
    <p:extLst>
      <p:ext uri="{BB962C8B-B14F-4D97-AF65-F5344CB8AC3E}">
        <p14:creationId xmlns:p14="http://schemas.microsoft.com/office/powerpoint/2010/main" val="77150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lstStyle/>
          <a:p>
            <a:r>
              <a:rPr lang="en-ZA" dirty="0"/>
              <a:t>Another important substance that can be either an acid or base is glycine.</a:t>
            </a:r>
          </a:p>
          <a:p>
            <a:r>
              <a:rPr lang="en-ZA" dirty="0"/>
              <a:t>Glycine is one of the amino acids that is an essential component of the </a:t>
            </a:r>
            <a:r>
              <a:rPr lang="en-ZA" dirty="0" smtClean="0"/>
              <a:t>body’s protein</a:t>
            </a:r>
            <a:r>
              <a:rPr lang="en-ZA" dirty="0"/>
              <a:t>. </a:t>
            </a:r>
            <a:endParaRPr lang="en-ZA" dirty="0" smtClean="0"/>
          </a:p>
          <a:p>
            <a:r>
              <a:rPr lang="en-ZA" dirty="0" smtClean="0"/>
              <a:t>It </a:t>
            </a:r>
            <a:r>
              <a:rPr lang="en-ZA" dirty="0"/>
              <a:t>can </a:t>
            </a:r>
            <a:r>
              <a:rPr lang="en-ZA" dirty="0" smtClean="0"/>
              <a:t>give </a:t>
            </a:r>
            <a:r>
              <a:rPr lang="en-ZA" dirty="0"/>
              <a:t>off a hydrogen </a:t>
            </a:r>
            <a:r>
              <a:rPr lang="en-ZA" dirty="0" smtClean="0"/>
              <a:t>ion</a:t>
            </a:r>
          </a:p>
          <a:p>
            <a:endParaRPr lang="en-ZA" dirty="0"/>
          </a:p>
        </p:txBody>
      </p:sp>
      <p:pic>
        <p:nvPicPr>
          <p:cNvPr id="2050" name="Picture 2" descr="C:\Users\2017 IMDC\Desktop\Env Chemistry 2018\Glycerol yield 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149080"/>
            <a:ext cx="6528725"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828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lstStyle/>
          <a:p>
            <a:r>
              <a:rPr lang="en-ZA" dirty="0"/>
              <a:t>or it can react with water to release a hydroxide ion from the </a:t>
            </a:r>
            <a:r>
              <a:rPr lang="en-ZA" dirty="0" smtClean="0"/>
              <a:t>water:</a:t>
            </a:r>
          </a:p>
          <a:p>
            <a:endParaRPr lang="en-ZA" dirty="0"/>
          </a:p>
        </p:txBody>
      </p:sp>
      <p:pic>
        <p:nvPicPr>
          <p:cNvPr id="3074" name="Picture 2" descr="C:\Users\2017 IMDC\Desktop\Env Chemistry 2018\Glycerol yield O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056" y="2708920"/>
            <a:ext cx="7082335" cy="1434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29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a:t>Metal Ions as </a:t>
            </a:r>
            <a:r>
              <a:rPr lang="en-ZA" b="1" dirty="0" smtClean="0"/>
              <a:t>Acids</a:t>
            </a:r>
            <a:endParaRPr lang="en-ZA" dirty="0"/>
          </a:p>
        </p:txBody>
      </p:sp>
      <p:sp>
        <p:nvSpPr>
          <p:cNvPr id="3" name="Content Placeholder 2"/>
          <p:cNvSpPr>
            <a:spLocks noGrp="1"/>
          </p:cNvSpPr>
          <p:nvPr>
            <p:ph sz="quarter" idx="1"/>
          </p:nvPr>
        </p:nvSpPr>
        <p:spPr/>
        <p:txBody>
          <a:bodyPr>
            <a:normAutofit fontScale="77500" lnSpcReduction="20000"/>
          </a:bodyPr>
          <a:lstStyle/>
          <a:p>
            <a:r>
              <a:rPr lang="en-ZA" dirty="0" smtClean="0"/>
              <a:t>Some </a:t>
            </a:r>
            <a:r>
              <a:rPr lang="en-ZA" dirty="0"/>
              <a:t>metal ions are acids. As an example, consider iron(III) ion, Fe3+. </a:t>
            </a:r>
            <a:endParaRPr lang="en-ZA" dirty="0" smtClean="0"/>
          </a:p>
          <a:p>
            <a:r>
              <a:rPr lang="en-ZA" dirty="0" smtClean="0"/>
              <a:t>This ion used </a:t>
            </a:r>
            <a:r>
              <a:rPr lang="en-ZA" dirty="0"/>
              <a:t>to be commonly called ferric ion. When iron(III) chloride, FeCl3, is </a:t>
            </a:r>
            <a:r>
              <a:rPr lang="en-ZA" dirty="0" smtClean="0"/>
              <a:t>dissolved in </a:t>
            </a:r>
            <a:r>
              <a:rPr lang="en-ZA" dirty="0"/>
              <a:t>water</a:t>
            </a:r>
            <a:r>
              <a:rPr lang="en-ZA" dirty="0" smtClean="0"/>
              <a:t>, </a:t>
            </a:r>
            <a:r>
              <a:rPr lang="en-ZA" dirty="0"/>
              <a:t>it produces chloride ions and triply charged iron(III) </a:t>
            </a:r>
            <a:r>
              <a:rPr lang="en-ZA" dirty="0" smtClean="0"/>
              <a:t>ions.</a:t>
            </a:r>
          </a:p>
          <a:p>
            <a:endParaRPr lang="en-ZA" dirty="0"/>
          </a:p>
          <a:p>
            <a:r>
              <a:rPr lang="en-ZA" dirty="0"/>
              <a:t>FeCl3 + 6H</a:t>
            </a:r>
            <a:r>
              <a:rPr lang="en-ZA" sz="3500" baseline="-25000" dirty="0"/>
              <a:t>2</a:t>
            </a:r>
            <a:r>
              <a:rPr lang="en-ZA" dirty="0"/>
              <a:t>O </a:t>
            </a:r>
            <a:r>
              <a:rPr lang="en-ZA" dirty="0">
                <a:latin typeface="Calibri"/>
                <a:cs typeface="Calibri"/>
              </a:rPr>
              <a:t>→</a:t>
            </a:r>
            <a:r>
              <a:rPr lang="en-ZA" dirty="0" smtClean="0"/>
              <a:t>Fe(H2O)</a:t>
            </a:r>
            <a:r>
              <a:rPr lang="en-ZA" baseline="-25000" dirty="0" smtClean="0"/>
              <a:t>6</a:t>
            </a:r>
            <a:r>
              <a:rPr lang="en-ZA" dirty="0" smtClean="0"/>
              <a:t> </a:t>
            </a:r>
            <a:r>
              <a:rPr lang="en-ZA" baseline="30000" dirty="0" smtClean="0"/>
              <a:t>3</a:t>
            </a:r>
            <a:r>
              <a:rPr lang="en-ZA" baseline="30000" dirty="0"/>
              <a:t>+ </a:t>
            </a:r>
            <a:r>
              <a:rPr lang="en-ZA" dirty="0"/>
              <a:t>+ 3Cl</a:t>
            </a:r>
            <a:r>
              <a:rPr lang="en-ZA" baseline="30000" dirty="0"/>
              <a:t>-</a:t>
            </a:r>
            <a:r>
              <a:rPr lang="en-ZA" dirty="0"/>
              <a:t> </a:t>
            </a:r>
            <a:endParaRPr lang="en-ZA" dirty="0" smtClean="0"/>
          </a:p>
          <a:p>
            <a:endParaRPr lang="en-ZA" dirty="0"/>
          </a:p>
          <a:p>
            <a:r>
              <a:rPr lang="en-ZA" dirty="0" smtClean="0"/>
              <a:t>Each </a:t>
            </a:r>
            <a:r>
              <a:rPr lang="en-ZA" dirty="0"/>
              <a:t>iron(III) ion </a:t>
            </a:r>
            <a:r>
              <a:rPr lang="en-ZA" dirty="0" smtClean="0"/>
              <a:t>is bonded </a:t>
            </a:r>
            <a:r>
              <a:rPr lang="en-ZA" dirty="0"/>
              <a:t>to 6 water molecules. </a:t>
            </a:r>
            <a:endParaRPr lang="en-ZA" dirty="0" smtClean="0"/>
          </a:p>
          <a:p>
            <a:r>
              <a:rPr lang="en-ZA" dirty="0" smtClean="0"/>
              <a:t>The </a:t>
            </a:r>
            <a:r>
              <a:rPr lang="en-ZA" dirty="0"/>
              <a:t>iron(III) ion surrounded by water is called </a:t>
            </a:r>
            <a:r>
              <a:rPr lang="en-ZA" dirty="0" smtClean="0"/>
              <a:t>a </a:t>
            </a:r>
            <a:r>
              <a:rPr lang="en-ZA" b="1" dirty="0" smtClean="0"/>
              <a:t>hydrated </a:t>
            </a:r>
            <a:r>
              <a:rPr lang="en-ZA" b="1" dirty="0"/>
              <a:t>ion</a:t>
            </a:r>
            <a:r>
              <a:rPr lang="en-ZA" dirty="0"/>
              <a:t>. </a:t>
            </a:r>
            <a:endParaRPr lang="en-ZA" dirty="0" smtClean="0"/>
          </a:p>
          <a:p>
            <a:r>
              <a:rPr lang="en-ZA" dirty="0" smtClean="0"/>
              <a:t>This </a:t>
            </a:r>
            <a:r>
              <a:rPr lang="en-ZA" dirty="0"/>
              <a:t>hydrated iron(III) ion can lose hydrogen ions and form a </a:t>
            </a:r>
            <a:r>
              <a:rPr lang="en-ZA" dirty="0" smtClean="0"/>
              <a:t>slimy brown </a:t>
            </a:r>
            <a:r>
              <a:rPr lang="en-ZA" dirty="0"/>
              <a:t>precipitate of iron(III) hydroxide, Fe(OH)3</a:t>
            </a:r>
            <a:r>
              <a:rPr lang="en-ZA" dirty="0" smtClean="0"/>
              <a:t>:</a:t>
            </a:r>
          </a:p>
          <a:p>
            <a:r>
              <a:rPr lang="en-ZA" dirty="0" smtClean="0"/>
              <a:t>Fe(H</a:t>
            </a:r>
            <a:r>
              <a:rPr lang="en-ZA" baseline="-25000" dirty="0" smtClean="0"/>
              <a:t>2</a:t>
            </a:r>
            <a:r>
              <a:rPr lang="en-ZA" dirty="0" smtClean="0"/>
              <a:t>O)</a:t>
            </a:r>
            <a:r>
              <a:rPr lang="en-ZA" baseline="-25000" dirty="0" smtClean="0"/>
              <a:t>6 </a:t>
            </a:r>
            <a:r>
              <a:rPr lang="en-ZA" baseline="30000" dirty="0" smtClean="0"/>
              <a:t>3</a:t>
            </a:r>
            <a:r>
              <a:rPr lang="en-ZA" baseline="30000" dirty="0"/>
              <a:t>+ </a:t>
            </a:r>
            <a:r>
              <a:rPr lang="en-ZA" dirty="0">
                <a:latin typeface="Calibri"/>
                <a:cs typeface="Calibri"/>
              </a:rPr>
              <a:t>→</a:t>
            </a:r>
            <a:r>
              <a:rPr lang="en-ZA" dirty="0" smtClean="0"/>
              <a:t> </a:t>
            </a:r>
            <a:r>
              <a:rPr lang="en-ZA" dirty="0"/>
              <a:t>Fe(OH)</a:t>
            </a:r>
            <a:r>
              <a:rPr lang="en-ZA" baseline="-25000" dirty="0"/>
              <a:t>3</a:t>
            </a:r>
            <a:r>
              <a:rPr lang="en-ZA" dirty="0"/>
              <a:t> + 3H</a:t>
            </a:r>
            <a:r>
              <a:rPr lang="en-ZA" baseline="-25000" dirty="0"/>
              <a:t>2</a:t>
            </a:r>
            <a:r>
              <a:rPr lang="en-ZA" dirty="0"/>
              <a:t>O + </a:t>
            </a:r>
            <a:r>
              <a:rPr lang="en-ZA" dirty="0" smtClean="0"/>
              <a:t>3H</a:t>
            </a:r>
            <a:r>
              <a:rPr lang="en-ZA" baseline="30000" dirty="0" smtClean="0"/>
              <a:t>+</a:t>
            </a:r>
            <a:endParaRPr lang="en-ZA" baseline="30000" dirty="0"/>
          </a:p>
        </p:txBody>
      </p:sp>
    </p:spTree>
    <p:extLst>
      <p:ext uri="{BB962C8B-B14F-4D97-AF65-F5344CB8AC3E}">
        <p14:creationId xmlns:p14="http://schemas.microsoft.com/office/powerpoint/2010/main" val="28411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altLang="en-US" b="1" dirty="0" smtClean="0">
                <a:latin typeface="Algerian" pitchFamily="82" charset="0"/>
                <a:cs typeface="Trebuchet MS" pitchFamily="34" charset="0"/>
              </a:rPr>
              <a:t>JULY, 2018</a:t>
            </a:r>
          </a:p>
        </p:txBody>
      </p:sp>
      <p:sp>
        <p:nvSpPr>
          <p:cNvPr id="4099" name="Content Placeholder 2"/>
          <p:cNvSpPr>
            <a:spLocks noGrp="1"/>
          </p:cNvSpPr>
          <p:nvPr>
            <p:ph sz="quarter" idx="1"/>
          </p:nvPr>
        </p:nvSpPr>
        <p:spPr/>
        <p:txBody>
          <a:bodyPr/>
          <a:lstStyle/>
          <a:p>
            <a:pPr marL="0" indent="0">
              <a:buFont typeface="Wingdings 2" pitchFamily="18" charset="2"/>
              <a:buNone/>
            </a:pPr>
            <a:r>
              <a:rPr lang="en-GB" altLang="en-US" dirty="0" smtClean="0"/>
              <a:t>.</a:t>
            </a:r>
          </a:p>
        </p:txBody>
      </p:sp>
      <p:sp>
        <p:nvSpPr>
          <p:cNvPr id="4" name="Rectangle 3">
            <a:extLst>
              <a:ext uri="{FF2B5EF4-FFF2-40B4-BE49-F238E27FC236}">
                <a16:creationId xmlns:a16="http://schemas.microsoft.com/office/drawing/2014/main" xmlns="" id="{B1EE8437-AEDA-4027-81C9-72715367DEC8}"/>
              </a:ext>
            </a:extLst>
          </p:cNvPr>
          <p:cNvSpPr/>
          <p:nvPr/>
        </p:nvSpPr>
        <p:spPr>
          <a:xfrm>
            <a:off x="971600" y="1484784"/>
            <a:ext cx="7056784" cy="2585323"/>
          </a:xfrm>
          <a:prstGeom prst="rect">
            <a:avLst/>
          </a:prstGeom>
          <a:noFill/>
        </p:spPr>
        <p:txBody>
          <a:bodyPr>
            <a:spAutoFit/>
          </a:bodyPr>
          <a:lstStyle/>
          <a:p>
            <a:pPr algn="ctr" eaLnBrk="1" hangingPunct="1">
              <a:defRPr/>
            </a:pPr>
            <a:endParaRPr lang="en-GB"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eaLnBrk="1" hangingPunct="1">
              <a:defRPr/>
            </a:pPr>
            <a:r>
              <a:rPr lang="en-GB"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ENVIRONMENTAL</a:t>
            </a:r>
          </a:p>
          <a:p>
            <a:pPr algn="ctr" eaLnBrk="1" hangingPunct="1">
              <a:defRPr/>
            </a:pPr>
            <a:r>
              <a:rPr lang="en-GB"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CHEMISTRY</a:t>
            </a:r>
            <a:endParaRPr lang="en-GB"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274056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lstStyle/>
          <a:p>
            <a:r>
              <a:rPr lang="en-ZA" dirty="0"/>
              <a:t>It is this reaction that is partly responsible for the acid in iron-rich acid mine water. </a:t>
            </a:r>
            <a:endParaRPr lang="en-ZA" dirty="0" smtClean="0"/>
          </a:p>
          <a:p>
            <a:r>
              <a:rPr lang="en-ZA" dirty="0" smtClean="0"/>
              <a:t>It</a:t>
            </a:r>
            <a:r>
              <a:rPr lang="en-ZA" dirty="0"/>
              <a:t> </a:t>
            </a:r>
            <a:r>
              <a:rPr lang="en-ZA" dirty="0" smtClean="0"/>
              <a:t>is </a:t>
            </a:r>
            <a:r>
              <a:rPr lang="en-ZA" dirty="0"/>
              <a:t>also used to purify drinking water. </a:t>
            </a:r>
            <a:endParaRPr lang="en-ZA" dirty="0" smtClean="0"/>
          </a:p>
          <a:p>
            <a:r>
              <a:rPr lang="en-ZA" dirty="0" smtClean="0"/>
              <a:t>The </a:t>
            </a:r>
            <a:r>
              <a:rPr lang="en-ZA" dirty="0"/>
              <a:t>gelatinous Fe(OH)3 settles out, </a:t>
            </a:r>
            <a:r>
              <a:rPr lang="en-ZA" dirty="0" smtClean="0"/>
              <a:t>carrying the </a:t>
            </a:r>
            <a:r>
              <a:rPr lang="en-ZA" dirty="0"/>
              <a:t>impurities to the bottom of the container, and the water clears up.</a:t>
            </a:r>
          </a:p>
        </p:txBody>
      </p:sp>
    </p:spTree>
    <p:extLst>
      <p:ext uri="{BB962C8B-B14F-4D97-AF65-F5344CB8AC3E}">
        <p14:creationId xmlns:p14="http://schemas.microsoft.com/office/powerpoint/2010/main" val="2362637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52" y="260648"/>
            <a:ext cx="8534400" cy="758952"/>
          </a:xfrm>
        </p:spPr>
        <p:txBody>
          <a:bodyPr>
            <a:normAutofit/>
          </a:bodyPr>
          <a:lstStyle/>
          <a:p>
            <a:r>
              <a:rPr lang="en-ZA" b="1" dirty="0"/>
              <a:t>Salts that Act as </a:t>
            </a:r>
            <a:r>
              <a:rPr lang="en-ZA" b="1" dirty="0" smtClean="0"/>
              <a:t>Bases</a:t>
            </a:r>
            <a:endParaRPr lang="en-ZA" dirty="0"/>
          </a:p>
        </p:txBody>
      </p:sp>
      <p:sp>
        <p:nvSpPr>
          <p:cNvPr id="3" name="Content Placeholder 2"/>
          <p:cNvSpPr>
            <a:spLocks noGrp="1"/>
          </p:cNvSpPr>
          <p:nvPr>
            <p:ph sz="quarter" idx="1"/>
          </p:nvPr>
        </p:nvSpPr>
        <p:spPr>
          <a:xfrm>
            <a:off x="323528" y="1612447"/>
            <a:ext cx="8503920" cy="5142312"/>
          </a:xfrm>
          <a:solidFill>
            <a:schemeClr val="bg1"/>
          </a:solidFill>
        </p:spPr>
        <p:txBody>
          <a:bodyPr>
            <a:normAutofit fontScale="62500" lnSpcReduction="20000"/>
          </a:bodyPr>
          <a:lstStyle/>
          <a:p>
            <a:r>
              <a:rPr lang="en-ZA" sz="3200" dirty="0" smtClean="0"/>
              <a:t>Some </a:t>
            </a:r>
            <a:r>
              <a:rPr lang="en-ZA" sz="3200" dirty="0"/>
              <a:t>salts that do not contain hydroxide ion </a:t>
            </a:r>
            <a:r>
              <a:rPr lang="en-ZA" sz="3200" dirty="0" smtClean="0"/>
              <a:t>but produce </a:t>
            </a:r>
            <a:r>
              <a:rPr lang="en-ZA" sz="3200" dirty="0"/>
              <a:t>this ion in solution. </a:t>
            </a:r>
            <a:endParaRPr lang="en-ZA" sz="3200" dirty="0" smtClean="0"/>
          </a:p>
          <a:p>
            <a:r>
              <a:rPr lang="en-ZA" sz="3200" dirty="0" smtClean="0"/>
              <a:t>The</a:t>
            </a:r>
            <a:r>
              <a:rPr lang="en-ZA" sz="3200" dirty="0"/>
              <a:t> </a:t>
            </a:r>
            <a:r>
              <a:rPr lang="en-ZA" sz="3200" dirty="0" smtClean="0"/>
              <a:t>most </a:t>
            </a:r>
            <a:r>
              <a:rPr lang="en-ZA" sz="3200" dirty="0"/>
              <a:t>widely used of these is sodium carbonate, </a:t>
            </a:r>
            <a:r>
              <a:rPr lang="en-ZA" sz="3200" b="1" dirty="0"/>
              <a:t>Na2CO3</a:t>
            </a:r>
            <a:r>
              <a:rPr lang="en-ZA" sz="3200" dirty="0"/>
              <a:t>, which is commonly </a:t>
            </a:r>
            <a:r>
              <a:rPr lang="en-ZA" sz="3200" dirty="0" smtClean="0"/>
              <a:t>known as </a:t>
            </a:r>
            <a:r>
              <a:rPr lang="en-ZA" sz="3200" dirty="0"/>
              <a:t>soda ash. </a:t>
            </a:r>
            <a:endParaRPr lang="en-ZA" sz="3200" dirty="0" smtClean="0"/>
          </a:p>
          <a:p>
            <a:r>
              <a:rPr lang="en-ZA" sz="3200" dirty="0" smtClean="0"/>
              <a:t>Millions </a:t>
            </a:r>
            <a:r>
              <a:rPr lang="en-ZA" sz="3200" dirty="0"/>
              <a:t>of pounds of soda ash are produced each year for the removal</a:t>
            </a:r>
          </a:p>
          <a:p>
            <a:r>
              <a:rPr lang="en-ZA" sz="3200" dirty="0"/>
              <a:t>of hardness from boiler water, for the treatment of waste acid, and for many </a:t>
            </a:r>
            <a:r>
              <a:rPr lang="en-ZA" sz="3200" dirty="0" smtClean="0"/>
              <a:t> other</a:t>
            </a:r>
            <a:r>
              <a:rPr lang="en-ZA" sz="3200" dirty="0"/>
              <a:t> </a:t>
            </a:r>
            <a:r>
              <a:rPr lang="en-ZA" sz="3200" dirty="0" smtClean="0"/>
              <a:t>industrial </a:t>
            </a:r>
            <a:r>
              <a:rPr lang="en-ZA" sz="3200" dirty="0"/>
              <a:t>processes. Sodium carbonate reacts in </a:t>
            </a:r>
            <a:r>
              <a:rPr lang="en-ZA" sz="3200" dirty="0" smtClean="0"/>
              <a:t>water </a:t>
            </a:r>
            <a:r>
              <a:rPr lang="en-ZA" sz="3200" dirty="0"/>
              <a:t>to produce hydroxide </a:t>
            </a:r>
            <a:r>
              <a:rPr lang="en-ZA" sz="3200" dirty="0" smtClean="0"/>
              <a:t>ion.</a:t>
            </a:r>
            <a:r>
              <a:rPr lang="en-ZA" sz="3200" dirty="0"/>
              <a:t> </a:t>
            </a:r>
          </a:p>
          <a:p>
            <a:pPr marL="0" indent="0">
              <a:buNone/>
            </a:pPr>
            <a:endParaRPr lang="en-ZA" dirty="0" smtClean="0"/>
          </a:p>
          <a:p>
            <a:r>
              <a:rPr lang="en-ZA" sz="4400" dirty="0" smtClean="0"/>
              <a:t>2Na</a:t>
            </a:r>
            <a:r>
              <a:rPr lang="en-ZA" sz="4400" baseline="30000" dirty="0"/>
              <a:t>+ </a:t>
            </a:r>
            <a:r>
              <a:rPr lang="en-ZA" sz="4400" dirty="0"/>
              <a:t>+ </a:t>
            </a:r>
            <a:r>
              <a:rPr lang="en-ZA" sz="4400" dirty="0" smtClean="0"/>
              <a:t>CO3 </a:t>
            </a:r>
            <a:r>
              <a:rPr lang="en-ZA" sz="4400" baseline="30000" dirty="0" smtClean="0"/>
              <a:t>2-</a:t>
            </a:r>
            <a:r>
              <a:rPr lang="en-ZA" sz="4400" dirty="0" smtClean="0"/>
              <a:t> </a:t>
            </a:r>
            <a:r>
              <a:rPr lang="en-ZA" sz="4400" dirty="0"/>
              <a:t>+ H2O </a:t>
            </a:r>
            <a:r>
              <a:rPr lang="en-ZA" sz="4400" dirty="0" smtClean="0">
                <a:latin typeface="Calibri"/>
                <a:cs typeface="Calibri"/>
              </a:rPr>
              <a:t>→</a:t>
            </a:r>
            <a:r>
              <a:rPr lang="en-ZA" sz="4400" dirty="0" smtClean="0"/>
              <a:t> </a:t>
            </a:r>
            <a:r>
              <a:rPr lang="en-ZA" sz="4400" dirty="0"/>
              <a:t>Na</a:t>
            </a:r>
            <a:r>
              <a:rPr lang="en-ZA" sz="4400" baseline="30000" dirty="0"/>
              <a:t>+</a:t>
            </a:r>
            <a:r>
              <a:rPr lang="en-ZA" sz="4400" dirty="0"/>
              <a:t> + </a:t>
            </a:r>
            <a:r>
              <a:rPr lang="en-ZA" sz="4400" dirty="0" smtClean="0"/>
              <a:t>HCO3 </a:t>
            </a:r>
            <a:r>
              <a:rPr lang="en-ZA" sz="4400" baseline="30000" dirty="0" smtClean="0"/>
              <a:t>-</a:t>
            </a:r>
            <a:r>
              <a:rPr lang="en-ZA" sz="4400" dirty="0" smtClean="0"/>
              <a:t> </a:t>
            </a:r>
            <a:r>
              <a:rPr lang="en-ZA" sz="4400" dirty="0"/>
              <a:t>+ Na</a:t>
            </a:r>
            <a:r>
              <a:rPr lang="en-ZA" sz="4400" baseline="30000" dirty="0"/>
              <a:t>+</a:t>
            </a:r>
            <a:r>
              <a:rPr lang="en-ZA" sz="4400" dirty="0"/>
              <a:t> + OH</a:t>
            </a:r>
            <a:r>
              <a:rPr lang="en-ZA" sz="4400" baseline="30000" dirty="0"/>
              <a:t>- </a:t>
            </a:r>
            <a:endParaRPr lang="en-ZA" sz="4400" baseline="30000" dirty="0" smtClean="0"/>
          </a:p>
          <a:p>
            <a:pPr marL="0" indent="0">
              <a:buNone/>
            </a:pPr>
            <a:endParaRPr lang="en-ZA" sz="3800" baseline="30000" dirty="0" smtClean="0"/>
          </a:p>
          <a:p>
            <a:pPr marL="0" indent="0">
              <a:buNone/>
            </a:pPr>
            <a:endParaRPr lang="en-ZA" sz="3800" baseline="30000" dirty="0"/>
          </a:p>
          <a:p>
            <a:r>
              <a:rPr lang="en-ZA" sz="2900" dirty="0" smtClean="0"/>
              <a:t>If  H+, such as from hydrochloric acid, is already present in the water, sodium carbonate reacts with it as follows:</a:t>
            </a:r>
          </a:p>
          <a:p>
            <a:r>
              <a:rPr lang="en-ZA" sz="3800" dirty="0" smtClean="0"/>
              <a:t>2Na</a:t>
            </a:r>
            <a:r>
              <a:rPr lang="en-ZA" sz="3800" baseline="30000" dirty="0"/>
              <a:t>+ </a:t>
            </a:r>
            <a:r>
              <a:rPr lang="en-ZA" sz="3800" dirty="0"/>
              <a:t>+ </a:t>
            </a:r>
            <a:r>
              <a:rPr lang="en-ZA" sz="3800" dirty="0" smtClean="0"/>
              <a:t>CO3 </a:t>
            </a:r>
            <a:r>
              <a:rPr lang="en-ZA" sz="3800" baseline="30000" dirty="0" smtClean="0"/>
              <a:t>2</a:t>
            </a:r>
            <a:r>
              <a:rPr lang="en-ZA" sz="3800" baseline="30000" dirty="0"/>
              <a:t>-</a:t>
            </a:r>
            <a:r>
              <a:rPr lang="en-ZA" sz="3800" baseline="30000" dirty="0" smtClean="0"/>
              <a:t> </a:t>
            </a:r>
            <a:r>
              <a:rPr lang="en-ZA" sz="3800" dirty="0"/>
              <a:t>+ H</a:t>
            </a:r>
            <a:r>
              <a:rPr lang="en-ZA" sz="3800" baseline="30000" dirty="0"/>
              <a:t>+</a:t>
            </a:r>
            <a:r>
              <a:rPr lang="en-ZA" sz="3800" dirty="0"/>
              <a:t> + </a:t>
            </a:r>
            <a:r>
              <a:rPr lang="en-ZA" sz="3800" dirty="0" err="1"/>
              <a:t>Cl</a:t>
            </a:r>
            <a:r>
              <a:rPr lang="en-ZA" sz="3800" baseline="30000" dirty="0"/>
              <a:t>-</a:t>
            </a:r>
            <a:r>
              <a:rPr lang="en-ZA" sz="3800" dirty="0"/>
              <a:t> </a:t>
            </a:r>
            <a:r>
              <a:rPr lang="en-ZA" sz="3800" dirty="0">
                <a:latin typeface="Calibri"/>
                <a:cs typeface="Calibri"/>
              </a:rPr>
              <a:t>→</a:t>
            </a:r>
            <a:r>
              <a:rPr lang="en-ZA" sz="3800" dirty="0"/>
              <a:t> </a:t>
            </a:r>
            <a:r>
              <a:rPr lang="en-ZA" sz="3800" dirty="0" smtClean="0"/>
              <a:t>Na</a:t>
            </a:r>
            <a:r>
              <a:rPr lang="en-ZA" sz="3800" baseline="30000" dirty="0"/>
              <a:t>+</a:t>
            </a:r>
            <a:r>
              <a:rPr lang="en-ZA" sz="3800" dirty="0"/>
              <a:t> + </a:t>
            </a:r>
            <a:r>
              <a:rPr lang="en-ZA" sz="3800" dirty="0" err="1"/>
              <a:t>Cl</a:t>
            </a:r>
            <a:r>
              <a:rPr lang="en-ZA" sz="3800" baseline="30000" dirty="0"/>
              <a:t>-</a:t>
            </a:r>
            <a:r>
              <a:rPr lang="en-ZA" sz="3800" dirty="0"/>
              <a:t> + Na</a:t>
            </a:r>
            <a:r>
              <a:rPr lang="en-ZA" sz="3800" baseline="30000" dirty="0"/>
              <a:t>+</a:t>
            </a:r>
            <a:r>
              <a:rPr lang="en-ZA" sz="3800" dirty="0"/>
              <a:t> + </a:t>
            </a:r>
            <a:r>
              <a:rPr lang="en-ZA" sz="3800" dirty="0" smtClean="0"/>
              <a:t>HCO3 </a:t>
            </a:r>
            <a:r>
              <a:rPr lang="en-ZA" sz="3800" baseline="30000" dirty="0" smtClean="0"/>
              <a:t>-</a:t>
            </a:r>
            <a:endParaRPr lang="en-ZA" baseline="30000" dirty="0"/>
          </a:p>
        </p:txBody>
      </p:sp>
      <p:sp>
        <p:nvSpPr>
          <p:cNvPr id="5" name="Rounded Rectangular Callout 4"/>
          <p:cNvSpPr/>
          <p:nvPr/>
        </p:nvSpPr>
        <p:spPr>
          <a:xfrm>
            <a:off x="4355976" y="4533366"/>
            <a:ext cx="1490464" cy="432049"/>
          </a:xfrm>
          <a:prstGeom prst="wedgeRoundRectCallout">
            <a:avLst>
              <a:gd name="adj1" fmla="val -22013"/>
              <a:gd name="adj2" fmla="val -810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sodium bicarbonate </a:t>
            </a:r>
          </a:p>
        </p:txBody>
      </p:sp>
      <p:sp>
        <p:nvSpPr>
          <p:cNvPr id="6" name="Rounded Rectangular Callout 5"/>
          <p:cNvSpPr/>
          <p:nvPr/>
        </p:nvSpPr>
        <p:spPr>
          <a:xfrm>
            <a:off x="6885401" y="4514967"/>
            <a:ext cx="1490464" cy="450448"/>
          </a:xfrm>
          <a:prstGeom prst="wedgeRoundRectCallout">
            <a:avLst>
              <a:gd name="adj1" fmla="val -22013"/>
              <a:gd name="adj2" fmla="val -810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sodium hydroxide </a:t>
            </a:r>
          </a:p>
        </p:txBody>
      </p:sp>
      <p:sp>
        <p:nvSpPr>
          <p:cNvPr id="7" name="Rounded Rectangular Callout 6"/>
          <p:cNvSpPr/>
          <p:nvPr/>
        </p:nvSpPr>
        <p:spPr>
          <a:xfrm>
            <a:off x="650286" y="4495638"/>
            <a:ext cx="2232248" cy="360040"/>
          </a:xfrm>
          <a:prstGeom prst="wedgeRoundRectCallout">
            <a:avLst>
              <a:gd name="adj1" fmla="val -16987"/>
              <a:gd name="adj2" fmla="val -838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t>sodium carbonate</a:t>
            </a:r>
          </a:p>
        </p:txBody>
      </p:sp>
      <p:sp>
        <p:nvSpPr>
          <p:cNvPr id="8" name="Rounded Rectangular Callout 7"/>
          <p:cNvSpPr/>
          <p:nvPr/>
        </p:nvSpPr>
        <p:spPr>
          <a:xfrm>
            <a:off x="4355976" y="5886988"/>
            <a:ext cx="1490464" cy="450448"/>
          </a:xfrm>
          <a:prstGeom prst="wedgeRoundRectCallout">
            <a:avLst>
              <a:gd name="adj1" fmla="val -22013"/>
              <a:gd name="adj2" fmla="val -810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sodium chloride</a:t>
            </a:r>
          </a:p>
        </p:txBody>
      </p:sp>
      <p:sp>
        <p:nvSpPr>
          <p:cNvPr id="9" name="Rounded Rectangular Callout 8"/>
          <p:cNvSpPr/>
          <p:nvPr/>
        </p:nvSpPr>
        <p:spPr>
          <a:xfrm>
            <a:off x="2627784" y="5883538"/>
            <a:ext cx="1584176" cy="450448"/>
          </a:xfrm>
          <a:prstGeom prst="wedgeRoundRectCallout">
            <a:avLst>
              <a:gd name="adj1" fmla="val -22013"/>
              <a:gd name="adj2" fmla="val -810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hydrochloric acid</a:t>
            </a:r>
          </a:p>
        </p:txBody>
      </p:sp>
      <p:sp>
        <p:nvSpPr>
          <p:cNvPr id="10" name="Rounded Rectangular Callout 9"/>
          <p:cNvSpPr/>
          <p:nvPr/>
        </p:nvSpPr>
        <p:spPr>
          <a:xfrm>
            <a:off x="827584" y="5880088"/>
            <a:ext cx="1490464" cy="450448"/>
          </a:xfrm>
          <a:prstGeom prst="wedgeRoundRectCallout">
            <a:avLst>
              <a:gd name="adj1" fmla="val -22013"/>
              <a:gd name="adj2" fmla="val -810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sodium carbonate</a:t>
            </a:r>
          </a:p>
        </p:txBody>
      </p:sp>
      <p:sp>
        <p:nvSpPr>
          <p:cNvPr id="11" name="Rounded Rectangular Callout 10"/>
          <p:cNvSpPr/>
          <p:nvPr/>
        </p:nvSpPr>
        <p:spPr>
          <a:xfrm>
            <a:off x="6062935" y="5886988"/>
            <a:ext cx="1490464" cy="450448"/>
          </a:xfrm>
          <a:prstGeom prst="wedgeRoundRectCallout">
            <a:avLst>
              <a:gd name="adj1" fmla="val -22013"/>
              <a:gd name="adj2" fmla="val -810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t>sodium bicarbonate</a:t>
            </a:r>
          </a:p>
        </p:txBody>
      </p:sp>
    </p:spTree>
    <p:extLst>
      <p:ext uri="{BB962C8B-B14F-4D97-AF65-F5344CB8AC3E}">
        <p14:creationId xmlns:p14="http://schemas.microsoft.com/office/powerpoint/2010/main" val="3988362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Salts that Act as Acids</a:t>
            </a:r>
            <a:endParaRPr lang="en-ZA" dirty="0"/>
          </a:p>
        </p:txBody>
      </p:sp>
      <p:sp>
        <p:nvSpPr>
          <p:cNvPr id="3" name="Content Placeholder 2"/>
          <p:cNvSpPr>
            <a:spLocks noGrp="1"/>
          </p:cNvSpPr>
          <p:nvPr>
            <p:ph sz="quarter" idx="1"/>
          </p:nvPr>
        </p:nvSpPr>
        <p:spPr>
          <a:xfrm>
            <a:off x="301752" y="1527048"/>
            <a:ext cx="8503920" cy="5214320"/>
          </a:xfrm>
        </p:spPr>
        <p:txBody>
          <a:bodyPr>
            <a:normAutofit/>
          </a:bodyPr>
          <a:lstStyle/>
          <a:p>
            <a:r>
              <a:rPr lang="en-ZA" sz="2200" dirty="0"/>
              <a:t>Some salts act as acids. Salts that act as acids react with hydroxide ions.</a:t>
            </a:r>
          </a:p>
          <a:p>
            <a:r>
              <a:rPr lang="en-ZA" sz="2200" dirty="0"/>
              <a:t>Ammonium chloride, NH4Cl, is such a salt. This salt is also called “</a:t>
            </a:r>
            <a:r>
              <a:rPr lang="en-ZA" sz="2200" b="1" i="1" dirty="0" err="1"/>
              <a:t>sal</a:t>
            </a:r>
            <a:r>
              <a:rPr lang="en-ZA" sz="2200" b="1" i="1" dirty="0"/>
              <a:t> ammoniac</a:t>
            </a:r>
            <a:r>
              <a:rPr lang="en-ZA" sz="2200" dirty="0"/>
              <a:t>.”</a:t>
            </a:r>
          </a:p>
          <a:p>
            <a:r>
              <a:rPr lang="en-ZA" sz="2200" dirty="0"/>
              <a:t>As a “flux” added to solder used to solder copper plumbing or automobile </a:t>
            </a:r>
            <a:r>
              <a:rPr lang="en-ZA" sz="2200" dirty="0" smtClean="0"/>
              <a:t>radiators, ammonium </a:t>
            </a:r>
            <a:r>
              <a:rPr lang="en-ZA" sz="2200" dirty="0"/>
              <a:t>chloride dissolves coatings of corrosion on the metal surfaces so that </a:t>
            </a:r>
            <a:r>
              <a:rPr lang="en-ZA" sz="2200" dirty="0" smtClean="0"/>
              <a:t>the solder </a:t>
            </a:r>
            <a:r>
              <a:rPr lang="en-ZA" sz="2200" dirty="0"/>
              <a:t>can stick. </a:t>
            </a:r>
            <a:endParaRPr lang="en-ZA" sz="2200" dirty="0" smtClean="0"/>
          </a:p>
          <a:p>
            <a:r>
              <a:rPr lang="en-ZA" sz="2200" dirty="0" smtClean="0"/>
              <a:t>In </a:t>
            </a:r>
            <a:r>
              <a:rPr lang="en-ZA" sz="2200" dirty="0"/>
              <a:t>the presence of a base, NH4Cl reacts with </a:t>
            </a:r>
            <a:r>
              <a:rPr lang="en-ZA" sz="2200" dirty="0" smtClean="0"/>
              <a:t>the hydroxide ion to </a:t>
            </a:r>
            <a:r>
              <a:rPr lang="en-ZA" sz="2200" dirty="0"/>
              <a:t>produce ammonia gas and water.</a:t>
            </a:r>
          </a:p>
          <a:p>
            <a:endParaRPr lang="en-ZA" sz="2200" dirty="0"/>
          </a:p>
          <a:p>
            <a:r>
              <a:rPr lang="en-ZA" sz="2200" dirty="0" smtClean="0"/>
              <a:t>NH4 </a:t>
            </a:r>
            <a:r>
              <a:rPr lang="pt-BR" sz="2200" baseline="30000" dirty="0" smtClean="0"/>
              <a:t>+</a:t>
            </a:r>
            <a:r>
              <a:rPr lang="pt-BR" sz="2200" dirty="0" smtClean="0"/>
              <a:t> </a:t>
            </a:r>
            <a:r>
              <a:rPr lang="pt-BR" sz="2200" dirty="0"/>
              <a:t>+ Cl</a:t>
            </a:r>
            <a:r>
              <a:rPr lang="pt-BR" sz="2200" baseline="30000" dirty="0"/>
              <a:t>-</a:t>
            </a:r>
            <a:r>
              <a:rPr lang="pt-BR" sz="2200" dirty="0"/>
              <a:t> + Na</a:t>
            </a:r>
            <a:r>
              <a:rPr lang="pt-BR" sz="2200" baseline="30000" dirty="0"/>
              <a:t>+</a:t>
            </a:r>
            <a:r>
              <a:rPr lang="pt-BR" sz="2200" dirty="0"/>
              <a:t> + OH</a:t>
            </a:r>
            <a:r>
              <a:rPr lang="pt-BR" sz="2200" baseline="30000" dirty="0"/>
              <a:t>-</a:t>
            </a:r>
            <a:r>
              <a:rPr lang="pt-BR" sz="2200" dirty="0"/>
              <a:t> </a:t>
            </a:r>
            <a:r>
              <a:rPr lang="pt-BR" sz="2200" dirty="0">
                <a:latin typeface="Calibri"/>
                <a:cs typeface="Calibri"/>
              </a:rPr>
              <a:t>→</a:t>
            </a:r>
            <a:r>
              <a:rPr lang="pt-BR" sz="2200" dirty="0" smtClean="0"/>
              <a:t>NH3 </a:t>
            </a:r>
            <a:r>
              <a:rPr lang="pt-BR" sz="2200" baseline="30000" dirty="0"/>
              <a:t>+</a:t>
            </a:r>
            <a:r>
              <a:rPr lang="pt-BR" sz="2200" dirty="0"/>
              <a:t> </a:t>
            </a:r>
            <a:r>
              <a:rPr lang="pt-BR" sz="2200" dirty="0" smtClean="0"/>
              <a:t>H</a:t>
            </a:r>
            <a:r>
              <a:rPr lang="pt-BR" sz="2200" baseline="30000" dirty="0" smtClean="0"/>
              <a:t>+ </a:t>
            </a:r>
            <a:r>
              <a:rPr lang="pt-BR" sz="2200" dirty="0" smtClean="0"/>
              <a:t>+ OH</a:t>
            </a:r>
            <a:r>
              <a:rPr lang="pt-BR" sz="2200" baseline="30000" dirty="0" smtClean="0"/>
              <a:t>-</a:t>
            </a:r>
            <a:r>
              <a:rPr lang="pt-BR" sz="2200" dirty="0" smtClean="0"/>
              <a:t> </a:t>
            </a:r>
            <a:r>
              <a:rPr lang="pt-BR" sz="2200" dirty="0"/>
              <a:t>+ Na</a:t>
            </a:r>
            <a:r>
              <a:rPr lang="pt-BR" sz="2200" baseline="30000" dirty="0"/>
              <a:t>+</a:t>
            </a:r>
            <a:r>
              <a:rPr lang="pt-BR" sz="2200" dirty="0"/>
              <a:t> + Cl</a:t>
            </a:r>
            <a:r>
              <a:rPr lang="pt-BR" sz="2200" baseline="30000" dirty="0"/>
              <a:t>-</a:t>
            </a:r>
            <a:r>
              <a:rPr lang="pt-BR" sz="2200" dirty="0"/>
              <a:t> </a:t>
            </a:r>
          </a:p>
        </p:txBody>
      </p:sp>
      <p:sp>
        <p:nvSpPr>
          <p:cNvPr id="4" name="Rounded Rectangular Callout 3"/>
          <p:cNvSpPr/>
          <p:nvPr/>
        </p:nvSpPr>
        <p:spPr>
          <a:xfrm>
            <a:off x="827584" y="5788234"/>
            <a:ext cx="1490464" cy="450448"/>
          </a:xfrm>
          <a:prstGeom prst="wedgeRoundRectCallout">
            <a:avLst>
              <a:gd name="adj1" fmla="val -22013"/>
              <a:gd name="adj2" fmla="val -810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ammonium </a:t>
            </a:r>
            <a:r>
              <a:rPr lang="en-ZA" dirty="0" smtClean="0"/>
              <a:t>chloride</a:t>
            </a:r>
            <a:endParaRPr lang="en-ZA" dirty="0"/>
          </a:p>
        </p:txBody>
      </p:sp>
      <p:sp>
        <p:nvSpPr>
          <p:cNvPr id="5" name="Rounded Rectangular Callout 4"/>
          <p:cNvSpPr/>
          <p:nvPr/>
        </p:nvSpPr>
        <p:spPr>
          <a:xfrm>
            <a:off x="2627784" y="5788234"/>
            <a:ext cx="1490464" cy="450448"/>
          </a:xfrm>
          <a:prstGeom prst="wedgeRoundRectCallout">
            <a:avLst>
              <a:gd name="adj1" fmla="val -22013"/>
              <a:gd name="adj2" fmla="val -810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sodium </a:t>
            </a:r>
            <a:r>
              <a:rPr lang="en-ZA" dirty="0" smtClean="0"/>
              <a:t>hydroxide</a:t>
            </a:r>
            <a:endParaRPr lang="en-ZA" dirty="0"/>
          </a:p>
        </p:txBody>
      </p:sp>
      <p:sp>
        <p:nvSpPr>
          <p:cNvPr id="6" name="Rounded Rectangular Callout 5"/>
          <p:cNvSpPr/>
          <p:nvPr/>
        </p:nvSpPr>
        <p:spPr>
          <a:xfrm>
            <a:off x="6485057" y="5788234"/>
            <a:ext cx="1490464" cy="450448"/>
          </a:xfrm>
          <a:prstGeom prst="wedgeRoundRectCallout">
            <a:avLst>
              <a:gd name="adj1" fmla="val -22013"/>
              <a:gd name="adj2" fmla="val -810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sodium </a:t>
            </a:r>
            <a:r>
              <a:rPr lang="en-ZA" dirty="0"/>
              <a:t>chloride</a:t>
            </a:r>
          </a:p>
        </p:txBody>
      </p:sp>
    </p:spTree>
    <p:extLst>
      <p:ext uri="{BB962C8B-B14F-4D97-AF65-F5344CB8AC3E}">
        <p14:creationId xmlns:p14="http://schemas.microsoft.com/office/powerpoint/2010/main" val="1708435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ZA" sz="2400" b="1" dirty="0"/>
              <a:t>CONDUCTANCE OF ELECTRICITY BY ACIDS, </a:t>
            </a:r>
            <a:r>
              <a:rPr lang="en-ZA" sz="2400" b="1" dirty="0" smtClean="0"/>
              <a:t>BASES, AND </a:t>
            </a:r>
            <a:r>
              <a:rPr lang="en-ZA" sz="2400" b="1" dirty="0"/>
              <a:t>SALTS IN </a:t>
            </a:r>
            <a:r>
              <a:rPr lang="en-ZA" sz="2400" b="1" dirty="0" smtClean="0"/>
              <a:t>SOLUTION</a:t>
            </a:r>
            <a:endParaRPr lang="en-ZA" sz="2400" dirty="0"/>
          </a:p>
        </p:txBody>
      </p:sp>
      <p:sp>
        <p:nvSpPr>
          <p:cNvPr id="3" name="Content Placeholder 2"/>
          <p:cNvSpPr>
            <a:spLocks noGrp="1"/>
          </p:cNvSpPr>
          <p:nvPr>
            <p:ph sz="quarter" idx="1"/>
          </p:nvPr>
        </p:nvSpPr>
        <p:spPr>
          <a:xfrm>
            <a:off x="301752" y="1527048"/>
            <a:ext cx="8503920" cy="4854280"/>
          </a:xfrm>
        </p:spPr>
        <p:txBody>
          <a:bodyPr>
            <a:normAutofit fontScale="92500"/>
          </a:bodyPr>
          <a:lstStyle/>
          <a:p>
            <a:r>
              <a:rPr lang="en-ZA" dirty="0" smtClean="0"/>
              <a:t>When </a:t>
            </a:r>
            <a:r>
              <a:rPr lang="en-ZA" dirty="0"/>
              <a:t>acids, bases, or salts are dissolved in </a:t>
            </a:r>
            <a:r>
              <a:rPr lang="en-ZA" dirty="0" smtClean="0"/>
              <a:t>water, charged </a:t>
            </a:r>
            <a:r>
              <a:rPr lang="en-ZA" dirty="0"/>
              <a:t>ions are formed.</a:t>
            </a:r>
          </a:p>
          <a:p>
            <a:r>
              <a:rPr lang="en-ZA" dirty="0"/>
              <a:t>When </a:t>
            </a:r>
            <a:r>
              <a:rPr lang="en-ZA" dirty="0" err="1"/>
              <a:t>HCl</a:t>
            </a:r>
            <a:r>
              <a:rPr lang="en-ZA" dirty="0"/>
              <a:t> gas is dissolved in water</a:t>
            </a:r>
            <a:r>
              <a:rPr lang="en-ZA" dirty="0" smtClean="0"/>
              <a:t>,</a:t>
            </a:r>
            <a:r>
              <a:rPr lang="en-ZA" dirty="0"/>
              <a:t> all of it goes to H+ and </a:t>
            </a:r>
            <a:r>
              <a:rPr lang="en-ZA" dirty="0" err="1"/>
              <a:t>Cl</a:t>
            </a:r>
            <a:r>
              <a:rPr lang="en-ZA" dirty="0"/>
              <a:t>- ions</a:t>
            </a:r>
          </a:p>
          <a:p>
            <a:r>
              <a:rPr lang="en-ZA" dirty="0" err="1"/>
              <a:t>HCl</a:t>
            </a:r>
            <a:r>
              <a:rPr lang="en-ZA" dirty="0"/>
              <a:t>(</a:t>
            </a:r>
            <a:r>
              <a:rPr lang="en-ZA" i="1" dirty="0"/>
              <a:t>g</a:t>
            </a:r>
            <a:r>
              <a:rPr lang="en-ZA" dirty="0"/>
              <a:t>) </a:t>
            </a:r>
            <a:r>
              <a:rPr lang="en-ZA" dirty="0" smtClean="0"/>
              <a:t>Water </a:t>
            </a:r>
            <a:r>
              <a:rPr lang="en-ZA" dirty="0" smtClean="0">
                <a:latin typeface="Calibri"/>
                <a:cs typeface="Calibri"/>
              </a:rPr>
              <a:t>→</a:t>
            </a:r>
            <a:r>
              <a:rPr lang="en-ZA" dirty="0" smtClean="0"/>
              <a:t> </a:t>
            </a:r>
            <a:r>
              <a:rPr lang="en-ZA" dirty="0"/>
              <a:t>H+(</a:t>
            </a:r>
            <a:r>
              <a:rPr lang="en-ZA" i="1" dirty="0" err="1"/>
              <a:t>aq</a:t>
            </a:r>
            <a:r>
              <a:rPr lang="en-ZA" dirty="0"/>
              <a:t>) + </a:t>
            </a:r>
            <a:r>
              <a:rPr lang="en-ZA" dirty="0" err="1"/>
              <a:t>Cl</a:t>
            </a:r>
            <a:r>
              <a:rPr lang="en-ZA" dirty="0"/>
              <a:t>-(</a:t>
            </a:r>
            <a:r>
              <a:rPr lang="en-ZA" i="1" dirty="0" err="1"/>
              <a:t>aq</a:t>
            </a:r>
            <a:r>
              <a:rPr lang="en-ZA" dirty="0"/>
              <a:t>) </a:t>
            </a:r>
          </a:p>
          <a:p>
            <a:r>
              <a:rPr lang="en-ZA" dirty="0" smtClean="0"/>
              <a:t>Acetic </a:t>
            </a:r>
            <a:r>
              <a:rPr lang="en-ZA" dirty="0"/>
              <a:t>acid in water also forms a few ions</a:t>
            </a:r>
            <a:r>
              <a:rPr lang="en-ZA" dirty="0" smtClean="0"/>
              <a:t>,</a:t>
            </a:r>
            <a:r>
              <a:rPr lang="en-ZA" dirty="0"/>
              <a:t> but most of it stays as CH</a:t>
            </a:r>
            <a:r>
              <a:rPr lang="en-ZA" baseline="-25000" dirty="0"/>
              <a:t>3</a:t>
            </a:r>
            <a:r>
              <a:rPr lang="en-ZA" dirty="0"/>
              <a:t>CO</a:t>
            </a:r>
            <a:r>
              <a:rPr lang="en-ZA" baseline="-25000" dirty="0"/>
              <a:t>2</a:t>
            </a:r>
            <a:r>
              <a:rPr lang="en-ZA" dirty="0"/>
              <a:t>H. </a:t>
            </a:r>
          </a:p>
          <a:p>
            <a:r>
              <a:rPr lang="en-ZA" dirty="0"/>
              <a:t>CH</a:t>
            </a:r>
            <a:r>
              <a:rPr lang="en-ZA" baseline="-25000" dirty="0"/>
              <a:t>3</a:t>
            </a:r>
            <a:r>
              <a:rPr lang="en-ZA" dirty="0"/>
              <a:t>CO</a:t>
            </a:r>
            <a:r>
              <a:rPr lang="en-ZA" baseline="-25000" dirty="0"/>
              <a:t>2</a:t>
            </a:r>
            <a:r>
              <a:rPr lang="en-ZA" dirty="0"/>
              <a:t>H </a:t>
            </a:r>
            <a:r>
              <a:rPr lang="en-ZA" dirty="0" smtClean="0"/>
              <a:t>Water </a:t>
            </a:r>
            <a:r>
              <a:rPr lang="en-ZA" dirty="0" smtClean="0">
                <a:latin typeface="Calibri"/>
                <a:cs typeface="Calibri"/>
              </a:rPr>
              <a:t>→</a:t>
            </a:r>
            <a:r>
              <a:rPr lang="en-ZA" dirty="0" smtClean="0"/>
              <a:t> </a:t>
            </a:r>
            <a:r>
              <a:rPr lang="en-ZA" dirty="0"/>
              <a:t>H</a:t>
            </a:r>
            <a:r>
              <a:rPr lang="en-ZA" baseline="30000" dirty="0"/>
              <a:t>+</a:t>
            </a:r>
            <a:r>
              <a:rPr lang="en-ZA" dirty="0"/>
              <a:t> + </a:t>
            </a:r>
            <a:r>
              <a:rPr lang="en-ZA" dirty="0" smtClean="0"/>
              <a:t>CH</a:t>
            </a:r>
            <a:r>
              <a:rPr lang="en-ZA" baseline="-25000" dirty="0" smtClean="0"/>
              <a:t>3</a:t>
            </a:r>
            <a:r>
              <a:rPr lang="en-ZA" dirty="0" smtClean="0"/>
              <a:t>CO</a:t>
            </a:r>
            <a:r>
              <a:rPr lang="en-ZA" baseline="-25000" dirty="0" smtClean="0"/>
              <a:t>2</a:t>
            </a:r>
            <a:r>
              <a:rPr lang="en-ZA" dirty="0" smtClean="0"/>
              <a:t> </a:t>
            </a:r>
            <a:r>
              <a:rPr lang="en-ZA" baseline="30000" dirty="0" smtClean="0"/>
              <a:t>– </a:t>
            </a:r>
          </a:p>
          <a:p>
            <a:r>
              <a:rPr lang="en-ZA" dirty="0" smtClean="0"/>
              <a:t>Sodium </a:t>
            </a:r>
            <a:r>
              <a:rPr lang="en-ZA" dirty="0"/>
              <a:t>hydroxide in water is all in the form of Na+ and OH- ions.</a:t>
            </a:r>
          </a:p>
          <a:p>
            <a:r>
              <a:rPr lang="en-ZA" dirty="0" smtClean="0"/>
              <a:t>The </a:t>
            </a:r>
            <a:r>
              <a:rPr lang="en-ZA" dirty="0"/>
              <a:t>salt, </a:t>
            </a:r>
            <a:r>
              <a:rPr lang="en-ZA" dirty="0" err="1"/>
              <a:t>NaCl</a:t>
            </a:r>
            <a:r>
              <a:rPr lang="en-ZA" dirty="0"/>
              <a:t>, is all present as Na+ and </a:t>
            </a:r>
            <a:r>
              <a:rPr lang="en-ZA" dirty="0" err="1"/>
              <a:t>Cl</a:t>
            </a:r>
            <a:r>
              <a:rPr lang="en-ZA" dirty="0"/>
              <a:t>- ions in water.</a:t>
            </a:r>
          </a:p>
        </p:txBody>
      </p:sp>
    </p:spTree>
    <p:extLst>
      <p:ext uri="{BB962C8B-B14F-4D97-AF65-F5344CB8AC3E}">
        <p14:creationId xmlns:p14="http://schemas.microsoft.com/office/powerpoint/2010/main" val="2111451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Electricity Conductivity of Ions</a:t>
            </a:r>
            <a:endParaRPr lang="en-ZA" dirty="0"/>
          </a:p>
        </p:txBody>
      </p:sp>
      <p:sp>
        <p:nvSpPr>
          <p:cNvPr id="3" name="Content Placeholder 2"/>
          <p:cNvSpPr>
            <a:spLocks noGrp="1"/>
          </p:cNvSpPr>
          <p:nvPr>
            <p:ph sz="quarter" idx="1"/>
          </p:nvPr>
        </p:nvSpPr>
        <p:spPr/>
        <p:txBody>
          <a:bodyPr>
            <a:normAutofit fontScale="77500" lnSpcReduction="20000"/>
          </a:bodyPr>
          <a:lstStyle/>
          <a:p>
            <a:r>
              <a:rPr lang="en-ZA" dirty="0"/>
              <a:t>One of the most important properties of ions is that they conduct electricity </a:t>
            </a:r>
            <a:r>
              <a:rPr lang="en-ZA" dirty="0" smtClean="0"/>
              <a:t>in water</a:t>
            </a:r>
            <a:r>
              <a:rPr lang="en-ZA" dirty="0"/>
              <a:t>. </a:t>
            </a:r>
            <a:endParaRPr lang="en-ZA" dirty="0" smtClean="0"/>
          </a:p>
          <a:p>
            <a:r>
              <a:rPr lang="en-ZA" dirty="0" smtClean="0"/>
              <a:t>Water </a:t>
            </a:r>
            <a:r>
              <a:rPr lang="en-ZA" dirty="0"/>
              <a:t>containing ions from an acid, base, or salt will conduct electricity </a:t>
            </a:r>
            <a:r>
              <a:rPr lang="en-ZA" dirty="0" smtClean="0"/>
              <a:t>much like </a:t>
            </a:r>
            <a:r>
              <a:rPr lang="en-ZA" dirty="0"/>
              <a:t>a metal wire. </a:t>
            </a:r>
            <a:endParaRPr lang="en-ZA" dirty="0" smtClean="0"/>
          </a:p>
          <a:p>
            <a:r>
              <a:rPr lang="en-ZA" dirty="0" smtClean="0"/>
              <a:t>Consider </a:t>
            </a:r>
            <a:r>
              <a:rPr lang="en-ZA" dirty="0"/>
              <a:t>what would happen if very pure distilled water </a:t>
            </a:r>
            <a:r>
              <a:rPr lang="en-ZA" dirty="0" smtClean="0"/>
              <a:t>were </a:t>
            </a:r>
            <a:r>
              <a:rPr lang="en-ZA" dirty="0"/>
              <a:t>made part of an electrical circuit as shown in Figure 6.2. </a:t>
            </a:r>
            <a:endParaRPr lang="en-ZA" dirty="0" smtClean="0"/>
          </a:p>
          <a:p>
            <a:r>
              <a:rPr lang="en-ZA" dirty="0" smtClean="0"/>
              <a:t>The </a:t>
            </a:r>
            <a:r>
              <a:rPr lang="en-ZA" dirty="0"/>
              <a:t>light bulb would </a:t>
            </a:r>
            <a:r>
              <a:rPr lang="en-ZA" dirty="0" smtClean="0"/>
              <a:t>not glow </a:t>
            </a:r>
            <a:r>
              <a:rPr lang="en-ZA" dirty="0"/>
              <a:t>at all. This is because pure water does not conduct electricity. </a:t>
            </a:r>
            <a:endParaRPr lang="en-ZA" dirty="0" smtClean="0"/>
          </a:p>
          <a:p>
            <a:r>
              <a:rPr lang="en-ZA" dirty="0" smtClean="0"/>
              <a:t>However</a:t>
            </a:r>
            <a:r>
              <a:rPr lang="en-ZA" dirty="0"/>
              <a:t>, if </a:t>
            </a:r>
            <a:r>
              <a:rPr lang="en-ZA" dirty="0" smtClean="0"/>
              <a:t>a solution </a:t>
            </a:r>
            <a:r>
              <a:rPr lang="en-ZA" dirty="0"/>
              <a:t>of salt water, such as oil well brine, is substituted for the distilled water, </a:t>
            </a:r>
            <a:r>
              <a:rPr lang="en-ZA" dirty="0" smtClean="0"/>
              <a:t>the bulb </a:t>
            </a:r>
            <a:r>
              <a:rPr lang="en-ZA" dirty="0"/>
              <a:t>will glow brightly, as shown in Figure 6.2. Salty water conducts </a:t>
            </a:r>
            <a:r>
              <a:rPr lang="en-ZA" dirty="0" smtClean="0"/>
              <a:t>electricity because </a:t>
            </a:r>
            <a:r>
              <a:rPr lang="en-ZA" dirty="0"/>
              <a:t>of the ions that it contains. </a:t>
            </a:r>
            <a:endParaRPr lang="en-ZA" dirty="0" smtClean="0"/>
          </a:p>
          <a:p>
            <a:r>
              <a:rPr lang="en-ZA" dirty="0" smtClean="0"/>
              <a:t>Even </a:t>
            </a:r>
            <a:r>
              <a:rPr lang="en-ZA" dirty="0"/>
              <a:t>tap water has some ions dissolved in </a:t>
            </a:r>
            <a:r>
              <a:rPr lang="en-ZA" dirty="0" smtClean="0"/>
              <a:t>it, which </a:t>
            </a:r>
            <a:r>
              <a:rPr lang="en-ZA" dirty="0"/>
              <a:t>is why one may experience a painful, even fatal, electric shock by touching </a:t>
            </a:r>
            <a:r>
              <a:rPr lang="en-ZA" dirty="0" smtClean="0"/>
              <a:t>an electrical </a:t>
            </a:r>
            <a:r>
              <a:rPr lang="en-ZA" dirty="0"/>
              <a:t>fixture while bathing.</a:t>
            </a:r>
          </a:p>
        </p:txBody>
      </p:sp>
    </p:spTree>
    <p:extLst>
      <p:ext uri="{BB962C8B-B14F-4D97-AF65-F5344CB8AC3E}">
        <p14:creationId xmlns:p14="http://schemas.microsoft.com/office/powerpoint/2010/main" val="1275284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2542056" cy="6152728"/>
          </a:xfrm>
        </p:spPr>
        <p:txBody>
          <a:bodyPr anchor="ctr" anchorCtr="0"/>
          <a:lstStyle/>
          <a:p>
            <a:r>
              <a:rPr lang="en-ZA" dirty="0" smtClean="0">
                <a:solidFill>
                  <a:schemeClr val="tx1"/>
                </a:solidFill>
              </a:rPr>
              <a:t>Electricity Conduction in Pure and Salty Water</a:t>
            </a:r>
            <a:endParaRPr lang="en-ZA" dirty="0">
              <a:solidFill>
                <a:schemeClr val="tx1"/>
              </a:solidFill>
            </a:endParaRPr>
          </a:p>
        </p:txBody>
      </p:sp>
      <p:pic>
        <p:nvPicPr>
          <p:cNvPr id="1026" name="Picture 2" descr="C:\Users\2017 IMDC\Desktop\Env Chemistry 2018\Pure and Salty Water, Electricicty Conductivity.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203848" y="125221"/>
            <a:ext cx="5751153" cy="670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116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smtClean="0"/>
              <a:t>Electrolytes</a:t>
            </a:r>
            <a:endParaRPr lang="en-ZA" dirty="0"/>
          </a:p>
        </p:txBody>
      </p:sp>
      <p:sp>
        <p:nvSpPr>
          <p:cNvPr id="3" name="Content Placeholder 2"/>
          <p:cNvSpPr>
            <a:spLocks noGrp="1"/>
          </p:cNvSpPr>
          <p:nvPr>
            <p:ph sz="quarter" idx="1"/>
          </p:nvPr>
        </p:nvSpPr>
        <p:spPr>
          <a:xfrm>
            <a:off x="301752" y="1527048"/>
            <a:ext cx="8503920" cy="5142312"/>
          </a:xfrm>
        </p:spPr>
        <p:txBody>
          <a:bodyPr>
            <a:noAutofit/>
          </a:bodyPr>
          <a:lstStyle/>
          <a:p>
            <a:r>
              <a:rPr lang="en-ZA" sz="2000" dirty="0" smtClean="0"/>
              <a:t>Materials </a:t>
            </a:r>
            <a:r>
              <a:rPr lang="en-ZA" sz="2000" dirty="0"/>
              <a:t>that conduct electricity in water are called </a:t>
            </a:r>
            <a:r>
              <a:rPr lang="en-ZA" sz="2000" b="1" dirty="0"/>
              <a:t>electrolytes</a:t>
            </a:r>
            <a:r>
              <a:rPr lang="en-ZA" sz="2000" dirty="0"/>
              <a:t>. These </a:t>
            </a:r>
            <a:r>
              <a:rPr lang="en-ZA" sz="2000" dirty="0" smtClean="0"/>
              <a:t>materials form </a:t>
            </a:r>
            <a:r>
              <a:rPr lang="en-ZA" sz="2000" dirty="0"/>
              <a:t>ions in water. </a:t>
            </a:r>
            <a:endParaRPr lang="en-ZA" sz="2000" dirty="0" smtClean="0"/>
          </a:p>
          <a:p>
            <a:r>
              <a:rPr lang="en-ZA" sz="2000" dirty="0" smtClean="0"/>
              <a:t>The </a:t>
            </a:r>
            <a:r>
              <a:rPr lang="en-ZA" sz="2000" dirty="0"/>
              <a:t>charged ions allow the electrical current to flow </a:t>
            </a:r>
            <a:r>
              <a:rPr lang="en-ZA" sz="2000" dirty="0" smtClean="0"/>
              <a:t>through the </a:t>
            </a:r>
            <a:r>
              <a:rPr lang="en-ZA" sz="2000" dirty="0"/>
              <a:t>water. </a:t>
            </a:r>
            <a:endParaRPr lang="en-ZA" sz="2000" dirty="0" smtClean="0"/>
          </a:p>
          <a:p>
            <a:r>
              <a:rPr lang="en-ZA" sz="2000" dirty="0" smtClean="0"/>
              <a:t>Materials</a:t>
            </a:r>
            <a:r>
              <a:rPr lang="en-ZA" sz="2000" dirty="0"/>
              <a:t>, such as sugar, that do not form ions in water are </a:t>
            </a:r>
            <a:r>
              <a:rPr lang="en-ZA" sz="2000" dirty="0" smtClean="0"/>
              <a:t>called </a:t>
            </a:r>
            <a:r>
              <a:rPr lang="en-ZA" sz="2000" b="1" dirty="0" smtClean="0"/>
              <a:t>non-electrolytes</a:t>
            </a:r>
            <a:r>
              <a:rPr lang="en-ZA" sz="2000" b="1" dirty="0"/>
              <a:t>. </a:t>
            </a:r>
            <a:endParaRPr lang="en-ZA" sz="2000" b="1" dirty="0" smtClean="0"/>
          </a:p>
          <a:p>
            <a:r>
              <a:rPr lang="en-ZA" sz="2000" dirty="0" smtClean="0"/>
              <a:t>Solutions </a:t>
            </a:r>
            <a:r>
              <a:rPr lang="en-ZA" sz="2000" dirty="0"/>
              <a:t>of nonelectrolytes in water do not conduct electricity. A</a:t>
            </a:r>
          </a:p>
          <a:p>
            <a:r>
              <a:rPr lang="en-ZA" sz="2000" dirty="0"/>
              <a:t>solution of brine conducts electricity very well because it contains dissolved </a:t>
            </a:r>
            <a:r>
              <a:rPr lang="en-ZA" sz="2000" dirty="0" err="1" smtClean="0"/>
              <a:t>NaCl</a:t>
            </a:r>
            <a:r>
              <a:rPr lang="en-ZA" sz="2000" dirty="0"/>
              <a:t> </a:t>
            </a:r>
            <a:r>
              <a:rPr lang="en-ZA" sz="2000" dirty="0" smtClean="0"/>
              <a:t>ions.</a:t>
            </a:r>
            <a:endParaRPr lang="en-ZA" sz="2000" dirty="0"/>
          </a:p>
          <a:p>
            <a:r>
              <a:rPr lang="en-ZA" sz="2000" dirty="0"/>
              <a:t>All of the </a:t>
            </a:r>
            <a:r>
              <a:rPr lang="en-ZA" sz="2000" dirty="0" err="1"/>
              <a:t>NaCl</a:t>
            </a:r>
            <a:r>
              <a:rPr lang="en-ZA" sz="2000" dirty="0"/>
              <a:t> in the water is in the form of Na+ and </a:t>
            </a:r>
            <a:r>
              <a:rPr lang="en-ZA" sz="2000" dirty="0" err="1"/>
              <a:t>Cl</a:t>
            </a:r>
            <a:r>
              <a:rPr lang="en-ZA" sz="2000" dirty="0"/>
              <a:t>-. The </a:t>
            </a:r>
            <a:r>
              <a:rPr lang="en-ZA" sz="2000" dirty="0" err="1"/>
              <a:t>NaCl</a:t>
            </a:r>
            <a:r>
              <a:rPr lang="en-ZA" sz="2000" dirty="0"/>
              <a:t> is </a:t>
            </a:r>
            <a:r>
              <a:rPr lang="en-ZA" sz="2000" dirty="0" smtClean="0"/>
              <a:t>completely ionized</a:t>
            </a:r>
            <a:r>
              <a:rPr lang="en-ZA" sz="2000" dirty="0"/>
              <a:t>, and it is a strong electrolyte. </a:t>
            </a:r>
            <a:endParaRPr lang="en-ZA" sz="2000" dirty="0" smtClean="0"/>
          </a:p>
          <a:p>
            <a:r>
              <a:rPr lang="en-ZA" sz="2000" dirty="0" smtClean="0"/>
              <a:t>An </a:t>
            </a:r>
            <a:r>
              <a:rPr lang="en-ZA" sz="2000" dirty="0"/>
              <a:t>ammonia water solution (used for </a:t>
            </a:r>
            <a:r>
              <a:rPr lang="en-ZA" sz="2000" dirty="0" smtClean="0"/>
              <a:t>washing windows</a:t>
            </a:r>
            <a:r>
              <a:rPr lang="en-ZA" sz="2000" dirty="0"/>
              <a:t>) does not conduct electricity very well. That is because only a </a:t>
            </a:r>
            <a:r>
              <a:rPr lang="en-ZA" sz="2000" dirty="0" smtClean="0"/>
              <a:t>small fraction </a:t>
            </a:r>
            <a:r>
              <a:rPr lang="en-ZA" sz="2000" dirty="0"/>
              <a:t>of the NH3 molecules react</a:t>
            </a:r>
            <a:r>
              <a:rPr lang="en-ZA" sz="2000" dirty="0" smtClean="0"/>
              <a:t>,</a:t>
            </a:r>
            <a:r>
              <a:rPr lang="en-ZA" sz="2000" dirty="0"/>
              <a:t> to form the ions that let electricity pass through the water. </a:t>
            </a:r>
            <a:endParaRPr lang="en-ZA" sz="2000" dirty="0" smtClean="0"/>
          </a:p>
          <a:p>
            <a:pPr algn="ctr"/>
            <a:r>
              <a:rPr lang="en-ZA" sz="2000" dirty="0"/>
              <a:t>NH3 + H2O </a:t>
            </a:r>
            <a:r>
              <a:rPr lang="en-ZA" sz="2000" dirty="0">
                <a:latin typeface="Calibri"/>
                <a:cs typeface="Calibri"/>
              </a:rPr>
              <a:t>→</a:t>
            </a:r>
            <a:r>
              <a:rPr lang="en-ZA" sz="2000" dirty="0" smtClean="0"/>
              <a:t> NH4 </a:t>
            </a:r>
            <a:r>
              <a:rPr lang="en-ZA" sz="2000" baseline="30000" dirty="0" smtClean="0"/>
              <a:t>+</a:t>
            </a:r>
            <a:r>
              <a:rPr lang="en-ZA" sz="2000" dirty="0" smtClean="0"/>
              <a:t> </a:t>
            </a:r>
            <a:r>
              <a:rPr lang="en-ZA" sz="2000" dirty="0"/>
              <a:t>+ OH</a:t>
            </a:r>
            <a:r>
              <a:rPr lang="en-ZA" sz="2000" baseline="30000" dirty="0"/>
              <a:t>-</a:t>
            </a:r>
          </a:p>
        </p:txBody>
      </p:sp>
    </p:spTree>
    <p:extLst>
      <p:ext uri="{BB962C8B-B14F-4D97-AF65-F5344CB8AC3E}">
        <p14:creationId xmlns:p14="http://schemas.microsoft.com/office/powerpoint/2010/main" val="1751008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fontScale="92500"/>
          </a:bodyPr>
          <a:lstStyle/>
          <a:p>
            <a:r>
              <a:rPr lang="en-ZA" dirty="0" smtClean="0"/>
              <a:t>Ammonia </a:t>
            </a:r>
            <a:r>
              <a:rPr lang="en-ZA" dirty="0"/>
              <a:t>is a </a:t>
            </a:r>
            <a:r>
              <a:rPr lang="en-ZA" dirty="0" smtClean="0"/>
              <a:t>weak electrolyte</a:t>
            </a:r>
            <a:r>
              <a:rPr lang="en-ZA" dirty="0"/>
              <a:t>. (Recall that it is also a weak </a:t>
            </a:r>
            <a:r>
              <a:rPr lang="en-ZA" dirty="0" smtClean="0"/>
              <a:t>base).</a:t>
            </a:r>
          </a:p>
          <a:p>
            <a:r>
              <a:rPr lang="en-ZA" dirty="0" smtClean="0"/>
              <a:t> </a:t>
            </a:r>
            <a:r>
              <a:rPr lang="en-ZA" dirty="0"/>
              <a:t>Nitric acid, HNO</a:t>
            </a:r>
            <a:r>
              <a:rPr lang="en-ZA" baseline="-25000" dirty="0"/>
              <a:t>3</a:t>
            </a:r>
            <a:r>
              <a:rPr lang="en-ZA" dirty="0"/>
              <a:t> is a </a:t>
            </a:r>
            <a:r>
              <a:rPr lang="en-ZA" dirty="0" smtClean="0"/>
              <a:t>strong electrolyte </a:t>
            </a:r>
            <a:r>
              <a:rPr lang="en-ZA" dirty="0"/>
              <a:t>because it is completely ionized to H+ and </a:t>
            </a:r>
            <a:r>
              <a:rPr lang="en-ZA" dirty="0" smtClean="0"/>
              <a:t>NO3- </a:t>
            </a:r>
            <a:r>
              <a:rPr lang="en-ZA" dirty="0"/>
              <a:t>ions. </a:t>
            </a:r>
            <a:endParaRPr lang="en-ZA" dirty="0" smtClean="0"/>
          </a:p>
          <a:p>
            <a:r>
              <a:rPr lang="en-ZA" dirty="0" smtClean="0"/>
              <a:t>Acetic </a:t>
            </a:r>
            <a:r>
              <a:rPr lang="en-ZA" dirty="0"/>
              <a:t>acid is </a:t>
            </a:r>
            <a:r>
              <a:rPr lang="en-ZA" dirty="0" smtClean="0"/>
              <a:t>a weak </a:t>
            </a:r>
            <a:r>
              <a:rPr lang="en-ZA" dirty="0"/>
              <a:t>electrolyte, as well as a weak acid. </a:t>
            </a:r>
            <a:endParaRPr lang="en-ZA" dirty="0" smtClean="0"/>
          </a:p>
          <a:p>
            <a:r>
              <a:rPr lang="en-ZA" dirty="0" smtClean="0"/>
              <a:t>The </a:t>
            </a:r>
            <a:r>
              <a:rPr lang="en-ZA" dirty="0"/>
              <a:t>base, sodium hydroxide, is a </a:t>
            </a:r>
            <a:r>
              <a:rPr lang="en-ZA" dirty="0" smtClean="0"/>
              <a:t>strong electrolyte</a:t>
            </a:r>
            <a:r>
              <a:rPr lang="en-ZA" dirty="0"/>
              <a:t>. </a:t>
            </a:r>
            <a:endParaRPr lang="en-ZA" dirty="0" smtClean="0"/>
          </a:p>
          <a:p>
            <a:r>
              <a:rPr lang="en-ZA" b="1" i="1" dirty="0" smtClean="0"/>
              <a:t>All </a:t>
            </a:r>
            <a:r>
              <a:rPr lang="en-ZA" b="1" i="1" dirty="0"/>
              <a:t>salts </a:t>
            </a:r>
            <a:r>
              <a:rPr lang="en-ZA" dirty="0"/>
              <a:t>are</a:t>
            </a:r>
            <a:r>
              <a:rPr lang="en-ZA" i="1" dirty="0"/>
              <a:t> </a:t>
            </a:r>
            <a:r>
              <a:rPr lang="en-ZA" b="1" i="1" dirty="0"/>
              <a:t>strong</a:t>
            </a:r>
            <a:r>
              <a:rPr lang="en-ZA" i="1" dirty="0"/>
              <a:t> </a:t>
            </a:r>
            <a:r>
              <a:rPr lang="en-ZA" dirty="0"/>
              <a:t>electrolytes because they are always </a:t>
            </a:r>
            <a:r>
              <a:rPr lang="en-ZA" dirty="0" smtClean="0"/>
              <a:t>completely ionized </a:t>
            </a:r>
            <a:r>
              <a:rPr lang="en-ZA" dirty="0"/>
              <a:t>in water. </a:t>
            </a:r>
            <a:endParaRPr lang="en-ZA" dirty="0" smtClean="0"/>
          </a:p>
          <a:p>
            <a:r>
              <a:rPr lang="en-ZA" dirty="0" smtClean="0"/>
              <a:t>Acids </a:t>
            </a:r>
            <a:r>
              <a:rPr lang="en-ZA" dirty="0"/>
              <a:t>and bases can be </a:t>
            </a:r>
            <a:r>
              <a:rPr lang="en-ZA" b="1" i="1" dirty="0"/>
              <a:t>weak or strong </a:t>
            </a:r>
            <a:r>
              <a:rPr lang="en-ZA" dirty="0"/>
              <a:t>electrolytes.</a:t>
            </a:r>
          </a:p>
        </p:txBody>
      </p:sp>
    </p:spTree>
    <p:extLst>
      <p:ext uri="{BB962C8B-B14F-4D97-AF65-F5344CB8AC3E}">
        <p14:creationId xmlns:p14="http://schemas.microsoft.com/office/powerpoint/2010/main" val="4261681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fontScale="92500" lnSpcReduction="10000"/>
          </a:bodyPr>
          <a:lstStyle/>
          <a:p>
            <a:r>
              <a:rPr lang="en-ZA" dirty="0"/>
              <a:t>In the laboratory, the strength of an electrolyte can be measured by how well </a:t>
            </a:r>
            <a:r>
              <a:rPr lang="en-ZA" dirty="0" smtClean="0"/>
              <a:t>it conducts </a:t>
            </a:r>
            <a:r>
              <a:rPr lang="en-ZA" dirty="0"/>
              <a:t>electricity in solution, as shown in Figure 6.3. </a:t>
            </a:r>
            <a:endParaRPr lang="en-ZA" dirty="0" smtClean="0"/>
          </a:p>
          <a:p>
            <a:r>
              <a:rPr lang="en-ZA" dirty="0" smtClean="0"/>
              <a:t>The </a:t>
            </a:r>
            <a:r>
              <a:rPr lang="en-ZA" dirty="0"/>
              <a:t>ability of a solution </a:t>
            </a:r>
            <a:r>
              <a:rPr lang="en-ZA" dirty="0" smtClean="0"/>
              <a:t>to conduct </a:t>
            </a:r>
            <a:r>
              <a:rPr lang="en-ZA" dirty="0"/>
              <a:t>electrical current is called its </a:t>
            </a:r>
            <a:r>
              <a:rPr lang="en-ZA" b="1" dirty="0" smtClean="0"/>
              <a:t>conductivity</a:t>
            </a:r>
            <a:r>
              <a:rPr lang="en-ZA" dirty="0" smtClean="0"/>
              <a:t>.</a:t>
            </a:r>
          </a:p>
          <a:p>
            <a:r>
              <a:rPr lang="en-ZA" dirty="0"/>
              <a:t>When electricity is passed through solutions of acids, bases, or salts, </a:t>
            </a:r>
            <a:r>
              <a:rPr lang="en-ZA" dirty="0" smtClean="0"/>
              <a:t>chemical reactions </a:t>
            </a:r>
            <a:r>
              <a:rPr lang="en-ZA" dirty="0"/>
              <a:t>occur. </a:t>
            </a:r>
            <a:endParaRPr lang="en-ZA" dirty="0" smtClean="0"/>
          </a:p>
          <a:p>
            <a:r>
              <a:rPr lang="en-ZA" dirty="0" smtClean="0"/>
              <a:t>One </a:t>
            </a:r>
            <a:r>
              <a:rPr lang="en-ZA" dirty="0"/>
              <a:t>such reaction is the breakdown of water to hydrogen </a:t>
            </a:r>
            <a:r>
              <a:rPr lang="en-ZA" dirty="0" smtClean="0"/>
              <a:t>and oxygen</a:t>
            </a:r>
            <a:r>
              <a:rPr lang="en-ZA" dirty="0"/>
              <a:t>. </a:t>
            </a:r>
            <a:endParaRPr lang="en-ZA" dirty="0" smtClean="0"/>
          </a:p>
          <a:p>
            <a:r>
              <a:rPr lang="en-ZA" dirty="0" smtClean="0"/>
              <a:t>Electricity </a:t>
            </a:r>
            <a:r>
              <a:rPr lang="en-ZA" dirty="0"/>
              <a:t>passing through a solution is widely used to separate and </a:t>
            </a:r>
            <a:r>
              <a:rPr lang="en-ZA" dirty="0" smtClean="0"/>
              <a:t>purify various </a:t>
            </a:r>
            <a:r>
              <a:rPr lang="en-ZA" dirty="0"/>
              <a:t>substances.</a:t>
            </a:r>
          </a:p>
        </p:txBody>
      </p:sp>
    </p:spTree>
    <p:extLst>
      <p:ext uri="{BB962C8B-B14F-4D97-AF65-F5344CB8AC3E}">
        <p14:creationId xmlns:p14="http://schemas.microsoft.com/office/powerpoint/2010/main" val="551825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Conduction of Electricity of Different Electrolytes</a:t>
            </a:r>
            <a:endParaRPr lang="en-ZA" dirty="0"/>
          </a:p>
        </p:txBody>
      </p:sp>
      <p:pic>
        <p:nvPicPr>
          <p:cNvPr id="2050" name="Picture 2" descr="C:\Users\2017 IMDC\Desktop\Env Chemistry 2018\Conduction of Electricity of Different Solutions.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71600" y="1205371"/>
            <a:ext cx="7128791" cy="561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53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71550" y="260350"/>
            <a:ext cx="7124700" cy="923925"/>
          </a:xfrm>
        </p:spPr>
        <p:txBody>
          <a:bodyPr>
            <a:normAutofit fontScale="90000"/>
          </a:bodyPr>
          <a:lstStyle/>
          <a:p>
            <a:pPr eaLnBrk="1" hangingPunct="1"/>
            <a:r>
              <a:rPr lang="en-GB" altLang="en-US" b="1" u="sng" dirty="0" smtClean="0">
                <a:cs typeface="Trebuchet MS" pitchFamily="34" charset="0"/>
              </a:rPr>
              <a:t>Course Outline</a:t>
            </a:r>
            <a:r>
              <a:rPr lang="en-GB" altLang="en-US" dirty="0" smtClean="0">
                <a:cs typeface="Trebuchet MS" pitchFamily="34" charset="0"/>
              </a:rPr>
              <a:t>:</a:t>
            </a:r>
            <a:br>
              <a:rPr lang="en-GB" altLang="en-US" dirty="0" smtClean="0">
                <a:cs typeface="Trebuchet MS" pitchFamily="34" charset="0"/>
              </a:rPr>
            </a:br>
            <a:endParaRPr lang="en-GB" altLang="en-US" dirty="0" smtClean="0">
              <a:cs typeface="Trebuchet MS" pitchFamily="34" charset="0"/>
            </a:endParaRPr>
          </a:p>
        </p:txBody>
      </p:sp>
      <p:sp>
        <p:nvSpPr>
          <p:cNvPr id="3" name="Content Placeholder 2">
            <a:extLst>
              <a:ext uri="{FF2B5EF4-FFF2-40B4-BE49-F238E27FC236}">
                <a16:creationId xmlns:a16="http://schemas.microsoft.com/office/drawing/2014/main" xmlns="" id="{DA68E912-D168-4514-92F4-F0B555E46408}"/>
              </a:ext>
            </a:extLst>
          </p:cNvPr>
          <p:cNvSpPr>
            <a:spLocks noGrp="1"/>
          </p:cNvSpPr>
          <p:nvPr>
            <p:ph sz="quarter" idx="1"/>
          </p:nvPr>
        </p:nvSpPr>
        <p:spPr>
          <a:xfrm>
            <a:off x="971550" y="1484313"/>
            <a:ext cx="7124700" cy="5373687"/>
          </a:xfrm>
        </p:spPr>
        <p:txBody>
          <a:bodyPr>
            <a:normAutofit fontScale="70000" lnSpcReduction="20000"/>
          </a:bodyPr>
          <a:lstStyle/>
          <a:p>
            <a:pPr eaLnBrk="1" hangingPunct="1">
              <a:defRPr/>
            </a:pPr>
            <a:endParaRPr lang="en-GB" dirty="0"/>
          </a:p>
          <a:p>
            <a:r>
              <a:rPr lang="en-GB" b="1" dirty="0"/>
              <a:t>TOPIC 1: </a:t>
            </a:r>
            <a:r>
              <a:rPr lang="en-US" b="1" dirty="0"/>
              <a:t>CHAPTER 1: INTRODUCTION TO ENVIRONMENTAL CHEMISTRY</a:t>
            </a:r>
            <a:br>
              <a:rPr lang="en-US" b="1" dirty="0"/>
            </a:br>
            <a:r>
              <a:rPr lang="en-US" dirty="0"/>
              <a:t>1 Chemistry and Environmental Chemistry</a:t>
            </a:r>
            <a:br>
              <a:rPr lang="en-US" dirty="0"/>
            </a:br>
            <a:r>
              <a:rPr lang="en-US" dirty="0"/>
              <a:t>2 The Building Blocks of Matter</a:t>
            </a:r>
            <a:br>
              <a:rPr lang="en-US" dirty="0"/>
            </a:br>
            <a:r>
              <a:rPr lang="en-US" dirty="0"/>
              <a:t>3 Chemical Bonds, Compound Formation and Octet Rule</a:t>
            </a:r>
            <a:endParaRPr lang="en-ZA" dirty="0"/>
          </a:p>
          <a:p>
            <a:r>
              <a:rPr lang="en-GB" b="1" dirty="0"/>
              <a:t>TOPIC 2:	</a:t>
            </a:r>
            <a:r>
              <a:rPr lang="en-US" b="1" dirty="0"/>
              <a:t>CHAPTER 2: ACIDS, BASES, AND SALTS</a:t>
            </a:r>
            <a:r>
              <a:rPr lang="en-US" dirty="0"/>
              <a:t/>
            </a:r>
            <a:br>
              <a:rPr lang="en-US" dirty="0"/>
            </a:br>
            <a:r>
              <a:rPr lang="en-US" dirty="0"/>
              <a:t>1 The Importance and nature of Acids, Bases, and Salts</a:t>
            </a:r>
            <a:br>
              <a:rPr lang="en-US" dirty="0"/>
            </a:br>
            <a:r>
              <a:rPr lang="en-US" dirty="0"/>
              <a:t>2 Dissociation of Acids and Bases in Water</a:t>
            </a:r>
            <a:br>
              <a:rPr lang="en-US" dirty="0"/>
            </a:br>
            <a:r>
              <a:rPr lang="en-US" dirty="0"/>
              <a:t>3 pH and the Relationship Between Hydrogen Ion and Hydroxide Ion Concentrations</a:t>
            </a:r>
            <a:br>
              <a:rPr lang="en-US" dirty="0"/>
            </a:br>
            <a:r>
              <a:rPr lang="en-US" dirty="0"/>
              <a:t>4 Preparation of Acids, Bases and Salts</a:t>
            </a:r>
            <a:endParaRPr lang="en-ZA" dirty="0"/>
          </a:p>
          <a:p>
            <a:r>
              <a:rPr lang="en-GB" b="1" u="sng" dirty="0"/>
              <a:t>WEEK 3:</a:t>
            </a:r>
            <a:endParaRPr lang="en-ZA" dirty="0"/>
          </a:p>
          <a:p>
            <a:r>
              <a:rPr lang="en-GB" dirty="0"/>
              <a:t> </a:t>
            </a:r>
            <a:endParaRPr lang="en-ZA" dirty="0"/>
          </a:p>
          <a:p>
            <a:r>
              <a:rPr lang="en-GB" b="1" dirty="0"/>
              <a:t>TOPIC 3:	</a:t>
            </a:r>
            <a:r>
              <a:rPr lang="en-US" b="1" dirty="0"/>
              <a:t>CHAPTER 3: SOLUTIONS</a:t>
            </a:r>
            <a:br>
              <a:rPr lang="en-US" b="1" dirty="0"/>
            </a:br>
            <a:r>
              <a:rPr lang="en-US" dirty="0"/>
              <a:t>1 The Solution Process, Solubility and Concentration</a:t>
            </a:r>
            <a:br>
              <a:rPr lang="en-US" dirty="0"/>
            </a:br>
            <a:r>
              <a:rPr lang="en-US" dirty="0"/>
              <a:t>2 Standard Solutions and Titrations</a:t>
            </a:r>
            <a:br>
              <a:rPr lang="en-US" dirty="0"/>
            </a:br>
            <a:r>
              <a:rPr lang="en-US" dirty="0"/>
              <a:t>3 Solution </a:t>
            </a:r>
            <a:r>
              <a:rPr lang="en-US" dirty="0" err="1"/>
              <a:t>Equilibria</a:t>
            </a:r>
            <a:r>
              <a:rPr lang="en-US" dirty="0"/>
              <a:t/>
            </a:r>
            <a:br>
              <a:rPr lang="en-US" dirty="0"/>
            </a:br>
            <a:r>
              <a:rPr lang="en-US" dirty="0"/>
              <a:t>4 Colloidal Suspensions </a:t>
            </a:r>
            <a:r>
              <a:rPr lang="en-US" dirty="0" err="1"/>
              <a:t>Onlines</a:t>
            </a:r>
            <a:r>
              <a:rPr lang="en-US" dirty="0"/>
              <a:t> </a:t>
            </a:r>
            <a:r>
              <a:rPr lang="en-US" dirty="0" smtClean="0"/>
              <a:t>Sources</a:t>
            </a:r>
            <a:endParaRPr lang="en-ZA" dirty="0"/>
          </a:p>
        </p:txBody>
      </p:sp>
    </p:spTree>
    <p:extLst>
      <p:ext uri="{BB962C8B-B14F-4D97-AF65-F5344CB8AC3E}">
        <p14:creationId xmlns:p14="http://schemas.microsoft.com/office/powerpoint/2010/main" val="3104616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84976" cy="1046984"/>
          </a:xfrm>
        </p:spPr>
        <p:txBody>
          <a:bodyPr>
            <a:normAutofit fontScale="90000"/>
          </a:bodyPr>
          <a:lstStyle/>
          <a:p>
            <a:r>
              <a:rPr lang="en-ZA" b="1" dirty="0"/>
              <a:t>DISSOCIATION OF ACIDS AND BASES IN </a:t>
            </a:r>
            <a:r>
              <a:rPr lang="en-ZA" b="1" dirty="0" smtClean="0"/>
              <a:t>WATER</a:t>
            </a:r>
            <a:endParaRPr lang="en-ZA" dirty="0"/>
          </a:p>
        </p:txBody>
      </p:sp>
      <p:sp>
        <p:nvSpPr>
          <p:cNvPr id="3" name="Content Placeholder 2"/>
          <p:cNvSpPr>
            <a:spLocks noGrp="1"/>
          </p:cNvSpPr>
          <p:nvPr>
            <p:ph sz="quarter" idx="1"/>
          </p:nvPr>
        </p:nvSpPr>
        <p:spPr>
          <a:xfrm>
            <a:off x="301752" y="1527048"/>
            <a:ext cx="8503920" cy="5214320"/>
          </a:xfrm>
        </p:spPr>
        <p:txBody>
          <a:bodyPr>
            <a:normAutofit fontScale="62500" lnSpcReduction="20000"/>
          </a:bodyPr>
          <a:lstStyle/>
          <a:p>
            <a:r>
              <a:rPr lang="en-ZA" dirty="0" smtClean="0"/>
              <a:t>It </a:t>
            </a:r>
            <a:r>
              <a:rPr lang="en-ZA" dirty="0"/>
              <a:t>has already been seen that acids and bases come apart in water to form ions.</a:t>
            </a:r>
          </a:p>
          <a:p>
            <a:r>
              <a:rPr lang="en-ZA" dirty="0"/>
              <a:t>When acetic acid splits up in water</a:t>
            </a:r>
            <a:r>
              <a:rPr lang="en-ZA" dirty="0" smtClean="0"/>
              <a:t>,</a:t>
            </a:r>
            <a:r>
              <a:rPr lang="en-ZA" dirty="0"/>
              <a:t> it forms hydrogen ions and acetate ions. </a:t>
            </a:r>
            <a:endParaRPr lang="en-ZA" dirty="0" smtClean="0"/>
          </a:p>
          <a:p>
            <a:endParaRPr lang="en-ZA" dirty="0"/>
          </a:p>
          <a:p>
            <a:pPr algn="ctr"/>
            <a:r>
              <a:rPr lang="en-ZA" dirty="0"/>
              <a:t>CH</a:t>
            </a:r>
            <a:r>
              <a:rPr lang="en-ZA" baseline="-25000" dirty="0"/>
              <a:t>3</a:t>
            </a:r>
            <a:r>
              <a:rPr lang="en-ZA" dirty="0"/>
              <a:t>CO</a:t>
            </a:r>
            <a:r>
              <a:rPr lang="en-ZA" baseline="-25000" dirty="0"/>
              <a:t>2</a:t>
            </a:r>
            <a:r>
              <a:rPr lang="en-ZA" dirty="0"/>
              <a:t>H </a:t>
            </a:r>
            <a:r>
              <a:rPr lang="en-ZA" dirty="0">
                <a:latin typeface="Calibri"/>
                <a:cs typeface="Calibri"/>
              </a:rPr>
              <a:t>→</a:t>
            </a:r>
            <a:r>
              <a:rPr lang="en-ZA" dirty="0" smtClean="0"/>
              <a:t>CH</a:t>
            </a:r>
            <a:r>
              <a:rPr lang="en-ZA" baseline="-25000" dirty="0" smtClean="0"/>
              <a:t>3</a:t>
            </a:r>
            <a:r>
              <a:rPr lang="en-ZA" dirty="0" smtClean="0"/>
              <a:t>CO</a:t>
            </a:r>
            <a:r>
              <a:rPr lang="en-ZA" baseline="-25000" dirty="0" smtClean="0"/>
              <a:t>2</a:t>
            </a:r>
            <a:r>
              <a:rPr lang="en-ZA" dirty="0" smtClean="0"/>
              <a:t> </a:t>
            </a:r>
            <a:r>
              <a:rPr lang="en-ZA" baseline="30000" dirty="0" smtClean="0"/>
              <a:t>- </a:t>
            </a:r>
            <a:r>
              <a:rPr lang="en-ZA" dirty="0"/>
              <a:t>+ H</a:t>
            </a:r>
            <a:r>
              <a:rPr lang="en-ZA" baseline="30000" dirty="0"/>
              <a:t>+ </a:t>
            </a:r>
            <a:endParaRPr lang="en-ZA" baseline="30000" dirty="0" smtClean="0"/>
          </a:p>
          <a:p>
            <a:endParaRPr lang="en-ZA" dirty="0" smtClean="0"/>
          </a:p>
          <a:p>
            <a:r>
              <a:rPr lang="en-ZA" dirty="0" smtClean="0"/>
              <a:t>The </a:t>
            </a:r>
            <a:r>
              <a:rPr lang="en-ZA" dirty="0"/>
              <a:t>process of forming ions is </a:t>
            </a:r>
            <a:r>
              <a:rPr lang="en-ZA" dirty="0" smtClean="0"/>
              <a:t>called </a:t>
            </a:r>
            <a:r>
              <a:rPr lang="en-ZA" b="1" dirty="0" smtClean="0"/>
              <a:t>ionization</a:t>
            </a:r>
            <a:r>
              <a:rPr lang="en-ZA" dirty="0"/>
              <a:t>. </a:t>
            </a:r>
            <a:endParaRPr lang="en-ZA" dirty="0" smtClean="0"/>
          </a:p>
          <a:p>
            <a:r>
              <a:rPr lang="en-ZA" dirty="0" smtClean="0"/>
              <a:t>Another </a:t>
            </a:r>
            <a:r>
              <a:rPr lang="en-ZA" dirty="0"/>
              <a:t>term is commonly employed. </a:t>
            </a:r>
            <a:endParaRPr lang="en-ZA" dirty="0" smtClean="0"/>
          </a:p>
          <a:p>
            <a:r>
              <a:rPr lang="en-ZA" dirty="0" smtClean="0"/>
              <a:t>When </a:t>
            </a:r>
            <a:r>
              <a:rPr lang="en-ZA" dirty="0"/>
              <a:t>the acetic acid </a:t>
            </a:r>
            <a:r>
              <a:rPr lang="en-ZA" dirty="0" smtClean="0"/>
              <a:t>molecule comes </a:t>
            </a:r>
            <a:r>
              <a:rPr lang="en-ZA" dirty="0"/>
              <a:t>apart, it is said to </a:t>
            </a:r>
            <a:r>
              <a:rPr lang="en-ZA" b="1" dirty="0"/>
              <a:t>dissociate</a:t>
            </a:r>
            <a:r>
              <a:rPr lang="en-ZA" dirty="0"/>
              <a:t>. </a:t>
            </a:r>
            <a:endParaRPr lang="en-ZA" dirty="0" smtClean="0"/>
          </a:p>
          <a:p>
            <a:r>
              <a:rPr lang="en-ZA" dirty="0" smtClean="0"/>
              <a:t>The </a:t>
            </a:r>
            <a:r>
              <a:rPr lang="en-ZA" dirty="0"/>
              <a:t>process is called </a:t>
            </a:r>
            <a:r>
              <a:rPr lang="en-ZA" b="1" dirty="0"/>
              <a:t>dissociation</a:t>
            </a:r>
            <a:r>
              <a:rPr lang="en-ZA" dirty="0"/>
              <a:t>.</a:t>
            </a:r>
          </a:p>
          <a:p>
            <a:r>
              <a:rPr lang="en-ZA" dirty="0"/>
              <a:t>There is a great difference in how much various acids and bases dissociate.</a:t>
            </a:r>
          </a:p>
          <a:p>
            <a:r>
              <a:rPr lang="en-ZA" dirty="0"/>
              <a:t>Some, like </a:t>
            </a:r>
            <a:r>
              <a:rPr lang="en-ZA" dirty="0" err="1"/>
              <a:t>HCl</a:t>
            </a:r>
            <a:r>
              <a:rPr lang="en-ZA" dirty="0"/>
              <a:t> or </a:t>
            </a:r>
            <a:r>
              <a:rPr lang="en-ZA" dirty="0" err="1"/>
              <a:t>NaOH</a:t>
            </a:r>
            <a:r>
              <a:rPr lang="en-ZA" dirty="0"/>
              <a:t>, are completely dissociated in water. </a:t>
            </a:r>
            <a:endParaRPr lang="en-ZA" dirty="0" smtClean="0"/>
          </a:p>
          <a:p>
            <a:r>
              <a:rPr lang="en-ZA" dirty="0" smtClean="0"/>
              <a:t>Because </a:t>
            </a:r>
            <a:r>
              <a:rPr lang="en-ZA" dirty="0"/>
              <a:t>of </a:t>
            </a:r>
            <a:r>
              <a:rPr lang="en-ZA" dirty="0" smtClean="0"/>
              <a:t>this, hydrochloric </a:t>
            </a:r>
            <a:r>
              <a:rPr lang="en-ZA" dirty="0"/>
              <a:t>acid is called a </a:t>
            </a:r>
            <a:r>
              <a:rPr lang="en-ZA" b="1" dirty="0"/>
              <a:t>strong acid</a:t>
            </a:r>
            <a:r>
              <a:rPr lang="en-ZA" dirty="0"/>
              <a:t>. </a:t>
            </a:r>
            <a:endParaRPr lang="en-ZA" dirty="0" smtClean="0"/>
          </a:p>
          <a:p>
            <a:r>
              <a:rPr lang="en-ZA" dirty="0" smtClean="0"/>
              <a:t>Sodium </a:t>
            </a:r>
            <a:r>
              <a:rPr lang="en-ZA" dirty="0"/>
              <a:t>hydroxide is a </a:t>
            </a:r>
            <a:r>
              <a:rPr lang="en-ZA" b="1" dirty="0"/>
              <a:t>strong base</a:t>
            </a:r>
            <a:r>
              <a:rPr lang="en-ZA" dirty="0"/>
              <a:t>. </a:t>
            </a:r>
            <a:endParaRPr lang="en-ZA" dirty="0" smtClean="0"/>
          </a:p>
          <a:p>
            <a:r>
              <a:rPr lang="en-ZA" dirty="0" smtClean="0"/>
              <a:t>Some acids </a:t>
            </a:r>
            <a:r>
              <a:rPr lang="en-ZA" dirty="0"/>
              <a:t>such as acetic acid are only partly dissociated in water. </a:t>
            </a:r>
            <a:endParaRPr lang="en-ZA" dirty="0" smtClean="0"/>
          </a:p>
          <a:p>
            <a:r>
              <a:rPr lang="en-ZA" dirty="0" smtClean="0"/>
              <a:t>They </a:t>
            </a:r>
            <a:r>
              <a:rPr lang="en-ZA" dirty="0"/>
              <a:t>are called </a:t>
            </a:r>
            <a:r>
              <a:rPr lang="en-ZA" dirty="0" smtClean="0"/>
              <a:t>weak </a:t>
            </a:r>
            <a:r>
              <a:rPr lang="en-ZA" dirty="0"/>
              <a:t>acids. </a:t>
            </a:r>
            <a:endParaRPr lang="en-ZA" dirty="0" smtClean="0"/>
          </a:p>
          <a:p>
            <a:r>
              <a:rPr lang="en-ZA" dirty="0" smtClean="0"/>
              <a:t>Ammonia</a:t>
            </a:r>
            <a:r>
              <a:rPr lang="en-ZA" dirty="0"/>
              <a:t>, NH3, reacts only a little bit in water to form an ammonium </a:t>
            </a:r>
            <a:r>
              <a:rPr lang="en-ZA" dirty="0" smtClean="0"/>
              <a:t>ion (NH4</a:t>
            </a:r>
            <a:r>
              <a:rPr lang="en-ZA" dirty="0"/>
              <a:t> </a:t>
            </a:r>
            <a:r>
              <a:rPr lang="en-ZA" baseline="30000" dirty="0" smtClean="0"/>
              <a:t>+</a:t>
            </a:r>
            <a:r>
              <a:rPr lang="en-ZA" dirty="0" smtClean="0"/>
              <a:t>) </a:t>
            </a:r>
            <a:r>
              <a:rPr lang="en-ZA" dirty="0"/>
              <a:t>and a hydroxide ion (OH-). It is a weak base.</a:t>
            </a:r>
          </a:p>
        </p:txBody>
      </p:sp>
    </p:spTree>
    <p:extLst>
      <p:ext uri="{BB962C8B-B14F-4D97-AF65-F5344CB8AC3E}">
        <p14:creationId xmlns:p14="http://schemas.microsoft.com/office/powerpoint/2010/main" val="647493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a:xfrm>
            <a:off x="301752" y="1527048"/>
            <a:ext cx="8503920" cy="4854280"/>
          </a:xfrm>
        </p:spPr>
        <p:txBody>
          <a:bodyPr>
            <a:normAutofit fontScale="55000" lnSpcReduction="20000"/>
          </a:bodyPr>
          <a:lstStyle/>
          <a:p>
            <a:r>
              <a:rPr lang="en-ZA" sz="3600" dirty="0"/>
              <a:t>The extent of dissociation is a very important property of an acid or base. </a:t>
            </a:r>
            <a:endParaRPr lang="en-ZA" sz="3600" dirty="0" smtClean="0"/>
          </a:p>
          <a:p>
            <a:r>
              <a:rPr lang="en-ZA" sz="3600" dirty="0" smtClean="0"/>
              <a:t>The</a:t>
            </a:r>
            <a:r>
              <a:rPr lang="en-ZA" sz="3600" dirty="0"/>
              <a:t> </a:t>
            </a:r>
            <a:r>
              <a:rPr lang="en-ZA" sz="3600" dirty="0" smtClean="0"/>
              <a:t>3</a:t>
            </a:r>
            <a:r>
              <a:rPr lang="en-ZA" sz="3600" dirty="0"/>
              <a:t>% or so acetic acid solution used to make up oil and vinegar salad dressing lends </a:t>
            </a:r>
            <a:r>
              <a:rPr lang="en-ZA" sz="3600" dirty="0" smtClean="0"/>
              <a:t>a pleasant </a:t>
            </a:r>
            <a:r>
              <a:rPr lang="en-ZA" sz="3600" dirty="0"/>
              <a:t>taste to the lettuce and tomatoes. </a:t>
            </a:r>
            <a:endParaRPr lang="en-ZA" sz="3600" dirty="0" smtClean="0"/>
          </a:p>
          <a:p>
            <a:r>
              <a:rPr lang="en-ZA" sz="3600" dirty="0" smtClean="0"/>
              <a:t>There </a:t>
            </a:r>
            <a:r>
              <a:rPr lang="en-ZA" sz="3600" dirty="0"/>
              <a:t>is not much of the H</a:t>
            </a:r>
            <a:r>
              <a:rPr lang="en-ZA" sz="3600" baseline="30000" dirty="0"/>
              <a:t>+</a:t>
            </a:r>
            <a:r>
              <a:rPr lang="en-ZA" sz="3600" dirty="0"/>
              <a:t> ion in </a:t>
            </a:r>
            <a:r>
              <a:rPr lang="en-ZA" sz="3600" dirty="0" smtClean="0"/>
              <a:t>the acetic </a:t>
            </a:r>
            <a:r>
              <a:rPr lang="en-ZA" sz="3600" dirty="0"/>
              <a:t>acid. If 3% </a:t>
            </a:r>
            <a:r>
              <a:rPr lang="en-ZA" sz="3600" dirty="0" err="1"/>
              <a:t>HCl</a:t>
            </a:r>
            <a:r>
              <a:rPr lang="en-ZA" sz="3600" dirty="0"/>
              <a:t> had been used instead, nobody could eat the salad. </a:t>
            </a:r>
            <a:endParaRPr lang="en-ZA" sz="3600" dirty="0" smtClean="0"/>
          </a:p>
          <a:p>
            <a:r>
              <a:rPr lang="en-ZA" sz="3600" dirty="0" smtClean="0"/>
              <a:t>All </a:t>
            </a:r>
            <a:r>
              <a:rPr lang="en-ZA" sz="3600" dirty="0"/>
              <a:t>of </a:t>
            </a:r>
            <a:r>
              <a:rPr lang="en-ZA" sz="3600" dirty="0" smtClean="0"/>
              <a:t>the H </a:t>
            </a:r>
            <a:r>
              <a:rPr lang="en-ZA" sz="3600" dirty="0"/>
              <a:t>in </a:t>
            </a:r>
            <a:r>
              <a:rPr lang="en-ZA" sz="3600" dirty="0" err="1"/>
              <a:t>HCl</a:t>
            </a:r>
            <a:r>
              <a:rPr lang="en-ZA" sz="3600" dirty="0"/>
              <a:t> is in the form of H</a:t>
            </a:r>
            <a:r>
              <a:rPr lang="en-ZA" sz="3600" baseline="30000" dirty="0"/>
              <a:t>+</a:t>
            </a:r>
            <a:r>
              <a:rPr lang="en-ZA" sz="3600" dirty="0"/>
              <a:t>, and a 3% solution of hydrochloric acid is very </a:t>
            </a:r>
            <a:r>
              <a:rPr lang="en-ZA" sz="3600" dirty="0" smtClean="0"/>
              <a:t>sour indeed</a:t>
            </a:r>
            <a:r>
              <a:rPr lang="en-ZA" sz="3600" dirty="0"/>
              <a:t>. </a:t>
            </a:r>
            <a:endParaRPr lang="en-ZA" sz="3600" dirty="0" smtClean="0"/>
          </a:p>
          <a:p>
            <a:r>
              <a:rPr lang="en-ZA" sz="3600" dirty="0" smtClean="0"/>
              <a:t>Similarly</a:t>
            </a:r>
            <a:r>
              <a:rPr lang="en-ZA" sz="3600" dirty="0"/>
              <a:t>, a several </a:t>
            </a:r>
            <a:r>
              <a:rPr lang="en-ZA" sz="3600" dirty="0" err="1"/>
              <a:t>percent</a:t>
            </a:r>
            <a:r>
              <a:rPr lang="en-ZA" sz="3600" dirty="0"/>
              <a:t> solution of NH3 in water makes a good </a:t>
            </a:r>
            <a:r>
              <a:rPr lang="en-ZA" sz="3600" dirty="0" smtClean="0"/>
              <a:t>window washing agent</a:t>
            </a:r>
            <a:r>
              <a:rPr lang="en-ZA" sz="3600" dirty="0"/>
              <a:t>, helping to dissolve grease and grime on the window surface. </a:t>
            </a:r>
            <a:endParaRPr lang="en-ZA" sz="3600" dirty="0" smtClean="0"/>
          </a:p>
          <a:p>
            <a:r>
              <a:rPr lang="en-ZA" sz="3600" dirty="0" smtClean="0"/>
              <a:t>If a similar </a:t>
            </a:r>
            <a:r>
              <a:rPr lang="en-ZA" sz="3600" dirty="0"/>
              <a:t>concentration of sodium hydroxide were used to clean windows, they </a:t>
            </a:r>
            <a:r>
              <a:rPr lang="en-ZA" sz="3600" dirty="0" smtClean="0"/>
              <a:t>would soon </a:t>
            </a:r>
            <a:r>
              <a:rPr lang="en-ZA" sz="3600" dirty="0"/>
              <a:t>become permanently fogged because the OH</a:t>
            </a:r>
            <a:r>
              <a:rPr lang="en-ZA" sz="3600" baseline="30000" dirty="0"/>
              <a:t>-</a:t>
            </a:r>
            <a:r>
              <a:rPr lang="en-ZA" sz="3600" dirty="0"/>
              <a:t> in the strong base </a:t>
            </a:r>
            <a:r>
              <a:rPr lang="en-ZA" sz="3600" dirty="0" smtClean="0"/>
              <a:t>eventually reacts </a:t>
            </a:r>
            <a:r>
              <a:rPr lang="en-ZA" sz="3600" dirty="0"/>
              <a:t>with glass and etches it. </a:t>
            </a:r>
            <a:endParaRPr lang="en-ZA" sz="3600" dirty="0" smtClean="0"/>
          </a:p>
          <a:p>
            <a:r>
              <a:rPr lang="en-ZA" sz="3600" dirty="0" smtClean="0"/>
              <a:t>However</a:t>
            </a:r>
            <a:r>
              <a:rPr lang="en-ZA" sz="3600" dirty="0"/>
              <a:t>, sodium hydroxide solutions are used </a:t>
            </a:r>
            <a:r>
              <a:rPr lang="en-ZA" sz="3600" dirty="0" smtClean="0"/>
              <a:t>to clean </a:t>
            </a:r>
            <a:r>
              <a:rPr lang="en-ZA" sz="3600" dirty="0"/>
              <a:t>ovens, where a very strong base is required to break down the charred, </a:t>
            </a:r>
            <a:r>
              <a:rPr lang="en-ZA" sz="3600" dirty="0" smtClean="0"/>
              <a:t>baked-on grease</a:t>
            </a:r>
            <a:r>
              <a:rPr lang="en-ZA" dirty="0"/>
              <a:t>.</a:t>
            </a:r>
          </a:p>
        </p:txBody>
      </p:sp>
    </p:spTree>
    <p:extLst>
      <p:ext uri="{BB962C8B-B14F-4D97-AF65-F5344CB8AC3E}">
        <p14:creationId xmlns:p14="http://schemas.microsoft.com/office/powerpoint/2010/main" val="2085838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784976" cy="758952"/>
          </a:xfrm>
        </p:spPr>
        <p:txBody>
          <a:bodyPr>
            <a:noAutofit/>
          </a:bodyPr>
          <a:lstStyle/>
          <a:p>
            <a:pPr algn="l"/>
            <a:r>
              <a:rPr lang="en-ZA" sz="2700" dirty="0"/>
              <a:t>S</a:t>
            </a:r>
            <a:r>
              <a:rPr lang="en-ZA" sz="2700" dirty="0" smtClean="0"/>
              <a:t>ome </a:t>
            </a:r>
            <a:r>
              <a:rPr lang="en-ZA" sz="2700" dirty="0"/>
              <a:t>acids and the degree to which they </a:t>
            </a:r>
            <a:r>
              <a:rPr lang="en-ZA" sz="2700" dirty="0" smtClean="0"/>
              <a:t>are dissociated</a:t>
            </a:r>
            <a:r>
              <a:rPr lang="en-ZA" sz="2700" dirty="0"/>
              <a:t>. </a:t>
            </a:r>
            <a:r>
              <a:rPr lang="en-ZA" sz="2700" dirty="0" smtClean="0"/>
              <a:t/>
            </a:r>
            <a:br>
              <a:rPr lang="en-ZA" sz="2700" dirty="0" smtClean="0"/>
            </a:br>
            <a:r>
              <a:rPr lang="en-ZA" sz="2700" dirty="0" smtClean="0"/>
              <a:t>It</a:t>
            </a:r>
            <a:r>
              <a:rPr lang="en-ZA" sz="2700" dirty="0"/>
              <a:t> </a:t>
            </a:r>
            <a:r>
              <a:rPr lang="en-ZA" sz="2700" dirty="0" smtClean="0"/>
              <a:t>allows </a:t>
            </a:r>
            <a:r>
              <a:rPr lang="en-ZA" sz="2700" dirty="0"/>
              <a:t>comparison of the strengths of these acids.</a:t>
            </a:r>
          </a:p>
        </p:txBody>
      </p:sp>
      <p:pic>
        <p:nvPicPr>
          <p:cNvPr id="1026" name="Picture 2" descr="C:\Users\2017 IMDC\Desktop\Env Chemistry 2018\Table Dissociation of Acids.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8353377" cy="536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156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fontScale="77500" lnSpcReduction="20000"/>
          </a:bodyPr>
          <a:lstStyle/>
          <a:p>
            <a:r>
              <a:rPr lang="en-ZA" dirty="0"/>
              <a:t>The percentage of acid molecules that are dissociated depends upon the </a:t>
            </a:r>
            <a:r>
              <a:rPr lang="en-ZA" dirty="0" smtClean="0"/>
              <a:t>concentration of </a:t>
            </a:r>
            <a:r>
              <a:rPr lang="en-ZA" dirty="0"/>
              <a:t>the </a:t>
            </a:r>
            <a:r>
              <a:rPr lang="en-ZA" dirty="0" smtClean="0"/>
              <a:t>acid</a:t>
            </a:r>
            <a:r>
              <a:rPr lang="en-ZA" dirty="0"/>
              <a:t> </a:t>
            </a:r>
            <a:r>
              <a:rPr lang="en-ZA" dirty="0" smtClean="0"/>
              <a:t>in water.</a:t>
            </a:r>
          </a:p>
          <a:p>
            <a:r>
              <a:rPr lang="en-ZA" dirty="0" smtClean="0"/>
              <a:t>The </a:t>
            </a:r>
            <a:r>
              <a:rPr lang="en-ZA" dirty="0"/>
              <a:t>lower the concentration, the higher the percentage of </a:t>
            </a:r>
            <a:r>
              <a:rPr lang="en-ZA" dirty="0" smtClean="0"/>
              <a:t>dissociated molecules</a:t>
            </a:r>
            <a:r>
              <a:rPr lang="en-ZA" dirty="0"/>
              <a:t>. </a:t>
            </a:r>
            <a:endParaRPr lang="en-ZA" dirty="0" smtClean="0"/>
          </a:p>
          <a:p>
            <a:r>
              <a:rPr lang="en-ZA" dirty="0" smtClean="0"/>
              <a:t>This </a:t>
            </a:r>
            <a:r>
              <a:rPr lang="en-ZA" dirty="0"/>
              <a:t>may be understood by looking again at the reaction</a:t>
            </a:r>
            <a:r>
              <a:rPr lang="en-ZA" dirty="0" smtClean="0"/>
              <a:t>,</a:t>
            </a:r>
            <a:r>
              <a:rPr lang="en-ZA" dirty="0"/>
              <a:t> for the dissociation of acetic </a:t>
            </a:r>
            <a:r>
              <a:rPr lang="en-ZA" dirty="0" smtClean="0"/>
              <a:t>acid.</a:t>
            </a:r>
          </a:p>
          <a:p>
            <a:endParaRPr lang="en-ZA" dirty="0"/>
          </a:p>
          <a:p>
            <a:r>
              <a:rPr lang="en-ZA" dirty="0"/>
              <a:t>CH</a:t>
            </a:r>
            <a:r>
              <a:rPr lang="en-ZA" baseline="-25000" dirty="0"/>
              <a:t>3</a:t>
            </a:r>
            <a:r>
              <a:rPr lang="en-ZA" dirty="0"/>
              <a:t>CO</a:t>
            </a:r>
            <a:r>
              <a:rPr lang="en-ZA" baseline="-25000" dirty="0"/>
              <a:t>2</a:t>
            </a:r>
            <a:r>
              <a:rPr lang="en-ZA" dirty="0"/>
              <a:t>H </a:t>
            </a:r>
            <a:r>
              <a:rPr lang="en-ZA" dirty="0">
                <a:latin typeface="Calibri"/>
                <a:cs typeface="Calibri"/>
              </a:rPr>
              <a:t>→</a:t>
            </a:r>
            <a:r>
              <a:rPr lang="en-ZA" dirty="0" smtClean="0"/>
              <a:t> CH</a:t>
            </a:r>
            <a:r>
              <a:rPr lang="en-ZA" baseline="-25000" dirty="0" smtClean="0"/>
              <a:t>3</a:t>
            </a:r>
            <a:r>
              <a:rPr lang="en-ZA" dirty="0" smtClean="0"/>
              <a:t>CO</a:t>
            </a:r>
            <a:r>
              <a:rPr lang="en-ZA" baseline="-25000" dirty="0" smtClean="0"/>
              <a:t>2</a:t>
            </a:r>
            <a:r>
              <a:rPr lang="en-ZA" baseline="30000" dirty="0" smtClean="0"/>
              <a:t>- </a:t>
            </a:r>
            <a:r>
              <a:rPr lang="en-ZA" dirty="0"/>
              <a:t>+ H</a:t>
            </a:r>
            <a:r>
              <a:rPr lang="en-ZA" baseline="30000" dirty="0"/>
              <a:t>+ </a:t>
            </a:r>
            <a:endParaRPr lang="en-ZA" baseline="30000" dirty="0" smtClean="0"/>
          </a:p>
          <a:p>
            <a:endParaRPr lang="en-ZA" dirty="0"/>
          </a:p>
          <a:p>
            <a:r>
              <a:rPr lang="en-ZA" dirty="0" smtClean="0"/>
              <a:t>At </a:t>
            </a:r>
            <a:r>
              <a:rPr lang="en-ZA" dirty="0"/>
              <a:t>high concentrations, there will be </a:t>
            </a:r>
            <a:r>
              <a:rPr lang="en-ZA" dirty="0" smtClean="0"/>
              <a:t>more crowding </a:t>
            </a:r>
            <a:r>
              <a:rPr lang="en-ZA" dirty="0"/>
              <a:t>together of H+ and </a:t>
            </a:r>
            <a:r>
              <a:rPr lang="en-ZA" dirty="0" smtClean="0"/>
              <a:t>CH3CO2 - </a:t>
            </a:r>
            <a:r>
              <a:rPr lang="en-ZA" dirty="0"/>
              <a:t>ions. </a:t>
            </a:r>
            <a:endParaRPr lang="en-ZA" dirty="0" smtClean="0"/>
          </a:p>
          <a:p>
            <a:r>
              <a:rPr lang="en-ZA" dirty="0" smtClean="0"/>
              <a:t>This </a:t>
            </a:r>
            <a:r>
              <a:rPr lang="en-ZA" dirty="0"/>
              <a:t>forces them back together to </a:t>
            </a:r>
            <a:r>
              <a:rPr lang="en-ZA" dirty="0" smtClean="0"/>
              <a:t>form CH3CO2H </a:t>
            </a:r>
            <a:r>
              <a:rPr lang="en-ZA" dirty="0"/>
              <a:t>again. </a:t>
            </a:r>
            <a:endParaRPr lang="en-ZA" dirty="0" smtClean="0"/>
          </a:p>
          <a:p>
            <a:r>
              <a:rPr lang="en-ZA" dirty="0" smtClean="0"/>
              <a:t>At </a:t>
            </a:r>
            <a:r>
              <a:rPr lang="en-ZA" dirty="0"/>
              <a:t>low concentrations, there are fewer H+ and </a:t>
            </a:r>
            <a:r>
              <a:rPr lang="en-ZA" dirty="0" smtClean="0"/>
              <a:t>CH3CO2 - </a:t>
            </a:r>
            <a:r>
              <a:rPr lang="en-ZA" dirty="0"/>
              <a:t>ions. </a:t>
            </a:r>
            <a:endParaRPr lang="en-ZA" dirty="0" smtClean="0"/>
          </a:p>
          <a:p>
            <a:r>
              <a:rPr lang="en-ZA" dirty="0" smtClean="0"/>
              <a:t>They</a:t>
            </a:r>
            <a:r>
              <a:rPr lang="en-ZA" dirty="0"/>
              <a:t> </a:t>
            </a:r>
            <a:r>
              <a:rPr lang="en-ZA" dirty="0" smtClean="0"/>
              <a:t>are </a:t>
            </a:r>
            <a:r>
              <a:rPr lang="en-ZA" dirty="0"/>
              <a:t>more free to roam around the solution alone, and there is less pressure for </a:t>
            </a:r>
            <a:r>
              <a:rPr lang="en-ZA" dirty="0" smtClean="0"/>
              <a:t>them </a:t>
            </a:r>
            <a:r>
              <a:rPr lang="en-ZA" dirty="0"/>
              <a:t>to form CH3CO2H.</a:t>
            </a:r>
          </a:p>
        </p:txBody>
      </p:sp>
    </p:spTree>
    <p:extLst>
      <p:ext uri="{BB962C8B-B14F-4D97-AF65-F5344CB8AC3E}">
        <p14:creationId xmlns:p14="http://schemas.microsoft.com/office/powerpoint/2010/main" val="2715254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lnSpcReduction="10000"/>
          </a:bodyPr>
          <a:lstStyle/>
          <a:p>
            <a:r>
              <a:rPr lang="en-ZA" dirty="0"/>
              <a:t>It is somewhat like the seating which occurs on a bus. If there </a:t>
            </a:r>
            <a:r>
              <a:rPr lang="en-ZA" dirty="0" smtClean="0"/>
              <a:t>are few </a:t>
            </a:r>
            <a:r>
              <a:rPr lang="en-ZA" dirty="0"/>
              <a:t>passengers, they will spread out and not sit next to each other, that is, they </a:t>
            </a:r>
            <a:r>
              <a:rPr lang="en-ZA" dirty="0" smtClean="0"/>
              <a:t>will be </a:t>
            </a:r>
            <a:r>
              <a:rPr lang="en-ZA" dirty="0"/>
              <a:t>dissociated</a:t>
            </a:r>
            <a:r>
              <a:rPr lang="en-ZA" dirty="0" smtClean="0"/>
              <a:t>.</a:t>
            </a:r>
          </a:p>
          <a:p>
            <a:r>
              <a:rPr lang="en-ZA" dirty="0" smtClean="0"/>
              <a:t> </a:t>
            </a:r>
            <a:r>
              <a:rPr lang="en-ZA" dirty="0"/>
              <a:t>If there are many passengers, they will, of course, have to </a:t>
            </a:r>
            <a:r>
              <a:rPr lang="en-ZA" dirty="0" smtClean="0"/>
              <a:t>occupy adjacent </a:t>
            </a:r>
            <a:r>
              <a:rPr lang="en-ZA" dirty="0"/>
              <a:t>seats.</a:t>
            </a:r>
          </a:p>
          <a:p>
            <a:r>
              <a:rPr lang="en-ZA" dirty="0"/>
              <a:t>An idea of the effect of concentration upon the dissociation of a weak acid </a:t>
            </a:r>
            <a:r>
              <a:rPr lang="en-ZA" dirty="0" smtClean="0"/>
              <a:t>can be </a:t>
            </a:r>
            <a:r>
              <a:rPr lang="en-ZA" dirty="0"/>
              <a:t>obtained from the percentage of acid molecules that have dissociated to ions </a:t>
            </a:r>
            <a:r>
              <a:rPr lang="en-ZA" dirty="0" smtClean="0"/>
              <a:t>at several </a:t>
            </a:r>
            <a:r>
              <a:rPr lang="en-ZA" dirty="0"/>
              <a:t>different concentrations. </a:t>
            </a:r>
            <a:endParaRPr lang="en-ZA" dirty="0" smtClean="0"/>
          </a:p>
          <a:p>
            <a:r>
              <a:rPr lang="en-ZA" dirty="0" smtClean="0"/>
              <a:t>This </a:t>
            </a:r>
            <a:r>
              <a:rPr lang="en-ZA" dirty="0"/>
              <a:t>is shown for acetic acid in Table </a:t>
            </a:r>
            <a:r>
              <a:rPr lang="en-ZA" dirty="0" smtClean="0"/>
              <a:t>.</a:t>
            </a:r>
            <a:endParaRPr lang="en-ZA" dirty="0"/>
          </a:p>
        </p:txBody>
      </p:sp>
    </p:spTree>
    <p:extLst>
      <p:ext uri="{BB962C8B-B14F-4D97-AF65-F5344CB8AC3E}">
        <p14:creationId xmlns:p14="http://schemas.microsoft.com/office/powerpoint/2010/main" val="2686615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36104"/>
          </a:xfrm>
        </p:spPr>
        <p:txBody>
          <a:bodyPr>
            <a:normAutofit fontScale="90000"/>
          </a:bodyPr>
          <a:lstStyle/>
          <a:p>
            <a:r>
              <a:rPr lang="en-ZA" b="1" dirty="0" smtClean="0"/>
              <a:t>Percentage </a:t>
            </a:r>
            <a:r>
              <a:rPr lang="en-ZA" b="1" dirty="0"/>
              <a:t>Dissociation of Acetic Acid at Various Concentrations</a:t>
            </a:r>
            <a:endParaRPr lang="en-ZA" dirty="0"/>
          </a:p>
        </p:txBody>
      </p:sp>
      <p:pic>
        <p:nvPicPr>
          <p:cNvPr id="2050" name="Picture 2" descr="C:\Users\2017 IMDC\Desktop\Env Chemistry 2018\Dissociation of Acids at Different concentrations.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12" y="1268760"/>
            <a:ext cx="8808219"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0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a:xfrm>
            <a:off x="179512" y="1527048"/>
            <a:ext cx="8784976" cy="4854280"/>
          </a:xfrm>
        </p:spPr>
        <p:txBody>
          <a:bodyPr>
            <a:noAutofit/>
          </a:bodyPr>
          <a:lstStyle/>
          <a:p>
            <a:r>
              <a:rPr lang="en-ZA" sz="2300" dirty="0"/>
              <a:t>Table </a:t>
            </a:r>
            <a:r>
              <a:rPr lang="en-ZA" sz="2300" dirty="0" smtClean="0"/>
              <a:t>6.2 above </a:t>
            </a:r>
            <a:r>
              <a:rPr lang="en-ZA" sz="2300" dirty="0"/>
              <a:t>shows that, in a 1 M solution, less than 1% of acetic acid </a:t>
            </a:r>
            <a:r>
              <a:rPr lang="en-ZA" sz="2300" dirty="0" smtClean="0"/>
              <a:t>is dissociated</a:t>
            </a:r>
            <a:r>
              <a:rPr lang="en-ZA" sz="2300" dirty="0"/>
              <a:t>. </a:t>
            </a:r>
            <a:endParaRPr lang="en-ZA" sz="2300" dirty="0" smtClean="0"/>
          </a:p>
          <a:p>
            <a:r>
              <a:rPr lang="en-ZA" sz="2300" dirty="0" smtClean="0"/>
              <a:t>In </a:t>
            </a:r>
            <a:r>
              <a:rPr lang="en-ZA" sz="2300" dirty="0"/>
              <a:t>a one-thousandth M (0.001 M) solution, 12 out of 100 molecules </a:t>
            </a:r>
            <a:r>
              <a:rPr lang="en-ZA" sz="2300" dirty="0" smtClean="0"/>
              <a:t>of acetic </a:t>
            </a:r>
            <a:r>
              <a:rPr lang="en-ZA" sz="2300" dirty="0"/>
              <a:t>acid are in the form of H</a:t>
            </a:r>
            <a:r>
              <a:rPr lang="en-ZA" sz="2300" baseline="30000" dirty="0"/>
              <a:t>+</a:t>
            </a:r>
            <a:r>
              <a:rPr lang="en-ZA" sz="2300" dirty="0"/>
              <a:t> and acetate ions. </a:t>
            </a:r>
            <a:endParaRPr lang="en-ZA" sz="2300" dirty="0" smtClean="0"/>
          </a:p>
          <a:p>
            <a:r>
              <a:rPr lang="en-ZA" sz="2300" dirty="0" smtClean="0"/>
              <a:t>In </a:t>
            </a:r>
            <a:r>
              <a:rPr lang="en-ZA" sz="2300" dirty="0"/>
              <a:t>a one-millionth M (</a:t>
            </a:r>
            <a:r>
              <a:rPr lang="en-ZA" sz="2300" dirty="0" smtClean="0"/>
              <a:t>0.000001 M</a:t>
            </a:r>
            <a:r>
              <a:rPr lang="en-ZA" sz="2300" dirty="0"/>
              <a:t>) solution only 5 out of 100 acetic acid molecules are present as CH</a:t>
            </a:r>
            <a:r>
              <a:rPr lang="en-ZA" sz="2300" baseline="-25000" dirty="0"/>
              <a:t>3</a:t>
            </a:r>
            <a:r>
              <a:rPr lang="en-ZA" sz="2300" dirty="0"/>
              <a:t>CO</a:t>
            </a:r>
            <a:r>
              <a:rPr lang="en-ZA" sz="2300" baseline="-25000" dirty="0"/>
              <a:t>2</a:t>
            </a:r>
            <a:r>
              <a:rPr lang="en-ZA" sz="2300" dirty="0"/>
              <a:t>H.</a:t>
            </a:r>
          </a:p>
          <a:p>
            <a:r>
              <a:rPr lang="en-ZA" sz="2300" dirty="0"/>
              <a:t>It is important to know the difference between the strength of an acid or base </a:t>
            </a:r>
            <a:r>
              <a:rPr lang="en-ZA" sz="2300" dirty="0" smtClean="0"/>
              <a:t>in solution </a:t>
            </a:r>
            <a:r>
              <a:rPr lang="en-ZA" sz="2300" dirty="0"/>
              <a:t>and the concentration of the solution. </a:t>
            </a:r>
            <a:endParaRPr lang="en-ZA" sz="2300" dirty="0" smtClean="0"/>
          </a:p>
          <a:p>
            <a:r>
              <a:rPr lang="en-ZA" sz="2300" dirty="0" smtClean="0"/>
              <a:t>A </a:t>
            </a:r>
            <a:r>
              <a:rPr lang="en-ZA" sz="2300" dirty="0"/>
              <a:t>strong acid is one that is all in </a:t>
            </a:r>
            <a:r>
              <a:rPr lang="en-ZA" sz="2300" dirty="0" smtClean="0"/>
              <a:t>the form </a:t>
            </a:r>
            <a:r>
              <a:rPr lang="en-ZA" sz="2300" dirty="0"/>
              <a:t>of H</a:t>
            </a:r>
            <a:r>
              <a:rPr lang="en-ZA" sz="2300" baseline="30000" dirty="0"/>
              <a:t>+</a:t>
            </a:r>
            <a:r>
              <a:rPr lang="en-ZA" sz="2300" dirty="0"/>
              <a:t> ions and anions. It may be very concentrated or very dilute</a:t>
            </a:r>
            <a:r>
              <a:rPr lang="en-ZA" sz="2300" dirty="0" smtClean="0"/>
              <a:t>.</a:t>
            </a:r>
          </a:p>
          <a:p>
            <a:r>
              <a:rPr lang="en-ZA" sz="2300" dirty="0" smtClean="0"/>
              <a:t> </a:t>
            </a:r>
            <a:r>
              <a:rPr lang="en-ZA" sz="2300" dirty="0"/>
              <a:t>A weak </a:t>
            </a:r>
            <a:r>
              <a:rPr lang="en-ZA" sz="2300" dirty="0" smtClean="0"/>
              <a:t>acid does </a:t>
            </a:r>
            <a:r>
              <a:rPr lang="en-ZA" sz="2300" dirty="0"/>
              <a:t>not give off much H</a:t>
            </a:r>
            <a:r>
              <a:rPr lang="en-ZA" sz="2300" baseline="30000" dirty="0"/>
              <a:t>+</a:t>
            </a:r>
            <a:r>
              <a:rPr lang="en-ZA" sz="2300" dirty="0"/>
              <a:t> to water solution. </a:t>
            </a:r>
            <a:endParaRPr lang="en-ZA" sz="2300" dirty="0" smtClean="0"/>
          </a:p>
          <a:p>
            <a:r>
              <a:rPr lang="en-ZA" sz="2300" dirty="0" smtClean="0"/>
              <a:t>It </a:t>
            </a:r>
            <a:r>
              <a:rPr lang="en-ZA" sz="2300" dirty="0"/>
              <a:t>may also range in concentration </a:t>
            </a:r>
            <a:r>
              <a:rPr lang="en-ZA" sz="2300" dirty="0" smtClean="0"/>
              <a:t>from a </a:t>
            </a:r>
            <a:r>
              <a:rPr lang="en-ZA" sz="2300" dirty="0"/>
              <a:t>very dilute solution to a very concentrated one. Similar arguments apply to bases.</a:t>
            </a:r>
          </a:p>
        </p:txBody>
      </p:sp>
    </p:spTree>
    <p:extLst>
      <p:ext uri="{BB962C8B-B14F-4D97-AF65-F5344CB8AC3E}">
        <p14:creationId xmlns:p14="http://schemas.microsoft.com/office/powerpoint/2010/main" val="2575153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16" y="188640"/>
            <a:ext cx="8856984" cy="936104"/>
          </a:xfrm>
        </p:spPr>
        <p:txBody>
          <a:bodyPr>
            <a:normAutofit fontScale="90000"/>
          </a:bodyPr>
          <a:lstStyle/>
          <a:p>
            <a:r>
              <a:rPr lang="en-ZA" b="1" dirty="0"/>
              <a:t>THE HYDROGEN ION CONCENTRATION AND BUFFERS</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79512" y="1412776"/>
                <a:ext cx="8784976" cy="5256584"/>
              </a:xfrm>
            </p:spPr>
            <p:txBody>
              <a:bodyPr>
                <a:normAutofit/>
              </a:bodyPr>
              <a:lstStyle/>
              <a:p>
                <a:r>
                  <a:rPr lang="en-ZA" sz="2200" dirty="0"/>
                  <a:t>It is important to make the distinction between the concentration of H+ and </a:t>
                </a:r>
                <a:r>
                  <a:rPr lang="en-ZA" sz="2200" dirty="0" smtClean="0"/>
                  <a:t>the concentration </a:t>
                </a:r>
                <a:r>
                  <a:rPr lang="en-ZA" sz="2200" dirty="0"/>
                  <a:t>of an acid. To show this difference, compare 1 M solutions of </a:t>
                </a:r>
                <a:r>
                  <a:rPr lang="en-ZA" sz="2200" dirty="0" smtClean="0"/>
                  <a:t>acetic acid </a:t>
                </a:r>
                <a:r>
                  <a:rPr lang="en-ZA" sz="2200" dirty="0"/>
                  <a:t>and hydrochloric </a:t>
                </a:r>
                <a:r>
                  <a:rPr lang="en-ZA" sz="2200" dirty="0" smtClean="0"/>
                  <a:t>acid.</a:t>
                </a:r>
              </a:p>
              <a:p>
                <a:r>
                  <a:rPr lang="en-ZA" sz="2200" dirty="0" smtClean="0"/>
                  <a:t> </a:t>
                </a:r>
                <a:r>
                  <a:rPr lang="en-ZA" sz="2200" dirty="0"/>
                  <a:t>The concentration of H+ in a 1 M solution of </a:t>
                </a:r>
                <a:r>
                  <a:rPr lang="en-ZA" sz="2200" dirty="0" smtClean="0"/>
                  <a:t>CH3CO2H is </a:t>
                </a:r>
                <a:r>
                  <a:rPr lang="en-ZA" sz="2200" dirty="0"/>
                  <a:t>only 0.0042 mole/</a:t>
                </a:r>
                <a:r>
                  <a:rPr lang="en-ZA" sz="2200" dirty="0" err="1"/>
                  <a:t>liter</a:t>
                </a:r>
                <a:r>
                  <a:rPr lang="en-ZA" sz="2200" dirty="0"/>
                  <a:t>. The concentration of H+ in a 1 M solution of </a:t>
                </a:r>
                <a:r>
                  <a:rPr lang="en-ZA" sz="2200" dirty="0" err="1"/>
                  <a:t>HCl</a:t>
                </a:r>
                <a:r>
                  <a:rPr lang="en-ZA" sz="2200" dirty="0"/>
                  <a:t> is </a:t>
                </a:r>
                <a:r>
                  <a:rPr lang="en-ZA" sz="2200" dirty="0" smtClean="0"/>
                  <a:t>1 mole/</a:t>
                </a:r>
                <a:r>
                  <a:rPr lang="en-ZA" sz="2200" dirty="0" err="1" smtClean="0"/>
                  <a:t>liter</a:t>
                </a:r>
                <a:r>
                  <a:rPr lang="en-ZA" sz="2200" dirty="0"/>
                  <a:t>. </a:t>
                </a:r>
                <a:endParaRPr lang="en-ZA" sz="2200" dirty="0" smtClean="0"/>
              </a:p>
              <a:p>
                <a:r>
                  <a:rPr lang="en-ZA" sz="2200" dirty="0" smtClean="0"/>
                  <a:t>A </a:t>
                </a:r>
                <a:r>
                  <a:rPr lang="en-ZA" sz="2200" dirty="0" err="1"/>
                  <a:t>liter</a:t>
                </a:r>
                <a:r>
                  <a:rPr lang="en-ZA" sz="2200" dirty="0"/>
                  <a:t> of a 1 M solution of </a:t>
                </a:r>
                <a:r>
                  <a:rPr lang="en-ZA" sz="2200" dirty="0" err="1"/>
                  <a:t>HCl</a:t>
                </a:r>
                <a:r>
                  <a:rPr lang="en-ZA" sz="2200" dirty="0"/>
                  <a:t> contains 240 as many H+ ions as a </a:t>
                </a:r>
                <a:r>
                  <a:rPr lang="en-ZA" sz="2200" dirty="0" err="1"/>
                  <a:t>liter</a:t>
                </a:r>
                <a:r>
                  <a:rPr lang="en-ZA" sz="2200" dirty="0"/>
                  <a:t> </a:t>
                </a:r>
                <a:r>
                  <a:rPr lang="en-ZA" sz="2200" dirty="0" smtClean="0"/>
                  <a:t>of a </a:t>
                </a:r>
                <a:r>
                  <a:rPr lang="en-ZA" sz="2200" dirty="0"/>
                  <a:t>1 M solution of acetic acid.</a:t>
                </a:r>
              </a:p>
              <a:p>
                <a:r>
                  <a:rPr lang="en-ZA" sz="2200" dirty="0"/>
                  <a:t>Consider, however, the amount of </a:t>
                </a:r>
                <a:r>
                  <a:rPr lang="en-ZA" sz="2200" dirty="0" err="1"/>
                  <a:t>NaOH</a:t>
                </a:r>
                <a:r>
                  <a:rPr lang="en-ZA" sz="2200" dirty="0"/>
                  <a:t> that will react with 1.00 </a:t>
                </a:r>
                <a:r>
                  <a:rPr lang="en-ZA" sz="2200" dirty="0" err="1"/>
                  <a:t>liter</a:t>
                </a:r>
                <a:r>
                  <a:rPr lang="en-ZA" sz="2200" dirty="0"/>
                  <a:t> of 1.00 </a:t>
                </a:r>
                <a:r>
                  <a:rPr lang="en-ZA" sz="2200" dirty="0" smtClean="0"/>
                  <a:t>M acetic </a:t>
                </a:r>
                <a:r>
                  <a:rPr lang="en-ZA" sz="2200" dirty="0"/>
                  <a:t>acid. </a:t>
                </a:r>
                <a:endParaRPr lang="en-ZA" sz="2200" dirty="0" smtClean="0"/>
              </a:p>
              <a:p>
                <a:r>
                  <a:rPr lang="en-ZA" sz="2200" dirty="0" smtClean="0"/>
                  <a:t>The </a:t>
                </a:r>
                <a:r>
                  <a:rPr lang="en-ZA" sz="2200" dirty="0"/>
                  <a:t>reaction </a:t>
                </a:r>
                <a:r>
                  <a:rPr lang="en-ZA" sz="2200" dirty="0" smtClean="0"/>
                  <a:t>is,</a:t>
                </a:r>
                <a:r>
                  <a:rPr lang="en-ZA" sz="2200" dirty="0"/>
                  <a:t> </a:t>
                </a:r>
                <a:endParaRPr lang="en-ZA" sz="2200" dirty="0" smtClean="0"/>
              </a:p>
              <a:p>
                <a:pPr algn="ctr"/>
                <a:r>
                  <a:rPr lang="pl-PL" sz="2200" dirty="0" smtClean="0"/>
                  <a:t>CH</a:t>
                </a:r>
                <a:r>
                  <a:rPr lang="pl-PL" sz="2200" baseline="-25000" dirty="0" smtClean="0"/>
                  <a:t>3</a:t>
                </a:r>
                <a:r>
                  <a:rPr lang="pl-PL" sz="2200" dirty="0" smtClean="0"/>
                  <a:t>CO</a:t>
                </a:r>
                <a:r>
                  <a:rPr lang="pl-PL" sz="2200" baseline="-25000" dirty="0" smtClean="0"/>
                  <a:t>2</a:t>
                </a:r>
                <a:r>
                  <a:rPr lang="pl-PL" sz="2200" dirty="0" smtClean="0"/>
                  <a:t>H </a:t>
                </a:r>
                <a:r>
                  <a:rPr lang="pl-PL" sz="2200" dirty="0"/>
                  <a:t>+ Na</a:t>
                </a:r>
                <a:r>
                  <a:rPr lang="pl-PL" sz="2200" baseline="30000" dirty="0"/>
                  <a:t>+</a:t>
                </a:r>
                <a:r>
                  <a:rPr lang="pl-PL" sz="2200" dirty="0"/>
                  <a:t> + OH</a:t>
                </a:r>
                <a:r>
                  <a:rPr lang="pl-PL" sz="2200" baseline="30000" dirty="0"/>
                  <a:t>- </a:t>
                </a:r>
                <a14:m>
                  <m:oMath xmlns:m="http://schemas.openxmlformats.org/officeDocument/2006/math">
                    <m:r>
                      <a:rPr lang="pl-PL" sz="2200" i="1" smtClean="0">
                        <a:latin typeface="Cambria Math"/>
                      </a:rPr>
                      <m:t>→</m:t>
                    </m:r>
                  </m:oMath>
                </a14:m>
                <a:r>
                  <a:rPr lang="pl-PL" sz="2200" dirty="0" smtClean="0"/>
                  <a:t> </a:t>
                </a:r>
                <a:r>
                  <a:rPr lang="pl-PL" sz="2200" dirty="0"/>
                  <a:t>Na</a:t>
                </a:r>
                <a:r>
                  <a:rPr lang="pl-PL" sz="2200" baseline="30000" dirty="0"/>
                  <a:t>+</a:t>
                </a:r>
                <a:r>
                  <a:rPr lang="pl-PL" sz="2200" dirty="0"/>
                  <a:t> + </a:t>
                </a:r>
                <a:r>
                  <a:rPr lang="pl-PL" sz="2200" dirty="0" smtClean="0"/>
                  <a:t>CH</a:t>
                </a:r>
                <a:r>
                  <a:rPr lang="pl-PL" sz="2200" baseline="-25000" dirty="0" smtClean="0"/>
                  <a:t>3</a:t>
                </a:r>
                <a:r>
                  <a:rPr lang="pl-PL" sz="2200" dirty="0" smtClean="0"/>
                  <a:t>CO</a:t>
                </a:r>
                <a:r>
                  <a:rPr lang="pl-PL" sz="2200" baseline="-25000" dirty="0" smtClean="0"/>
                  <a:t>2</a:t>
                </a:r>
                <a:r>
                  <a:rPr lang="en-ZA" sz="2200" baseline="30000" dirty="0" smtClean="0"/>
                  <a:t>- </a:t>
                </a:r>
                <a:r>
                  <a:rPr lang="en-ZA" sz="2200" dirty="0"/>
                  <a:t>+ H2O </a:t>
                </a:r>
                <a:endParaRPr lang="en-ZA" sz="2200" dirty="0" smtClean="0"/>
              </a:p>
              <a:p>
                <a:pPr algn="ctr"/>
                <a:endParaRPr lang="en-ZA" dirty="0"/>
              </a:p>
              <a:p>
                <a:pPr algn="ctr"/>
                <a:endParaRPr lang="en-ZA" dirty="0" smtClean="0"/>
              </a:p>
              <a:p>
                <a:pPr algn="ct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79512" y="1412776"/>
                <a:ext cx="8784976" cy="5256584"/>
              </a:xfrm>
              <a:blipFill rotWithShape="1">
                <a:blip r:embed="rId2"/>
                <a:stretch>
                  <a:fillRect l="-347" t="-696" b="-15893"/>
                </a:stretch>
              </a:blipFill>
            </p:spPr>
            <p:txBody>
              <a:bodyPr/>
              <a:lstStyle/>
              <a:p>
                <a:r>
                  <a:rPr lang="en-ZA">
                    <a:noFill/>
                  </a:rPr>
                  <a:t> </a:t>
                </a:r>
              </a:p>
            </p:txBody>
          </p:sp>
        </mc:Fallback>
      </mc:AlternateContent>
      <p:sp>
        <p:nvSpPr>
          <p:cNvPr id="5" name="Rounded Rectangular Callout 4"/>
          <p:cNvSpPr/>
          <p:nvPr/>
        </p:nvSpPr>
        <p:spPr>
          <a:xfrm>
            <a:off x="1459959" y="6077092"/>
            <a:ext cx="1440160"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t>Acetic acid</a:t>
            </a:r>
          </a:p>
        </p:txBody>
      </p:sp>
      <p:sp>
        <p:nvSpPr>
          <p:cNvPr id="6" name="Rounded Rectangular Callout 5"/>
          <p:cNvSpPr/>
          <p:nvPr/>
        </p:nvSpPr>
        <p:spPr>
          <a:xfrm>
            <a:off x="3275856" y="6077092"/>
            <a:ext cx="1368152" cy="612648"/>
          </a:xfrm>
          <a:prstGeom prst="wedgeRoundRectCallout">
            <a:avLst>
              <a:gd name="adj1" fmla="val -14728"/>
              <a:gd name="adj2" fmla="val -752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t>Sodium hydroxide</a:t>
            </a:r>
          </a:p>
        </p:txBody>
      </p:sp>
      <p:sp>
        <p:nvSpPr>
          <p:cNvPr id="7" name="Rounded Rectangular Callout 6"/>
          <p:cNvSpPr/>
          <p:nvPr/>
        </p:nvSpPr>
        <p:spPr>
          <a:xfrm>
            <a:off x="5004048" y="6092030"/>
            <a:ext cx="1584176" cy="612648"/>
          </a:xfrm>
          <a:prstGeom prst="wedgeRoundRectCallout">
            <a:avLst>
              <a:gd name="adj1" fmla="val -20833"/>
              <a:gd name="adj2" fmla="val -838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Sodium acetate</a:t>
            </a:r>
          </a:p>
        </p:txBody>
      </p:sp>
      <p:sp>
        <p:nvSpPr>
          <p:cNvPr id="8" name="Rounded Rectangular Callout 7"/>
          <p:cNvSpPr/>
          <p:nvPr/>
        </p:nvSpPr>
        <p:spPr>
          <a:xfrm>
            <a:off x="6876256" y="6081630"/>
            <a:ext cx="1368152" cy="612648"/>
          </a:xfrm>
          <a:prstGeom prst="wedgeRoundRectCallout">
            <a:avLst>
              <a:gd name="adj1" fmla="val -14728"/>
              <a:gd name="adj2" fmla="val -752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smtClean="0"/>
              <a:t>   Water</a:t>
            </a:r>
            <a:endParaRPr lang="en-ZA" dirty="0"/>
          </a:p>
        </p:txBody>
      </p:sp>
    </p:spTree>
    <p:extLst>
      <p:ext uri="{BB962C8B-B14F-4D97-AF65-F5344CB8AC3E}">
        <p14:creationId xmlns:p14="http://schemas.microsoft.com/office/powerpoint/2010/main" val="1361702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lstStyle/>
          <a:p>
            <a:r>
              <a:rPr lang="en-ZA" dirty="0"/>
              <a:t>Exactly 1.00 mole of </a:t>
            </a:r>
            <a:r>
              <a:rPr lang="en-ZA" dirty="0" err="1"/>
              <a:t>NaOH</a:t>
            </a:r>
            <a:r>
              <a:rPr lang="en-ZA" dirty="0"/>
              <a:t> reacts with the 1.00 mole of acetic acid contained in </a:t>
            </a:r>
            <a:r>
              <a:rPr lang="en-ZA" dirty="0" smtClean="0"/>
              <a:t>a </a:t>
            </a:r>
            <a:r>
              <a:rPr lang="en-ZA" dirty="0" err="1" smtClean="0"/>
              <a:t>liter</a:t>
            </a:r>
            <a:r>
              <a:rPr lang="en-ZA" dirty="0" smtClean="0"/>
              <a:t> </a:t>
            </a:r>
            <a:r>
              <a:rPr lang="en-ZA" dirty="0"/>
              <a:t>of a 1.00 M solution of this acid. </a:t>
            </a:r>
            <a:endParaRPr lang="en-ZA" dirty="0" smtClean="0"/>
          </a:p>
          <a:p>
            <a:r>
              <a:rPr lang="en-ZA" dirty="0" smtClean="0"/>
              <a:t>Exactly </a:t>
            </a:r>
            <a:r>
              <a:rPr lang="en-ZA" dirty="0"/>
              <a:t>the same amount of </a:t>
            </a:r>
            <a:r>
              <a:rPr lang="en-ZA" dirty="0" err="1"/>
              <a:t>NaOH</a:t>
            </a:r>
            <a:r>
              <a:rPr lang="en-ZA" dirty="0"/>
              <a:t> reacts </a:t>
            </a:r>
            <a:r>
              <a:rPr lang="en-ZA" dirty="0" smtClean="0"/>
              <a:t>with the </a:t>
            </a:r>
            <a:r>
              <a:rPr lang="en-ZA" dirty="0" err="1"/>
              <a:t>HCl</a:t>
            </a:r>
            <a:r>
              <a:rPr lang="en-ZA" dirty="0"/>
              <a:t> in 1.00 </a:t>
            </a:r>
            <a:r>
              <a:rPr lang="en-ZA" dirty="0" err="1"/>
              <a:t>liter</a:t>
            </a:r>
            <a:r>
              <a:rPr lang="en-ZA" dirty="0"/>
              <a:t> of 1.00 M </a:t>
            </a:r>
            <a:r>
              <a:rPr lang="en-ZA" dirty="0" err="1"/>
              <a:t>HCl</a:t>
            </a:r>
            <a:r>
              <a:rPr lang="en-ZA" dirty="0" smtClean="0"/>
              <a:t>.</a:t>
            </a:r>
          </a:p>
          <a:p>
            <a:endParaRPr lang="en-ZA" dirty="0" smtClean="0"/>
          </a:p>
          <a:p>
            <a:pPr algn="ctr"/>
            <a:r>
              <a:rPr lang="pt-BR" dirty="0"/>
              <a:t>H</a:t>
            </a:r>
            <a:r>
              <a:rPr lang="pt-BR" baseline="30000" dirty="0"/>
              <a:t>+</a:t>
            </a:r>
            <a:r>
              <a:rPr lang="pt-BR" dirty="0"/>
              <a:t> + Cl</a:t>
            </a:r>
            <a:r>
              <a:rPr lang="pt-BR" baseline="30000" dirty="0"/>
              <a:t>- </a:t>
            </a:r>
            <a:r>
              <a:rPr lang="pt-BR" dirty="0"/>
              <a:t>+ Na</a:t>
            </a:r>
            <a:r>
              <a:rPr lang="pt-BR" baseline="30000" dirty="0"/>
              <a:t>+</a:t>
            </a:r>
            <a:r>
              <a:rPr lang="pt-BR" dirty="0"/>
              <a:t> + OH</a:t>
            </a:r>
            <a:r>
              <a:rPr lang="pt-BR" baseline="30000" dirty="0"/>
              <a:t>- </a:t>
            </a:r>
            <a:r>
              <a:rPr lang="pt-BR" dirty="0" smtClean="0">
                <a:latin typeface="Calibri"/>
                <a:cs typeface="Calibri"/>
              </a:rPr>
              <a:t>→</a:t>
            </a:r>
            <a:r>
              <a:rPr lang="pt-BR" dirty="0" smtClean="0"/>
              <a:t> </a:t>
            </a:r>
            <a:r>
              <a:rPr lang="pt-BR" dirty="0"/>
              <a:t>Na</a:t>
            </a:r>
            <a:r>
              <a:rPr lang="pt-BR" baseline="30000" dirty="0"/>
              <a:t>+</a:t>
            </a:r>
            <a:r>
              <a:rPr lang="pt-BR" dirty="0"/>
              <a:t> + Cl</a:t>
            </a:r>
            <a:r>
              <a:rPr lang="pt-BR" baseline="30000" dirty="0"/>
              <a:t>- </a:t>
            </a:r>
            <a:r>
              <a:rPr lang="pt-BR" dirty="0"/>
              <a:t>+ H2O </a:t>
            </a:r>
          </a:p>
          <a:p>
            <a:endParaRPr lang="en-ZA" dirty="0"/>
          </a:p>
        </p:txBody>
      </p:sp>
      <p:sp>
        <p:nvSpPr>
          <p:cNvPr id="4" name="Rounded Rectangular Callout 3"/>
          <p:cNvSpPr/>
          <p:nvPr/>
        </p:nvSpPr>
        <p:spPr>
          <a:xfrm>
            <a:off x="1098740" y="4772926"/>
            <a:ext cx="1440160"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smtClean="0"/>
              <a:t>Hydrochloric  </a:t>
            </a:r>
            <a:r>
              <a:rPr lang="en-ZA" dirty="0"/>
              <a:t>acid</a:t>
            </a:r>
          </a:p>
        </p:txBody>
      </p:sp>
      <p:sp>
        <p:nvSpPr>
          <p:cNvPr id="5" name="Rounded Rectangular Callout 4"/>
          <p:cNvSpPr/>
          <p:nvPr/>
        </p:nvSpPr>
        <p:spPr>
          <a:xfrm>
            <a:off x="3059832" y="4743582"/>
            <a:ext cx="1440160"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smtClean="0"/>
              <a:t>Sodium Hydroxide</a:t>
            </a:r>
            <a:endParaRPr lang="en-ZA" dirty="0"/>
          </a:p>
        </p:txBody>
      </p:sp>
      <p:sp>
        <p:nvSpPr>
          <p:cNvPr id="6" name="Rounded Rectangular Callout 5"/>
          <p:cNvSpPr/>
          <p:nvPr/>
        </p:nvSpPr>
        <p:spPr>
          <a:xfrm>
            <a:off x="5220072" y="4772926"/>
            <a:ext cx="1224136"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smtClean="0"/>
              <a:t>Sodium Chloride</a:t>
            </a:r>
            <a:endParaRPr lang="en-ZA" dirty="0"/>
          </a:p>
        </p:txBody>
      </p:sp>
      <p:sp>
        <p:nvSpPr>
          <p:cNvPr id="7" name="Rounded Rectangular Callout 6"/>
          <p:cNvSpPr/>
          <p:nvPr/>
        </p:nvSpPr>
        <p:spPr>
          <a:xfrm>
            <a:off x="7020272" y="4774487"/>
            <a:ext cx="1080120"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smtClean="0"/>
              <a:t>Water </a:t>
            </a:r>
            <a:endParaRPr lang="en-ZA" dirty="0"/>
          </a:p>
        </p:txBody>
      </p:sp>
    </p:spTree>
    <p:extLst>
      <p:ext uri="{BB962C8B-B14F-4D97-AF65-F5344CB8AC3E}">
        <p14:creationId xmlns:p14="http://schemas.microsoft.com/office/powerpoint/2010/main" val="3381625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normAutofit lnSpcReduction="10000"/>
          </a:bodyPr>
          <a:lstStyle/>
          <a:p>
            <a:r>
              <a:rPr lang="en-ZA" dirty="0"/>
              <a:t>Therefore, even though acetic acid is a weaker acid than hydrochloric acid, </a:t>
            </a:r>
            <a:r>
              <a:rPr lang="en-ZA" dirty="0" smtClean="0"/>
              <a:t>equal volumes </a:t>
            </a:r>
            <a:r>
              <a:rPr lang="en-ZA" dirty="0"/>
              <a:t>of each, with the same molar concentration, will react with the </a:t>
            </a:r>
            <a:r>
              <a:rPr lang="en-ZA" dirty="0" smtClean="0"/>
              <a:t>same number </a:t>
            </a:r>
            <a:r>
              <a:rPr lang="en-ZA" dirty="0"/>
              <a:t>of moles of base.</a:t>
            </a:r>
          </a:p>
          <a:p>
            <a:r>
              <a:rPr lang="en-ZA" dirty="0"/>
              <a:t>In many systems the concentration of H</a:t>
            </a:r>
            <a:r>
              <a:rPr lang="en-ZA" baseline="30000" dirty="0"/>
              <a:t>+</a:t>
            </a:r>
            <a:r>
              <a:rPr lang="en-ZA" dirty="0"/>
              <a:t> is very important. </a:t>
            </a:r>
            <a:endParaRPr lang="en-ZA" dirty="0" smtClean="0"/>
          </a:p>
          <a:p>
            <a:r>
              <a:rPr lang="en-ZA" dirty="0" smtClean="0"/>
              <a:t>For </a:t>
            </a:r>
            <a:r>
              <a:rPr lang="en-ZA" dirty="0"/>
              <a:t>a person </a:t>
            </a:r>
            <a:r>
              <a:rPr lang="en-ZA" dirty="0" smtClean="0"/>
              <a:t>to remain </a:t>
            </a:r>
            <a:r>
              <a:rPr lang="en-ZA" dirty="0"/>
              <a:t>healthy the H</a:t>
            </a:r>
            <a:r>
              <a:rPr lang="en-ZA" baseline="30000" dirty="0"/>
              <a:t>+</a:t>
            </a:r>
            <a:r>
              <a:rPr lang="en-ZA" dirty="0"/>
              <a:t> concentration in blood must stay within a very narrow range.</a:t>
            </a:r>
          </a:p>
          <a:p>
            <a:r>
              <a:rPr lang="en-ZA" dirty="0"/>
              <a:t>If the H+ concentration is too high in a boiler system, the pipes may </a:t>
            </a:r>
            <a:r>
              <a:rPr lang="en-ZA" dirty="0" smtClean="0"/>
              <a:t>become corroded </a:t>
            </a:r>
            <a:r>
              <a:rPr lang="en-ZA" dirty="0"/>
              <a:t>through in a short time. </a:t>
            </a:r>
            <a:endParaRPr lang="en-ZA" dirty="0" smtClean="0"/>
          </a:p>
          <a:p>
            <a:r>
              <a:rPr lang="en-ZA" dirty="0" smtClean="0"/>
              <a:t>If </a:t>
            </a:r>
            <a:r>
              <a:rPr lang="en-ZA" dirty="0"/>
              <a:t>the H</a:t>
            </a:r>
            <a:r>
              <a:rPr lang="en-ZA" baseline="30000" dirty="0"/>
              <a:t>+</a:t>
            </a:r>
            <a:r>
              <a:rPr lang="en-ZA" dirty="0"/>
              <a:t> concentration becomes too high or </a:t>
            </a:r>
            <a:r>
              <a:rPr lang="en-ZA" dirty="0" smtClean="0"/>
              <a:t>too low </a:t>
            </a:r>
            <a:r>
              <a:rPr lang="en-ZA" dirty="0"/>
              <a:t>in a lake, plant and animal life cannot thrive in it.</a:t>
            </a:r>
          </a:p>
        </p:txBody>
      </p:sp>
    </p:spTree>
    <p:extLst>
      <p:ext uri="{BB962C8B-B14F-4D97-AF65-F5344CB8AC3E}">
        <p14:creationId xmlns:p14="http://schemas.microsoft.com/office/powerpoint/2010/main" val="139380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altLang="en-US" b="1" u="sng" dirty="0">
                <a:cs typeface="Trebuchet MS" pitchFamily="34" charset="0"/>
              </a:rPr>
              <a:t>Course </a:t>
            </a:r>
            <a:r>
              <a:rPr lang="en-GB" altLang="en-US" b="1" u="sng" dirty="0" smtClean="0">
                <a:cs typeface="Trebuchet MS" pitchFamily="34" charset="0"/>
              </a:rPr>
              <a:t>Outline </a:t>
            </a:r>
            <a:r>
              <a:rPr lang="en-GB" altLang="en-US" u="sng" dirty="0" smtClean="0">
                <a:cs typeface="Trebuchet MS" pitchFamily="34" charset="0"/>
              </a:rPr>
              <a:t>: </a:t>
            </a:r>
            <a:r>
              <a:rPr lang="en-GB" altLang="en-US" b="1" i="1" u="sng" dirty="0" err="1" smtClean="0">
                <a:cs typeface="Trebuchet MS" pitchFamily="34" charset="0"/>
              </a:rPr>
              <a:t>contn</a:t>
            </a:r>
            <a:r>
              <a:rPr lang="en-GB" altLang="en-US" b="1" i="1" u="sng" dirty="0" smtClean="0">
                <a:cs typeface="Trebuchet MS" pitchFamily="34" charset="0"/>
              </a:rPr>
              <a:t>.</a:t>
            </a:r>
          </a:p>
        </p:txBody>
      </p:sp>
      <p:sp>
        <p:nvSpPr>
          <p:cNvPr id="3" name="Content Placeholder 2">
            <a:extLst>
              <a:ext uri="{FF2B5EF4-FFF2-40B4-BE49-F238E27FC236}">
                <a16:creationId xmlns:a16="http://schemas.microsoft.com/office/drawing/2014/main" xmlns="" id="{E14BF32C-15C3-4E0B-86AD-6BBD46360AA8}"/>
              </a:ext>
            </a:extLst>
          </p:cNvPr>
          <p:cNvSpPr>
            <a:spLocks noGrp="1"/>
          </p:cNvSpPr>
          <p:nvPr>
            <p:ph sz="quarter" idx="1"/>
          </p:nvPr>
        </p:nvSpPr>
        <p:spPr>
          <a:xfrm>
            <a:off x="1009650" y="1806575"/>
            <a:ext cx="7124700" cy="4935538"/>
          </a:xfrm>
        </p:spPr>
        <p:txBody>
          <a:bodyPr>
            <a:normAutofit fontScale="70000" lnSpcReduction="20000"/>
          </a:bodyPr>
          <a:lstStyle/>
          <a:p>
            <a:r>
              <a:rPr lang="en-GB" b="1" u="sng" dirty="0"/>
              <a:t>WEEK 4:</a:t>
            </a:r>
            <a:endParaRPr lang="en-ZA" dirty="0"/>
          </a:p>
          <a:p>
            <a:r>
              <a:rPr lang="en-GB" dirty="0"/>
              <a:t> </a:t>
            </a:r>
            <a:r>
              <a:rPr lang="en-GB" b="1" dirty="0"/>
              <a:t>TOPIC: 4)	</a:t>
            </a:r>
            <a:r>
              <a:rPr lang="en-US" b="1" dirty="0"/>
              <a:t>CHAPTER 4: ENVIRONMENTAL CHEMISTRY OF WATER</a:t>
            </a:r>
            <a:r>
              <a:rPr lang="en-US" dirty="0"/>
              <a:t/>
            </a:r>
            <a:br>
              <a:rPr lang="en-US" dirty="0"/>
            </a:br>
            <a:r>
              <a:rPr lang="en-US" dirty="0"/>
              <a:t>1 Aquatic Chemistry</a:t>
            </a:r>
            <a:br>
              <a:rPr lang="en-US" dirty="0"/>
            </a:br>
            <a:r>
              <a:rPr lang="en-US" dirty="0"/>
              <a:t>2 Metal Ions and Calcium in Water</a:t>
            </a:r>
            <a:br>
              <a:rPr lang="en-US" dirty="0"/>
            </a:br>
            <a:r>
              <a:rPr lang="en-US" dirty="0"/>
              <a:t>3 Oxidation-Reduction - </a:t>
            </a:r>
            <a:r>
              <a:rPr lang="en-US" dirty="0" err="1"/>
              <a:t>Complexation</a:t>
            </a:r>
            <a:r>
              <a:rPr lang="en-US" dirty="0"/>
              <a:t> and Chelation and Water Interactions with Other Phases</a:t>
            </a:r>
            <a:endParaRPr lang="en-ZA" dirty="0"/>
          </a:p>
          <a:p>
            <a:r>
              <a:rPr lang="en-GB" b="1" u="sng" dirty="0"/>
              <a:t>WEEK 5:</a:t>
            </a:r>
            <a:endParaRPr lang="en-ZA" dirty="0"/>
          </a:p>
          <a:p>
            <a:r>
              <a:rPr lang="en-US" b="1" dirty="0"/>
              <a:t>TOPIC 5: CHAPTER 5: WATER POLLUTION</a:t>
            </a:r>
            <a:r>
              <a:rPr lang="en-US" dirty="0"/>
              <a:t/>
            </a:r>
            <a:br>
              <a:rPr lang="en-US" dirty="0"/>
            </a:br>
            <a:r>
              <a:rPr lang="en-US" dirty="0"/>
              <a:t>1 Nature and Types of Water Pollutants</a:t>
            </a:r>
            <a:br>
              <a:rPr lang="en-US" dirty="0"/>
            </a:br>
            <a:r>
              <a:rPr lang="en-US" dirty="0"/>
              <a:t>2 Elemental Pollutants, Heavy Metal, Metalloid</a:t>
            </a:r>
            <a:br>
              <a:rPr lang="en-US" dirty="0"/>
            </a:br>
            <a:r>
              <a:rPr lang="en-US" dirty="0"/>
              <a:t>3 Organically Bound Metals and Metalloids</a:t>
            </a:r>
            <a:endParaRPr lang="en-ZA" dirty="0"/>
          </a:p>
          <a:p>
            <a:r>
              <a:rPr lang="en-GB" b="1" u="sng" dirty="0"/>
              <a:t>WEEK 6:</a:t>
            </a:r>
            <a:endParaRPr lang="en-ZA" dirty="0"/>
          </a:p>
          <a:p>
            <a:r>
              <a:rPr lang="en-US" b="1" dirty="0"/>
              <a:t>TOPIC 6: CHAPTER 5: WATER POLLUTION</a:t>
            </a:r>
            <a:r>
              <a:rPr lang="en-US" dirty="0"/>
              <a:t/>
            </a:r>
            <a:br>
              <a:rPr lang="en-US" dirty="0"/>
            </a:br>
            <a:r>
              <a:rPr lang="en-US" dirty="0"/>
              <a:t>4 Inorganic Species</a:t>
            </a:r>
            <a:br>
              <a:rPr lang="en-US" dirty="0"/>
            </a:br>
            <a:r>
              <a:rPr lang="en-US" dirty="0"/>
              <a:t>5 Oxygen, Oxidants, and </a:t>
            </a:r>
            <a:r>
              <a:rPr lang="en-US" dirty="0" err="1"/>
              <a:t>Reductants</a:t>
            </a:r>
            <a:r>
              <a:rPr lang="en-US" dirty="0"/>
              <a:t/>
            </a:r>
            <a:br>
              <a:rPr lang="en-US" dirty="0"/>
            </a:br>
            <a:r>
              <a:rPr lang="en-US" dirty="0"/>
              <a:t>6 Organic Pollutants, Pesticides in Water and Polychlorinated Biphenyls</a:t>
            </a:r>
            <a:r>
              <a:rPr lang="en-GB" dirty="0"/>
              <a:t>	</a:t>
            </a:r>
            <a:endParaRPr lang="en-ZA" dirty="0"/>
          </a:p>
          <a:p>
            <a:pPr marL="0" indent="0">
              <a:buNone/>
              <a:defRPr/>
            </a:pPr>
            <a:endParaRPr lang="en-GB" dirty="0"/>
          </a:p>
          <a:p>
            <a:pPr marL="0" indent="0" eaLnBrk="1" hangingPunct="1">
              <a:buNone/>
              <a:defRPr/>
            </a:pPr>
            <a:endParaRPr lang="en-GB" dirty="0"/>
          </a:p>
        </p:txBody>
      </p:sp>
    </p:spTree>
    <p:extLst>
      <p:ext uri="{BB962C8B-B14F-4D97-AF65-F5344CB8AC3E}">
        <p14:creationId xmlns:p14="http://schemas.microsoft.com/office/powerpoint/2010/main" val="33535216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rmAutofit/>
          </a:bodyPr>
          <a:lstStyle/>
          <a:p>
            <a:r>
              <a:rPr lang="en-ZA" b="1" dirty="0" smtClean="0"/>
              <a:t>Buffers</a:t>
            </a:r>
            <a:endParaRPr lang="en-ZA" dirty="0"/>
          </a:p>
        </p:txBody>
      </p:sp>
      <p:sp>
        <p:nvSpPr>
          <p:cNvPr id="3" name="Content Placeholder 2"/>
          <p:cNvSpPr>
            <a:spLocks noGrp="1"/>
          </p:cNvSpPr>
          <p:nvPr>
            <p:ph sz="quarter" idx="1"/>
          </p:nvPr>
        </p:nvSpPr>
        <p:spPr>
          <a:xfrm>
            <a:off x="179512" y="1412776"/>
            <a:ext cx="8784976" cy="5256584"/>
          </a:xfrm>
        </p:spPr>
        <p:txBody>
          <a:bodyPr>
            <a:normAutofit fontScale="77500" lnSpcReduction="20000"/>
          </a:bodyPr>
          <a:lstStyle/>
          <a:p>
            <a:r>
              <a:rPr lang="en-ZA" dirty="0" smtClean="0"/>
              <a:t>Fortunately, there are mixtures of chemicals that keep the H+ concentration of a solution </a:t>
            </a:r>
            <a:r>
              <a:rPr lang="en-ZA" dirty="0"/>
              <a:t>relatively constant. </a:t>
            </a:r>
            <a:endParaRPr lang="en-ZA" dirty="0" smtClean="0"/>
          </a:p>
          <a:p>
            <a:r>
              <a:rPr lang="en-ZA" dirty="0" smtClean="0"/>
              <a:t>Reasonable </a:t>
            </a:r>
            <a:r>
              <a:rPr lang="en-ZA" dirty="0"/>
              <a:t>quantities of acid or base added to </a:t>
            </a:r>
            <a:r>
              <a:rPr lang="en-ZA" dirty="0" smtClean="0"/>
              <a:t>such solutions </a:t>
            </a:r>
            <a:r>
              <a:rPr lang="en-ZA" dirty="0"/>
              <a:t>do not cause large changes in H</a:t>
            </a:r>
            <a:r>
              <a:rPr lang="en-ZA" baseline="30000" dirty="0"/>
              <a:t>+</a:t>
            </a:r>
            <a:r>
              <a:rPr lang="en-ZA" dirty="0"/>
              <a:t> concentration. Solutions that </a:t>
            </a:r>
            <a:r>
              <a:rPr lang="en-ZA" dirty="0" smtClean="0"/>
              <a:t>resist changes </a:t>
            </a:r>
            <a:r>
              <a:rPr lang="en-ZA" dirty="0"/>
              <a:t>in H+ concentration are called </a:t>
            </a:r>
            <a:r>
              <a:rPr lang="en-ZA" b="1" dirty="0"/>
              <a:t>buffers</a:t>
            </a:r>
            <a:r>
              <a:rPr lang="en-ZA" dirty="0"/>
              <a:t>.</a:t>
            </a:r>
          </a:p>
          <a:p>
            <a:r>
              <a:rPr lang="en-ZA" dirty="0"/>
              <a:t>To understand how a buffer works, consider a typical buffer system. </a:t>
            </a:r>
            <a:endParaRPr lang="en-ZA" dirty="0" smtClean="0"/>
          </a:p>
          <a:p>
            <a:r>
              <a:rPr lang="en-ZA" dirty="0" smtClean="0"/>
              <a:t>A solution containing </a:t>
            </a:r>
            <a:r>
              <a:rPr lang="en-ZA" dirty="0"/>
              <a:t>both acetic acid and sodium acetate is a good buffer. The acetic acid </a:t>
            </a:r>
            <a:r>
              <a:rPr lang="en-ZA" dirty="0" smtClean="0"/>
              <a:t>in the </a:t>
            </a:r>
            <a:r>
              <a:rPr lang="en-ZA" dirty="0"/>
              <a:t>solution is present as </a:t>
            </a:r>
            <a:r>
              <a:rPr lang="en-ZA" dirty="0" err="1"/>
              <a:t>undissociated</a:t>
            </a:r>
            <a:r>
              <a:rPr lang="en-ZA" dirty="0"/>
              <a:t> CH3CO2H. </a:t>
            </a:r>
            <a:endParaRPr lang="en-ZA" dirty="0" smtClean="0"/>
          </a:p>
          <a:p>
            <a:r>
              <a:rPr lang="en-ZA" dirty="0" smtClean="0"/>
              <a:t>The </a:t>
            </a:r>
            <a:r>
              <a:rPr lang="en-ZA" dirty="0"/>
              <a:t>H+, which is in solution, </a:t>
            </a:r>
            <a:r>
              <a:rPr lang="en-ZA" dirty="0" smtClean="0"/>
              <a:t>is there </a:t>
            </a:r>
            <a:r>
              <a:rPr lang="en-ZA" dirty="0"/>
              <a:t>because a very small amount of the CH3CO2H has dissociated to H+ </a:t>
            </a:r>
            <a:r>
              <a:rPr lang="en-ZA" dirty="0" smtClean="0"/>
              <a:t>and CH3CO2</a:t>
            </a:r>
            <a:r>
              <a:rPr lang="en-ZA" dirty="0"/>
              <a:t> </a:t>
            </a:r>
            <a:r>
              <a:rPr lang="en-ZA" dirty="0" smtClean="0"/>
              <a:t>- </a:t>
            </a:r>
            <a:r>
              <a:rPr lang="en-ZA" dirty="0"/>
              <a:t>ions. </a:t>
            </a:r>
            <a:endParaRPr lang="en-ZA" dirty="0" smtClean="0"/>
          </a:p>
          <a:p>
            <a:r>
              <a:rPr lang="en-ZA" dirty="0" smtClean="0"/>
              <a:t>The </a:t>
            </a:r>
            <a:r>
              <a:rPr lang="en-ZA" dirty="0"/>
              <a:t>sodium acetate is present as Na+ ion and </a:t>
            </a:r>
            <a:r>
              <a:rPr lang="en-ZA" dirty="0" smtClean="0"/>
              <a:t>CH3CO2 - </a:t>
            </a:r>
            <a:r>
              <a:rPr lang="en-ZA" dirty="0"/>
              <a:t>ion</a:t>
            </a:r>
            <a:r>
              <a:rPr lang="en-ZA" dirty="0" smtClean="0"/>
              <a:t>.</a:t>
            </a:r>
          </a:p>
          <a:p>
            <a:r>
              <a:rPr lang="en-ZA" dirty="0" smtClean="0"/>
              <a:t> </a:t>
            </a:r>
            <a:r>
              <a:rPr lang="en-ZA" dirty="0"/>
              <a:t>If </a:t>
            </a:r>
            <a:r>
              <a:rPr lang="en-ZA" dirty="0" smtClean="0"/>
              <a:t>some base</a:t>
            </a:r>
            <a:r>
              <a:rPr lang="en-ZA" dirty="0"/>
              <a:t>, such as </a:t>
            </a:r>
            <a:r>
              <a:rPr lang="en-ZA" dirty="0" err="1"/>
              <a:t>NaOH</a:t>
            </a:r>
            <a:r>
              <a:rPr lang="en-ZA" dirty="0"/>
              <a:t>, is added, some of the acetic acid reacts</a:t>
            </a:r>
            <a:r>
              <a:rPr lang="en-ZA" dirty="0" smtClean="0"/>
              <a:t>.</a:t>
            </a:r>
          </a:p>
          <a:p>
            <a:endParaRPr lang="en-ZA" dirty="0"/>
          </a:p>
          <a:p>
            <a:pPr marL="0" indent="0" algn="ctr">
              <a:buNone/>
            </a:pPr>
            <a:r>
              <a:rPr lang="pl-PL" dirty="0"/>
              <a:t>CH</a:t>
            </a:r>
            <a:r>
              <a:rPr lang="pl-PL" baseline="-25000" dirty="0"/>
              <a:t>3</a:t>
            </a:r>
            <a:r>
              <a:rPr lang="pl-PL" dirty="0"/>
              <a:t>CO</a:t>
            </a:r>
            <a:r>
              <a:rPr lang="pl-PL" baseline="-25000" dirty="0"/>
              <a:t>2</a:t>
            </a:r>
            <a:r>
              <a:rPr lang="pl-PL" dirty="0"/>
              <a:t>H + Na</a:t>
            </a:r>
            <a:r>
              <a:rPr lang="pl-PL" baseline="30000" dirty="0"/>
              <a:t>+</a:t>
            </a:r>
            <a:r>
              <a:rPr lang="pl-PL" dirty="0"/>
              <a:t> + OH</a:t>
            </a:r>
            <a:r>
              <a:rPr lang="pl-PL" baseline="30000" dirty="0"/>
              <a:t>- </a:t>
            </a:r>
            <a:r>
              <a:rPr lang="pl-PL" dirty="0" smtClean="0">
                <a:latin typeface="Calibri"/>
                <a:cs typeface="Calibri"/>
              </a:rPr>
              <a:t>→</a:t>
            </a:r>
            <a:r>
              <a:rPr lang="pl-PL" dirty="0" smtClean="0"/>
              <a:t> </a:t>
            </a:r>
            <a:r>
              <a:rPr lang="pl-PL" dirty="0"/>
              <a:t>Na</a:t>
            </a:r>
            <a:r>
              <a:rPr lang="pl-PL" baseline="30000" dirty="0"/>
              <a:t>+</a:t>
            </a:r>
            <a:r>
              <a:rPr lang="pl-PL" dirty="0"/>
              <a:t> + </a:t>
            </a:r>
            <a:r>
              <a:rPr lang="pl-PL" dirty="0" smtClean="0"/>
              <a:t>CH</a:t>
            </a:r>
            <a:r>
              <a:rPr lang="pl-PL" baseline="-25000" dirty="0" smtClean="0"/>
              <a:t>3</a:t>
            </a:r>
            <a:r>
              <a:rPr lang="pl-PL" dirty="0" smtClean="0"/>
              <a:t>CO</a:t>
            </a:r>
            <a:r>
              <a:rPr lang="pl-PL" baseline="-25000" dirty="0" smtClean="0"/>
              <a:t>2</a:t>
            </a:r>
            <a:r>
              <a:rPr lang="en-ZA" dirty="0" smtClean="0"/>
              <a:t> </a:t>
            </a:r>
            <a:r>
              <a:rPr lang="en-ZA" baseline="30000" dirty="0" smtClean="0"/>
              <a:t>-</a:t>
            </a:r>
            <a:r>
              <a:rPr lang="en-ZA" dirty="0" smtClean="0"/>
              <a:t> </a:t>
            </a:r>
            <a:r>
              <a:rPr lang="en-ZA" dirty="0"/>
              <a:t>+ H</a:t>
            </a:r>
            <a:r>
              <a:rPr lang="en-ZA" baseline="-25000" dirty="0"/>
              <a:t>2</a:t>
            </a:r>
            <a:r>
              <a:rPr lang="en-ZA" dirty="0"/>
              <a:t>O </a:t>
            </a:r>
          </a:p>
        </p:txBody>
      </p:sp>
      <p:sp>
        <p:nvSpPr>
          <p:cNvPr id="4" name="Rounded Rectangular Callout 3"/>
          <p:cNvSpPr/>
          <p:nvPr/>
        </p:nvSpPr>
        <p:spPr>
          <a:xfrm>
            <a:off x="1689562" y="5975981"/>
            <a:ext cx="1080120"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smtClean="0"/>
              <a:t>Acetic Acid</a:t>
            </a:r>
            <a:endParaRPr lang="en-ZA" dirty="0"/>
          </a:p>
        </p:txBody>
      </p:sp>
      <p:sp>
        <p:nvSpPr>
          <p:cNvPr id="5" name="Rounded Rectangular Callout 4"/>
          <p:cNvSpPr/>
          <p:nvPr/>
        </p:nvSpPr>
        <p:spPr>
          <a:xfrm>
            <a:off x="3203848" y="5975981"/>
            <a:ext cx="1368152"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t>Sodium </a:t>
            </a:r>
            <a:r>
              <a:rPr lang="en-ZA" dirty="0" smtClean="0"/>
              <a:t>Hydroxide</a:t>
            </a:r>
            <a:endParaRPr lang="en-ZA" dirty="0"/>
          </a:p>
        </p:txBody>
      </p:sp>
      <p:sp>
        <p:nvSpPr>
          <p:cNvPr id="6" name="Rounded Rectangular Callout 5"/>
          <p:cNvSpPr/>
          <p:nvPr/>
        </p:nvSpPr>
        <p:spPr>
          <a:xfrm>
            <a:off x="4932040" y="5997427"/>
            <a:ext cx="1368152"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smtClean="0"/>
              <a:t>Sodium acetate</a:t>
            </a:r>
            <a:endParaRPr lang="en-ZA" dirty="0"/>
          </a:p>
        </p:txBody>
      </p:sp>
      <p:sp>
        <p:nvSpPr>
          <p:cNvPr id="7" name="Rounded Rectangular Callout 6"/>
          <p:cNvSpPr/>
          <p:nvPr/>
        </p:nvSpPr>
        <p:spPr>
          <a:xfrm>
            <a:off x="6804248" y="5975981"/>
            <a:ext cx="1368152"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smtClean="0"/>
              <a:t>Water</a:t>
            </a:r>
            <a:endParaRPr lang="en-ZA" dirty="0"/>
          </a:p>
        </p:txBody>
      </p:sp>
    </p:spTree>
    <p:extLst>
      <p:ext uri="{BB962C8B-B14F-4D97-AF65-F5344CB8AC3E}">
        <p14:creationId xmlns:p14="http://schemas.microsoft.com/office/powerpoint/2010/main" val="1832800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normAutofit/>
          </a:bodyPr>
          <a:lstStyle/>
          <a:p>
            <a:r>
              <a:rPr lang="en-ZA" sz="2400" dirty="0"/>
              <a:t>This reaction changes some of the acetic acid to sodium acetate, but it does </a:t>
            </a:r>
            <a:r>
              <a:rPr lang="en-ZA" sz="2400" dirty="0" smtClean="0"/>
              <a:t>not change </a:t>
            </a:r>
            <a:r>
              <a:rPr lang="en-ZA" sz="2400" dirty="0"/>
              <a:t>the hydrogen ion concentration much. </a:t>
            </a:r>
            <a:endParaRPr lang="en-ZA" sz="2400" dirty="0" smtClean="0"/>
          </a:p>
          <a:p>
            <a:r>
              <a:rPr lang="en-ZA" sz="2400" dirty="0" smtClean="0"/>
              <a:t>If </a:t>
            </a:r>
            <a:r>
              <a:rPr lang="en-ZA" sz="2400" dirty="0"/>
              <a:t>a small amount of hydrochloric </a:t>
            </a:r>
            <a:r>
              <a:rPr lang="en-ZA" sz="2400" dirty="0" smtClean="0"/>
              <a:t>acid is </a:t>
            </a:r>
            <a:r>
              <a:rPr lang="en-ZA" sz="2400" dirty="0"/>
              <a:t>added to the buffer mixture of acetic acid and sodium acetate, some of the </a:t>
            </a:r>
            <a:r>
              <a:rPr lang="en-ZA" sz="2400" dirty="0" smtClean="0"/>
              <a:t>sodium acetate </a:t>
            </a:r>
            <a:r>
              <a:rPr lang="en-ZA" sz="2400" dirty="0"/>
              <a:t>is changed to acetic acid</a:t>
            </a:r>
            <a:r>
              <a:rPr lang="en-ZA" sz="2400" dirty="0" smtClean="0"/>
              <a:t>.</a:t>
            </a:r>
            <a:r>
              <a:rPr lang="en-ZA" sz="2400" dirty="0"/>
              <a:t> </a:t>
            </a:r>
            <a:endParaRPr lang="en-ZA" sz="2400" dirty="0" smtClean="0"/>
          </a:p>
          <a:p>
            <a:r>
              <a:rPr lang="en-ZA" sz="2400" dirty="0" smtClean="0"/>
              <a:t>The </a:t>
            </a:r>
            <a:r>
              <a:rPr lang="en-ZA" sz="2400" dirty="0"/>
              <a:t>acetate ion acts like a sponge for H+ and prevents the concentration of the </a:t>
            </a:r>
            <a:r>
              <a:rPr lang="en-ZA" sz="2400" dirty="0" smtClean="0"/>
              <a:t>added hydrogen </a:t>
            </a:r>
            <a:r>
              <a:rPr lang="en-ZA" sz="2400" dirty="0"/>
              <a:t>ion from becoming too high</a:t>
            </a:r>
            <a:r>
              <a:rPr lang="en-ZA" sz="2400" dirty="0" smtClean="0"/>
              <a:t>.</a:t>
            </a:r>
          </a:p>
          <a:p>
            <a:pPr marL="0" indent="0" algn="ctr">
              <a:buNone/>
            </a:pPr>
            <a:r>
              <a:rPr lang="en-ZA" sz="2400" dirty="0"/>
              <a:t>Na</a:t>
            </a:r>
            <a:r>
              <a:rPr lang="en-ZA" sz="2400" baseline="30000" dirty="0"/>
              <a:t>+</a:t>
            </a:r>
            <a:r>
              <a:rPr lang="en-ZA" sz="2400" dirty="0"/>
              <a:t> + CH</a:t>
            </a:r>
            <a:r>
              <a:rPr lang="en-ZA" sz="2400" baseline="-25000" dirty="0"/>
              <a:t>3</a:t>
            </a:r>
            <a:r>
              <a:rPr lang="en-ZA" sz="2400" dirty="0"/>
              <a:t>CO</a:t>
            </a:r>
            <a:r>
              <a:rPr lang="en-ZA" sz="2400" baseline="-25000" dirty="0"/>
              <a:t>2</a:t>
            </a:r>
            <a:r>
              <a:rPr lang="en-ZA" sz="2400" dirty="0"/>
              <a:t> </a:t>
            </a:r>
            <a:r>
              <a:rPr lang="en-ZA" sz="2400" baseline="30000" dirty="0"/>
              <a:t>- </a:t>
            </a:r>
            <a:r>
              <a:rPr lang="en-ZA" sz="2400" dirty="0"/>
              <a:t>+ H</a:t>
            </a:r>
            <a:r>
              <a:rPr lang="en-ZA" sz="2400" baseline="30000" dirty="0"/>
              <a:t>+</a:t>
            </a:r>
            <a:r>
              <a:rPr lang="en-ZA" sz="2400" dirty="0"/>
              <a:t> + </a:t>
            </a:r>
            <a:r>
              <a:rPr lang="en-ZA" sz="2400" dirty="0" err="1"/>
              <a:t>Cl</a:t>
            </a:r>
            <a:r>
              <a:rPr lang="en-ZA" sz="2400" baseline="30000" dirty="0"/>
              <a:t>-</a:t>
            </a:r>
            <a:r>
              <a:rPr lang="en-ZA" sz="2400" dirty="0"/>
              <a:t> </a:t>
            </a:r>
            <a:r>
              <a:rPr lang="en-ZA" sz="2400" dirty="0">
                <a:latin typeface="Calibri"/>
                <a:cs typeface="Calibri"/>
              </a:rPr>
              <a:t>→</a:t>
            </a:r>
            <a:r>
              <a:rPr lang="en-ZA" sz="2400" dirty="0"/>
              <a:t> CH</a:t>
            </a:r>
            <a:r>
              <a:rPr lang="en-ZA" sz="2400" baseline="-25000" dirty="0"/>
              <a:t>3</a:t>
            </a:r>
            <a:r>
              <a:rPr lang="en-ZA" sz="2400" dirty="0"/>
              <a:t>CO</a:t>
            </a:r>
            <a:r>
              <a:rPr lang="en-ZA" sz="2400" baseline="-25000" dirty="0"/>
              <a:t>2</a:t>
            </a:r>
            <a:r>
              <a:rPr lang="en-ZA" sz="2400" dirty="0"/>
              <a:t>H </a:t>
            </a:r>
            <a:r>
              <a:rPr lang="en-ZA" sz="2400" baseline="30000" dirty="0"/>
              <a:t>+</a:t>
            </a:r>
            <a:r>
              <a:rPr lang="en-ZA" sz="2400" dirty="0"/>
              <a:t> Na</a:t>
            </a:r>
            <a:r>
              <a:rPr lang="en-ZA" sz="2400" baseline="30000" dirty="0"/>
              <a:t>+</a:t>
            </a:r>
            <a:r>
              <a:rPr lang="en-ZA" sz="2400" dirty="0"/>
              <a:t> + </a:t>
            </a:r>
            <a:r>
              <a:rPr lang="en-ZA" sz="2400" dirty="0" err="1"/>
              <a:t>Cl</a:t>
            </a:r>
            <a:r>
              <a:rPr lang="en-ZA" sz="2400" baseline="30000" dirty="0"/>
              <a:t>- </a:t>
            </a:r>
          </a:p>
          <a:p>
            <a:endParaRPr lang="en-ZA" sz="2400" dirty="0"/>
          </a:p>
        </p:txBody>
      </p:sp>
      <p:sp>
        <p:nvSpPr>
          <p:cNvPr id="4" name="Rounded Rectangular Callout 3"/>
          <p:cNvSpPr/>
          <p:nvPr/>
        </p:nvSpPr>
        <p:spPr>
          <a:xfrm>
            <a:off x="1259632" y="5517232"/>
            <a:ext cx="1440160"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t>sodium acetate</a:t>
            </a:r>
          </a:p>
        </p:txBody>
      </p:sp>
      <p:sp>
        <p:nvSpPr>
          <p:cNvPr id="5" name="Rounded Rectangular Callout 4"/>
          <p:cNvSpPr/>
          <p:nvPr/>
        </p:nvSpPr>
        <p:spPr>
          <a:xfrm>
            <a:off x="3419872" y="5531284"/>
            <a:ext cx="1440160"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t>sodium acetate</a:t>
            </a:r>
          </a:p>
        </p:txBody>
      </p:sp>
      <p:sp>
        <p:nvSpPr>
          <p:cNvPr id="6" name="Rounded Rectangular Callout 5"/>
          <p:cNvSpPr/>
          <p:nvPr/>
        </p:nvSpPr>
        <p:spPr>
          <a:xfrm>
            <a:off x="5148064" y="5531284"/>
            <a:ext cx="1440160"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smtClean="0"/>
              <a:t>Acetic  </a:t>
            </a:r>
            <a:r>
              <a:rPr lang="en-ZA" dirty="0"/>
              <a:t>acid</a:t>
            </a:r>
          </a:p>
        </p:txBody>
      </p:sp>
      <p:sp>
        <p:nvSpPr>
          <p:cNvPr id="7" name="Rounded Rectangular Callout 6"/>
          <p:cNvSpPr/>
          <p:nvPr/>
        </p:nvSpPr>
        <p:spPr>
          <a:xfrm>
            <a:off x="7020272" y="5531284"/>
            <a:ext cx="1440160" cy="612648"/>
          </a:xfrm>
          <a:prstGeom prst="wedgeRoundRectCallout">
            <a:avLst>
              <a:gd name="adj1" fmla="val -9154"/>
              <a:gd name="adj2" fmla="val -78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smtClean="0"/>
              <a:t>Sodium Chloride</a:t>
            </a:r>
            <a:endParaRPr lang="en-ZA" dirty="0"/>
          </a:p>
        </p:txBody>
      </p:sp>
    </p:spTree>
    <p:extLst>
      <p:ext uri="{BB962C8B-B14F-4D97-AF65-F5344CB8AC3E}">
        <p14:creationId xmlns:p14="http://schemas.microsoft.com/office/powerpoint/2010/main" val="1393805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lstStyle/>
          <a:p>
            <a:r>
              <a:rPr lang="en-ZA" b="1" i="1" dirty="0"/>
              <a:t>Buffers can also be made from a mixture of a weak base and a salt of the base.</a:t>
            </a:r>
          </a:p>
          <a:p>
            <a:r>
              <a:rPr lang="en-ZA" dirty="0" smtClean="0"/>
              <a:t>A </a:t>
            </a:r>
            <a:r>
              <a:rPr lang="en-ZA" dirty="0"/>
              <a:t>mixture of </a:t>
            </a:r>
            <a:r>
              <a:rPr lang="en-ZA" dirty="0" smtClean="0"/>
              <a:t>,</a:t>
            </a:r>
          </a:p>
          <a:p>
            <a:r>
              <a:rPr lang="en-ZA" dirty="0" smtClean="0"/>
              <a:t>NH</a:t>
            </a:r>
            <a:r>
              <a:rPr lang="en-ZA" baseline="-25000" dirty="0" smtClean="0"/>
              <a:t>3</a:t>
            </a:r>
            <a:r>
              <a:rPr lang="en-ZA" dirty="0" smtClean="0"/>
              <a:t> </a:t>
            </a:r>
            <a:r>
              <a:rPr lang="en-ZA" dirty="0"/>
              <a:t>and NH</a:t>
            </a:r>
            <a:r>
              <a:rPr lang="en-ZA" baseline="-25000" dirty="0"/>
              <a:t>4</a:t>
            </a:r>
            <a:r>
              <a:rPr lang="en-ZA" dirty="0"/>
              <a:t>Cl is such a buffer. </a:t>
            </a:r>
            <a:endParaRPr lang="en-ZA" dirty="0" smtClean="0"/>
          </a:p>
          <a:p>
            <a:r>
              <a:rPr lang="en-ZA" b="1" i="1" dirty="0" smtClean="0"/>
              <a:t>Mixtures </a:t>
            </a:r>
            <a:r>
              <a:rPr lang="en-ZA" b="1" i="1" dirty="0"/>
              <a:t>of two salts can be buffers.</a:t>
            </a:r>
            <a:r>
              <a:rPr lang="en-ZA" dirty="0"/>
              <a:t> </a:t>
            </a:r>
          </a:p>
          <a:p>
            <a:r>
              <a:rPr lang="en-ZA" dirty="0"/>
              <a:t>A mixture of ,</a:t>
            </a:r>
            <a:endParaRPr lang="en-ZA" dirty="0" smtClean="0"/>
          </a:p>
          <a:p>
            <a:r>
              <a:rPr lang="en-ZA" dirty="0" smtClean="0"/>
              <a:t>NaH</a:t>
            </a:r>
            <a:r>
              <a:rPr lang="en-ZA" baseline="-25000" dirty="0" smtClean="0"/>
              <a:t>2</a:t>
            </a:r>
            <a:r>
              <a:rPr lang="en-ZA" dirty="0" smtClean="0"/>
              <a:t>PO</a:t>
            </a:r>
            <a:r>
              <a:rPr lang="en-ZA" baseline="-25000" dirty="0" smtClean="0"/>
              <a:t>4</a:t>
            </a:r>
            <a:r>
              <a:rPr lang="en-ZA" dirty="0" smtClean="0"/>
              <a:t> </a:t>
            </a:r>
            <a:r>
              <a:rPr lang="en-ZA" dirty="0"/>
              <a:t>and Na</a:t>
            </a:r>
            <a:r>
              <a:rPr lang="en-ZA" baseline="-25000" dirty="0"/>
              <a:t>2</a:t>
            </a:r>
            <a:r>
              <a:rPr lang="en-ZA" dirty="0"/>
              <a:t>HPO</a:t>
            </a:r>
            <a:r>
              <a:rPr lang="en-ZA" baseline="-25000" dirty="0"/>
              <a:t>4</a:t>
            </a:r>
            <a:r>
              <a:rPr lang="en-ZA" dirty="0"/>
              <a:t> is a buffer made from salts. </a:t>
            </a:r>
          </a:p>
          <a:p>
            <a:r>
              <a:rPr lang="en-ZA" dirty="0"/>
              <a:t>It is one of the very common phosphate buffers, such as those that occur in body fluids.</a:t>
            </a:r>
          </a:p>
          <a:p>
            <a:pPr marL="0" indent="0">
              <a:buNone/>
            </a:pPr>
            <a:endParaRPr lang="en-ZA" dirty="0"/>
          </a:p>
        </p:txBody>
      </p:sp>
    </p:spTree>
    <p:extLst>
      <p:ext uri="{BB962C8B-B14F-4D97-AF65-F5344CB8AC3E}">
        <p14:creationId xmlns:p14="http://schemas.microsoft.com/office/powerpoint/2010/main" val="1393805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rmAutofit/>
          </a:bodyPr>
          <a:lstStyle/>
          <a:p>
            <a:r>
              <a:rPr lang="en-ZA" sz="2400" b="1" dirty="0"/>
              <a:t>pH AND THE RELATIONSHIP BETWEEN HYDROGEN</a:t>
            </a:r>
            <a:br>
              <a:rPr lang="en-ZA" sz="2400" b="1" dirty="0"/>
            </a:br>
            <a:r>
              <a:rPr lang="en-ZA" sz="2400" b="1" dirty="0"/>
              <a:t>ION AND HYDROXIDE ION </a:t>
            </a:r>
            <a:r>
              <a:rPr lang="en-ZA" sz="2400" b="1" dirty="0" smtClean="0"/>
              <a:t>CONCENTRATIONS</a:t>
            </a:r>
            <a:endParaRPr lang="en-ZA" sz="2400" dirty="0"/>
          </a:p>
        </p:txBody>
      </p:sp>
      <p:sp>
        <p:nvSpPr>
          <p:cNvPr id="3" name="Content Placeholder 2"/>
          <p:cNvSpPr>
            <a:spLocks noGrp="1"/>
          </p:cNvSpPr>
          <p:nvPr>
            <p:ph sz="quarter" idx="1"/>
          </p:nvPr>
        </p:nvSpPr>
        <p:spPr>
          <a:xfrm>
            <a:off x="179512" y="1412776"/>
            <a:ext cx="8784976" cy="5256584"/>
          </a:xfrm>
        </p:spPr>
        <p:txBody>
          <a:bodyPr>
            <a:noAutofit/>
          </a:bodyPr>
          <a:lstStyle/>
          <a:p>
            <a:r>
              <a:rPr lang="en-ZA" sz="2200" dirty="0" smtClean="0"/>
              <a:t>Because </a:t>
            </a:r>
            <a:r>
              <a:rPr lang="en-ZA" sz="2200" dirty="0"/>
              <a:t>of the fact that water itself produces both hydrogen ion and </a:t>
            </a:r>
            <a:r>
              <a:rPr lang="en-ZA" sz="2200" dirty="0" smtClean="0"/>
              <a:t>hydroxide ion there </a:t>
            </a:r>
            <a:r>
              <a:rPr lang="en-ZA" sz="2200" dirty="0"/>
              <a:t>is always some H+ and some OH- in any solution. </a:t>
            </a:r>
          </a:p>
          <a:p>
            <a:pPr algn="ctr"/>
            <a:r>
              <a:rPr lang="en-ZA" sz="2200" dirty="0"/>
              <a:t>H</a:t>
            </a:r>
            <a:r>
              <a:rPr lang="en-ZA" sz="2200" baseline="-25000" dirty="0"/>
              <a:t>2</a:t>
            </a:r>
            <a:r>
              <a:rPr lang="en-ZA" sz="2200" dirty="0"/>
              <a:t>O </a:t>
            </a:r>
            <a:r>
              <a:rPr lang="en-ZA" sz="2200" dirty="0" smtClean="0">
                <a:latin typeface="Calibri"/>
                <a:cs typeface="Calibri"/>
              </a:rPr>
              <a:t>→</a:t>
            </a:r>
            <a:r>
              <a:rPr lang="en-ZA" sz="2200" dirty="0" smtClean="0"/>
              <a:t> </a:t>
            </a:r>
            <a:r>
              <a:rPr lang="en-ZA" sz="2200" dirty="0"/>
              <a:t>H</a:t>
            </a:r>
            <a:r>
              <a:rPr lang="en-ZA" sz="2200" baseline="30000" dirty="0"/>
              <a:t>+</a:t>
            </a:r>
            <a:r>
              <a:rPr lang="en-ZA" sz="2200" dirty="0"/>
              <a:t> + OH</a:t>
            </a:r>
            <a:r>
              <a:rPr lang="en-ZA" sz="2200" baseline="30000" dirty="0"/>
              <a:t>-</a:t>
            </a:r>
            <a:r>
              <a:rPr lang="en-ZA" sz="2200" dirty="0"/>
              <a:t> </a:t>
            </a:r>
          </a:p>
          <a:p>
            <a:r>
              <a:rPr lang="en-ZA" sz="2200" dirty="0" smtClean="0"/>
              <a:t>Of </a:t>
            </a:r>
            <a:r>
              <a:rPr lang="en-ZA" sz="2200" dirty="0"/>
              <a:t>course, in an </a:t>
            </a:r>
            <a:r>
              <a:rPr lang="en-ZA" sz="2200" dirty="0" smtClean="0"/>
              <a:t>acid solution</a:t>
            </a:r>
            <a:r>
              <a:rPr lang="en-ZA" sz="2200" dirty="0"/>
              <a:t>, the concentration of OH- must be very low. In a solution of base </a:t>
            </a:r>
            <a:r>
              <a:rPr lang="en-ZA" sz="2200" dirty="0" smtClean="0"/>
              <a:t>the concentration </a:t>
            </a:r>
            <a:r>
              <a:rPr lang="en-ZA" sz="2200" dirty="0"/>
              <a:t>of OH- is very high and that of H+ is very low. </a:t>
            </a:r>
            <a:endParaRPr lang="en-ZA" sz="2200" dirty="0" smtClean="0"/>
          </a:p>
          <a:p>
            <a:r>
              <a:rPr lang="en-ZA" sz="2200" dirty="0" smtClean="0"/>
              <a:t>There </a:t>
            </a:r>
            <a:r>
              <a:rPr lang="en-ZA" sz="2200" dirty="0"/>
              <a:t>is a </a:t>
            </a:r>
            <a:r>
              <a:rPr lang="en-ZA" sz="2200" dirty="0" smtClean="0"/>
              <a:t>definite relationship </a:t>
            </a:r>
            <a:r>
              <a:rPr lang="en-ZA" sz="2200" dirty="0"/>
              <a:t>between the concentration of H+ and the concentration of OH-. </a:t>
            </a:r>
            <a:endParaRPr lang="en-ZA" sz="2200" dirty="0" smtClean="0"/>
          </a:p>
          <a:p>
            <a:r>
              <a:rPr lang="en-ZA" sz="2200" dirty="0" smtClean="0"/>
              <a:t>It varies a </a:t>
            </a:r>
            <a:r>
              <a:rPr lang="en-ZA" sz="2200" dirty="0"/>
              <a:t>little with temperature. At 25°C (</a:t>
            </a:r>
            <a:r>
              <a:rPr lang="en-ZA" sz="2200" dirty="0" smtClean="0"/>
              <a:t>about </a:t>
            </a:r>
            <a:r>
              <a:rPr lang="en-ZA" sz="2200" dirty="0"/>
              <a:t>room temperature) the </a:t>
            </a:r>
            <a:r>
              <a:rPr lang="en-ZA" sz="2200" dirty="0" smtClean="0"/>
              <a:t>following relationship </a:t>
            </a:r>
            <a:r>
              <a:rPr lang="en-ZA" sz="2200" dirty="0"/>
              <a:t>applies</a:t>
            </a:r>
            <a:r>
              <a:rPr lang="en-ZA" sz="2200" dirty="0" smtClean="0"/>
              <a:t>:</a:t>
            </a:r>
            <a:endParaRPr lang="en-ZA" sz="2200" dirty="0"/>
          </a:p>
          <a:p>
            <a:pPr algn="ctr"/>
            <a:r>
              <a:rPr lang="pl-PL" sz="2200" dirty="0"/>
              <a:t>[H</a:t>
            </a:r>
            <a:r>
              <a:rPr lang="pl-PL" sz="2200" baseline="30000" dirty="0"/>
              <a:t>+</a:t>
            </a:r>
            <a:r>
              <a:rPr lang="pl-PL" sz="2200" dirty="0"/>
              <a:t>][OH</a:t>
            </a:r>
            <a:r>
              <a:rPr lang="pl-PL" sz="2200" baseline="30000" dirty="0"/>
              <a:t>-</a:t>
            </a:r>
            <a:r>
              <a:rPr lang="pl-PL" sz="2200" dirty="0"/>
              <a:t>] = 1.00 </a:t>
            </a:r>
            <a:r>
              <a:rPr lang="en-ZA" sz="2200" dirty="0" smtClean="0"/>
              <a:t>x</a:t>
            </a:r>
            <a:r>
              <a:rPr lang="pl-PL" sz="2200" dirty="0" smtClean="0"/>
              <a:t> </a:t>
            </a:r>
            <a:r>
              <a:rPr lang="pl-PL" sz="2200" dirty="0"/>
              <a:t>10</a:t>
            </a:r>
            <a:r>
              <a:rPr lang="pl-PL" sz="2200" baseline="30000" dirty="0"/>
              <a:t>-14 </a:t>
            </a:r>
            <a:r>
              <a:rPr lang="pl-PL" sz="2200" dirty="0"/>
              <a:t>= Kw (at 25°C) </a:t>
            </a:r>
            <a:endParaRPr lang="en-ZA" sz="2200" dirty="0" smtClean="0"/>
          </a:p>
          <a:p>
            <a:r>
              <a:rPr lang="en-ZA" sz="2200" dirty="0" smtClean="0"/>
              <a:t>If </a:t>
            </a:r>
            <a:r>
              <a:rPr lang="en-ZA" sz="2200" dirty="0"/>
              <a:t>the value of either [H</a:t>
            </a:r>
            <a:r>
              <a:rPr lang="en-ZA" sz="2200" baseline="30000" dirty="0"/>
              <a:t>+</a:t>
            </a:r>
            <a:r>
              <a:rPr lang="en-ZA" sz="2200" dirty="0"/>
              <a:t>] or [OH-] is known, the value of the other can </a:t>
            </a:r>
            <a:r>
              <a:rPr lang="en-ZA" sz="2200" dirty="0" smtClean="0"/>
              <a:t>be calculated </a:t>
            </a:r>
            <a:r>
              <a:rPr lang="en-ZA" sz="2200" dirty="0"/>
              <a:t>by substituting into the Kw expression</a:t>
            </a:r>
            <a:r>
              <a:rPr lang="en-ZA" sz="2000" dirty="0"/>
              <a:t>. </a:t>
            </a:r>
            <a:endParaRPr lang="en-ZA" sz="2000" dirty="0" smtClean="0"/>
          </a:p>
        </p:txBody>
      </p:sp>
    </p:spTree>
    <p:extLst>
      <p:ext uri="{BB962C8B-B14F-4D97-AF65-F5344CB8AC3E}">
        <p14:creationId xmlns:p14="http://schemas.microsoft.com/office/powerpoint/2010/main" val="1832800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EG,</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79512" y="1412776"/>
                <a:ext cx="8784976" cy="5256584"/>
              </a:xfrm>
            </p:spPr>
            <p:txBody>
              <a:bodyPr/>
              <a:lstStyle/>
              <a:p>
                <a:r>
                  <a:rPr lang="en-ZA" sz="2800" dirty="0"/>
                  <a:t>For example, in a solution of 0.100 M </a:t>
                </a:r>
                <a:r>
                  <a:rPr lang="en-ZA" sz="2800" dirty="0" err="1"/>
                  <a:t>HCl</a:t>
                </a:r>
                <a:r>
                  <a:rPr lang="en-ZA" sz="2800" dirty="0"/>
                  <a:t> in which  [H</a:t>
                </a:r>
                <a:r>
                  <a:rPr lang="en-ZA" sz="2800" baseline="30000" dirty="0"/>
                  <a:t>+</a:t>
                </a:r>
                <a:r>
                  <a:rPr lang="en-ZA" sz="2800" dirty="0"/>
                  <a:t>] = 0.100 M, </a:t>
                </a:r>
              </a:p>
              <a:p>
                <a:pPr algn="ctr"/>
                <a:r>
                  <a:rPr lang="en-ZA" sz="2800" dirty="0"/>
                  <a:t>[OH-] = </a:t>
                </a:r>
                <a14:m>
                  <m:oMath xmlns:m="http://schemas.openxmlformats.org/officeDocument/2006/math">
                    <m:f>
                      <m:fPr>
                        <m:ctrlPr>
                          <a:rPr lang="en-ZA" sz="2800" i="1">
                            <a:latin typeface="Cambria Math"/>
                          </a:rPr>
                        </m:ctrlPr>
                      </m:fPr>
                      <m:num>
                        <m:r>
                          <m:rPr>
                            <m:nor/>
                          </m:rPr>
                          <a:rPr lang="en-ZA" sz="2800" dirty="0"/>
                          <m:t>K</m:t>
                        </m:r>
                        <m:r>
                          <m:rPr>
                            <m:nor/>
                          </m:rPr>
                          <a:rPr lang="en-ZA" sz="2800" baseline="-25000" dirty="0"/>
                          <m:t>w</m:t>
                        </m:r>
                      </m:num>
                      <m:den>
                        <m:r>
                          <m:rPr>
                            <m:nor/>
                          </m:rPr>
                          <a:rPr lang="pl-PL" sz="2800" dirty="0"/>
                          <m:t>[</m:t>
                        </m:r>
                        <m:r>
                          <m:rPr>
                            <m:nor/>
                          </m:rPr>
                          <a:rPr lang="pl-PL" sz="2800" dirty="0"/>
                          <m:t>H</m:t>
                        </m:r>
                        <m:r>
                          <m:rPr>
                            <m:nor/>
                          </m:rPr>
                          <a:rPr lang="pl-PL" sz="2800" baseline="30000" dirty="0"/>
                          <m:t>+</m:t>
                        </m:r>
                        <m:r>
                          <m:rPr>
                            <m:nor/>
                          </m:rPr>
                          <a:rPr lang="pl-PL" sz="2800" dirty="0"/>
                          <m:t>]</m:t>
                        </m:r>
                      </m:den>
                    </m:f>
                  </m:oMath>
                </a14:m>
                <a:r>
                  <a:rPr lang="en-ZA" sz="2800" dirty="0"/>
                  <a:t> = </a:t>
                </a:r>
                <a14:m>
                  <m:oMath xmlns:m="http://schemas.openxmlformats.org/officeDocument/2006/math">
                    <m:f>
                      <m:fPr>
                        <m:ctrlPr>
                          <a:rPr lang="en-ZA" sz="2800" i="1">
                            <a:latin typeface="Cambria Math"/>
                          </a:rPr>
                        </m:ctrlPr>
                      </m:fPr>
                      <m:num>
                        <m:r>
                          <m:rPr>
                            <m:nor/>
                          </m:rPr>
                          <a:rPr lang="en-ZA" sz="2800" dirty="0"/>
                          <m:t>1.00 </m:t>
                        </m:r>
                        <m:r>
                          <m:rPr>
                            <m:nor/>
                          </m:rPr>
                          <a:rPr lang="en-ZA" sz="2800" dirty="0"/>
                          <m:t>x</m:t>
                        </m:r>
                        <m:r>
                          <m:rPr>
                            <m:nor/>
                          </m:rPr>
                          <a:rPr lang="en-ZA" sz="2800" dirty="0"/>
                          <m:t> 10−14</m:t>
                        </m:r>
                      </m:num>
                      <m:den>
                        <m:r>
                          <a:rPr lang="en-ZA" sz="2800">
                            <a:latin typeface="Cambria Math"/>
                          </a:rPr>
                          <m:t>0.100</m:t>
                        </m:r>
                      </m:den>
                    </m:f>
                    <m:r>
                      <a:rPr lang="en-ZA" sz="2800" i="1">
                        <a:latin typeface="Cambria Math"/>
                      </a:rPr>
                      <m:t> </m:t>
                    </m:r>
                  </m:oMath>
                </a14:m>
                <a:r>
                  <a:rPr lang="en-ZA" sz="2800" dirty="0"/>
                  <a:t>= 1.00 x 10</a:t>
                </a:r>
                <a:r>
                  <a:rPr lang="en-ZA" sz="2800" baseline="30000" dirty="0"/>
                  <a:t>-13</a:t>
                </a:r>
                <a:r>
                  <a:rPr lang="en-ZA" sz="2800" dirty="0"/>
                  <a:t> M</a:t>
                </a:r>
              </a:p>
              <a:p>
                <a:pPr marL="0" indent="0">
                  <a:buNone/>
                </a:pPr>
                <a:r>
                  <a:rPr lang="en-ZA" dirty="0" smtClean="0"/>
                  <a:t>   </a:t>
                </a: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79512" y="1412776"/>
                <a:ext cx="8784976" cy="5256584"/>
              </a:xfrm>
              <a:blipFill rotWithShape="1">
                <a:blip r:embed="rId2"/>
                <a:stretch>
                  <a:fillRect l="-1248" t="-1160"/>
                </a:stretch>
              </a:blipFill>
            </p:spPr>
            <p:txBody>
              <a:bodyPr/>
              <a:lstStyle/>
              <a:p>
                <a:r>
                  <a:rPr lang="en-ZA">
                    <a:noFill/>
                  </a:rPr>
                  <a:t> </a:t>
                </a:r>
              </a:p>
            </p:txBody>
          </p:sp>
        </mc:Fallback>
      </mc:AlternateContent>
    </p:spTree>
    <p:extLst>
      <p:ext uri="{BB962C8B-B14F-4D97-AF65-F5344CB8AC3E}">
        <p14:creationId xmlns:p14="http://schemas.microsoft.com/office/powerpoint/2010/main" val="1393805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lstStyle/>
          <a:p>
            <a:r>
              <a:rPr lang="en-ZA" b="1" dirty="0"/>
              <a:t>Acids</a:t>
            </a:r>
            <a:r>
              <a:rPr lang="en-ZA" dirty="0"/>
              <a:t>, such as </a:t>
            </a:r>
            <a:r>
              <a:rPr lang="en-ZA" dirty="0" err="1"/>
              <a:t>HCl</a:t>
            </a:r>
            <a:r>
              <a:rPr lang="en-ZA" dirty="0"/>
              <a:t> and H</a:t>
            </a:r>
            <a:r>
              <a:rPr lang="en-ZA" baseline="-25000" dirty="0"/>
              <a:t>2</a:t>
            </a:r>
            <a:r>
              <a:rPr lang="en-ZA" dirty="0"/>
              <a:t>SO</a:t>
            </a:r>
            <a:r>
              <a:rPr lang="en-ZA" baseline="-25000" dirty="0"/>
              <a:t>4</a:t>
            </a:r>
            <a:r>
              <a:rPr lang="en-ZA" dirty="0"/>
              <a:t>, produce </a:t>
            </a:r>
            <a:r>
              <a:rPr lang="en-ZA" dirty="0" smtClean="0"/>
              <a:t>more H</a:t>
            </a:r>
            <a:r>
              <a:rPr lang="en-ZA" dirty="0"/>
              <a:t>+ ion, whereas bases, such as </a:t>
            </a:r>
            <a:r>
              <a:rPr lang="en-ZA" dirty="0" smtClean="0"/>
              <a:t>sodium hydroxide </a:t>
            </a:r>
            <a:r>
              <a:rPr lang="en-ZA" dirty="0"/>
              <a:t>and calcium hydroxide (</a:t>
            </a:r>
            <a:r>
              <a:rPr lang="en-ZA" dirty="0" err="1"/>
              <a:t>NaOH</a:t>
            </a:r>
            <a:r>
              <a:rPr lang="en-ZA" dirty="0"/>
              <a:t> and </a:t>
            </a:r>
            <a:r>
              <a:rPr lang="en-ZA" dirty="0" err="1"/>
              <a:t>Ca</a:t>
            </a:r>
            <a:r>
              <a:rPr lang="en-ZA" dirty="0"/>
              <a:t>(OH)</a:t>
            </a:r>
            <a:r>
              <a:rPr lang="en-ZA" baseline="-25000" dirty="0"/>
              <a:t>2</a:t>
            </a:r>
            <a:r>
              <a:rPr lang="en-ZA" dirty="0"/>
              <a:t>, respectively), </a:t>
            </a:r>
            <a:r>
              <a:rPr lang="en-ZA" dirty="0" smtClean="0"/>
              <a:t>produce more hydroxide </a:t>
            </a:r>
            <a:r>
              <a:rPr lang="en-ZA" dirty="0"/>
              <a:t>ion, OH</a:t>
            </a:r>
            <a:r>
              <a:rPr lang="en-ZA" baseline="30000" dirty="0"/>
              <a:t>-</a:t>
            </a:r>
            <a:r>
              <a:rPr lang="en-ZA" dirty="0"/>
              <a:t>. </a:t>
            </a:r>
            <a:endParaRPr lang="en-ZA" dirty="0" smtClean="0"/>
          </a:p>
          <a:p>
            <a:r>
              <a:rPr lang="en-ZA" dirty="0" smtClean="0"/>
              <a:t>Molar </a:t>
            </a:r>
            <a:r>
              <a:rPr lang="en-ZA" dirty="0"/>
              <a:t>concentrations of hydrogen ion, [H</a:t>
            </a:r>
            <a:r>
              <a:rPr lang="en-ZA" baseline="30000" dirty="0"/>
              <a:t>+</a:t>
            </a:r>
            <a:r>
              <a:rPr lang="en-ZA" dirty="0"/>
              <a:t>], range over </a:t>
            </a:r>
            <a:r>
              <a:rPr lang="en-ZA" dirty="0" smtClean="0"/>
              <a:t>many orders </a:t>
            </a:r>
            <a:r>
              <a:rPr lang="en-ZA" dirty="0"/>
              <a:t>of magnitude and are conveniently expressed by pH defined </a:t>
            </a:r>
            <a:r>
              <a:rPr lang="en-ZA" dirty="0" smtClean="0"/>
              <a:t>as</a:t>
            </a:r>
          </a:p>
          <a:p>
            <a:endParaRPr lang="en-ZA" dirty="0"/>
          </a:p>
          <a:p>
            <a:pPr marL="0" indent="0" algn="ctr">
              <a:buNone/>
            </a:pPr>
            <a:r>
              <a:rPr lang="en-ZA" dirty="0"/>
              <a:t>pH = -log[H</a:t>
            </a:r>
            <a:r>
              <a:rPr lang="en-ZA" baseline="30000" dirty="0"/>
              <a:t>+</a:t>
            </a:r>
            <a:r>
              <a:rPr lang="en-ZA" dirty="0"/>
              <a:t>]</a:t>
            </a:r>
          </a:p>
        </p:txBody>
      </p:sp>
    </p:spTree>
    <p:extLst>
      <p:ext uri="{BB962C8B-B14F-4D97-AF65-F5344CB8AC3E}">
        <p14:creationId xmlns:p14="http://schemas.microsoft.com/office/powerpoint/2010/main" val="1832800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lstStyle/>
          <a:p>
            <a:r>
              <a:rPr lang="en-ZA" dirty="0"/>
              <a:t>In absolutely pure water the value of [H</a:t>
            </a:r>
            <a:r>
              <a:rPr lang="en-ZA" baseline="30000" dirty="0"/>
              <a:t>+</a:t>
            </a:r>
            <a:r>
              <a:rPr lang="en-ZA" dirty="0"/>
              <a:t>] is exactly 1 </a:t>
            </a:r>
            <a:r>
              <a:rPr lang="en-ZA" dirty="0" smtClean="0"/>
              <a:t>x </a:t>
            </a:r>
            <a:r>
              <a:rPr lang="en-ZA" dirty="0"/>
              <a:t>10 </a:t>
            </a:r>
            <a:r>
              <a:rPr lang="en-ZA" baseline="30000" dirty="0"/>
              <a:t>-7 </a:t>
            </a:r>
            <a:r>
              <a:rPr lang="en-ZA" dirty="0"/>
              <a:t>mole/L; </a:t>
            </a:r>
            <a:endParaRPr lang="en-ZA" dirty="0" smtClean="0"/>
          </a:p>
          <a:p>
            <a:r>
              <a:rPr lang="en-ZA" dirty="0" smtClean="0"/>
              <a:t>therefore</a:t>
            </a:r>
            <a:r>
              <a:rPr lang="en-ZA" dirty="0"/>
              <a:t>, </a:t>
            </a:r>
            <a:r>
              <a:rPr lang="en-ZA" dirty="0" smtClean="0"/>
              <a:t>the pH </a:t>
            </a:r>
            <a:r>
              <a:rPr lang="en-ZA" dirty="0"/>
              <a:t>of pure water is 7.00, and the solution is </a:t>
            </a:r>
            <a:r>
              <a:rPr lang="en-ZA" b="1" dirty="0"/>
              <a:t>neutral </a:t>
            </a:r>
            <a:r>
              <a:rPr lang="en-ZA" dirty="0"/>
              <a:t>(neither acidic nor basic).</a:t>
            </a:r>
          </a:p>
          <a:p>
            <a:r>
              <a:rPr lang="en-ZA" b="1" dirty="0"/>
              <a:t>Acidic </a:t>
            </a:r>
            <a:r>
              <a:rPr lang="en-ZA" dirty="0"/>
              <a:t>solutions have pH values of less than 7 and </a:t>
            </a:r>
            <a:r>
              <a:rPr lang="en-ZA" b="1" dirty="0"/>
              <a:t>basic </a:t>
            </a:r>
            <a:r>
              <a:rPr lang="en-ZA" dirty="0"/>
              <a:t>solutions have pH values </a:t>
            </a:r>
            <a:r>
              <a:rPr lang="en-ZA" dirty="0" smtClean="0"/>
              <a:t>of greater </a:t>
            </a:r>
            <a:r>
              <a:rPr lang="en-ZA" dirty="0"/>
              <a:t>than 7. </a:t>
            </a:r>
            <a:endParaRPr lang="en-ZA" dirty="0" smtClean="0"/>
          </a:p>
          <a:p>
            <a:r>
              <a:rPr lang="en-ZA" dirty="0" smtClean="0"/>
              <a:t>Table </a:t>
            </a:r>
            <a:r>
              <a:rPr lang="en-ZA" dirty="0"/>
              <a:t>6.3 gives some example hydrogen ion concentrations and </a:t>
            </a:r>
            <a:r>
              <a:rPr lang="en-ZA" dirty="0" smtClean="0"/>
              <a:t>the corresponding </a:t>
            </a:r>
            <a:r>
              <a:rPr lang="en-ZA" dirty="0"/>
              <a:t>pH values.</a:t>
            </a:r>
          </a:p>
        </p:txBody>
      </p:sp>
    </p:spTree>
    <p:extLst>
      <p:ext uri="{BB962C8B-B14F-4D97-AF65-F5344CB8AC3E}">
        <p14:creationId xmlns:p14="http://schemas.microsoft.com/office/powerpoint/2010/main" val="1393805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rmAutofit fontScale="90000"/>
          </a:bodyPr>
          <a:lstStyle/>
          <a:p>
            <a:r>
              <a:rPr lang="en-ZA" dirty="0" smtClean="0"/>
              <a:t>Value of Hydrogen Ion </a:t>
            </a:r>
            <a:r>
              <a:rPr lang="en-ZA" dirty="0" err="1" smtClean="0"/>
              <a:t>Conc</a:t>
            </a:r>
            <a:r>
              <a:rPr lang="en-ZA" dirty="0" smtClean="0"/>
              <a:t> and </a:t>
            </a:r>
            <a:r>
              <a:rPr lang="en-ZA" dirty="0" err="1" smtClean="0"/>
              <a:t>Corr</a:t>
            </a:r>
            <a:r>
              <a:rPr lang="en-ZA" dirty="0" smtClean="0"/>
              <a:t> pH Values</a:t>
            </a:r>
            <a:endParaRPr lang="en-ZA" dirty="0"/>
          </a:p>
        </p:txBody>
      </p:sp>
      <p:sp>
        <p:nvSpPr>
          <p:cNvPr id="3" name="Content Placeholder 2"/>
          <p:cNvSpPr>
            <a:spLocks noGrp="1"/>
          </p:cNvSpPr>
          <p:nvPr>
            <p:ph sz="quarter" idx="1"/>
          </p:nvPr>
        </p:nvSpPr>
        <p:spPr>
          <a:xfrm>
            <a:off x="179512" y="1412776"/>
            <a:ext cx="8784976" cy="5256584"/>
          </a:xfrm>
        </p:spPr>
        <p:txBody>
          <a:bodyPr/>
          <a:lstStyle/>
          <a:p>
            <a:r>
              <a:rPr lang="en-ZA" dirty="0" smtClean="0"/>
              <a:t>,</a:t>
            </a:r>
            <a:endParaRPr lang="en-ZA" dirty="0"/>
          </a:p>
        </p:txBody>
      </p:sp>
      <p:pic>
        <p:nvPicPr>
          <p:cNvPr id="3074" name="Picture 2" descr="C:\Users\2017 IMDC\Desktop\Env Chemistry 2018\Values of H+ with corr pH valu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07" y="1772816"/>
            <a:ext cx="8949924" cy="508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05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normAutofit fontScale="85000" lnSpcReduction="10000"/>
          </a:bodyPr>
          <a:lstStyle/>
          <a:p>
            <a:r>
              <a:rPr lang="en-ZA" dirty="0"/>
              <a:t>As seen in Table 6.3, when the H+ ion concentration is 1 times 10 to a </a:t>
            </a:r>
            <a:r>
              <a:rPr lang="en-ZA" dirty="0" smtClean="0"/>
              <a:t>power (the </a:t>
            </a:r>
            <a:r>
              <a:rPr lang="en-ZA" dirty="0"/>
              <a:t>superscript number, such as -2, -7, etc.) the pH is simply the negative value </a:t>
            </a:r>
            <a:r>
              <a:rPr lang="en-ZA" dirty="0" smtClean="0"/>
              <a:t>of that </a:t>
            </a:r>
            <a:r>
              <a:rPr lang="en-ZA" dirty="0"/>
              <a:t>power. </a:t>
            </a:r>
            <a:endParaRPr lang="en-ZA" dirty="0" smtClean="0"/>
          </a:p>
          <a:p>
            <a:r>
              <a:rPr lang="en-ZA" dirty="0" smtClean="0"/>
              <a:t>Thus</a:t>
            </a:r>
            <a:r>
              <a:rPr lang="en-ZA" dirty="0"/>
              <a:t>, when [H</a:t>
            </a:r>
            <a:r>
              <a:rPr lang="en-ZA" baseline="30000" dirty="0"/>
              <a:t>+</a:t>
            </a:r>
            <a:r>
              <a:rPr lang="en-ZA" dirty="0"/>
              <a:t>] is 1 </a:t>
            </a:r>
            <a:r>
              <a:rPr lang="en-ZA" dirty="0" smtClean="0"/>
              <a:t>x </a:t>
            </a:r>
            <a:r>
              <a:rPr lang="en-ZA" dirty="0"/>
              <a:t>10-3, the pH is 3; when [H</a:t>
            </a:r>
            <a:r>
              <a:rPr lang="en-ZA" baseline="30000" dirty="0"/>
              <a:t>+</a:t>
            </a:r>
            <a:r>
              <a:rPr lang="en-ZA" dirty="0"/>
              <a:t>] is 1 </a:t>
            </a:r>
            <a:r>
              <a:rPr lang="en-ZA" dirty="0" smtClean="0"/>
              <a:t>x </a:t>
            </a:r>
            <a:r>
              <a:rPr lang="en-ZA" dirty="0"/>
              <a:t>10</a:t>
            </a:r>
            <a:r>
              <a:rPr lang="en-ZA" baseline="30000" dirty="0"/>
              <a:t>-4</a:t>
            </a:r>
            <a:r>
              <a:rPr lang="en-ZA" dirty="0"/>
              <a:t>, the pH </a:t>
            </a:r>
            <a:r>
              <a:rPr lang="en-ZA" dirty="0" smtClean="0"/>
              <a:t>is 4</a:t>
            </a:r>
            <a:r>
              <a:rPr lang="en-ZA" dirty="0"/>
              <a:t>. That is because the log of 1 </a:t>
            </a:r>
            <a:r>
              <a:rPr lang="en-ZA" dirty="0" smtClean="0"/>
              <a:t>x </a:t>
            </a:r>
            <a:r>
              <a:rPr lang="en-ZA" dirty="0"/>
              <a:t>10</a:t>
            </a:r>
            <a:r>
              <a:rPr lang="en-ZA" baseline="30000" dirty="0"/>
              <a:t>-3</a:t>
            </a:r>
            <a:r>
              <a:rPr lang="en-ZA" dirty="0"/>
              <a:t> is -3 and that of 1x10</a:t>
            </a:r>
            <a:r>
              <a:rPr lang="en-ZA" baseline="30000" dirty="0"/>
              <a:t>-4 </a:t>
            </a:r>
            <a:r>
              <a:rPr lang="en-ZA" dirty="0"/>
              <a:t>is -4. Therefore, </a:t>
            </a:r>
            <a:r>
              <a:rPr lang="en-ZA" dirty="0" smtClean="0"/>
              <a:t>the negative </a:t>
            </a:r>
            <a:r>
              <a:rPr lang="en-ZA" dirty="0"/>
              <a:t>logs are 3 and 4, respectively, because the sign is reversed. </a:t>
            </a:r>
            <a:endParaRPr lang="en-ZA" dirty="0" smtClean="0"/>
          </a:p>
          <a:p>
            <a:r>
              <a:rPr lang="en-ZA" dirty="0" smtClean="0"/>
              <a:t>What </a:t>
            </a:r>
            <a:r>
              <a:rPr lang="en-ZA" dirty="0"/>
              <a:t>about </a:t>
            </a:r>
            <a:r>
              <a:rPr lang="en-ZA" dirty="0" smtClean="0"/>
              <a:t>the pH </a:t>
            </a:r>
            <a:r>
              <a:rPr lang="en-ZA" dirty="0"/>
              <a:t>of a solution with a hydrogen ion concentration between 1 </a:t>
            </a:r>
            <a:r>
              <a:rPr lang="en-ZA" dirty="0" smtClean="0"/>
              <a:t>x </a:t>
            </a:r>
            <a:r>
              <a:rPr lang="en-ZA" dirty="0"/>
              <a:t>10</a:t>
            </a:r>
            <a:r>
              <a:rPr lang="en-ZA" baseline="30000" dirty="0"/>
              <a:t>-4</a:t>
            </a:r>
            <a:r>
              <a:rPr lang="en-ZA" dirty="0"/>
              <a:t> and 1 </a:t>
            </a:r>
            <a:r>
              <a:rPr lang="en-ZA" dirty="0" smtClean="0"/>
              <a:t>x 10</a:t>
            </a:r>
            <a:r>
              <a:rPr lang="en-ZA" baseline="30000" dirty="0" smtClean="0"/>
              <a:t>-3</a:t>
            </a:r>
            <a:r>
              <a:rPr lang="en-ZA" dirty="0" smtClean="0"/>
              <a:t>, such </a:t>
            </a:r>
            <a:r>
              <a:rPr lang="en-ZA" dirty="0"/>
              <a:t>as 3.16 </a:t>
            </a:r>
            <a:r>
              <a:rPr lang="en-ZA" dirty="0" smtClean="0"/>
              <a:t>x </a:t>
            </a:r>
            <a:r>
              <a:rPr lang="en-ZA" dirty="0"/>
              <a:t>10</a:t>
            </a:r>
            <a:r>
              <a:rPr lang="en-ZA" baseline="30000" dirty="0"/>
              <a:t>-4</a:t>
            </a:r>
            <a:r>
              <a:rPr lang="en-ZA" dirty="0"/>
              <a:t>? </a:t>
            </a:r>
            <a:endParaRPr lang="en-ZA" dirty="0" smtClean="0"/>
          </a:p>
          <a:p>
            <a:r>
              <a:rPr lang="en-ZA" dirty="0" smtClean="0"/>
              <a:t>Since </a:t>
            </a:r>
            <a:r>
              <a:rPr lang="en-ZA" dirty="0"/>
              <a:t>[H</a:t>
            </a:r>
            <a:r>
              <a:rPr lang="en-ZA" baseline="30000" dirty="0"/>
              <a:t>+</a:t>
            </a:r>
            <a:r>
              <a:rPr lang="en-ZA" dirty="0"/>
              <a:t>] is between 1 </a:t>
            </a:r>
            <a:r>
              <a:rPr lang="en-ZA" dirty="0" smtClean="0"/>
              <a:t>x </a:t>
            </a:r>
            <a:r>
              <a:rPr lang="en-ZA" dirty="0"/>
              <a:t>10</a:t>
            </a:r>
            <a:r>
              <a:rPr lang="en-ZA" baseline="30000" dirty="0"/>
              <a:t>-4 </a:t>
            </a:r>
            <a:r>
              <a:rPr lang="en-ZA" dirty="0"/>
              <a:t>and 1 </a:t>
            </a:r>
            <a:r>
              <a:rPr lang="en-ZA" dirty="0" smtClean="0"/>
              <a:t>x </a:t>
            </a:r>
            <a:r>
              <a:rPr lang="en-ZA" dirty="0"/>
              <a:t>10</a:t>
            </a:r>
            <a:r>
              <a:rPr lang="en-ZA" baseline="30000" dirty="0"/>
              <a:t>-3</a:t>
            </a:r>
            <a:r>
              <a:rPr lang="en-ZA" dirty="0"/>
              <a:t> M, the pH </a:t>
            </a:r>
            <a:r>
              <a:rPr lang="en-ZA" dirty="0" smtClean="0"/>
              <a:t>is obviously </a:t>
            </a:r>
            <a:r>
              <a:rPr lang="en-ZA" dirty="0"/>
              <a:t>going to be between 3 and 4. </a:t>
            </a:r>
            <a:endParaRPr lang="en-ZA" dirty="0" smtClean="0"/>
          </a:p>
          <a:p>
            <a:r>
              <a:rPr lang="en-ZA" dirty="0" smtClean="0"/>
              <a:t>The </a:t>
            </a:r>
            <a:r>
              <a:rPr lang="en-ZA" dirty="0"/>
              <a:t>pH is calculated very easily on </a:t>
            </a:r>
            <a:r>
              <a:rPr lang="en-ZA" dirty="0" smtClean="0"/>
              <a:t>an electronic calculator </a:t>
            </a:r>
            <a:r>
              <a:rPr lang="en-ZA" dirty="0"/>
              <a:t>by entering 3.16 </a:t>
            </a:r>
            <a:r>
              <a:rPr lang="en-ZA" dirty="0" smtClean="0"/>
              <a:t>x </a:t>
            </a:r>
            <a:r>
              <a:rPr lang="en-ZA" dirty="0"/>
              <a:t>10</a:t>
            </a:r>
            <a:r>
              <a:rPr lang="en-ZA" baseline="30000" dirty="0"/>
              <a:t>-4</a:t>
            </a:r>
            <a:r>
              <a:rPr lang="en-ZA" dirty="0"/>
              <a:t> on the keyboard and pressing the “</a:t>
            </a:r>
            <a:r>
              <a:rPr lang="en-ZA" dirty="0" smtClean="0"/>
              <a:t>log” button</a:t>
            </a:r>
            <a:r>
              <a:rPr lang="en-ZA" dirty="0"/>
              <a:t>. </a:t>
            </a:r>
            <a:endParaRPr lang="en-ZA" dirty="0" smtClean="0"/>
          </a:p>
          <a:p>
            <a:r>
              <a:rPr lang="en-ZA" dirty="0" smtClean="0"/>
              <a:t>The </a:t>
            </a:r>
            <a:r>
              <a:rPr lang="en-ZA" dirty="0"/>
              <a:t>log of the number is -3.50, and the pH is 3.50.</a:t>
            </a:r>
          </a:p>
        </p:txBody>
      </p:sp>
    </p:spTree>
    <p:extLst>
      <p:ext uri="{BB962C8B-B14F-4D97-AF65-F5344CB8AC3E}">
        <p14:creationId xmlns:p14="http://schemas.microsoft.com/office/powerpoint/2010/main" val="1832800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b="1" dirty="0"/>
              <a:t>Acid-Base </a:t>
            </a:r>
            <a:r>
              <a:rPr lang="en-ZA" b="1" dirty="0" err="1"/>
              <a:t>Equilibria</a:t>
            </a:r>
            <a:endParaRPr lang="en-ZA" b="1"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79512" y="1412776"/>
                <a:ext cx="8784976" cy="5256584"/>
              </a:xfrm>
            </p:spPr>
            <p:txBody>
              <a:bodyPr/>
              <a:lstStyle/>
              <a:p>
                <a:r>
                  <a:rPr lang="en-ZA" dirty="0" smtClean="0"/>
                  <a:t>Many </a:t>
                </a:r>
                <a:r>
                  <a:rPr lang="en-ZA" dirty="0"/>
                  <a:t>of the phenomena in aquatic chemistry and geochemistry involve </a:t>
                </a:r>
                <a:r>
                  <a:rPr lang="en-ZA" b="1" dirty="0" smtClean="0"/>
                  <a:t>solution equilibrium</a:t>
                </a:r>
                <a:r>
                  <a:rPr lang="en-ZA" dirty="0"/>
                  <a:t>. </a:t>
                </a:r>
                <a:endParaRPr lang="en-ZA" dirty="0" smtClean="0"/>
              </a:p>
              <a:p>
                <a:r>
                  <a:rPr lang="en-ZA" dirty="0" smtClean="0"/>
                  <a:t>In </a:t>
                </a:r>
                <a:r>
                  <a:rPr lang="en-ZA" dirty="0"/>
                  <a:t>a general sense, solution equilibrium deals with the extent to </a:t>
                </a:r>
                <a:r>
                  <a:rPr lang="en-ZA" dirty="0" smtClean="0"/>
                  <a:t>which </a:t>
                </a:r>
                <a:r>
                  <a:rPr lang="en-ZA" b="1" dirty="0" smtClean="0"/>
                  <a:t>reversible </a:t>
                </a:r>
                <a:r>
                  <a:rPr lang="en-ZA" dirty="0"/>
                  <a:t>acid-base, </a:t>
                </a:r>
                <a:r>
                  <a:rPr lang="en-ZA" dirty="0" err="1"/>
                  <a:t>solubilization</a:t>
                </a:r>
                <a:r>
                  <a:rPr lang="en-ZA" dirty="0"/>
                  <a:t> (precipitation), </a:t>
                </a:r>
                <a:r>
                  <a:rPr lang="en-ZA" dirty="0" err="1"/>
                  <a:t>complexation</a:t>
                </a:r>
                <a:r>
                  <a:rPr lang="en-ZA" dirty="0"/>
                  <a:t>, or </a:t>
                </a:r>
                <a:r>
                  <a:rPr lang="en-ZA" dirty="0" smtClean="0"/>
                  <a:t>oxidation reduction reactions </a:t>
                </a:r>
                <a:r>
                  <a:rPr lang="en-ZA" dirty="0"/>
                  <a:t>proceed in a forward or backward </a:t>
                </a:r>
                <a:r>
                  <a:rPr lang="en-ZA" dirty="0" smtClean="0"/>
                  <a:t>direction.</a:t>
                </a:r>
              </a:p>
              <a:p>
                <a:r>
                  <a:rPr lang="en-ZA" dirty="0" smtClean="0"/>
                  <a:t>This </a:t>
                </a:r>
                <a:r>
                  <a:rPr lang="en-ZA" dirty="0"/>
                  <a:t>is expressed </a:t>
                </a:r>
                <a:r>
                  <a:rPr lang="en-ZA" dirty="0" smtClean="0"/>
                  <a:t>for a </a:t>
                </a:r>
                <a:r>
                  <a:rPr lang="en-ZA" dirty="0"/>
                  <a:t>generalized equilibrium </a:t>
                </a:r>
                <a:r>
                  <a:rPr lang="en-ZA" dirty="0" smtClean="0"/>
                  <a:t>reaction.</a:t>
                </a:r>
                <a:endParaRPr lang="en-ZA" dirty="0"/>
              </a:p>
              <a:p>
                <a:pPr algn="ctr"/>
                <a:r>
                  <a:rPr lang="en-ZA" dirty="0" err="1"/>
                  <a:t>aA</a:t>
                </a:r>
                <a:r>
                  <a:rPr lang="en-ZA" dirty="0"/>
                  <a:t> + </a:t>
                </a:r>
                <a:r>
                  <a:rPr lang="en-ZA" dirty="0" err="1"/>
                  <a:t>bB</a:t>
                </a:r>
                <a:r>
                  <a:rPr lang="en-ZA" dirty="0"/>
                  <a:t> </a:t>
                </a:r>
                <a14:m>
                  <m:oMath xmlns:m="http://schemas.openxmlformats.org/officeDocument/2006/math">
                    <m:m>
                      <m:mPr>
                        <m:mcs>
                          <m:mc>
                            <m:mcPr>
                              <m:count m:val="1"/>
                              <m:mcJc m:val="center"/>
                            </m:mcPr>
                          </m:mc>
                        </m:mcs>
                        <m:ctrlPr>
                          <a:rPr lang="en-ZA" i="1" dirty="0" smtClean="0">
                            <a:latin typeface="Cambria Math"/>
                            <a:cs typeface="Calibri"/>
                          </a:rPr>
                        </m:ctrlPr>
                      </m:mPr>
                      <m:mr>
                        <m:e>
                          <m:r>
                            <a:rPr lang="en-ZA" i="1" dirty="0">
                              <a:latin typeface="Cambria Math"/>
                              <a:cs typeface="Calibri"/>
                            </a:rPr>
                            <m:t>→</m:t>
                          </m:r>
                        </m:e>
                      </m:mr>
                      <m:mr>
                        <m:e>
                          <m:r>
                            <a:rPr lang="en-ZA" i="1" dirty="0" smtClean="0">
                              <a:latin typeface="Cambria Math"/>
                              <a:cs typeface="Calibri"/>
                            </a:rPr>
                            <m:t>←</m:t>
                          </m:r>
                        </m:e>
                      </m:mr>
                    </m:m>
                    <m:r>
                      <a:rPr lang="en-ZA" i="1" dirty="0" smtClean="0">
                        <a:latin typeface="Cambria Math"/>
                      </a:rPr>
                      <m:t> </m:t>
                    </m:r>
                  </m:oMath>
                </a14:m>
                <a:r>
                  <a:rPr lang="en-ZA" dirty="0" err="1"/>
                  <a:t>cC</a:t>
                </a:r>
                <a:r>
                  <a:rPr lang="en-ZA" dirty="0"/>
                  <a:t> + </a:t>
                </a:r>
                <a:r>
                  <a:rPr lang="en-ZA" dirty="0" err="1" smtClean="0"/>
                  <a:t>dD</a:t>
                </a:r>
                <a:endParaRPr lang="en-ZA" sz="4000" baseline="30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79512" y="1412776"/>
                <a:ext cx="8784976" cy="5256584"/>
              </a:xfrm>
              <a:blipFill rotWithShape="1">
                <a:blip r:embed="rId2"/>
                <a:stretch>
                  <a:fillRect l="-693" t="-1044" r="-416"/>
                </a:stretch>
              </a:blipFill>
            </p:spPr>
            <p:txBody>
              <a:bodyPr/>
              <a:lstStyle/>
              <a:p>
                <a:r>
                  <a:rPr lang="en-ZA">
                    <a:noFill/>
                  </a:rPr>
                  <a:t> </a:t>
                </a:r>
              </a:p>
            </p:txBody>
          </p:sp>
        </mc:Fallback>
      </mc:AlternateContent>
    </p:spTree>
    <p:extLst>
      <p:ext uri="{BB962C8B-B14F-4D97-AF65-F5344CB8AC3E}">
        <p14:creationId xmlns:p14="http://schemas.microsoft.com/office/powerpoint/2010/main" val="183280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u="sng" dirty="0">
                <a:cs typeface="Trebuchet MS" pitchFamily="34" charset="0"/>
              </a:rPr>
              <a:t>Course Outline </a:t>
            </a:r>
            <a:r>
              <a:rPr lang="en-GB" altLang="en-US" u="sng" dirty="0">
                <a:cs typeface="Trebuchet MS" pitchFamily="34" charset="0"/>
              </a:rPr>
              <a:t>: </a:t>
            </a:r>
            <a:r>
              <a:rPr lang="en-GB" altLang="en-US" b="1" i="1" u="sng" dirty="0" err="1">
                <a:cs typeface="Trebuchet MS" pitchFamily="34" charset="0"/>
              </a:rPr>
              <a:t>contn</a:t>
            </a:r>
            <a:r>
              <a:rPr lang="en-GB" altLang="en-US" b="1" i="1" u="sng" dirty="0">
                <a:cs typeface="Trebuchet MS" pitchFamily="34" charset="0"/>
              </a:rPr>
              <a:t>.</a:t>
            </a:r>
            <a:endParaRPr lang="en-ZA" dirty="0"/>
          </a:p>
        </p:txBody>
      </p:sp>
      <p:sp>
        <p:nvSpPr>
          <p:cNvPr id="3" name="Content Placeholder 2"/>
          <p:cNvSpPr>
            <a:spLocks noGrp="1"/>
          </p:cNvSpPr>
          <p:nvPr>
            <p:ph sz="quarter" idx="1"/>
          </p:nvPr>
        </p:nvSpPr>
        <p:spPr/>
        <p:txBody>
          <a:bodyPr>
            <a:normAutofit fontScale="85000" lnSpcReduction="10000"/>
          </a:bodyPr>
          <a:lstStyle/>
          <a:p>
            <a:r>
              <a:rPr lang="en-GB" b="1" dirty="0"/>
              <a:t>TOPIC 6: </a:t>
            </a:r>
            <a:r>
              <a:rPr lang="en-US" b="1" dirty="0"/>
              <a:t>CHAPTER 6: THE ATMOSPHERE AND ATMOSPHERIC CHEMISTRY</a:t>
            </a:r>
            <a:r>
              <a:rPr lang="en-US" dirty="0"/>
              <a:t/>
            </a:r>
            <a:br>
              <a:rPr lang="en-US" dirty="0"/>
            </a:br>
            <a:r>
              <a:rPr lang="en-US" dirty="0"/>
              <a:t>1 The Atmosphere and Atmospheric Chemistry</a:t>
            </a:r>
            <a:br>
              <a:rPr lang="en-US" dirty="0"/>
            </a:br>
            <a:r>
              <a:rPr lang="en-US" dirty="0"/>
              <a:t>2 Physical Characteristics of the Atmosphere</a:t>
            </a:r>
            <a:br>
              <a:rPr lang="en-US" dirty="0"/>
            </a:br>
            <a:r>
              <a:rPr lang="en-US" dirty="0"/>
              <a:t>3 Energy Transfer in the Atmosphere</a:t>
            </a:r>
            <a:br>
              <a:rPr lang="en-US" dirty="0"/>
            </a:br>
            <a:r>
              <a:rPr lang="en-US" dirty="0"/>
              <a:t>4 Atmospheric Mass Transfer, Meteorology, and Weather</a:t>
            </a:r>
            <a:endParaRPr lang="en-ZA" dirty="0"/>
          </a:p>
          <a:p>
            <a:r>
              <a:rPr lang="en-GB" b="1" dirty="0"/>
              <a:t>TOPIC 6: </a:t>
            </a:r>
            <a:r>
              <a:rPr lang="en-US" b="1" dirty="0"/>
              <a:t>CHAPTER 6: THE ATMOSPHERE AND ATMOSPHERIC CHEMISTRY</a:t>
            </a:r>
            <a:endParaRPr lang="en-ZA" dirty="0"/>
          </a:p>
          <a:p>
            <a:r>
              <a:rPr lang="en-US" dirty="0"/>
              <a:t>5 Inversions and Air Pollution</a:t>
            </a:r>
            <a:br>
              <a:rPr lang="en-US" dirty="0"/>
            </a:br>
            <a:r>
              <a:rPr lang="en-US" dirty="0"/>
              <a:t>6 Chemical and Photochemical Reactions in the Atmosphere</a:t>
            </a:r>
            <a:br>
              <a:rPr lang="en-US" dirty="0"/>
            </a:br>
            <a:r>
              <a:rPr lang="en-US" dirty="0"/>
              <a:t>7 Acid–Base Reactions in the Atmosphere</a:t>
            </a:r>
            <a:br>
              <a:rPr lang="en-US" dirty="0"/>
            </a:br>
            <a:r>
              <a:rPr lang="en-US" dirty="0"/>
              <a:t>8 Reactions of Atmospheric Oxygen and Nitrogen </a:t>
            </a:r>
            <a:endParaRPr lang="en-ZA" dirty="0"/>
          </a:p>
          <a:p>
            <a:r>
              <a:rPr lang="en-GB" b="1" dirty="0"/>
              <a:t> </a:t>
            </a:r>
            <a:endParaRPr lang="en-ZA" dirty="0"/>
          </a:p>
          <a:p>
            <a:endParaRPr lang="en-ZA" dirty="0"/>
          </a:p>
        </p:txBody>
      </p:sp>
    </p:spTree>
    <p:extLst>
      <p:ext uri="{BB962C8B-B14F-4D97-AF65-F5344CB8AC3E}">
        <p14:creationId xmlns:p14="http://schemas.microsoft.com/office/powerpoint/2010/main" val="21438566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79512" y="1412776"/>
                <a:ext cx="8784976" cy="5256584"/>
              </a:xfrm>
            </p:spPr>
            <p:txBody>
              <a:bodyPr/>
              <a:lstStyle/>
              <a:p>
                <a:r>
                  <a:rPr lang="en-ZA" dirty="0"/>
                  <a:t>There are several major kinds of </a:t>
                </a:r>
                <a:r>
                  <a:rPr lang="en-ZA" dirty="0" err="1"/>
                  <a:t>equilibria</a:t>
                </a:r>
                <a:r>
                  <a:rPr lang="en-ZA" dirty="0"/>
                  <a:t> in aqueous solution. </a:t>
                </a:r>
                <a:endParaRPr lang="en-ZA" dirty="0" smtClean="0"/>
              </a:p>
              <a:p>
                <a:r>
                  <a:rPr lang="en-ZA" dirty="0" smtClean="0"/>
                  <a:t>The </a:t>
                </a:r>
                <a:r>
                  <a:rPr lang="en-ZA" dirty="0"/>
                  <a:t>one </a:t>
                </a:r>
                <a:r>
                  <a:rPr lang="en-ZA" dirty="0" smtClean="0"/>
                  <a:t>under consideration </a:t>
                </a:r>
                <a:r>
                  <a:rPr lang="en-ZA" dirty="0"/>
                  <a:t>here is acid–base equilibrium as exemplified by the ionization </a:t>
                </a:r>
                <a:r>
                  <a:rPr lang="en-ZA" dirty="0" smtClean="0"/>
                  <a:t>of acetic </a:t>
                </a:r>
                <a:r>
                  <a:rPr lang="en-ZA" dirty="0"/>
                  <a:t>acid, </a:t>
                </a:r>
                <a:r>
                  <a:rPr lang="en-ZA" dirty="0" err="1"/>
                  <a:t>HAc</a:t>
                </a:r>
                <a:r>
                  <a:rPr lang="en-ZA" dirty="0"/>
                  <a:t>,</a:t>
                </a:r>
              </a:p>
              <a:p>
                <a:pPr algn="ctr"/>
                <a:r>
                  <a:rPr lang="en-ZA" dirty="0" err="1" smtClean="0"/>
                  <a:t>HAc</a:t>
                </a:r>
                <a:r>
                  <a:rPr lang="en-ZA" dirty="0" smtClean="0"/>
                  <a:t> </a:t>
                </a:r>
                <a14:m>
                  <m:oMath xmlns:m="http://schemas.openxmlformats.org/officeDocument/2006/math">
                    <m:m>
                      <m:mPr>
                        <m:mcs>
                          <m:mc>
                            <m:mcPr>
                              <m:count m:val="1"/>
                              <m:mcJc m:val="center"/>
                            </m:mcPr>
                          </m:mc>
                        </m:mcs>
                        <m:ctrlPr>
                          <a:rPr lang="en-ZA" i="1" dirty="0">
                            <a:latin typeface="Cambria Math"/>
                            <a:cs typeface="Calibri"/>
                          </a:rPr>
                        </m:ctrlPr>
                      </m:mPr>
                      <m:mr>
                        <m:e>
                          <m:r>
                            <a:rPr lang="en-ZA" i="1" dirty="0">
                              <a:latin typeface="Cambria Math"/>
                              <a:cs typeface="Calibri"/>
                            </a:rPr>
                            <m:t>→</m:t>
                          </m:r>
                        </m:e>
                      </m:mr>
                      <m:mr>
                        <m:e>
                          <m:r>
                            <a:rPr lang="en-ZA" i="1" dirty="0">
                              <a:latin typeface="Cambria Math"/>
                              <a:cs typeface="Calibri"/>
                            </a:rPr>
                            <m:t>←</m:t>
                          </m:r>
                        </m:e>
                      </m:mr>
                    </m:m>
                    <m:r>
                      <a:rPr lang="en-ZA" i="1" dirty="0">
                        <a:latin typeface="Cambria Math"/>
                        <a:cs typeface="Calibri"/>
                      </a:rPr>
                      <m:t> </m:t>
                    </m:r>
                  </m:oMath>
                </a14:m>
                <a:r>
                  <a:rPr lang="en-ZA" dirty="0"/>
                  <a:t>H</a:t>
                </a:r>
                <a:r>
                  <a:rPr lang="en-ZA" baseline="30000" dirty="0"/>
                  <a:t>+</a:t>
                </a:r>
                <a:r>
                  <a:rPr lang="en-ZA" dirty="0"/>
                  <a:t> + </a:t>
                </a:r>
                <a:r>
                  <a:rPr lang="en-ZA" dirty="0" smtClean="0"/>
                  <a:t>Ac</a:t>
                </a:r>
                <a:r>
                  <a:rPr lang="en-ZA" baseline="30000" dirty="0" smtClean="0"/>
                  <a:t>-</a:t>
                </a:r>
              </a:p>
              <a:p>
                <a:endParaRPr lang="en-ZA" baseline="30000" dirty="0"/>
              </a:p>
              <a:p>
                <a:endParaRPr lang="en-ZA" baseline="30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79512" y="1412776"/>
                <a:ext cx="8784976" cy="5256584"/>
              </a:xfrm>
              <a:blipFill rotWithShape="1">
                <a:blip r:embed="rId2"/>
                <a:stretch>
                  <a:fillRect l="-693" t="-1044"/>
                </a:stretch>
              </a:blipFill>
            </p:spPr>
            <p:txBody>
              <a:bodyPr/>
              <a:lstStyle/>
              <a:p>
                <a:r>
                  <a:rPr lang="en-ZA">
                    <a:noFill/>
                  </a:rPr>
                  <a:t> </a:t>
                </a:r>
              </a:p>
            </p:txBody>
          </p:sp>
        </mc:Fallback>
      </mc:AlternateContent>
      <p:pic>
        <p:nvPicPr>
          <p:cNvPr id="1026" name="Picture 2" descr="C:\Users\2017 IMDC\Desktop\Env Chemistry 2018\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5"/>
            <a:ext cx="4320480" cy="155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503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79512" y="1412776"/>
                <a:ext cx="8784976" cy="5256584"/>
              </a:xfrm>
            </p:spPr>
            <p:txBody>
              <a:bodyPr/>
              <a:lstStyle/>
              <a:p>
                <a:r>
                  <a:rPr lang="en-ZA" dirty="0"/>
                  <a:t>for which the acid dissociation constant </a:t>
                </a:r>
                <a:r>
                  <a:rPr lang="en-ZA" dirty="0" smtClean="0"/>
                  <a:t>for acetic acid is</a:t>
                </a:r>
              </a:p>
              <a:p>
                <a:endParaRPr lang="en-ZA" dirty="0"/>
              </a:p>
              <a:p>
                <a:pPr marL="0" indent="0" algn="ctr">
                  <a:buNone/>
                </a:pPr>
                <a14:m>
                  <m:oMath xmlns:m="http://schemas.openxmlformats.org/officeDocument/2006/math">
                    <m:f>
                      <m:fPr>
                        <m:ctrlPr>
                          <a:rPr lang="pt-BR" i="1" smtClean="0">
                            <a:latin typeface="Cambria Math"/>
                          </a:rPr>
                        </m:ctrlPr>
                      </m:fPr>
                      <m:num>
                        <m:r>
                          <a:rPr lang="pt-BR" i="1" smtClean="0">
                            <a:latin typeface="Cambria Math"/>
                          </a:rPr>
                          <m:t> </m:t>
                        </m:r>
                        <m:r>
                          <m:rPr>
                            <m:nor/>
                          </m:rPr>
                          <a:rPr lang="en-ZA" dirty="0"/>
                          <m:t>[</m:t>
                        </m:r>
                        <m:r>
                          <m:rPr>
                            <m:nor/>
                          </m:rPr>
                          <a:rPr lang="en-ZA" dirty="0"/>
                          <m:t>H</m:t>
                        </m:r>
                        <m:r>
                          <m:rPr>
                            <m:nor/>
                          </m:rPr>
                          <a:rPr lang="en-ZA" dirty="0"/>
                          <m:t>+][</m:t>
                        </m:r>
                        <m:r>
                          <m:rPr>
                            <m:nor/>
                          </m:rPr>
                          <a:rPr lang="en-ZA" dirty="0"/>
                          <m:t>Ac</m:t>
                        </m:r>
                        <m:r>
                          <m:rPr>
                            <m:nor/>
                          </m:rPr>
                          <a:rPr lang="en-ZA" dirty="0"/>
                          <m:t>−]</m:t>
                        </m:r>
                      </m:num>
                      <m:den>
                        <m:r>
                          <m:rPr>
                            <m:nor/>
                          </m:rPr>
                          <a:rPr lang="en-ZA" dirty="0"/>
                          <m:t>[</m:t>
                        </m:r>
                        <m:r>
                          <m:rPr>
                            <m:nor/>
                          </m:rPr>
                          <a:rPr lang="en-ZA" dirty="0"/>
                          <m:t>HAc</m:t>
                        </m:r>
                        <m:r>
                          <m:rPr>
                            <m:nor/>
                          </m:rPr>
                          <a:rPr lang="en-ZA" dirty="0"/>
                          <m:t>] </m:t>
                        </m:r>
                      </m:den>
                    </m:f>
                    <m:r>
                      <a:rPr lang="pt-BR" i="1" smtClean="0">
                        <a:latin typeface="Cambria Math"/>
                      </a:rPr>
                      <m:t> </m:t>
                    </m:r>
                  </m:oMath>
                </a14:m>
                <a:r>
                  <a:rPr lang="en-ZA" dirty="0" smtClean="0"/>
                  <a:t>= </a:t>
                </a:r>
                <a:r>
                  <a:rPr lang="en-ZA" dirty="0" err="1" smtClean="0"/>
                  <a:t>K</a:t>
                </a:r>
                <a:r>
                  <a:rPr lang="en-ZA" baseline="-25000" dirty="0" err="1" smtClean="0"/>
                  <a:t>a</a:t>
                </a:r>
                <a:r>
                  <a:rPr lang="en-ZA" dirty="0" smtClean="0"/>
                  <a:t> </a:t>
                </a:r>
                <a:r>
                  <a:rPr lang="en-ZA" dirty="0"/>
                  <a:t>= 1.75 x 10</a:t>
                </a:r>
                <a:r>
                  <a:rPr lang="en-ZA" baseline="30000" dirty="0"/>
                  <a:t>-5</a:t>
                </a:r>
                <a:r>
                  <a:rPr lang="en-ZA" dirty="0"/>
                  <a:t> (at 25°C</a:t>
                </a:r>
                <a:r>
                  <a:rPr lang="en-ZA" dirty="0" smtClean="0"/>
                  <a:t>)</a:t>
                </a: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79512" y="1412776"/>
                <a:ext cx="8784976" cy="5256584"/>
              </a:xfrm>
              <a:blipFill rotWithShape="1">
                <a:blip r:embed="rId2"/>
                <a:stretch>
                  <a:fillRect l="-693" t="-1044" r="-347"/>
                </a:stretch>
              </a:blipFill>
            </p:spPr>
            <p:txBody>
              <a:bodyPr/>
              <a:lstStyle/>
              <a:p>
                <a:r>
                  <a:rPr lang="en-ZA">
                    <a:noFill/>
                  </a:rPr>
                  <a:t> </a:t>
                </a:r>
              </a:p>
            </p:txBody>
          </p:sp>
        </mc:Fallback>
      </mc:AlternateContent>
    </p:spTree>
    <p:extLst>
      <p:ext uri="{BB962C8B-B14F-4D97-AF65-F5344CB8AC3E}">
        <p14:creationId xmlns:p14="http://schemas.microsoft.com/office/powerpoint/2010/main" val="36610582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normAutofit/>
          </a:bodyPr>
          <a:lstStyle/>
          <a:p>
            <a:r>
              <a:rPr lang="en-ZA" dirty="0"/>
              <a:t>As an example of an acid–base equilibrium problem, consider water </a:t>
            </a:r>
            <a:r>
              <a:rPr lang="en-ZA" dirty="0" smtClean="0"/>
              <a:t>in equilibrium </a:t>
            </a:r>
            <a:r>
              <a:rPr lang="en-ZA" dirty="0"/>
              <a:t>with atmospheric carbon dioxide. </a:t>
            </a:r>
            <a:endParaRPr lang="en-ZA" dirty="0" smtClean="0"/>
          </a:p>
          <a:p>
            <a:r>
              <a:rPr lang="en-ZA" dirty="0" smtClean="0"/>
              <a:t>The </a:t>
            </a:r>
            <a:r>
              <a:rPr lang="en-ZA" dirty="0"/>
              <a:t>value of [CO2(</a:t>
            </a:r>
            <a:r>
              <a:rPr lang="en-ZA" i="1" dirty="0" err="1"/>
              <a:t>aq</a:t>
            </a:r>
            <a:r>
              <a:rPr lang="en-ZA" dirty="0"/>
              <a:t>)] in water </a:t>
            </a:r>
            <a:r>
              <a:rPr lang="en-ZA" dirty="0" smtClean="0"/>
              <a:t>at 25°C </a:t>
            </a:r>
            <a:r>
              <a:rPr lang="en-ZA" dirty="0"/>
              <a:t>in equilibrium with air that is 350 parts per million CO2 (close to </a:t>
            </a:r>
            <a:r>
              <a:rPr lang="en-ZA" dirty="0" smtClean="0"/>
              <a:t>the concentration </a:t>
            </a:r>
            <a:r>
              <a:rPr lang="en-ZA" dirty="0"/>
              <a:t>of this gas in the atmosphere) is 1.146 x 10</a:t>
            </a:r>
            <a:r>
              <a:rPr lang="en-ZA" baseline="30000" dirty="0"/>
              <a:t>-5</a:t>
            </a:r>
            <a:r>
              <a:rPr lang="en-ZA" dirty="0"/>
              <a:t> moles/</a:t>
            </a:r>
            <a:r>
              <a:rPr lang="en-ZA" dirty="0" err="1"/>
              <a:t>liter</a:t>
            </a:r>
            <a:r>
              <a:rPr lang="en-ZA" dirty="0"/>
              <a:t> (M). </a:t>
            </a:r>
            <a:endParaRPr lang="en-ZA" dirty="0" smtClean="0"/>
          </a:p>
          <a:p>
            <a:r>
              <a:rPr lang="en-ZA" dirty="0" smtClean="0"/>
              <a:t>The</a:t>
            </a:r>
            <a:r>
              <a:rPr lang="en-ZA" dirty="0"/>
              <a:t> </a:t>
            </a:r>
            <a:r>
              <a:rPr lang="en-ZA" dirty="0" smtClean="0"/>
              <a:t>carbon </a:t>
            </a:r>
            <a:r>
              <a:rPr lang="en-ZA" dirty="0"/>
              <a:t>dioxide dissociates partially in water to produce equal concentrations of </a:t>
            </a:r>
            <a:r>
              <a:rPr lang="en-ZA" dirty="0" smtClean="0"/>
              <a:t>H+ and HCO</a:t>
            </a:r>
            <a:r>
              <a:rPr lang="en-ZA" baseline="-25000" dirty="0" smtClean="0"/>
              <a:t>3</a:t>
            </a:r>
            <a:r>
              <a:rPr lang="en-ZA" dirty="0" smtClean="0"/>
              <a:t> </a:t>
            </a:r>
            <a:r>
              <a:rPr lang="en-ZA" baseline="30000" dirty="0" smtClean="0"/>
              <a:t>-</a:t>
            </a:r>
            <a:r>
              <a:rPr lang="en-ZA" dirty="0" smtClean="0"/>
              <a:t>:</a:t>
            </a:r>
            <a:endParaRPr lang="en-ZA" dirty="0"/>
          </a:p>
        </p:txBody>
      </p:sp>
    </p:spTree>
    <p:extLst>
      <p:ext uri="{BB962C8B-B14F-4D97-AF65-F5344CB8AC3E}">
        <p14:creationId xmlns:p14="http://schemas.microsoft.com/office/powerpoint/2010/main" val="2806876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79512" y="1412776"/>
                <a:ext cx="8784976" cy="5256584"/>
              </a:xfrm>
            </p:spPr>
            <p:txBody>
              <a:bodyPr>
                <a:normAutofit/>
              </a:bodyPr>
              <a:lstStyle/>
              <a:p>
                <a:r>
                  <a:rPr lang="en-ZA" dirty="0" smtClean="0"/>
                  <a:t>CO</a:t>
                </a:r>
                <a:r>
                  <a:rPr lang="en-ZA" baseline="-25000" dirty="0"/>
                  <a:t>2</a:t>
                </a:r>
                <a:r>
                  <a:rPr lang="en-ZA" dirty="0"/>
                  <a:t> + H</a:t>
                </a:r>
                <a:r>
                  <a:rPr lang="en-ZA" baseline="-25000" dirty="0"/>
                  <a:t>2</a:t>
                </a:r>
                <a:r>
                  <a:rPr lang="en-ZA" dirty="0"/>
                  <a:t>O </a:t>
                </a:r>
                <a:r>
                  <a:rPr lang="en-ZA" dirty="0">
                    <a:latin typeface="Calibri"/>
                    <a:cs typeface="Calibri"/>
                  </a:rPr>
                  <a:t>↔</a:t>
                </a:r>
                <a:r>
                  <a:rPr lang="en-ZA" dirty="0" smtClean="0"/>
                  <a:t>  HCO</a:t>
                </a:r>
                <a:r>
                  <a:rPr lang="en-ZA" baseline="-25000" dirty="0" smtClean="0"/>
                  <a:t>3 </a:t>
                </a:r>
                <a:r>
                  <a:rPr lang="en-ZA" baseline="30000" dirty="0" smtClean="0"/>
                  <a:t>-</a:t>
                </a:r>
                <a:r>
                  <a:rPr lang="en-ZA" baseline="30000" dirty="0"/>
                  <a:t> </a:t>
                </a:r>
                <a:r>
                  <a:rPr lang="en-ZA" dirty="0" smtClean="0"/>
                  <a:t>+ </a:t>
                </a:r>
                <a:r>
                  <a:rPr lang="en-ZA" dirty="0"/>
                  <a:t>H</a:t>
                </a:r>
                <a:r>
                  <a:rPr lang="en-ZA" baseline="30000" dirty="0"/>
                  <a:t>+</a:t>
                </a:r>
                <a:r>
                  <a:rPr lang="en-ZA" dirty="0"/>
                  <a:t> </a:t>
                </a:r>
              </a:p>
              <a:p>
                <a:r>
                  <a:rPr lang="en-ZA" dirty="0"/>
                  <a:t>so that:</a:t>
                </a:r>
              </a:p>
              <a:p>
                <a:r>
                  <a:rPr lang="en-ZA" dirty="0"/>
                  <a:t>[H</a:t>
                </a:r>
                <a:r>
                  <a:rPr lang="en-ZA" baseline="30000" dirty="0"/>
                  <a:t>+</a:t>
                </a:r>
                <a:r>
                  <a:rPr lang="en-ZA" dirty="0"/>
                  <a:t>] = [</a:t>
                </a:r>
                <a:r>
                  <a:rPr lang="en-ZA" dirty="0" smtClean="0"/>
                  <a:t>HCO</a:t>
                </a:r>
                <a:r>
                  <a:rPr lang="en-ZA" baseline="-25000" dirty="0" smtClean="0"/>
                  <a:t>3</a:t>
                </a:r>
                <a:r>
                  <a:rPr lang="en-ZA" baseline="30000" dirty="0" smtClean="0"/>
                  <a:t>- </a:t>
                </a:r>
                <a:r>
                  <a:rPr lang="en-ZA" dirty="0" smtClean="0"/>
                  <a:t>]</a:t>
                </a:r>
              </a:p>
              <a:p>
                <a:r>
                  <a:rPr lang="en-ZA" dirty="0"/>
                  <a:t>The concentrations of H+ and </a:t>
                </a:r>
                <a:r>
                  <a:rPr lang="en-ZA" dirty="0" smtClean="0"/>
                  <a:t>HCO3 -</a:t>
                </a:r>
                <a:r>
                  <a:rPr lang="en-ZA" dirty="0"/>
                  <a:t> </a:t>
                </a:r>
                <a:r>
                  <a:rPr lang="en-ZA" dirty="0" smtClean="0"/>
                  <a:t>are </a:t>
                </a:r>
                <a:r>
                  <a:rPr lang="en-ZA" dirty="0"/>
                  <a:t>calculated from </a:t>
                </a:r>
                <a:r>
                  <a:rPr lang="en-ZA" dirty="0" smtClean="0"/>
                  <a:t>Ka1: </a:t>
                </a:r>
              </a:p>
              <a:p>
                <a:endParaRPr lang="en-ZA" dirty="0" smtClean="0"/>
              </a:p>
              <a:p>
                <a:r>
                  <a:rPr lang="en-ZA" dirty="0" smtClean="0"/>
                  <a:t>K</a:t>
                </a:r>
                <a:r>
                  <a:rPr lang="en-ZA" baseline="-25000" dirty="0" smtClean="0"/>
                  <a:t>a1</a:t>
                </a:r>
                <a:r>
                  <a:rPr lang="en-ZA" dirty="0" smtClean="0"/>
                  <a:t> =  </a:t>
                </a:r>
                <a14:m>
                  <m:oMath xmlns:m="http://schemas.openxmlformats.org/officeDocument/2006/math">
                    <m:f>
                      <m:fPr>
                        <m:ctrlPr>
                          <a:rPr lang="en-ZA" i="1" smtClean="0">
                            <a:latin typeface="Cambria Math"/>
                          </a:rPr>
                        </m:ctrlPr>
                      </m:fPr>
                      <m:num>
                        <m:r>
                          <m:rPr>
                            <m:nor/>
                          </m:rPr>
                          <a:rPr lang="en-ZA" dirty="0"/>
                          <m:t>[</m:t>
                        </m:r>
                        <m:r>
                          <m:rPr>
                            <m:nor/>
                          </m:rPr>
                          <a:rPr lang="en-ZA" dirty="0"/>
                          <m:t>H</m:t>
                        </m:r>
                        <m:r>
                          <m:rPr>
                            <m:nor/>
                          </m:rPr>
                          <a:rPr lang="en-ZA" baseline="30000" dirty="0"/>
                          <m:t>+</m:t>
                        </m:r>
                        <m:r>
                          <m:rPr>
                            <m:nor/>
                          </m:rPr>
                          <a:rPr lang="en-ZA" dirty="0"/>
                          <m:t>][</m:t>
                        </m:r>
                        <m:r>
                          <m:rPr>
                            <m:nor/>
                          </m:rPr>
                          <a:rPr lang="en-ZA" dirty="0"/>
                          <m:t>HCO</m:t>
                        </m:r>
                        <m:r>
                          <m:rPr>
                            <m:nor/>
                          </m:rPr>
                          <a:rPr lang="en-ZA" baseline="-25000" dirty="0"/>
                          <m:t>3</m:t>
                        </m:r>
                        <m:r>
                          <m:rPr>
                            <m:nor/>
                          </m:rPr>
                          <a:rPr lang="en-ZA" dirty="0"/>
                          <m:t> </m:t>
                        </m:r>
                        <m:r>
                          <m:rPr>
                            <m:nor/>
                          </m:rPr>
                          <a:rPr lang="en-ZA" baseline="30000" dirty="0"/>
                          <m:t>− </m:t>
                        </m:r>
                        <m:r>
                          <m:rPr>
                            <m:nor/>
                          </m:rPr>
                          <a:rPr lang="en-ZA" dirty="0"/>
                          <m:t>]</m:t>
                        </m:r>
                      </m:num>
                      <m:den>
                        <m:r>
                          <m:rPr>
                            <m:nor/>
                          </m:rPr>
                          <a:rPr lang="en-ZA" dirty="0"/>
                          <m:t>[</m:t>
                        </m:r>
                        <m:r>
                          <m:rPr>
                            <m:nor/>
                          </m:rPr>
                          <a:rPr lang="en-ZA" dirty="0"/>
                          <m:t>CO</m:t>
                        </m:r>
                        <m:r>
                          <m:rPr>
                            <m:nor/>
                          </m:rPr>
                          <a:rPr lang="en-ZA" baseline="-25000" dirty="0"/>
                          <m:t>2</m:t>
                        </m:r>
                        <m:r>
                          <m:rPr>
                            <m:nor/>
                          </m:rPr>
                          <a:rPr lang="en-ZA" dirty="0"/>
                          <m:t>]</m:t>
                        </m:r>
                      </m:den>
                    </m:f>
                    <m:r>
                      <a:rPr lang="en-ZA" b="0" i="1" smtClean="0">
                        <a:latin typeface="Cambria Math"/>
                      </a:rPr>
                      <m:t> </m:t>
                    </m:r>
                  </m:oMath>
                </a14:m>
                <a:r>
                  <a:rPr lang="en-ZA" dirty="0" smtClean="0"/>
                  <a:t>= </a:t>
                </a:r>
                <a14:m>
                  <m:oMath xmlns:m="http://schemas.openxmlformats.org/officeDocument/2006/math">
                    <m:f>
                      <m:fPr>
                        <m:ctrlPr>
                          <a:rPr lang="en-ZA" i="1">
                            <a:latin typeface="Cambria Math"/>
                          </a:rPr>
                        </m:ctrlPr>
                      </m:fPr>
                      <m:num>
                        <m:r>
                          <m:rPr>
                            <m:nor/>
                          </m:rPr>
                          <a:rPr lang="en-ZA" dirty="0"/>
                          <m:t>[</m:t>
                        </m:r>
                        <m:r>
                          <m:rPr>
                            <m:nor/>
                          </m:rPr>
                          <a:rPr lang="en-ZA" dirty="0"/>
                          <m:t>H</m:t>
                        </m:r>
                        <m:r>
                          <m:rPr>
                            <m:nor/>
                          </m:rPr>
                          <a:rPr lang="en-ZA" baseline="30000" dirty="0"/>
                          <m:t>+</m:t>
                        </m:r>
                        <m:r>
                          <m:rPr>
                            <m:nor/>
                          </m:rPr>
                          <a:rPr lang="en-ZA" dirty="0"/>
                          <m:t>]</m:t>
                        </m:r>
                        <m:r>
                          <m:rPr>
                            <m:nor/>
                          </m:rPr>
                          <a:rPr lang="en-ZA" baseline="30000" dirty="0"/>
                          <m:t>2</m:t>
                        </m:r>
                      </m:num>
                      <m:den>
                        <m:r>
                          <m:rPr>
                            <m:nor/>
                          </m:rPr>
                          <a:rPr lang="en-ZA" dirty="0"/>
                          <m:t>1.146 </m:t>
                        </m:r>
                        <m:r>
                          <m:rPr>
                            <m:nor/>
                          </m:rPr>
                          <a:rPr lang="en-ZA" dirty="0"/>
                          <m:t>x</m:t>
                        </m:r>
                        <m:r>
                          <m:rPr>
                            <m:nor/>
                          </m:rPr>
                          <a:rPr lang="en-ZA" dirty="0"/>
                          <m:t> 10−5 </m:t>
                        </m:r>
                      </m:den>
                    </m:f>
                    <m:r>
                      <a:rPr lang="en-ZA" i="1">
                        <a:latin typeface="Cambria Math"/>
                      </a:rPr>
                      <m:t> </m:t>
                    </m:r>
                  </m:oMath>
                </a14:m>
                <a:r>
                  <a:rPr lang="en-ZA" dirty="0" smtClean="0"/>
                  <a:t>= </a:t>
                </a:r>
                <a:r>
                  <a:rPr lang="en-ZA" dirty="0"/>
                  <a:t>4.45 </a:t>
                </a:r>
                <a:r>
                  <a:rPr lang="en-ZA" dirty="0" smtClean="0"/>
                  <a:t>x </a:t>
                </a:r>
                <a:r>
                  <a:rPr lang="en-ZA" dirty="0"/>
                  <a:t>10</a:t>
                </a:r>
                <a:r>
                  <a:rPr lang="en-ZA" baseline="30000" dirty="0"/>
                  <a:t>-7</a:t>
                </a:r>
                <a:r>
                  <a:rPr lang="en-ZA" dirty="0"/>
                  <a:t> </a:t>
                </a:r>
                <a:endParaRPr lang="en-ZA" dirty="0" smtClean="0"/>
              </a:p>
              <a:p>
                <a:endParaRPr lang="en-ZA" dirty="0" smtClean="0"/>
              </a:p>
              <a:p>
                <a:r>
                  <a:rPr lang="en-ZA" dirty="0"/>
                  <a:t>[H+] = </a:t>
                </a:r>
                <a14:m>
                  <m:oMath xmlns:m="http://schemas.openxmlformats.org/officeDocument/2006/math">
                    <m:f>
                      <m:fPr>
                        <m:ctrlPr>
                          <a:rPr lang="en-ZA" i="1">
                            <a:latin typeface="Cambria Math"/>
                          </a:rPr>
                        </m:ctrlPr>
                      </m:fPr>
                      <m:num>
                        <m:r>
                          <m:rPr>
                            <m:nor/>
                          </m:rPr>
                          <a:rPr lang="en-ZA" dirty="0"/>
                          <m:t>Ka</m:t>
                        </m:r>
                        <m:r>
                          <m:rPr>
                            <m:nor/>
                          </m:rPr>
                          <a:rPr lang="en-ZA" dirty="0"/>
                          <m:t>1[</m:t>
                        </m:r>
                        <m:r>
                          <m:rPr>
                            <m:nor/>
                          </m:rPr>
                          <a:rPr lang="en-ZA" dirty="0"/>
                          <m:t>CO</m:t>
                        </m:r>
                        <m:r>
                          <m:rPr>
                            <m:nor/>
                          </m:rPr>
                          <a:rPr lang="en-ZA" dirty="0"/>
                          <m:t>2−]</m:t>
                        </m:r>
                      </m:num>
                      <m:den>
                        <m:r>
                          <m:rPr>
                            <m:nor/>
                          </m:rPr>
                          <a:rPr lang="en-ZA" dirty="0"/>
                          <m:t>[</m:t>
                        </m:r>
                        <m:r>
                          <m:rPr>
                            <m:nor/>
                          </m:rPr>
                          <a:rPr lang="en-ZA" dirty="0"/>
                          <m:t>HCO</m:t>
                        </m:r>
                        <m:r>
                          <m:rPr>
                            <m:nor/>
                          </m:rPr>
                          <a:rPr lang="en-ZA" dirty="0"/>
                          <m:t>3−]</m:t>
                        </m:r>
                      </m:den>
                    </m:f>
                    <m:r>
                      <a:rPr lang="en-ZA" i="1">
                        <a:latin typeface="Cambria Math"/>
                      </a:rPr>
                      <m:t> </m:t>
                    </m:r>
                  </m:oMath>
                </a14:m>
                <a:r>
                  <a:rPr lang="en-ZA" dirty="0"/>
                  <a:t>= </a:t>
                </a:r>
                <a14:m>
                  <m:oMath xmlns:m="http://schemas.openxmlformats.org/officeDocument/2006/math">
                    <m:f>
                      <m:fPr>
                        <m:ctrlPr>
                          <a:rPr lang="en-ZA" i="1">
                            <a:latin typeface="Cambria Math"/>
                          </a:rPr>
                        </m:ctrlPr>
                      </m:fPr>
                      <m:num>
                        <m:r>
                          <m:rPr>
                            <m:nor/>
                          </m:rPr>
                          <a:rPr lang="en-ZA" dirty="0"/>
                          <m:t>[</m:t>
                        </m:r>
                        <m:r>
                          <m:rPr>
                            <m:nor/>
                          </m:rPr>
                          <a:rPr lang="en-ZA" dirty="0"/>
                          <m:t>H</m:t>
                        </m:r>
                        <m:r>
                          <m:rPr>
                            <m:nor/>
                          </m:rPr>
                          <a:rPr lang="en-ZA" baseline="30000" dirty="0"/>
                          <m:t>+</m:t>
                        </m:r>
                        <m:r>
                          <m:rPr>
                            <m:nor/>
                          </m:rPr>
                          <a:rPr lang="en-ZA" dirty="0"/>
                          <m:t>]</m:t>
                        </m:r>
                        <m:r>
                          <m:rPr>
                            <m:nor/>
                          </m:rPr>
                          <a:rPr lang="en-ZA" baseline="30000" dirty="0"/>
                          <m:t>2</m:t>
                        </m:r>
                      </m:num>
                      <m:den>
                        <m:r>
                          <m:rPr>
                            <m:nor/>
                          </m:rPr>
                          <a:rPr lang="en-ZA" dirty="0"/>
                          <m:t>1.146 </m:t>
                        </m:r>
                        <m:r>
                          <m:rPr>
                            <m:nor/>
                          </m:rPr>
                          <a:rPr lang="en-ZA" dirty="0"/>
                          <m:t>x</m:t>
                        </m:r>
                        <m:r>
                          <m:rPr>
                            <m:nor/>
                          </m:rPr>
                          <a:rPr lang="en-ZA" dirty="0"/>
                          <m:t> 10−5 </m:t>
                        </m:r>
                      </m:den>
                    </m:f>
                    <m:r>
                      <a:rPr lang="en-ZA" i="1">
                        <a:latin typeface="Cambria Math"/>
                      </a:rPr>
                      <m:t> </m:t>
                    </m:r>
                  </m:oMath>
                </a14:m>
                <a:r>
                  <a:rPr lang="en-ZA" dirty="0"/>
                  <a:t>= 4.45 x 10</a:t>
                </a:r>
                <a:r>
                  <a:rPr lang="en-ZA" baseline="30000" dirty="0"/>
                  <a:t>-7</a:t>
                </a:r>
                <a:r>
                  <a:rPr lang="en-ZA" dirty="0"/>
                  <a:t> </a:t>
                </a:r>
              </a:p>
              <a:p>
                <a:endParaRPr lang="en-ZA"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79512" y="1412776"/>
                <a:ext cx="8784976" cy="5256584"/>
              </a:xfrm>
              <a:blipFill rotWithShape="1">
                <a:blip r:embed="rId2"/>
                <a:stretch>
                  <a:fillRect l="-693" t="-1160" b="-11137"/>
                </a:stretch>
              </a:blipFill>
            </p:spPr>
            <p:txBody>
              <a:bodyPr/>
              <a:lstStyle/>
              <a:p>
                <a:r>
                  <a:rPr lang="en-ZA">
                    <a:noFill/>
                  </a:rPr>
                  <a:t> </a:t>
                </a:r>
              </a:p>
            </p:txBody>
          </p:sp>
        </mc:Fallback>
      </mc:AlternateContent>
    </p:spTree>
    <p:extLst>
      <p:ext uri="{BB962C8B-B14F-4D97-AF65-F5344CB8AC3E}">
        <p14:creationId xmlns:p14="http://schemas.microsoft.com/office/powerpoint/2010/main" val="42392286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lstStyle/>
          <a:p>
            <a:r>
              <a:rPr lang="en-ZA" dirty="0"/>
              <a:t>Since [H+] = [</a:t>
            </a:r>
            <a:r>
              <a:rPr lang="en-ZA" dirty="0" smtClean="0"/>
              <a:t>HCO3 -], </a:t>
            </a:r>
            <a:r>
              <a:rPr lang="en-ZA" dirty="0"/>
              <a:t>this relationship simplifies </a:t>
            </a:r>
            <a:r>
              <a:rPr lang="en-ZA" dirty="0" smtClean="0"/>
              <a:t>to</a:t>
            </a:r>
          </a:p>
          <a:p>
            <a:endParaRPr lang="en-ZA" dirty="0"/>
          </a:p>
          <a:p>
            <a:r>
              <a:rPr lang="en-ZA" dirty="0"/>
              <a:t>[H+] = [</a:t>
            </a:r>
            <a:r>
              <a:rPr lang="en-ZA" dirty="0" smtClean="0"/>
              <a:t>HCO3 -] </a:t>
            </a:r>
            <a:r>
              <a:rPr lang="en-ZA" dirty="0"/>
              <a:t>= (1.146 </a:t>
            </a:r>
            <a:r>
              <a:rPr lang="en-ZA" dirty="0" smtClean="0"/>
              <a:t>x </a:t>
            </a:r>
            <a:r>
              <a:rPr lang="en-ZA" dirty="0"/>
              <a:t>10</a:t>
            </a:r>
            <a:r>
              <a:rPr lang="en-ZA" baseline="30000" dirty="0"/>
              <a:t>-5</a:t>
            </a:r>
            <a:r>
              <a:rPr lang="en-ZA" dirty="0"/>
              <a:t> </a:t>
            </a:r>
            <a:r>
              <a:rPr lang="en-ZA" dirty="0" smtClean="0"/>
              <a:t>x </a:t>
            </a:r>
            <a:r>
              <a:rPr lang="en-ZA" dirty="0"/>
              <a:t>4.45 </a:t>
            </a:r>
            <a:r>
              <a:rPr lang="en-ZA" dirty="0" smtClean="0"/>
              <a:t>x </a:t>
            </a:r>
            <a:r>
              <a:rPr lang="en-ZA" dirty="0"/>
              <a:t>10</a:t>
            </a:r>
            <a:r>
              <a:rPr lang="en-ZA" baseline="30000" dirty="0"/>
              <a:t>-7</a:t>
            </a:r>
            <a:r>
              <a:rPr lang="en-ZA" dirty="0"/>
              <a:t>)</a:t>
            </a:r>
            <a:r>
              <a:rPr lang="en-ZA" baseline="30000" dirty="0"/>
              <a:t>1/2 </a:t>
            </a:r>
            <a:r>
              <a:rPr lang="en-ZA" dirty="0"/>
              <a:t>= 2.25 x 10</a:t>
            </a:r>
            <a:r>
              <a:rPr lang="en-ZA" baseline="30000" dirty="0"/>
              <a:t>-6</a:t>
            </a:r>
            <a:r>
              <a:rPr lang="en-ZA" dirty="0"/>
              <a:t> </a:t>
            </a:r>
          </a:p>
          <a:p>
            <a:r>
              <a:rPr lang="en-ZA" dirty="0"/>
              <a:t>pH = </a:t>
            </a:r>
            <a:r>
              <a:rPr lang="en-ZA" dirty="0" smtClean="0"/>
              <a:t>5.65</a:t>
            </a:r>
          </a:p>
          <a:p>
            <a:endParaRPr lang="en-ZA" dirty="0"/>
          </a:p>
          <a:p>
            <a:r>
              <a:rPr lang="en-ZA" dirty="0"/>
              <a:t>This calculation explains why pure water that has equilibrated with the </a:t>
            </a:r>
            <a:r>
              <a:rPr lang="en-ZA" dirty="0" smtClean="0"/>
              <a:t>unpolluted atmosphere </a:t>
            </a:r>
            <a:r>
              <a:rPr lang="en-ZA" dirty="0"/>
              <a:t>is slightly acidic, with a pH somewhat less than 7.</a:t>
            </a:r>
          </a:p>
        </p:txBody>
      </p:sp>
    </p:spTree>
    <p:extLst>
      <p:ext uri="{BB962C8B-B14F-4D97-AF65-F5344CB8AC3E}">
        <p14:creationId xmlns:p14="http://schemas.microsoft.com/office/powerpoint/2010/main" val="31596120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1008112"/>
          </a:xfrm>
        </p:spPr>
        <p:txBody>
          <a:bodyPr>
            <a:normAutofit fontScale="90000"/>
          </a:bodyPr>
          <a:lstStyle/>
          <a:p>
            <a:r>
              <a:rPr lang="en-ZA" b="1" dirty="0"/>
              <a:t>PREPARATION OF </a:t>
            </a:r>
            <a:r>
              <a:rPr lang="en-ZA" b="1" dirty="0" smtClean="0"/>
              <a:t>ACIDS, BASES AND SALTS</a:t>
            </a:r>
            <a:endParaRPr lang="en-ZA" dirty="0"/>
          </a:p>
        </p:txBody>
      </p:sp>
      <p:sp>
        <p:nvSpPr>
          <p:cNvPr id="3" name="Content Placeholder 2"/>
          <p:cNvSpPr>
            <a:spLocks noGrp="1"/>
          </p:cNvSpPr>
          <p:nvPr>
            <p:ph sz="quarter" idx="1"/>
          </p:nvPr>
        </p:nvSpPr>
        <p:spPr>
          <a:xfrm>
            <a:off x="301752" y="1527048"/>
            <a:ext cx="8503920" cy="4998296"/>
          </a:xfrm>
        </p:spPr>
        <p:txBody>
          <a:bodyPr>
            <a:normAutofit fontScale="77500" lnSpcReduction="20000"/>
          </a:bodyPr>
          <a:lstStyle/>
          <a:p>
            <a:pPr marL="0" indent="0">
              <a:buNone/>
            </a:pPr>
            <a:r>
              <a:rPr lang="en-ZA" b="1" i="1" dirty="0" smtClean="0"/>
              <a:t>1-PREPARATION </a:t>
            </a:r>
            <a:r>
              <a:rPr lang="en-ZA" b="1" i="1" dirty="0"/>
              <a:t>OF </a:t>
            </a:r>
            <a:r>
              <a:rPr lang="en-ZA" b="1" i="1" dirty="0" smtClean="0"/>
              <a:t>ACIDS</a:t>
            </a:r>
          </a:p>
          <a:p>
            <a:r>
              <a:rPr lang="en-ZA" dirty="0"/>
              <a:t>Acids can be prepared in several ways. In discussing their preparation, it </a:t>
            </a:r>
            <a:r>
              <a:rPr lang="en-ZA" dirty="0" smtClean="0"/>
              <a:t>is important </a:t>
            </a:r>
            <a:r>
              <a:rPr lang="en-ZA" dirty="0"/>
              <a:t>to keep in mind that acids usually contain </a:t>
            </a:r>
            <a:r>
              <a:rPr lang="en-ZA" b="1" i="1" dirty="0" err="1"/>
              <a:t>nonmetals</a:t>
            </a:r>
            <a:r>
              <a:rPr lang="en-ZA" dirty="0"/>
              <a:t>. </a:t>
            </a:r>
            <a:endParaRPr lang="en-ZA" dirty="0" smtClean="0"/>
          </a:p>
          <a:p>
            <a:r>
              <a:rPr lang="en-ZA" dirty="0" smtClean="0"/>
              <a:t>All </a:t>
            </a:r>
            <a:r>
              <a:rPr lang="en-ZA" dirty="0"/>
              <a:t>acids </a:t>
            </a:r>
            <a:r>
              <a:rPr lang="en-ZA" dirty="0" smtClean="0"/>
              <a:t>either contain </a:t>
            </a:r>
            <a:r>
              <a:rPr lang="en-ZA" dirty="0" err="1"/>
              <a:t>ionizable</a:t>
            </a:r>
            <a:r>
              <a:rPr lang="en-ZA" dirty="0"/>
              <a:t> hydrogen or produce it when dissolved in water. </a:t>
            </a:r>
            <a:endParaRPr lang="en-ZA" dirty="0" smtClean="0"/>
          </a:p>
          <a:p>
            <a:r>
              <a:rPr lang="en-ZA" dirty="0" smtClean="0"/>
              <a:t>Furthermore</a:t>
            </a:r>
            <a:r>
              <a:rPr lang="en-ZA" dirty="0"/>
              <a:t>, </a:t>
            </a:r>
            <a:r>
              <a:rPr lang="en-ZA" dirty="0" smtClean="0"/>
              <a:t>the hydrogen </a:t>
            </a:r>
            <a:r>
              <a:rPr lang="en-ZA" dirty="0"/>
              <a:t>has to be </a:t>
            </a:r>
            <a:r>
              <a:rPr lang="en-ZA" dirty="0" err="1"/>
              <a:t>ionizable</a:t>
            </a:r>
            <a:r>
              <a:rPr lang="en-ZA" dirty="0"/>
              <a:t>; it must have the ability to from H+ ion. Finally, </a:t>
            </a:r>
            <a:r>
              <a:rPr lang="en-ZA" dirty="0" smtClean="0"/>
              <a:t>more often </a:t>
            </a:r>
            <a:r>
              <a:rPr lang="en-ZA" dirty="0"/>
              <a:t>than not, acids contain oxygen.</a:t>
            </a:r>
          </a:p>
          <a:p>
            <a:r>
              <a:rPr lang="en-ZA" dirty="0"/>
              <a:t>A simple way to make an acid is to react hydrogen with a </a:t>
            </a:r>
            <a:r>
              <a:rPr lang="en-ZA" dirty="0" err="1"/>
              <a:t>nonmetal</a:t>
            </a:r>
            <a:r>
              <a:rPr lang="en-ZA" dirty="0"/>
              <a:t> that forms </a:t>
            </a:r>
            <a:r>
              <a:rPr lang="en-ZA" dirty="0" smtClean="0"/>
              <a:t>a compound </a:t>
            </a:r>
            <a:r>
              <a:rPr lang="en-ZA" dirty="0"/>
              <a:t>with hydrogen that will form H+ ion in water. </a:t>
            </a:r>
            <a:endParaRPr lang="en-ZA" dirty="0" smtClean="0"/>
          </a:p>
          <a:p>
            <a:r>
              <a:rPr lang="en-ZA" dirty="0" smtClean="0"/>
              <a:t>Hydrochloric </a:t>
            </a:r>
            <a:r>
              <a:rPr lang="en-ZA" dirty="0"/>
              <a:t>acid can </a:t>
            </a:r>
            <a:r>
              <a:rPr lang="en-ZA" dirty="0" smtClean="0"/>
              <a:t>be made </a:t>
            </a:r>
            <a:r>
              <a:rPr lang="en-ZA" dirty="0"/>
              <a:t>by reacting hydrogen and </a:t>
            </a:r>
            <a:r>
              <a:rPr lang="en-ZA" dirty="0" smtClean="0"/>
              <a:t>chlorine </a:t>
            </a:r>
            <a:r>
              <a:rPr lang="en-ZA" dirty="0"/>
              <a:t>and adding the hydrogen chloride product to water</a:t>
            </a:r>
            <a:endParaRPr lang="en-ZA" dirty="0" smtClean="0"/>
          </a:p>
          <a:p>
            <a:endParaRPr lang="en-ZA" dirty="0" smtClean="0"/>
          </a:p>
          <a:p>
            <a:pPr marL="0" indent="0" algn="ctr">
              <a:buNone/>
            </a:pPr>
            <a:r>
              <a:rPr lang="en-ZA" dirty="0" smtClean="0"/>
              <a:t>H2 </a:t>
            </a:r>
            <a:r>
              <a:rPr lang="en-ZA" dirty="0"/>
              <a:t>+ Cl2 </a:t>
            </a:r>
            <a:r>
              <a:rPr lang="en-ZA" dirty="0" smtClean="0">
                <a:latin typeface="Calibri"/>
                <a:cs typeface="Calibri"/>
              </a:rPr>
              <a:t>→</a:t>
            </a:r>
            <a:r>
              <a:rPr lang="en-ZA" dirty="0" smtClean="0"/>
              <a:t> </a:t>
            </a:r>
            <a:r>
              <a:rPr lang="en-ZA" dirty="0"/>
              <a:t>2HCl</a:t>
            </a:r>
            <a:endParaRPr lang="en-ZA" i="1" dirty="0"/>
          </a:p>
        </p:txBody>
      </p:sp>
    </p:spTree>
    <p:extLst>
      <p:ext uri="{BB962C8B-B14F-4D97-AF65-F5344CB8AC3E}">
        <p14:creationId xmlns:p14="http://schemas.microsoft.com/office/powerpoint/2010/main" val="470695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Non-Metals  </a:t>
            </a:r>
            <a:r>
              <a:rPr lang="en-ZA" dirty="0"/>
              <a:t>+ H2O</a:t>
            </a:r>
          </a:p>
        </p:txBody>
      </p:sp>
      <p:sp>
        <p:nvSpPr>
          <p:cNvPr id="3" name="Content Placeholder 2"/>
          <p:cNvSpPr>
            <a:spLocks noGrp="1"/>
          </p:cNvSpPr>
          <p:nvPr>
            <p:ph sz="quarter" idx="1"/>
          </p:nvPr>
        </p:nvSpPr>
        <p:spPr>
          <a:xfrm>
            <a:off x="301752" y="1527048"/>
            <a:ext cx="8503920" cy="5142312"/>
          </a:xfrm>
        </p:spPr>
        <p:txBody>
          <a:bodyPr>
            <a:normAutofit lnSpcReduction="10000"/>
          </a:bodyPr>
          <a:lstStyle/>
          <a:p>
            <a:r>
              <a:rPr lang="en-ZA" dirty="0" smtClean="0"/>
              <a:t>Other </a:t>
            </a:r>
            <a:r>
              <a:rPr lang="en-ZA" dirty="0"/>
              <a:t>acids that consist </a:t>
            </a:r>
            <a:r>
              <a:rPr lang="en-ZA" dirty="0" smtClean="0"/>
              <a:t>of hydrogen </a:t>
            </a:r>
            <a:r>
              <a:rPr lang="en-ZA" dirty="0"/>
              <a:t>combined with a </a:t>
            </a:r>
            <a:r>
              <a:rPr lang="en-ZA" dirty="0" err="1"/>
              <a:t>nonmetal</a:t>
            </a:r>
            <a:r>
              <a:rPr lang="en-ZA" dirty="0"/>
              <a:t> are HF, </a:t>
            </a:r>
            <a:r>
              <a:rPr lang="en-ZA" dirty="0" err="1"/>
              <a:t>HBr</a:t>
            </a:r>
            <a:r>
              <a:rPr lang="en-ZA" dirty="0"/>
              <a:t>, HI, and H2S. </a:t>
            </a:r>
            <a:endParaRPr lang="en-ZA" dirty="0" smtClean="0"/>
          </a:p>
          <a:p>
            <a:r>
              <a:rPr lang="en-ZA" dirty="0" smtClean="0"/>
              <a:t>Hydrocyanic acid, HCN</a:t>
            </a:r>
            <a:r>
              <a:rPr lang="en-ZA" dirty="0"/>
              <a:t>, is an “honorary member” of this family of acids, even though it contains </a:t>
            </a:r>
            <a:r>
              <a:rPr lang="en-ZA" dirty="0" smtClean="0"/>
              <a:t>three elements</a:t>
            </a:r>
            <a:r>
              <a:rPr lang="en-ZA" dirty="0"/>
              <a:t>.</a:t>
            </a:r>
          </a:p>
          <a:p>
            <a:r>
              <a:rPr lang="en-ZA" dirty="0"/>
              <a:t>Sometimes a </a:t>
            </a:r>
            <a:r>
              <a:rPr lang="en-ZA" dirty="0" err="1"/>
              <a:t>nonmetal</a:t>
            </a:r>
            <a:r>
              <a:rPr lang="en-ZA" dirty="0"/>
              <a:t> reacts directly with water to produce acids. </a:t>
            </a:r>
            <a:endParaRPr lang="en-ZA" dirty="0" smtClean="0"/>
          </a:p>
          <a:p>
            <a:r>
              <a:rPr lang="en-ZA" dirty="0" smtClean="0"/>
              <a:t>The best example </a:t>
            </a:r>
            <a:r>
              <a:rPr lang="en-ZA" dirty="0"/>
              <a:t>of this is the reaction of chlorine with </a:t>
            </a:r>
            <a:r>
              <a:rPr lang="en-ZA" dirty="0" smtClean="0"/>
              <a:t>water </a:t>
            </a:r>
            <a:r>
              <a:rPr lang="en-ZA" dirty="0"/>
              <a:t>to produce hydrochloric acid and </a:t>
            </a:r>
            <a:r>
              <a:rPr lang="en-ZA" dirty="0" err="1"/>
              <a:t>hypochlorous</a:t>
            </a:r>
            <a:r>
              <a:rPr lang="en-ZA" dirty="0"/>
              <a:t> acid</a:t>
            </a:r>
            <a:r>
              <a:rPr lang="en-ZA" dirty="0" smtClean="0"/>
              <a:t>.</a:t>
            </a:r>
          </a:p>
          <a:p>
            <a:endParaRPr lang="en-ZA" dirty="0"/>
          </a:p>
          <a:p>
            <a:pPr algn="ctr"/>
            <a:r>
              <a:rPr lang="pt-BR" dirty="0" smtClean="0"/>
              <a:t>Cl2 </a:t>
            </a:r>
            <a:r>
              <a:rPr lang="pt-BR" dirty="0"/>
              <a:t>+ H2O </a:t>
            </a:r>
            <a:r>
              <a:rPr lang="pt-BR" dirty="0" smtClean="0">
                <a:latin typeface="Calibri"/>
                <a:cs typeface="Calibri"/>
              </a:rPr>
              <a:t>→</a:t>
            </a:r>
            <a:r>
              <a:rPr lang="pt-BR" dirty="0" smtClean="0"/>
              <a:t> </a:t>
            </a:r>
            <a:r>
              <a:rPr lang="pt-BR" dirty="0"/>
              <a:t>HCl + HClO </a:t>
            </a:r>
          </a:p>
        </p:txBody>
      </p:sp>
    </p:spTree>
    <p:extLst>
      <p:ext uri="{BB962C8B-B14F-4D97-AF65-F5344CB8AC3E}">
        <p14:creationId xmlns:p14="http://schemas.microsoft.com/office/powerpoint/2010/main" val="45615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Non-Metal Oxides + H2O</a:t>
            </a:r>
            <a:endParaRPr lang="en-ZA" dirty="0"/>
          </a:p>
        </p:txBody>
      </p:sp>
      <p:sp>
        <p:nvSpPr>
          <p:cNvPr id="3" name="Content Placeholder 2"/>
          <p:cNvSpPr>
            <a:spLocks noGrp="1"/>
          </p:cNvSpPr>
          <p:nvPr>
            <p:ph sz="quarter" idx="1"/>
          </p:nvPr>
        </p:nvSpPr>
        <p:spPr>
          <a:xfrm>
            <a:off x="301752" y="1527048"/>
            <a:ext cx="8503920" cy="5142312"/>
          </a:xfrm>
        </p:spPr>
        <p:txBody>
          <a:bodyPr/>
          <a:lstStyle/>
          <a:p>
            <a:r>
              <a:rPr lang="en-ZA" dirty="0"/>
              <a:t>Many very important acids are produced </a:t>
            </a:r>
            <a:r>
              <a:rPr lang="en-ZA" dirty="0" smtClean="0"/>
              <a:t>when </a:t>
            </a:r>
            <a:r>
              <a:rPr lang="en-ZA" dirty="0" err="1" smtClean="0"/>
              <a:t>nonmetal</a:t>
            </a:r>
            <a:r>
              <a:rPr lang="en-ZA" dirty="0" smtClean="0"/>
              <a:t> </a:t>
            </a:r>
            <a:r>
              <a:rPr lang="en-ZA" dirty="0"/>
              <a:t>oxides react with water.</a:t>
            </a:r>
          </a:p>
          <a:p>
            <a:r>
              <a:rPr lang="en-ZA" dirty="0"/>
              <a:t>One of the best examples is the reaction of </a:t>
            </a:r>
            <a:r>
              <a:rPr lang="en-ZA" dirty="0" err="1"/>
              <a:t>sulfur</a:t>
            </a:r>
            <a:r>
              <a:rPr lang="en-ZA" dirty="0"/>
              <a:t> trioxide with </a:t>
            </a:r>
            <a:r>
              <a:rPr lang="en-ZA" dirty="0" smtClean="0"/>
              <a:t>water to </a:t>
            </a:r>
            <a:r>
              <a:rPr lang="en-ZA" dirty="0"/>
              <a:t>produce </a:t>
            </a:r>
            <a:r>
              <a:rPr lang="en-ZA" dirty="0" err="1"/>
              <a:t>sulfuric</a:t>
            </a:r>
            <a:r>
              <a:rPr lang="en-ZA" dirty="0"/>
              <a:t> </a:t>
            </a:r>
            <a:r>
              <a:rPr lang="en-ZA" dirty="0" smtClean="0"/>
              <a:t>acid.</a:t>
            </a:r>
          </a:p>
          <a:p>
            <a:endParaRPr lang="en-ZA" dirty="0"/>
          </a:p>
          <a:p>
            <a:r>
              <a:rPr lang="en-ZA" dirty="0"/>
              <a:t>SO3 + H2O </a:t>
            </a:r>
            <a:r>
              <a:rPr lang="en-ZA" dirty="0" smtClean="0">
                <a:latin typeface="Calibri"/>
                <a:cs typeface="Calibri"/>
              </a:rPr>
              <a:t>→</a:t>
            </a:r>
            <a:r>
              <a:rPr lang="en-ZA" dirty="0" smtClean="0"/>
              <a:t> </a:t>
            </a:r>
            <a:r>
              <a:rPr lang="en-ZA" dirty="0"/>
              <a:t>H2SO4 </a:t>
            </a:r>
            <a:endParaRPr lang="en-ZA" dirty="0" smtClean="0"/>
          </a:p>
          <a:p>
            <a:endParaRPr lang="en-ZA" dirty="0"/>
          </a:p>
          <a:p>
            <a:r>
              <a:rPr lang="en-ZA" dirty="0" smtClean="0"/>
              <a:t>Other </a:t>
            </a:r>
            <a:r>
              <a:rPr lang="en-ZA" dirty="0"/>
              <a:t>examples are shown in </a:t>
            </a:r>
            <a:r>
              <a:rPr lang="en-ZA" dirty="0" smtClean="0"/>
              <a:t>Table .</a:t>
            </a:r>
            <a:endParaRPr lang="en-ZA" dirty="0"/>
          </a:p>
        </p:txBody>
      </p:sp>
    </p:spTree>
    <p:extLst>
      <p:ext uri="{BB962C8B-B14F-4D97-AF65-F5344CB8AC3E}">
        <p14:creationId xmlns:p14="http://schemas.microsoft.com/office/powerpoint/2010/main" val="26850459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Acids Produced from NM Oxides</a:t>
            </a:r>
            <a:endParaRPr lang="en-ZA" dirty="0"/>
          </a:p>
        </p:txBody>
      </p:sp>
      <p:pic>
        <p:nvPicPr>
          <p:cNvPr id="1026" name="Picture 2" descr="C:\Users\2017 IMDC\Desktop\Environmental Health\ICU Env Chemistry Materials 2018\Environmental Chemistry pics\NM Oxide Acids.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0865" y="1628800"/>
            <a:ext cx="8853606" cy="439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5201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Volatile Acids Produced from Non Volatile Acids</a:t>
            </a:r>
            <a:endParaRPr lang="en-ZA" dirty="0"/>
          </a:p>
        </p:txBody>
      </p:sp>
      <p:sp>
        <p:nvSpPr>
          <p:cNvPr id="3" name="Content Placeholder 2"/>
          <p:cNvSpPr>
            <a:spLocks noGrp="1"/>
          </p:cNvSpPr>
          <p:nvPr>
            <p:ph sz="quarter" idx="1"/>
          </p:nvPr>
        </p:nvSpPr>
        <p:spPr/>
        <p:txBody>
          <a:bodyPr>
            <a:normAutofit fontScale="85000" lnSpcReduction="20000"/>
          </a:bodyPr>
          <a:lstStyle/>
          <a:p>
            <a:r>
              <a:rPr lang="en-ZA" dirty="0"/>
              <a:t>Volatile acids—those that evaporate easily—can be made from salts </a:t>
            </a:r>
            <a:r>
              <a:rPr lang="en-ZA" dirty="0" smtClean="0"/>
              <a:t>and </a:t>
            </a:r>
            <a:r>
              <a:rPr lang="en-ZA" dirty="0" err="1" smtClean="0"/>
              <a:t>nonvolatile</a:t>
            </a:r>
            <a:r>
              <a:rPr lang="en-ZA" dirty="0" smtClean="0"/>
              <a:t> </a:t>
            </a:r>
            <a:r>
              <a:rPr lang="en-ZA" dirty="0"/>
              <a:t>acids. </a:t>
            </a:r>
            <a:endParaRPr lang="en-ZA" dirty="0" smtClean="0"/>
          </a:p>
          <a:p>
            <a:r>
              <a:rPr lang="en-ZA" dirty="0" smtClean="0"/>
              <a:t>The </a:t>
            </a:r>
            <a:r>
              <a:rPr lang="en-ZA" dirty="0"/>
              <a:t>most common </a:t>
            </a:r>
            <a:r>
              <a:rPr lang="en-ZA" dirty="0" err="1"/>
              <a:t>nonvolatile</a:t>
            </a:r>
            <a:r>
              <a:rPr lang="en-ZA" dirty="0"/>
              <a:t> acid so used is </a:t>
            </a:r>
            <a:r>
              <a:rPr lang="en-ZA" dirty="0" err="1"/>
              <a:t>sulfuric</a:t>
            </a:r>
            <a:r>
              <a:rPr lang="en-ZA" dirty="0"/>
              <a:t> </a:t>
            </a:r>
            <a:r>
              <a:rPr lang="en-ZA" dirty="0" smtClean="0"/>
              <a:t>acid, H2SO4</a:t>
            </a:r>
            <a:r>
              <a:rPr lang="en-ZA" dirty="0"/>
              <a:t>. </a:t>
            </a:r>
            <a:endParaRPr lang="en-ZA" dirty="0" smtClean="0"/>
          </a:p>
          <a:p>
            <a:r>
              <a:rPr lang="en-ZA" dirty="0" smtClean="0"/>
              <a:t>When </a:t>
            </a:r>
            <a:r>
              <a:rPr lang="en-ZA" dirty="0"/>
              <a:t>solid </a:t>
            </a:r>
            <a:r>
              <a:rPr lang="en-ZA" dirty="0" err="1"/>
              <a:t>NaCl</a:t>
            </a:r>
            <a:r>
              <a:rPr lang="en-ZA" dirty="0"/>
              <a:t> is heated in contact with concentrated </a:t>
            </a:r>
            <a:r>
              <a:rPr lang="en-ZA" dirty="0" err="1"/>
              <a:t>sulfuric</a:t>
            </a:r>
            <a:r>
              <a:rPr lang="en-ZA" dirty="0"/>
              <a:t> acid,</a:t>
            </a:r>
          </a:p>
          <a:p>
            <a:r>
              <a:rPr lang="en-ZA" dirty="0"/>
              <a:t>2NaCl(</a:t>
            </a:r>
            <a:r>
              <a:rPr lang="en-ZA" i="1" dirty="0"/>
              <a:t>s</a:t>
            </a:r>
            <a:r>
              <a:rPr lang="en-ZA" dirty="0"/>
              <a:t>) + H2SO4(</a:t>
            </a:r>
            <a:r>
              <a:rPr lang="en-ZA" i="1" dirty="0"/>
              <a:t>l</a:t>
            </a:r>
            <a:r>
              <a:rPr lang="en-ZA" dirty="0"/>
              <a:t>) </a:t>
            </a:r>
            <a:r>
              <a:rPr lang="en-ZA" dirty="0" smtClean="0">
                <a:sym typeface="Wingdings" pitchFamily="2" charset="2"/>
              </a:rPr>
              <a:t></a:t>
            </a:r>
            <a:r>
              <a:rPr lang="en-ZA" dirty="0" smtClean="0"/>
              <a:t> </a:t>
            </a:r>
            <a:r>
              <a:rPr lang="en-ZA" dirty="0"/>
              <a:t>2HCl(</a:t>
            </a:r>
            <a:r>
              <a:rPr lang="en-ZA" i="1" dirty="0"/>
              <a:t>g</a:t>
            </a:r>
            <a:r>
              <a:rPr lang="en-ZA" dirty="0"/>
              <a:t>) + Na2SO4(</a:t>
            </a:r>
            <a:r>
              <a:rPr lang="en-ZA" i="1" dirty="0"/>
              <a:t>s</a:t>
            </a:r>
            <a:r>
              <a:rPr lang="en-ZA" dirty="0"/>
              <a:t>) </a:t>
            </a:r>
          </a:p>
          <a:p>
            <a:r>
              <a:rPr lang="en-ZA" dirty="0" err="1"/>
              <a:t>HCl</a:t>
            </a:r>
            <a:r>
              <a:rPr lang="en-ZA" dirty="0"/>
              <a:t> gas is given off. This gas can be collected in water to make hydrochloric acid</a:t>
            </a:r>
            <a:r>
              <a:rPr lang="en-ZA" dirty="0" smtClean="0"/>
              <a:t>.</a:t>
            </a:r>
          </a:p>
          <a:p>
            <a:r>
              <a:rPr lang="en-ZA" dirty="0"/>
              <a:t>Similarly when calcium </a:t>
            </a:r>
            <a:r>
              <a:rPr lang="en-ZA" dirty="0" err="1"/>
              <a:t>sulfite</a:t>
            </a:r>
            <a:r>
              <a:rPr lang="en-ZA" dirty="0"/>
              <a:t> is heated with </a:t>
            </a:r>
            <a:r>
              <a:rPr lang="en-ZA" dirty="0" err="1"/>
              <a:t>sulfuric</a:t>
            </a:r>
            <a:r>
              <a:rPr lang="en-ZA" dirty="0"/>
              <a:t> acid, </a:t>
            </a:r>
            <a:r>
              <a:rPr lang="en-ZA" dirty="0" err="1"/>
              <a:t>sulfur</a:t>
            </a:r>
            <a:r>
              <a:rPr lang="en-ZA" dirty="0"/>
              <a:t> dioxide is given off as a gas. It can be collected in water to produce </a:t>
            </a:r>
            <a:r>
              <a:rPr lang="en-ZA" dirty="0" err="1"/>
              <a:t>sulfurous</a:t>
            </a:r>
            <a:r>
              <a:rPr lang="en-ZA" dirty="0"/>
              <a:t> acid, H2SO3.</a:t>
            </a:r>
          </a:p>
          <a:p>
            <a:endParaRPr lang="en-ZA" dirty="0"/>
          </a:p>
          <a:p>
            <a:r>
              <a:rPr lang="pt-BR" dirty="0"/>
              <a:t>CaSO3(</a:t>
            </a:r>
            <a:r>
              <a:rPr lang="pt-BR" i="1" dirty="0"/>
              <a:t>s</a:t>
            </a:r>
            <a:r>
              <a:rPr lang="pt-BR" dirty="0"/>
              <a:t>) + H2SO4(</a:t>
            </a:r>
            <a:r>
              <a:rPr lang="pt-BR" i="1" dirty="0"/>
              <a:t>l</a:t>
            </a:r>
            <a:r>
              <a:rPr lang="pt-BR" dirty="0"/>
              <a:t>) </a:t>
            </a:r>
            <a:r>
              <a:rPr lang="pt-BR" dirty="0">
                <a:latin typeface="Calibri"/>
                <a:cs typeface="Calibri"/>
              </a:rPr>
              <a:t>→</a:t>
            </a:r>
            <a:r>
              <a:rPr lang="pt-BR" dirty="0"/>
              <a:t> CaSO4(</a:t>
            </a:r>
            <a:r>
              <a:rPr lang="pt-BR" i="1" dirty="0"/>
              <a:t>s</a:t>
            </a:r>
            <a:r>
              <a:rPr lang="pt-BR" dirty="0"/>
              <a:t>) + SO2(</a:t>
            </a:r>
            <a:r>
              <a:rPr lang="pt-BR" i="1" dirty="0"/>
              <a:t>g</a:t>
            </a:r>
            <a:r>
              <a:rPr lang="pt-BR" dirty="0"/>
              <a:t>) + H2O </a:t>
            </a:r>
          </a:p>
          <a:p>
            <a:endParaRPr lang="en-ZA" dirty="0"/>
          </a:p>
        </p:txBody>
      </p:sp>
    </p:spTree>
    <p:extLst>
      <p:ext uri="{BB962C8B-B14F-4D97-AF65-F5344CB8AC3E}">
        <p14:creationId xmlns:p14="http://schemas.microsoft.com/office/powerpoint/2010/main" val="189362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u="sng" dirty="0">
                <a:cs typeface="Trebuchet MS" pitchFamily="34" charset="0"/>
              </a:rPr>
              <a:t>Course Outline </a:t>
            </a:r>
            <a:r>
              <a:rPr lang="en-GB" altLang="en-US" u="sng" dirty="0">
                <a:cs typeface="Trebuchet MS" pitchFamily="34" charset="0"/>
              </a:rPr>
              <a:t>: </a:t>
            </a:r>
            <a:r>
              <a:rPr lang="en-GB" altLang="en-US" b="1" i="1" u="sng" dirty="0" err="1">
                <a:cs typeface="Trebuchet MS" pitchFamily="34" charset="0"/>
              </a:rPr>
              <a:t>contn</a:t>
            </a:r>
            <a:r>
              <a:rPr lang="en-GB" altLang="en-US" b="1" i="1" u="sng" dirty="0">
                <a:cs typeface="Trebuchet MS" pitchFamily="34" charset="0"/>
              </a:rPr>
              <a:t>.</a:t>
            </a:r>
            <a:endParaRPr lang="en-ZA" dirty="0"/>
          </a:p>
        </p:txBody>
      </p:sp>
      <p:sp>
        <p:nvSpPr>
          <p:cNvPr id="3" name="Content Placeholder 2"/>
          <p:cNvSpPr>
            <a:spLocks noGrp="1"/>
          </p:cNvSpPr>
          <p:nvPr>
            <p:ph sz="quarter" idx="1"/>
          </p:nvPr>
        </p:nvSpPr>
        <p:spPr/>
        <p:txBody>
          <a:bodyPr>
            <a:normAutofit fontScale="92500" lnSpcReduction="10000"/>
          </a:bodyPr>
          <a:lstStyle/>
          <a:p>
            <a:r>
              <a:rPr lang="en-GB" b="1" u="sng" dirty="0"/>
              <a:t>WEEK 9:</a:t>
            </a:r>
            <a:endParaRPr lang="en-ZA" dirty="0"/>
          </a:p>
          <a:p>
            <a:r>
              <a:rPr lang="en-GB" b="1" dirty="0" smtClean="0"/>
              <a:t>TOPIC</a:t>
            </a:r>
            <a:r>
              <a:rPr lang="en-GB" b="1" dirty="0"/>
              <a:t>: </a:t>
            </a:r>
            <a:r>
              <a:rPr lang="en-US" b="1" dirty="0"/>
              <a:t>CHAPTER 7: SOIL ENVIRONMENTAL CHEMISTRY</a:t>
            </a:r>
            <a:r>
              <a:rPr lang="en-US" dirty="0"/>
              <a:t/>
            </a:r>
            <a:br>
              <a:rPr lang="en-US" dirty="0"/>
            </a:br>
            <a:r>
              <a:rPr lang="en-US" dirty="0"/>
              <a:t>1 Nature and Composition of Soil</a:t>
            </a:r>
            <a:br>
              <a:rPr lang="en-US" dirty="0"/>
            </a:br>
            <a:r>
              <a:rPr lang="en-US" dirty="0"/>
              <a:t>2 Acid-Base and Ion Exchange Reactions in Soils</a:t>
            </a:r>
            <a:br>
              <a:rPr lang="en-US" dirty="0"/>
            </a:br>
            <a:r>
              <a:rPr lang="en-US" dirty="0"/>
              <a:t>3 Macronutrients and Micronutrients in Soil</a:t>
            </a:r>
            <a:endParaRPr lang="en-ZA" dirty="0"/>
          </a:p>
          <a:p>
            <a:r>
              <a:rPr lang="en-GB" b="1" u="sng" dirty="0"/>
              <a:t>WEEK 10:</a:t>
            </a:r>
            <a:endParaRPr lang="en-ZA" dirty="0"/>
          </a:p>
          <a:p>
            <a:r>
              <a:rPr lang="en-GB" b="1" dirty="0"/>
              <a:t>TOPIC: </a:t>
            </a:r>
            <a:r>
              <a:rPr lang="en-US" b="1" dirty="0"/>
              <a:t>CHAPTER 7: SOIL ENVIRONMENTAL CHEMISTRY</a:t>
            </a:r>
            <a:r>
              <a:rPr lang="en-US" dirty="0"/>
              <a:t/>
            </a:r>
            <a:br>
              <a:rPr lang="en-US" dirty="0"/>
            </a:br>
            <a:r>
              <a:rPr lang="en-US" dirty="0"/>
              <a:t>4 Fertilizers</a:t>
            </a:r>
            <a:br>
              <a:rPr lang="en-US" dirty="0"/>
            </a:br>
            <a:r>
              <a:rPr lang="en-US" dirty="0"/>
              <a:t>5 Wastes and Pollutants in Soil</a:t>
            </a:r>
            <a:br>
              <a:rPr lang="en-US" dirty="0"/>
            </a:br>
            <a:r>
              <a:rPr lang="en-US" dirty="0"/>
              <a:t>6 Soil Loss and Degradation</a:t>
            </a:r>
            <a:endParaRPr lang="en-ZA" dirty="0"/>
          </a:p>
          <a:p>
            <a:endParaRPr lang="en-ZA" dirty="0"/>
          </a:p>
        </p:txBody>
      </p:sp>
    </p:spTree>
    <p:extLst>
      <p:ext uri="{BB962C8B-B14F-4D97-AF65-F5344CB8AC3E}">
        <p14:creationId xmlns:p14="http://schemas.microsoft.com/office/powerpoint/2010/main" val="40864618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Organic Acids</a:t>
            </a:r>
            <a:endParaRPr lang="en-ZA" dirty="0"/>
          </a:p>
        </p:txBody>
      </p:sp>
      <p:sp>
        <p:nvSpPr>
          <p:cNvPr id="3" name="Content Placeholder 2"/>
          <p:cNvSpPr>
            <a:spLocks noGrp="1"/>
          </p:cNvSpPr>
          <p:nvPr>
            <p:ph sz="quarter" idx="1"/>
          </p:nvPr>
        </p:nvSpPr>
        <p:spPr/>
        <p:txBody>
          <a:bodyPr>
            <a:normAutofit/>
          </a:bodyPr>
          <a:lstStyle/>
          <a:p>
            <a:r>
              <a:rPr lang="en-ZA" dirty="0" smtClean="0"/>
              <a:t>Organic </a:t>
            </a:r>
            <a:r>
              <a:rPr lang="en-ZA" dirty="0"/>
              <a:t>acids, such as acetic acid, CH3CO2H, have the </a:t>
            </a:r>
            <a:r>
              <a:rPr lang="en-ZA" dirty="0" smtClean="0"/>
              <a:t>group </a:t>
            </a:r>
            <a:r>
              <a:rPr lang="en-ZA" b="1" dirty="0" smtClean="0"/>
              <a:t>carboxyl </a:t>
            </a:r>
            <a:r>
              <a:rPr lang="en-ZA" dirty="0" smtClean="0"/>
              <a:t>attached </a:t>
            </a:r>
            <a:r>
              <a:rPr lang="en-ZA" dirty="0"/>
              <a:t>to a hydrocarbon group. </a:t>
            </a:r>
            <a:endParaRPr lang="en-ZA" dirty="0" smtClean="0"/>
          </a:p>
          <a:p>
            <a:endParaRPr lang="en-ZA" dirty="0"/>
          </a:p>
          <a:p>
            <a:pPr marL="0" indent="0">
              <a:buNone/>
            </a:pPr>
            <a:endParaRPr lang="en-ZA" dirty="0" smtClean="0"/>
          </a:p>
          <a:p>
            <a:endParaRPr lang="en-ZA" dirty="0" smtClean="0"/>
          </a:p>
          <a:p>
            <a:r>
              <a:rPr lang="en-ZA" dirty="0" smtClean="0"/>
              <a:t>These </a:t>
            </a:r>
            <a:r>
              <a:rPr lang="en-ZA" b="1" dirty="0"/>
              <a:t>carboxylic acids </a:t>
            </a:r>
            <a:r>
              <a:rPr lang="en-ZA" dirty="0"/>
              <a:t>are discussed further </a:t>
            </a:r>
            <a:r>
              <a:rPr lang="en-ZA" dirty="0" smtClean="0"/>
              <a:t>in later chapters</a:t>
            </a:r>
            <a:endParaRPr lang="en-ZA" dirty="0"/>
          </a:p>
          <a:p>
            <a:endParaRPr lang="en-ZA" dirty="0"/>
          </a:p>
        </p:txBody>
      </p:sp>
      <p:pic>
        <p:nvPicPr>
          <p:cNvPr id="2050" name="Picture 2" descr="C:\Users\2017 IMDC\Desktop\Environmental Health\ICU Env Chemistry Materials 2018\Environmental Chemistry pics\Carboxyl gro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352556"/>
            <a:ext cx="23622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811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a:t>PREPARATION OF </a:t>
            </a:r>
            <a:r>
              <a:rPr lang="en-ZA" b="1" dirty="0" smtClean="0"/>
              <a:t>BASES</a:t>
            </a:r>
            <a:endParaRPr lang="en-ZA" dirty="0"/>
          </a:p>
        </p:txBody>
      </p:sp>
      <p:sp>
        <p:nvSpPr>
          <p:cNvPr id="3" name="Content Placeholder 2"/>
          <p:cNvSpPr>
            <a:spLocks noGrp="1"/>
          </p:cNvSpPr>
          <p:nvPr>
            <p:ph sz="quarter" idx="1"/>
          </p:nvPr>
        </p:nvSpPr>
        <p:spPr/>
        <p:txBody>
          <a:bodyPr>
            <a:normAutofit lnSpcReduction="10000"/>
          </a:bodyPr>
          <a:lstStyle/>
          <a:p>
            <a:r>
              <a:rPr lang="en-ZA" dirty="0" smtClean="0"/>
              <a:t>Bases </a:t>
            </a:r>
            <a:r>
              <a:rPr lang="en-ZA" dirty="0"/>
              <a:t>can be prepared in several ways. Many bases contain metals and </a:t>
            </a:r>
            <a:r>
              <a:rPr lang="en-ZA" dirty="0" smtClean="0"/>
              <a:t>some </a:t>
            </a:r>
            <a:r>
              <a:rPr lang="en-ZA" b="1" i="1" dirty="0" smtClean="0"/>
              <a:t>metal</a:t>
            </a:r>
            <a:r>
              <a:rPr lang="en-ZA" dirty="0" smtClean="0"/>
              <a:t>s </a:t>
            </a:r>
            <a:r>
              <a:rPr lang="en-ZA" dirty="0"/>
              <a:t>react directly with water to produce a solution of base. </a:t>
            </a:r>
            <a:endParaRPr lang="en-ZA" dirty="0" smtClean="0"/>
          </a:p>
          <a:p>
            <a:r>
              <a:rPr lang="en-ZA" dirty="0" smtClean="0"/>
              <a:t>Lithium</a:t>
            </a:r>
            <a:r>
              <a:rPr lang="en-ZA" dirty="0"/>
              <a:t>, sodium, </a:t>
            </a:r>
            <a:r>
              <a:rPr lang="en-ZA" dirty="0" smtClean="0"/>
              <a:t>and potassium </a:t>
            </a:r>
            <a:r>
              <a:rPr lang="en-ZA" dirty="0"/>
              <a:t>react very vigorously </a:t>
            </a:r>
            <a:r>
              <a:rPr lang="en-ZA" dirty="0" smtClean="0"/>
              <a:t>with </a:t>
            </a:r>
            <a:r>
              <a:rPr lang="en-ZA" dirty="0"/>
              <a:t>water to produce their </a:t>
            </a:r>
            <a:r>
              <a:rPr lang="en-ZA" dirty="0" smtClean="0"/>
              <a:t>hydroxides Plus Hydrogen gas:</a:t>
            </a:r>
          </a:p>
          <a:p>
            <a:endParaRPr lang="pt-BR" dirty="0" smtClean="0"/>
          </a:p>
          <a:p>
            <a:pPr marL="0" indent="0" algn="ctr">
              <a:buNone/>
            </a:pPr>
            <a:r>
              <a:rPr lang="pt-BR" dirty="0" smtClean="0"/>
              <a:t>K </a:t>
            </a:r>
            <a:r>
              <a:rPr lang="pt-BR" dirty="0"/>
              <a:t>+ 2H2O </a:t>
            </a:r>
            <a:r>
              <a:rPr lang="pt-BR" dirty="0" smtClean="0"/>
              <a:t> </a:t>
            </a:r>
            <a:r>
              <a:rPr lang="pt-BR" dirty="0" smtClean="0">
                <a:latin typeface="Calibri"/>
                <a:cs typeface="Calibri"/>
              </a:rPr>
              <a:t>→ </a:t>
            </a:r>
            <a:r>
              <a:rPr lang="pt-BR" dirty="0" smtClean="0"/>
              <a:t>K</a:t>
            </a:r>
            <a:r>
              <a:rPr lang="pt-BR" baseline="30000" dirty="0" smtClean="0"/>
              <a:t>2+</a:t>
            </a:r>
            <a:r>
              <a:rPr lang="pt-BR" dirty="0" smtClean="0"/>
              <a:t> </a:t>
            </a:r>
            <a:r>
              <a:rPr lang="pt-BR" dirty="0"/>
              <a:t>+ 2OH</a:t>
            </a:r>
            <a:r>
              <a:rPr lang="pt-BR" baseline="30000" dirty="0"/>
              <a:t>-</a:t>
            </a:r>
            <a:r>
              <a:rPr lang="pt-BR" dirty="0"/>
              <a:t> + H2(</a:t>
            </a:r>
            <a:r>
              <a:rPr lang="pt-BR" i="1" dirty="0"/>
              <a:t>g</a:t>
            </a:r>
            <a:r>
              <a:rPr lang="pt-BR" dirty="0"/>
              <a:t>) </a:t>
            </a:r>
          </a:p>
          <a:p>
            <a:pPr marL="0" indent="0">
              <a:buNone/>
            </a:pPr>
            <a:r>
              <a:rPr lang="en-ZA" dirty="0" smtClean="0"/>
              <a:t>                                              potassium </a:t>
            </a:r>
            <a:r>
              <a:rPr lang="en-ZA" dirty="0"/>
              <a:t>hydroxide</a:t>
            </a:r>
          </a:p>
          <a:p>
            <a:pPr marL="0" indent="0">
              <a:buNone/>
            </a:pPr>
            <a:r>
              <a:rPr lang="en-ZA" dirty="0" smtClean="0"/>
              <a:t>                                               (</a:t>
            </a:r>
            <a:r>
              <a:rPr lang="en-ZA" dirty="0"/>
              <a:t>strong base)</a:t>
            </a:r>
          </a:p>
        </p:txBody>
      </p:sp>
    </p:spTree>
    <p:extLst>
      <p:ext uri="{BB962C8B-B14F-4D97-AF65-F5344CB8AC3E}">
        <p14:creationId xmlns:p14="http://schemas.microsoft.com/office/powerpoint/2010/main" val="13686560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Metal Oxides + H2o=Base</a:t>
            </a:r>
            <a:endParaRPr lang="en-ZA" dirty="0"/>
          </a:p>
        </p:txBody>
      </p:sp>
      <p:sp>
        <p:nvSpPr>
          <p:cNvPr id="3" name="Content Placeholder 2"/>
          <p:cNvSpPr>
            <a:spLocks noGrp="1"/>
          </p:cNvSpPr>
          <p:nvPr>
            <p:ph sz="quarter" idx="1"/>
          </p:nvPr>
        </p:nvSpPr>
        <p:spPr/>
        <p:txBody>
          <a:bodyPr>
            <a:normAutofit fontScale="92500" lnSpcReduction="20000"/>
          </a:bodyPr>
          <a:lstStyle/>
          <a:p>
            <a:r>
              <a:rPr lang="en-ZA" dirty="0"/>
              <a:t>Many metal oxides form bases when they are dissolved in water. </a:t>
            </a:r>
            <a:endParaRPr lang="en-ZA" dirty="0" smtClean="0"/>
          </a:p>
          <a:p>
            <a:r>
              <a:rPr lang="en-ZA" dirty="0" smtClean="0"/>
              <a:t>When waste liquor </a:t>
            </a:r>
            <a:r>
              <a:rPr lang="en-ZA" dirty="0"/>
              <a:t>(a concentrated solution of salts and materials extracted from wood) from </a:t>
            </a:r>
            <a:r>
              <a:rPr lang="en-ZA" dirty="0" smtClean="0"/>
              <a:t>the </a:t>
            </a:r>
            <a:r>
              <a:rPr lang="en-ZA" dirty="0" err="1" smtClean="0"/>
              <a:t>sulfite</a:t>
            </a:r>
            <a:r>
              <a:rPr lang="en-ZA" dirty="0" smtClean="0"/>
              <a:t> </a:t>
            </a:r>
            <a:r>
              <a:rPr lang="en-ZA" dirty="0"/>
              <a:t>paper-making process is burned to produce energy and reclaim </a:t>
            </a:r>
            <a:r>
              <a:rPr lang="en-ZA" dirty="0" smtClean="0"/>
              <a:t>magnesium hydroxide</a:t>
            </a:r>
            <a:r>
              <a:rPr lang="en-ZA" dirty="0"/>
              <a:t>, the magnesium in the ash is recovered as </a:t>
            </a:r>
            <a:r>
              <a:rPr lang="en-ZA" dirty="0" err="1"/>
              <a:t>MgO</a:t>
            </a:r>
            <a:r>
              <a:rPr lang="en-ZA" dirty="0"/>
              <a:t>. </a:t>
            </a:r>
            <a:endParaRPr lang="en-ZA" dirty="0" smtClean="0"/>
          </a:p>
          <a:p>
            <a:pPr algn="ctr"/>
            <a:r>
              <a:rPr lang="en-ZA" dirty="0" err="1" smtClean="0"/>
              <a:t>MgO</a:t>
            </a:r>
            <a:r>
              <a:rPr lang="en-ZA" dirty="0" smtClean="0"/>
              <a:t> </a:t>
            </a:r>
            <a:r>
              <a:rPr lang="en-ZA" dirty="0"/>
              <a:t>+ H2O </a:t>
            </a:r>
            <a:r>
              <a:rPr lang="en-ZA" dirty="0" smtClean="0">
                <a:latin typeface="Calibri"/>
                <a:cs typeface="Calibri"/>
              </a:rPr>
              <a:t>→</a:t>
            </a:r>
            <a:r>
              <a:rPr lang="en-ZA" dirty="0" smtClean="0"/>
              <a:t> Mg(OH)2</a:t>
            </a:r>
          </a:p>
          <a:p>
            <a:r>
              <a:rPr lang="en-ZA" dirty="0" smtClean="0"/>
              <a:t>This </a:t>
            </a:r>
            <a:r>
              <a:rPr lang="en-ZA" dirty="0"/>
              <a:t>is added to </a:t>
            </a:r>
            <a:r>
              <a:rPr lang="en-ZA" dirty="0" smtClean="0"/>
              <a:t>water </a:t>
            </a:r>
            <a:r>
              <a:rPr lang="en-ZA" dirty="0"/>
              <a:t>to produce the magnesium hydroxide used with other chemicals to break down the</a:t>
            </a:r>
          </a:p>
          <a:p>
            <a:r>
              <a:rPr lang="en-ZA" dirty="0"/>
              <a:t>wood and produce paper </a:t>
            </a:r>
            <a:r>
              <a:rPr lang="en-ZA" dirty="0" err="1"/>
              <a:t>fibers</a:t>
            </a:r>
            <a:r>
              <a:rPr lang="en-ZA" dirty="0"/>
              <a:t>. </a:t>
            </a:r>
            <a:endParaRPr lang="en-ZA" dirty="0" smtClean="0"/>
          </a:p>
          <a:p>
            <a:r>
              <a:rPr lang="en-ZA" dirty="0" smtClean="0"/>
              <a:t>Other </a:t>
            </a:r>
            <a:r>
              <a:rPr lang="en-ZA" dirty="0"/>
              <a:t>important bases and the metal oxides </a:t>
            </a:r>
            <a:r>
              <a:rPr lang="en-ZA" dirty="0" smtClean="0"/>
              <a:t>from which </a:t>
            </a:r>
            <a:r>
              <a:rPr lang="en-ZA" dirty="0"/>
              <a:t>they are prepared are given in Table </a:t>
            </a:r>
            <a:r>
              <a:rPr lang="en-ZA" dirty="0" smtClean="0"/>
              <a:t>below</a:t>
            </a:r>
            <a:endParaRPr lang="en-ZA" dirty="0"/>
          </a:p>
          <a:p>
            <a:endParaRPr lang="en-ZA" dirty="0"/>
          </a:p>
        </p:txBody>
      </p:sp>
    </p:spTree>
    <p:extLst>
      <p:ext uri="{BB962C8B-B14F-4D97-AF65-F5344CB8AC3E}">
        <p14:creationId xmlns:p14="http://schemas.microsoft.com/office/powerpoint/2010/main" val="4658831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Bases from Metal Oxides</a:t>
            </a:r>
            <a:endParaRPr lang="en-ZA" dirty="0"/>
          </a:p>
        </p:txBody>
      </p:sp>
      <p:pic>
        <p:nvPicPr>
          <p:cNvPr id="3074" name="Picture 2" descr="C:\Users\2017 IMDC\Desktop\Environmental Health\ICU Env Chemistry Materials 2018\Environmental Chemistry pics\Bases from Metal Oxides.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83290" y="1628800"/>
            <a:ext cx="8868866"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665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fontScale="92500" lnSpcReduction="10000"/>
          </a:bodyPr>
          <a:lstStyle/>
          <a:p>
            <a:r>
              <a:rPr lang="en-ZA" dirty="0"/>
              <a:t>Many important bases cannot be isolated as the hydroxides but produce OH- </a:t>
            </a:r>
            <a:r>
              <a:rPr lang="en-ZA" dirty="0" smtClean="0"/>
              <a:t>ion in </a:t>
            </a:r>
            <a:r>
              <a:rPr lang="en-ZA" dirty="0"/>
              <a:t>water. A very good example is ammonia, NH3. </a:t>
            </a:r>
            <a:endParaRPr lang="en-ZA" dirty="0" smtClean="0"/>
          </a:p>
          <a:p>
            <a:r>
              <a:rPr lang="en-ZA" dirty="0" smtClean="0"/>
              <a:t>Ammonium </a:t>
            </a:r>
            <a:r>
              <a:rPr lang="en-ZA" dirty="0"/>
              <a:t>hydroxide, </a:t>
            </a:r>
            <a:r>
              <a:rPr lang="en-ZA" dirty="0" smtClean="0"/>
              <a:t>NH4OH, cannot </a:t>
            </a:r>
            <a:r>
              <a:rPr lang="en-ZA" dirty="0"/>
              <a:t>be obtained in a pure form. </a:t>
            </a:r>
            <a:endParaRPr lang="en-ZA" dirty="0" smtClean="0"/>
          </a:p>
          <a:p>
            <a:r>
              <a:rPr lang="en-ZA" dirty="0" smtClean="0"/>
              <a:t>Even </a:t>
            </a:r>
            <a:r>
              <a:rPr lang="en-ZA" dirty="0"/>
              <a:t>when ammonia is dissolved in water, </a:t>
            </a:r>
            <a:r>
              <a:rPr lang="en-ZA" dirty="0" smtClean="0"/>
              <a:t>very little </a:t>
            </a:r>
            <a:r>
              <a:rPr lang="en-ZA" dirty="0"/>
              <a:t>NH4OH is present in the solution. However, ammonia does react with water</a:t>
            </a:r>
            <a:r>
              <a:rPr lang="en-ZA" dirty="0" smtClean="0"/>
              <a:t>, </a:t>
            </a:r>
            <a:r>
              <a:rPr lang="en-ZA" dirty="0"/>
              <a:t>to give an ammonium ion and a hydroxide ion</a:t>
            </a:r>
          </a:p>
          <a:p>
            <a:pPr marL="0" indent="0" algn="ctr">
              <a:buNone/>
            </a:pPr>
            <a:r>
              <a:rPr lang="en-ZA" dirty="0"/>
              <a:t>NH3 + H2O </a:t>
            </a:r>
            <a:r>
              <a:rPr lang="en-ZA" dirty="0" smtClean="0">
                <a:latin typeface="Calibri"/>
                <a:cs typeface="Calibri"/>
              </a:rPr>
              <a:t>→</a:t>
            </a:r>
            <a:r>
              <a:rPr lang="en-ZA" dirty="0" smtClean="0"/>
              <a:t> NH4 + </a:t>
            </a:r>
            <a:r>
              <a:rPr lang="en-ZA" dirty="0"/>
              <a:t>+ OH- </a:t>
            </a:r>
          </a:p>
          <a:p>
            <a:r>
              <a:rPr lang="en-ZA" dirty="0" smtClean="0"/>
              <a:t>Since </a:t>
            </a:r>
            <a:r>
              <a:rPr lang="en-ZA" dirty="0"/>
              <a:t>only a small percentage of </a:t>
            </a:r>
            <a:r>
              <a:rPr lang="en-ZA" dirty="0" smtClean="0"/>
              <a:t>the ammonia </a:t>
            </a:r>
            <a:r>
              <a:rPr lang="en-ZA" dirty="0"/>
              <a:t>molecules react this way, ammonia is a weak base.</a:t>
            </a:r>
          </a:p>
        </p:txBody>
      </p:sp>
    </p:spTree>
    <p:extLst>
      <p:ext uri="{BB962C8B-B14F-4D97-AF65-F5344CB8AC3E}">
        <p14:creationId xmlns:p14="http://schemas.microsoft.com/office/powerpoint/2010/main" val="3334490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a:bodyPr>
          <a:lstStyle/>
          <a:p>
            <a:r>
              <a:rPr lang="en-ZA" dirty="0"/>
              <a:t>Many salts that do not themselves contain hydroxide ion act as bases by </a:t>
            </a:r>
            <a:r>
              <a:rPr lang="en-ZA" dirty="0" smtClean="0"/>
              <a:t>reacting with </a:t>
            </a:r>
            <a:r>
              <a:rPr lang="en-ZA" dirty="0"/>
              <a:t>water to produce OH-. </a:t>
            </a:r>
            <a:endParaRPr lang="en-ZA" dirty="0" smtClean="0"/>
          </a:p>
          <a:p>
            <a:r>
              <a:rPr lang="en-ZA" dirty="0" smtClean="0"/>
              <a:t>Sodium </a:t>
            </a:r>
            <a:r>
              <a:rPr lang="en-ZA" dirty="0"/>
              <a:t>carbonate, Na2CO3, is the most widely used </a:t>
            </a:r>
            <a:r>
              <a:rPr lang="en-ZA" dirty="0" smtClean="0"/>
              <a:t>of these </a:t>
            </a:r>
            <a:r>
              <a:rPr lang="en-ZA" dirty="0"/>
              <a:t>salts. </a:t>
            </a:r>
            <a:endParaRPr lang="en-ZA" dirty="0" smtClean="0"/>
          </a:p>
          <a:p>
            <a:r>
              <a:rPr lang="en-ZA" dirty="0" smtClean="0"/>
              <a:t>When </a:t>
            </a:r>
            <a:r>
              <a:rPr lang="en-ZA" dirty="0"/>
              <a:t>sodium carbonate is placed in water, the carbonate ion reacts </a:t>
            </a:r>
            <a:r>
              <a:rPr lang="en-ZA" dirty="0" smtClean="0"/>
              <a:t>with water </a:t>
            </a:r>
            <a:r>
              <a:rPr lang="en-ZA" dirty="0"/>
              <a:t>to form a hydroxide ion and a bicarbonate ion (</a:t>
            </a:r>
            <a:r>
              <a:rPr lang="en-ZA" dirty="0" smtClean="0"/>
              <a:t>HCO</a:t>
            </a:r>
            <a:r>
              <a:rPr lang="en-ZA" baseline="-25000" dirty="0" smtClean="0"/>
              <a:t>3</a:t>
            </a:r>
            <a:r>
              <a:rPr lang="en-ZA" baseline="30000" dirty="0" smtClean="0"/>
              <a:t>-</a:t>
            </a:r>
            <a:r>
              <a:rPr lang="en-ZA" dirty="0"/>
              <a:t>)</a:t>
            </a:r>
          </a:p>
          <a:p>
            <a:pPr algn="ctr"/>
            <a:r>
              <a:rPr lang="en-ZA" dirty="0" smtClean="0"/>
              <a:t>CO</a:t>
            </a:r>
            <a:r>
              <a:rPr lang="en-ZA" baseline="-25000" dirty="0" smtClean="0"/>
              <a:t>3</a:t>
            </a:r>
            <a:r>
              <a:rPr lang="en-ZA" dirty="0" smtClean="0"/>
              <a:t> </a:t>
            </a:r>
            <a:r>
              <a:rPr lang="en-ZA" baseline="30000" dirty="0" smtClean="0"/>
              <a:t>2-</a:t>
            </a:r>
            <a:r>
              <a:rPr lang="en-ZA" dirty="0" smtClean="0"/>
              <a:t> </a:t>
            </a:r>
            <a:r>
              <a:rPr lang="en-ZA" dirty="0"/>
              <a:t>+ H</a:t>
            </a:r>
            <a:r>
              <a:rPr lang="en-ZA" baseline="-25000" dirty="0"/>
              <a:t>2</a:t>
            </a:r>
            <a:r>
              <a:rPr lang="en-ZA" dirty="0"/>
              <a:t>O </a:t>
            </a:r>
            <a:r>
              <a:rPr lang="en-ZA" dirty="0" smtClean="0">
                <a:latin typeface="Calibri"/>
                <a:cs typeface="Calibri"/>
              </a:rPr>
              <a:t>→</a:t>
            </a:r>
            <a:r>
              <a:rPr lang="en-ZA" dirty="0" smtClean="0"/>
              <a:t> HCO</a:t>
            </a:r>
            <a:r>
              <a:rPr lang="en-ZA" baseline="-25000" dirty="0" smtClean="0"/>
              <a:t>3</a:t>
            </a:r>
            <a:r>
              <a:rPr lang="en-ZA" baseline="30000" dirty="0" smtClean="0"/>
              <a:t>- </a:t>
            </a:r>
            <a:r>
              <a:rPr lang="en-ZA" dirty="0"/>
              <a:t>+ OH</a:t>
            </a:r>
            <a:r>
              <a:rPr lang="en-ZA" baseline="30000" dirty="0"/>
              <a:t>-</a:t>
            </a:r>
          </a:p>
        </p:txBody>
      </p:sp>
    </p:spTree>
    <p:extLst>
      <p:ext uri="{BB962C8B-B14F-4D97-AF65-F5344CB8AC3E}">
        <p14:creationId xmlns:p14="http://schemas.microsoft.com/office/powerpoint/2010/main" val="19435684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fontScale="92500"/>
          </a:bodyPr>
          <a:lstStyle/>
          <a:p>
            <a:r>
              <a:rPr lang="en-ZA" dirty="0"/>
              <a:t>Commercial grade </a:t>
            </a:r>
            <a:r>
              <a:rPr lang="en-ZA" dirty="0" smtClean="0"/>
              <a:t>sodium carbonate</a:t>
            </a:r>
            <a:r>
              <a:rPr lang="en-ZA" dirty="0"/>
              <a:t>, soda ash, is used very widely for neutralizing acid in water treatment </a:t>
            </a:r>
            <a:r>
              <a:rPr lang="en-ZA" dirty="0" smtClean="0"/>
              <a:t>and other </a:t>
            </a:r>
            <a:r>
              <a:rPr lang="en-ZA" dirty="0"/>
              <a:t>applications. </a:t>
            </a:r>
            <a:endParaRPr lang="en-ZA" dirty="0" smtClean="0"/>
          </a:p>
          <a:p>
            <a:r>
              <a:rPr lang="en-ZA" dirty="0" smtClean="0"/>
              <a:t>It </a:t>
            </a:r>
            <a:r>
              <a:rPr lang="en-ZA" dirty="0"/>
              <a:t>is used in phosphate-free detergents. It is a much easier base </a:t>
            </a:r>
            <a:r>
              <a:rPr lang="en-ZA" dirty="0" smtClean="0"/>
              <a:t>to handle </a:t>
            </a:r>
            <a:r>
              <a:rPr lang="en-ZA" dirty="0"/>
              <a:t>and use than sodium hydroxide. </a:t>
            </a:r>
            <a:endParaRPr lang="en-ZA" dirty="0" smtClean="0"/>
          </a:p>
          <a:p>
            <a:r>
              <a:rPr lang="en-ZA" dirty="0" smtClean="0"/>
              <a:t>Whereas </a:t>
            </a:r>
            <a:r>
              <a:rPr lang="en-ZA" dirty="0"/>
              <a:t>sodium hydroxide rapidly </a:t>
            </a:r>
            <a:r>
              <a:rPr lang="en-ZA" dirty="0" smtClean="0"/>
              <a:t>absorbs enough </a:t>
            </a:r>
            <a:r>
              <a:rPr lang="en-ZA" dirty="0"/>
              <a:t>water from the atmosphere to dissolve itself to make little puddles of </a:t>
            </a:r>
            <a:r>
              <a:rPr lang="en-ZA" dirty="0" smtClean="0"/>
              <a:t>highly concentrated </a:t>
            </a:r>
            <a:r>
              <a:rPr lang="en-ZA" dirty="0" err="1"/>
              <a:t>NaOH</a:t>
            </a:r>
            <a:r>
              <a:rPr lang="en-ZA" dirty="0"/>
              <a:t> solution that are very harmful to the skin, sodium </a:t>
            </a:r>
            <a:r>
              <a:rPr lang="en-ZA" dirty="0" smtClean="0"/>
              <a:t>carbonate does </a:t>
            </a:r>
            <a:r>
              <a:rPr lang="en-ZA" dirty="0"/>
              <a:t>not absorb water nearly so readily. </a:t>
            </a:r>
            <a:endParaRPr lang="en-ZA" dirty="0" smtClean="0"/>
          </a:p>
          <a:p>
            <a:r>
              <a:rPr lang="en-ZA" dirty="0" smtClean="0"/>
              <a:t>It </a:t>
            </a:r>
            <a:r>
              <a:rPr lang="en-ZA" dirty="0"/>
              <a:t>is not as dangerous to the skin</a:t>
            </a:r>
            <a:r>
              <a:rPr lang="en-ZA" dirty="0" smtClean="0"/>
              <a:t>.</a:t>
            </a:r>
            <a:endParaRPr lang="en-ZA" dirty="0"/>
          </a:p>
        </p:txBody>
      </p:sp>
    </p:spTree>
    <p:extLst>
      <p:ext uri="{BB962C8B-B14F-4D97-AF65-F5344CB8AC3E}">
        <p14:creationId xmlns:p14="http://schemas.microsoft.com/office/powerpoint/2010/main" val="2255747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lstStyle/>
          <a:p>
            <a:r>
              <a:rPr lang="en-ZA" dirty="0" smtClean="0"/>
              <a:t>Tri-sodium </a:t>
            </a:r>
            <a:r>
              <a:rPr lang="en-ZA" dirty="0"/>
              <a:t>phosphate, Na3PO4, is an even stronger base than sodium </a:t>
            </a:r>
            <a:r>
              <a:rPr lang="en-ZA" dirty="0" smtClean="0"/>
              <a:t>carbonate. </a:t>
            </a:r>
            <a:r>
              <a:rPr lang="en-ZA" dirty="0"/>
              <a:t>The phosphate ion reacts with </a:t>
            </a:r>
            <a:r>
              <a:rPr lang="en-ZA" dirty="0" smtClean="0"/>
              <a:t>water </a:t>
            </a:r>
            <a:r>
              <a:rPr lang="en-ZA" dirty="0"/>
              <a:t>to yield a high concentration of hydroxide ions. This kind of reaction with water </a:t>
            </a:r>
            <a:r>
              <a:rPr lang="en-ZA" dirty="0" smtClean="0"/>
              <a:t>is called </a:t>
            </a:r>
            <a:r>
              <a:rPr lang="en-ZA" dirty="0"/>
              <a:t>a </a:t>
            </a:r>
            <a:r>
              <a:rPr lang="en-ZA" b="1" dirty="0"/>
              <a:t>hydrolysis reaction</a:t>
            </a:r>
            <a:r>
              <a:rPr lang="en-ZA" dirty="0" smtClean="0"/>
              <a:t>.</a:t>
            </a:r>
          </a:p>
          <a:p>
            <a:endParaRPr lang="en-ZA" dirty="0"/>
          </a:p>
          <a:p>
            <a:pPr algn="ctr"/>
            <a:r>
              <a:rPr lang="en-ZA" dirty="0" smtClean="0"/>
              <a:t>PO</a:t>
            </a:r>
            <a:r>
              <a:rPr lang="en-ZA" baseline="-25000" dirty="0" smtClean="0"/>
              <a:t>4</a:t>
            </a:r>
            <a:r>
              <a:rPr lang="en-ZA" dirty="0" smtClean="0"/>
              <a:t> </a:t>
            </a:r>
            <a:r>
              <a:rPr lang="en-ZA" baseline="30000" dirty="0" smtClean="0"/>
              <a:t>3-</a:t>
            </a:r>
            <a:r>
              <a:rPr lang="en-ZA" dirty="0" smtClean="0"/>
              <a:t> </a:t>
            </a:r>
            <a:r>
              <a:rPr lang="en-ZA" dirty="0"/>
              <a:t>+ H</a:t>
            </a:r>
            <a:r>
              <a:rPr lang="en-ZA" baseline="-25000" dirty="0"/>
              <a:t>2</a:t>
            </a:r>
            <a:r>
              <a:rPr lang="en-ZA" dirty="0"/>
              <a:t>O </a:t>
            </a:r>
            <a:r>
              <a:rPr lang="en-ZA" dirty="0" smtClean="0">
                <a:latin typeface="Calibri"/>
                <a:cs typeface="Calibri"/>
              </a:rPr>
              <a:t>→</a:t>
            </a:r>
            <a:r>
              <a:rPr lang="en-ZA" dirty="0" smtClean="0"/>
              <a:t> HPO</a:t>
            </a:r>
            <a:r>
              <a:rPr lang="en-ZA" baseline="-25000" dirty="0" smtClean="0"/>
              <a:t>4</a:t>
            </a:r>
            <a:r>
              <a:rPr lang="en-ZA" baseline="30000" dirty="0" smtClean="0"/>
              <a:t>2-</a:t>
            </a:r>
            <a:r>
              <a:rPr lang="en-ZA" dirty="0" smtClean="0"/>
              <a:t> </a:t>
            </a:r>
            <a:r>
              <a:rPr lang="en-ZA" dirty="0"/>
              <a:t>+ OH</a:t>
            </a:r>
            <a:r>
              <a:rPr lang="en-ZA" baseline="30000" dirty="0"/>
              <a:t>-</a:t>
            </a:r>
          </a:p>
        </p:txBody>
      </p:sp>
    </p:spTree>
    <p:extLst>
      <p:ext uri="{BB962C8B-B14F-4D97-AF65-F5344CB8AC3E}">
        <p14:creationId xmlns:p14="http://schemas.microsoft.com/office/powerpoint/2010/main" val="23256411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a:xfrm>
            <a:off x="301752" y="1527048"/>
            <a:ext cx="8503920" cy="4926288"/>
          </a:xfrm>
        </p:spPr>
        <p:txBody>
          <a:bodyPr>
            <a:normAutofit/>
          </a:bodyPr>
          <a:lstStyle/>
          <a:p>
            <a:r>
              <a:rPr lang="en-ZA" dirty="0"/>
              <a:t>Many organic compounds are bases. Most of these contain nitrogen. One </a:t>
            </a:r>
            <a:r>
              <a:rPr lang="en-ZA" dirty="0" smtClean="0"/>
              <a:t>of these </a:t>
            </a:r>
            <a:r>
              <a:rPr lang="en-ZA" dirty="0"/>
              <a:t>is </a:t>
            </a:r>
            <a:r>
              <a:rPr lang="en-ZA" b="1" i="1" dirty="0" err="1"/>
              <a:t>trimethylamine</a:t>
            </a:r>
            <a:r>
              <a:rPr lang="en-ZA" dirty="0"/>
              <a:t>, (CH3)3N. </a:t>
            </a:r>
            <a:endParaRPr lang="en-ZA" dirty="0" smtClean="0"/>
          </a:p>
          <a:p>
            <a:r>
              <a:rPr lang="en-ZA" dirty="0" smtClean="0"/>
              <a:t>This </a:t>
            </a:r>
            <a:r>
              <a:rPr lang="en-ZA" dirty="0"/>
              <a:t>compound is one of several that give </a:t>
            </a:r>
            <a:r>
              <a:rPr lang="en-ZA" dirty="0" smtClean="0"/>
              <a:t>dead fish </a:t>
            </a:r>
            <a:r>
              <a:rPr lang="en-ZA" dirty="0"/>
              <a:t>their foul smell. It reacts with </a:t>
            </a:r>
            <a:r>
              <a:rPr lang="en-ZA" dirty="0" smtClean="0"/>
              <a:t>water </a:t>
            </a:r>
            <a:r>
              <a:rPr lang="en-ZA" dirty="0"/>
              <a:t>to produce hydroxide ion. </a:t>
            </a:r>
            <a:endParaRPr lang="en-ZA" dirty="0" smtClean="0"/>
          </a:p>
          <a:p>
            <a:endParaRPr lang="en-ZA" dirty="0"/>
          </a:p>
          <a:p>
            <a:pPr marL="0" indent="0" algn="ctr">
              <a:buNone/>
            </a:pPr>
            <a:r>
              <a:rPr lang="pt-BR" dirty="0"/>
              <a:t>(CH</a:t>
            </a:r>
            <a:r>
              <a:rPr lang="pt-BR" baseline="-25000" dirty="0"/>
              <a:t>3</a:t>
            </a:r>
            <a:r>
              <a:rPr lang="pt-BR" dirty="0"/>
              <a:t>)</a:t>
            </a:r>
            <a:r>
              <a:rPr lang="pt-BR" baseline="-25000" dirty="0"/>
              <a:t>3</a:t>
            </a:r>
            <a:r>
              <a:rPr lang="pt-BR" dirty="0"/>
              <a:t>N + H</a:t>
            </a:r>
            <a:r>
              <a:rPr lang="pt-BR" baseline="-25000" dirty="0"/>
              <a:t>2</a:t>
            </a:r>
            <a:r>
              <a:rPr lang="pt-BR" dirty="0"/>
              <a:t>O </a:t>
            </a:r>
            <a:r>
              <a:rPr lang="pt-BR" dirty="0" smtClean="0">
                <a:latin typeface="Calibri"/>
                <a:cs typeface="Calibri"/>
              </a:rPr>
              <a:t>→</a:t>
            </a:r>
            <a:r>
              <a:rPr lang="pt-BR" dirty="0" smtClean="0"/>
              <a:t> </a:t>
            </a:r>
            <a:r>
              <a:rPr lang="pt-BR" dirty="0"/>
              <a:t>(CH</a:t>
            </a:r>
            <a:r>
              <a:rPr lang="pt-BR" baseline="-25000" dirty="0"/>
              <a:t>3</a:t>
            </a:r>
            <a:r>
              <a:rPr lang="pt-BR" dirty="0"/>
              <a:t>)</a:t>
            </a:r>
            <a:r>
              <a:rPr lang="pt-BR" baseline="-25000" dirty="0"/>
              <a:t>3</a:t>
            </a:r>
            <a:r>
              <a:rPr lang="pt-BR" dirty="0"/>
              <a:t>NH+ + OH- </a:t>
            </a:r>
          </a:p>
          <a:p>
            <a:pPr marL="0" indent="0" algn="ctr">
              <a:buNone/>
            </a:pPr>
            <a:endParaRPr lang="pt-BR" dirty="0" smtClean="0"/>
          </a:p>
          <a:p>
            <a:r>
              <a:rPr lang="en-ZA" dirty="0"/>
              <a:t>Like most organic bases it is a weak base.</a:t>
            </a:r>
            <a:endParaRPr lang="pt-BR" dirty="0"/>
          </a:p>
        </p:txBody>
      </p:sp>
    </p:spTree>
    <p:extLst>
      <p:ext uri="{BB962C8B-B14F-4D97-AF65-F5344CB8AC3E}">
        <p14:creationId xmlns:p14="http://schemas.microsoft.com/office/powerpoint/2010/main" val="18862691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a:t>PREPARATION OF </a:t>
            </a:r>
            <a:r>
              <a:rPr lang="en-ZA" b="1" dirty="0" smtClean="0"/>
              <a:t>SALTS</a:t>
            </a:r>
            <a:endParaRPr lang="en-ZA" dirty="0"/>
          </a:p>
        </p:txBody>
      </p:sp>
      <p:sp>
        <p:nvSpPr>
          <p:cNvPr id="3" name="Content Placeholder 2"/>
          <p:cNvSpPr>
            <a:spLocks noGrp="1"/>
          </p:cNvSpPr>
          <p:nvPr>
            <p:ph sz="quarter" idx="1"/>
          </p:nvPr>
        </p:nvSpPr>
        <p:spPr/>
        <p:txBody>
          <a:bodyPr>
            <a:normAutofit fontScale="77500" lnSpcReduction="20000"/>
          </a:bodyPr>
          <a:lstStyle/>
          <a:p>
            <a:r>
              <a:rPr lang="en-ZA" dirty="0" smtClean="0"/>
              <a:t>Many </a:t>
            </a:r>
            <a:r>
              <a:rPr lang="en-ZA" dirty="0"/>
              <a:t>salts are important industrial chemicals. Others are used in </a:t>
            </a:r>
            <a:r>
              <a:rPr lang="en-ZA" dirty="0" smtClean="0"/>
              <a:t>food preparation </a:t>
            </a:r>
            <a:r>
              <a:rPr lang="en-ZA" dirty="0"/>
              <a:t>or medicine. </a:t>
            </a:r>
            <a:endParaRPr lang="en-ZA" dirty="0" smtClean="0"/>
          </a:p>
          <a:p>
            <a:r>
              <a:rPr lang="en-ZA" dirty="0" smtClean="0"/>
              <a:t>A </a:t>
            </a:r>
            <a:r>
              <a:rPr lang="en-ZA" dirty="0"/>
              <a:t>huge quantity of Na2CO3 is used each year, largely </a:t>
            </a:r>
            <a:r>
              <a:rPr lang="en-ZA" dirty="0" smtClean="0"/>
              <a:t>to treat </a:t>
            </a:r>
            <a:r>
              <a:rPr lang="en-ZA" dirty="0"/>
              <a:t>water and to neutralize acid. </a:t>
            </a:r>
            <a:endParaRPr lang="en-ZA" dirty="0" smtClean="0"/>
          </a:p>
          <a:p>
            <a:r>
              <a:rPr lang="en-ZA" dirty="0" smtClean="0"/>
              <a:t>Over </a:t>
            </a:r>
            <a:r>
              <a:rPr lang="en-ZA" dirty="0"/>
              <a:t>1.5 million tons of Na2SO4 are used </a:t>
            </a:r>
            <a:r>
              <a:rPr lang="en-ZA" dirty="0" smtClean="0"/>
              <a:t>in applications </a:t>
            </a:r>
            <a:r>
              <a:rPr lang="en-ZA" dirty="0"/>
              <a:t>such as inert filler in powdered detergents. </a:t>
            </a:r>
            <a:endParaRPr lang="en-ZA" dirty="0" smtClean="0"/>
          </a:p>
          <a:p>
            <a:r>
              <a:rPr lang="en-ZA" dirty="0" smtClean="0"/>
              <a:t>Approximately </a:t>
            </a:r>
            <a:r>
              <a:rPr lang="en-ZA" dirty="0"/>
              <a:t>30,000 </a:t>
            </a:r>
            <a:r>
              <a:rPr lang="en-ZA" dirty="0" smtClean="0"/>
              <a:t>tons of </a:t>
            </a:r>
            <a:r>
              <a:rPr lang="en-ZA" dirty="0"/>
              <a:t>sodium thiosulfate, Na2S2O3, are used each year in developing photographic </a:t>
            </a:r>
            <a:r>
              <a:rPr lang="en-ZA" dirty="0" smtClean="0"/>
              <a:t>film and </a:t>
            </a:r>
            <a:r>
              <a:rPr lang="en-ZA" dirty="0"/>
              <a:t>in other applications. </a:t>
            </a:r>
            <a:endParaRPr lang="en-ZA" dirty="0" smtClean="0"/>
          </a:p>
          <a:p>
            <a:r>
              <a:rPr lang="en-ZA" dirty="0" smtClean="0"/>
              <a:t>Canadian </a:t>
            </a:r>
            <a:r>
              <a:rPr lang="en-ZA" dirty="0"/>
              <a:t>mines produce more than 10 million tons of </a:t>
            </a:r>
            <a:r>
              <a:rPr lang="en-ZA" dirty="0" err="1" smtClean="0"/>
              <a:t>KCl</a:t>
            </a:r>
            <a:r>
              <a:rPr lang="en-ZA" dirty="0"/>
              <a:t> </a:t>
            </a:r>
            <a:r>
              <a:rPr lang="en-ZA" dirty="0" smtClean="0"/>
              <a:t>each </a:t>
            </a:r>
            <a:r>
              <a:rPr lang="en-ZA" dirty="0"/>
              <a:t>year for use as fertilizer. Lithium carbonate, Li2CO3, is used as a medicine </a:t>
            </a:r>
            <a:r>
              <a:rPr lang="en-ZA" dirty="0" smtClean="0"/>
              <a:t>to treat </a:t>
            </a:r>
            <a:r>
              <a:rPr lang="en-ZA" dirty="0"/>
              <a:t>some kinds of manic-depressive illness. </a:t>
            </a:r>
            <a:endParaRPr lang="en-ZA" dirty="0" smtClean="0"/>
          </a:p>
          <a:p>
            <a:r>
              <a:rPr lang="en-ZA" dirty="0" smtClean="0"/>
              <a:t>Many </a:t>
            </a:r>
            <a:r>
              <a:rPr lang="en-ZA" dirty="0"/>
              <a:t>other examples of </a:t>
            </a:r>
            <a:r>
              <a:rPr lang="en-ZA" dirty="0" smtClean="0"/>
              <a:t>the importance </a:t>
            </a:r>
            <a:r>
              <a:rPr lang="en-ZA" dirty="0"/>
              <a:t>of salts could be given</a:t>
            </a:r>
            <a:r>
              <a:rPr lang="en-ZA" dirty="0" smtClean="0"/>
              <a:t>.</a:t>
            </a:r>
            <a:endParaRPr lang="en-ZA" dirty="0"/>
          </a:p>
        </p:txBody>
      </p:sp>
    </p:spTree>
    <p:extLst>
      <p:ext uri="{BB962C8B-B14F-4D97-AF65-F5344CB8AC3E}">
        <p14:creationId xmlns:p14="http://schemas.microsoft.com/office/powerpoint/2010/main" val="230395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pPr eaLnBrk="1" hangingPunct="1"/>
            <a:r>
              <a:rPr lang="en-GB" altLang="en-US" b="1" u="sng" dirty="0" smtClean="0">
                <a:cs typeface="Trebuchet MS" pitchFamily="34" charset="0"/>
              </a:rPr>
              <a:t>Introduction to Environmental Chemistry</a:t>
            </a:r>
            <a:endParaRPr lang="en-GB" altLang="en-US" dirty="0" smtClean="0">
              <a:cs typeface="Trebuchet MS" pitchFamily="34" charset="0"/>
            </a:endParaRPr>
          </a:p>
        </p:txBody>
      </p:sp>
      <p:sp>
        <p:nvSpPr>
          <p:cNvPr id="7171" name="Content Placeholder 2"/>
          <p:cNvSpPr>
            <a:spLocks noGrp="1"/>
          </p:cNvSpPr>
          <p:nvPr>
            <p:ph sz="quarter" idx="1"/>
          </p:nvPr>
        </p:nvSpPr>
        <p:spPr/>
        <p:txBody>
          <a:bodyPr>
            <a:normAutofit fontScale="92500" lnSpcReduction="20000"/>
          </a:bodyPr>
          <a:lstStyle/>
          <a:p>
            <a:r>
              <a:rPr lang="en-ZA" dirty="0"/>
              <a:t>It means different things to different people. </a:t>
            </a:r>
            <a:r>
              <a:rPr lang="en-ZA" dirty="0" smtClean="0"/>
              <a:t>No precise definition.</a:t>
            </a:r>
          </a:p>
          <a:p>
            <a:r>
              <a:rPr lang="en-ZA" dirty="0" smtClean="0"/>
              <a:t>It </a:t>
            </a:r>
            <a:r>
              <a:rPr lang="en-ZA" dirty="0"/>
              <a:t>is clear that environmental chemists are playing their part </a:t>
            </a:r>
            <a:r>
              <a:rPr lang="en-ZA" dirty="0" smtClean="0"/>
              <a:t>in the </a:t>
            </a:r>
            <a:r>
              <a:rPr lang="en-ZA" dirty="0"/>
              <a:t>big environmental issues—stratospheric ozone (O3) depletion, global </a:t>
            </a:r>
            <a:r>
              <a:rPr lang="en-ZA" dirty="0" smtClean="0"/>
              <a:t>warming and </a:t>
            </a:r>
            <a:r>
              <a:rPr lang="en-ZA" dirty="0"/>
              <a:t>the like. </a:t>
            </a:r>
            <a:endParaRPr lang="en-ZA" dirty="0" smtClean="0"/>
          </a:p>
          <a:p>
            <a:r>
              <a:rPr lang="en-ZA" dirty="0" smtClean="0"/>
              <a:t>Similarly</a:t>
            </a:r>
            <a:r>
              <a:rPr lang="en-ZA" dirty="0"/>
              <a:t>, the role of environmental chemistry in regional-scale </a:t>
            </a:r>
            <a:r>
              <a:rPr lang="en-ZA" dirty="0" smtClean="0"/>
              <a:t>and local </a:t>
            </a:r>
            <a:r>
              <a:rPr lang="en-ZA" dirty="0"/>
              <a:t>problems—for example, the effects of acid rain or contamination of </a:t>
            </a:r>
            <a:r>
              <a:rPr lang="en-ZA" dirty="0" smtClean="0"/>
              <a:t>water resources—is </a:t>
            </a:r>
            <a:r>
              <a:rPr lang="en-ZA" dirty="0"/>
              <a:t>well established. </a:t>
            </a:r>
            <a:endParaRPr lang="en-ZA" dirty="0" smtClean="0"/>
          </a:p>
          <a:p>
            <a:r>
              <a:rPr lang="en-ZA" dirty="0" smtClean="0"/>
              <a:t>There is a </a:t>
            </a:r>
            <a:r>
              <a:rPr lang="en-ZA" dirty="0"/>
              <a:t>clear link </a:t>
            </a:r>
            <a:r>
              <a:rPr lang="en-ZA" dirty="0" smtClean="0"/>
              <a:t>in our </a:t>
            </a:r>
            <a:r>
              <a:rPr lang="en-ZA" dirty="0"/>
              <a:t>minds between environmental chemistry and human beings. </a:t>
            </a:r>
            <a:endParaRPr lang="en-ZA" dirty="0" smtClean="0"/>
          </a:p>
          <a:p>
            <a:r>
              <a:rPr lang="en-ZA" dirty="0" smtClean="0"/>
              <a:t>For many people</a:t>
            </a:r>
            <a:r>
              <a:rPr lang="en-ZA" dirty="0"/>
              <a:t>, ‘environmental chemistry’ is implicitly linked to ‘pollution’.</a:t>
            </a:r>
            <a:endParaRPr lang="en-GB" altLang="en-US" b="1" dirty="0" smtClean="0"/>
          </a:p>
        </p:txBody>
      </p:sp>
    </p:spTree>
    <p:extLst>
      <p:ext uri="{BB962C8B-B14F-4D97-AF65-F5344CB8AC3E}">
        <p14:creationId xmlns:p14="http://schemas.microsoft.com/office/powerpoint/2010/main" val="17384491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fontScale="85000" lnSpcReduction="20000"/>
          </a:bodyPr>
          <a:lstStyle/>
          <a:p>
            <a:r>
              <a:rPr lang="en-ZA" dirty="0"/>
              <a:t>Whenever possible, salts are obtained by simply mining them. Many kinds </a:t>
            </a:r>
            <a:r>
              <a:rPr lang="en-ZA" dirty="0" smtClean="0"/>
              <a:t>of salts </a:t>
            </a:r>
            <a:r>
              <a:rPr lang="en-ZA" dirty="0"/>
              <a:t>can be obtained by evaporating water from a few salt-rich inland sea waters </a:t>
            </a:r>
            <a:r>
              <a:rPr lang="en-ZA" dirty="0" smtClean="0"/>
              <a:t>or from </a:t>
            </a:r>
            <a:r>
              <a:rPr lang="en-ZA" dirty="0"/>
              <a:t>brines pumped from beneath the ground. </a:t>
            </a:r>
            <a:endParaRPr lang="en-ZA" dirty="0" smtClean="0"/>
          </a:p>
          <a:p>
            <a:r>
              <a:rPr lang="en-ZA" dirty="0" smtClean="0"/>
              <a:t>However</a:t>
            </a:r>
            <a:r>
              <a:rPr lang="en-ZA" dirty="0"/>
              <a:t>, most salts cannot </a:t>
            </a:r>
            <a:r>
              <a:rPr lang="en-ZA" dirty="0" smtClean="0"/>
              <a:t>be obtained </a:t>
            </a:r>
            <a:r>
              <a:rPr lang="en-ZA" dirty="0"/>
              <a:t>so directly and must be made by chemical processes. </a:t>
            </a:r>
            <a:endParaRPr lang="en-ZA" dirty="0" smtClean="0"/>
          </a:p>
          <a:p>
            <a:r>
              <a:rPr lang="en-ZA" dirty="0" smtClean="0"/>
              <a:t>Some </a:t>
            </a:r>
            <a:r>
              <a:rPr lang="en-ZA" dirty="0"/>
              <a:t>of </a:t>
            </a:r>
            <a:r>
              <a:rPr lang="en-ZA" dirty="0" smtClean="0"/>
              <a:t>these processes </a:t>
            </a:r>
            <a:r>
              <a:rPr lang="en-ZA" dirty="0"/>
              <a:t>will be discussed.</a:t>
            </a:r>
          </a:p>
          <a:p>
            <a:r>
              <a:rPr lang="en-ZA" dirty="0"/>
              <a:t>One way of making salts already discussed in this chapter is to react an acid </a:t>
            </a:r>
            <a:r>
              <a:rPr lang="en-ZA" dirty="0" smtClean="0"/>
              <a:t>and a </a:t>
            </a:r>
            <a:r>
              <a:rPr lang="en-ZA" dirty="0"/>
              <a:t>base to produce a salt and water</a:t>
            </a:r>
            <a:r>
              <a:rPr lang="en-ZA" dirty="0" smtClean="0"/>
              <a:t>.</a:t>
            </a:r>
          </a:p>
          <a:p>
            <a:r>
              <a:rPr lang="en-ZA" dirty="0"/>
              <a:t>Almost any salt can be made by the reaction of the appropriate acid and base.</a:t>
            </a:r>
            <a:r>
              <a:rPr lang="en-ZA" dirty="0" smtClean="0"/>
              <a:t> </a:t>
            </a:r>
          </a:p>
          <a:p>
            <a:r>
              <a:rPr lang="en-ZA" dirty="0" smtClean="0"/>
              <a:t>Calcium </a:t>
            </a:r>
            <a:r>
              <a:rPr lang="en-ZA" dirty="0"/>
              <a:t>propionate, which is used to </a:t>
            </a:r>
            <a:r>
              <a:rPr lang="en-ZA" dirty="0" smtClean="0"/>
              <a:t>preserve bread </a:t>
            </a:r>
            <a:r>
              <a:rPr lang="en-ZA" dirty="0"/>
              <a:t>is made by reacting calcium hydroxide and propionic acid, HC</a:t>
            </a:r>
            <a:r>
              <a:rPr lang="en-ZA" baseline="-25000" dirty="0"/>
              <a:t>3</a:t>
            </a:r>
            <a:r>
              <a:rPr lang="en-ZA" dirty="0"/>
              <a:t>H</a:t>
            </a:r>
            <a:r>
              <a:rPr lang="en-ZA" baseline="-25000" dirty="0"/>
              <a:t>5</a:t>
            </a:r>
            <a:r>
              <a:rPr lang="en-ZA" dirty="0"/>
              <a:t>O</a:t>
            </a:r>
            <a:r>
              <a:rPr lang="en-ZA" baseline="-25000" dirty="0"/>
              <a:t>2</a:t>
            </a:r>
            <a:r>
              <a:rPr lang="en-ZA" dirty="0"/>
              <a:t>:</a:t>
            </a:r>
          </a:p>
          <a:p>
            <a:r>
              <a:rPr lang="en-ZA" dirty="0" err="1"/>
              <a:t>Ca</a:t>
            </a:r>
            <a:r>
              <a:rPr lang="en-ZA" dirty="0"/>
              <a:t>(OH)2 + 2HC3H5O2 </a:t>
            </a:r>
            <a:r>
              <a:rPr lang="en-ZA" dirty="0" smtClean="0">
                <a:latin typeface="Calibri"/>
                <a:cs typeface="Calibri"/>
              </a:rPr>
              <a:t>→</a:t>
            </a:r>
            <a:r>
              <a:rPr lang="en-ZA" dirty="0" smtClean="0"/>
              <a:t> </a:t>
            </a:r>
            <a:r>
              <a:rPr lang="en-ZA" dirty="0" err="1"/>
              <a:t>Ca</a:t>
            </a:r>
            <a:r>
              <a:rPr lang="en-ZA" dirty="0"/>
              <a:t>(C3H5O2)2 + 2H2O </a:t>
            </a:r>
          </a:p>
          <a:p>
            <a:endParaRPr lang="en-ZA" dirty="0"/>
          </a:p>
        </p:txBody>
      </p:sp>
    </p:spTree>
    <p:extLst>
      <p:ext uri="{BB962C8B-B14F-4D97-AF65-F5344CB8AC3E}">
        <p14:creationId xmlns:p14="http://schemas.microsoft.com/office/powerpoint/2010/main" val="12181021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M+NM=SALT</a:t>
            </a:r>
            <a:endParaRPr lang="en-ZA" dirty="0"/>
          </a:p>
        </p:txBody>
      </p:sp>
      <p:sp>
        <p:nvSpPr>
          <p:cNvPr id="3" name="Content Placeholder 2"/>
          <p:cNvSpPr>
            <a:spLocks noGrp="1"/>
          </p:cNvSpPr>
          <p:nvPr>
            <p:ph sz="quarter" idx="1"/>
          </p:nvPr>
        </p:nvSpPr>
        <p:spPr/>
        <p:txBody>
          <a:bodyPr>
            <a:normAutofit lnSpcReduction="10000"/>
          </a:bodyPr>
          <a:lstStyle/>
          <a:p>
            <a:r>
              <a:rPr lang="en-ZA" dirty="0"/>
              <a:t>In some cases, a metal and a </a:t>
            </a:r>
            <a:r>
              <a:rPr lang="en-ZA" dirty="0" err="1"/>
              <a:t>nonmetal</a:t>
            </a:r>
            <a:r>
              <a:rPr lang="en-ZA" dirty="0"/>
              <a:t> will react directly to make a salt. If a strip</a:t>
            </a:r>
          </a:p>
          <a:p>
            <a:r>
              <a:rPr lang="en-ZA" dirty="0"/>
              <a:t>of magnesium burns (explodes would be a better description) in an atmosphere of</a:t>
            </a:r>
          </a:p>
          <a:p>
            <a:r>
              <a:rPr lang="en-ZA" dirty="0"/>
              <a:t>chlorine gas,</a:t>
            </a:r>
          </a:p>
          <a:p>
            <a:pPr marL="0" indent="0" algn="ctr">
              <a:buNone/>
            </a:pPr>
            <a:r>
              <a:rPr lang="en-ZA" dirty="0"/>
              <a:t>Mg + </a:t>
            </a:r>
            <a:r>
              <a:rPr lang="en-ZA" dirty="0" smtClean="0"/>
              <a:t>Cl2 </a:t>
            </a:r>
            <a:r>
              <a:rPr lang="en-ZA" dirty="0" smtClean="0">
                <a:latin typeface="Calibri"/>
                <a:cs typeface="Calibri"/>
              </a:rPr>
              <a:t>→ </a:t>
            </a:r>
            <a:r>
              <a:rPr lang="en-ZA" dirty="0" smtClean="0"/>
              <a:t>MgCl2</a:t>
            </a:r>
          </a:p>
          <a:p>
            <a:r>
              <a:rPr lang="en-ZA" dirty="0"/>
              <a:t>Some metals react with strong bases to produce salts. </a:t>
            </a:r>
            <a:r>
              <a:rPr lang="en-ZA" dirty="0" err="1"/>
              <a:t>Aluminum</a:t>
            </a:r>
            <a:r>
              <a:rPr lang="en-ZA" dirty="0"/>
              <a:t> metal </a:t>
            </a:r>
            <a:r>
              <a:rPr lang="en-ZA" dirty="0" smtClean="0"/>
              <a:t>reacts with </a:t>
            </a:r>
            <a:r>
              <a:rPr lang="en-ZA" dirty="0"/>
              <a:t>sodium hydroxide to yield sodium aluminate, Na</a:t>
            </a:r>
            <a:r>
              <a:rPr lang="en-ZA" baseline="-25000" dirty="0"/>
              <a:t>3</a:t>
            </a:r>
            <a:r>
              <a:rPr lang="en-ZA" dirty="0"/>
              <a:t>AlO</a:t>
            </a:r>
            <a:r>
              <a:rPr lang="en-ZA" baseline="-25000" dirty="0"/>
              <a:t>3</a:t>
            </a:r>
            <a:r>
              <a:rPr lang="en-ZA" dirty="0"/>
              <a:t>.</a:t>
            </a:r>
          </a:p>
          <a:p>
            <a:pPr marL="0" indent="0" algn="ctr">
              <a:buNone/>
            </a:pPr>
            <a:r>
              <a:rPr lang="en-ZA" dirty="0"/>
              <a:t>2Al + 6NaOH </a:t>
            </a:r>
            <a:r>
              <a:rPr lang="en-ZA" dirty="0" smtClean="0">
                <a:latin typeface="Calibri"/>
                <a:cs typeface="Calibri"/>
              </a:rPr>
              <a:t>→</a:t>
            </a:r>
            <a:r>
              <a:rPr lang="en-ZA" dirty="0" smtClean="0"/>
              <a:t> </a:t>
            </a:r>
            <a:r>
              <a:rPr lang="en-ZA" dirty="0"/>
              <a:t>2Na3AlO3 + 3H2(</a:t>
            </a:r>
            <a:r>
              <a:rPr lang="en-ZA" i="1" dirty="0"/>
              <a:t>g</a:t>
            </a:r>
            <a:r>
              <a:rPr lang="en-ZA" dirty="0"/>
              <a:t>)</a:t>
            </a:r>
          </a:p>
        </p:txBody>
      </p:sp>
    </p:spTree>
    <p:extLst>
      <p:ext uri="{BB962C8B-B14F-4D97-AF65-F5344CB8AC3E}">
        <p14:creationId xmlns:p14="http://schemas.microsoft.com/office/powerpoint/2010/main" val="30178060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a:bodyPr>
          <a:lstStyle/>
          <a:p>
            <a:r>
              <a:rPr lang="en-ZA" dirty="0"/>
              <a:t>In cases where a metal forms an insoluble hydroxide, addition of a base to a </a:t>
            </a:r>
            <a:r>
              <a:rPr lang="en-ZA" dirty="0" smtClean="0"/>
              <a:t>salt of </a:t>
            </a:r>
            <a:r>
              <a:rPr lang="en-ZA" dirty="0"/>
              <a:t>that metal can result in the formation of a new salt. </a:t>
            </a:r>
            <a:endParaRPr lang="en-ZA" dirty="0" smtClean="0"/>
          </a:p>
          <a:p>
            <a:r>
              <a:rPr lang="en-ZA" dirty="0" smtClean="0"/>
              <a:t>If </a:t>
            </a:r>
            <a:r>
              <a:rPr lang="en-ZA" dirty="0"/>
              <a:t>potassium hydroxide </a:t>
            </a:r>
            <a:r>
              <a:rPr lang="en-ZA" dirty="0" smtClean="0"/>
              <a:t>is added </a:t>
            </a:r>
            <a:r>
              <a:rPr lang="en-ZA" dirty="0"/>
              <a:t>to a solution of magnesium </a:t>
            </a:r>
            <a:r>
              <a:rPr lang="en-ZA" dirty="0" err="1" smtClean="0"/>
              <a:t>sulfate</a:t>
            </a:r>
            <a:r>
              <a:rPr lang="en-ZA" dirty="0" smtClean="0"/>
              <a:t> the </a:t>
            </a:r>
            <a:r>
              <a:rPr lang="en-ZA" dirty="0"/>
              <a:t>insoluble magnesium hydroxide precipitates out of the solution, </a:t>
            </a:r>
            <a:r>
              <a:rPr lang="en-ZA" dirty="0" smtClean="0"/>
              <a:t>leaving potassium </a:t>
            </a:r>
            <a:r>
              <a:rPr lang="en-ZA" dirty="0" err="1"/>
              <a:t>sulfate</a:t>
            </a:r>
            <a:r>
              <a:rPr lang="en-ZA" dirty="0"/>
              <a:t> salt in </a:t>
            </a:r>
            <a:r>
              <a:rPr lang="en-ZA" dirty="0" smtClean="0"/>
              <a:t>solution.</a:t>
            </a:r>
          </a:p>
          <a:p>
            <a:endParaRPr lang="en-ZA" dirty="0"/>
          </a:p>
          <a:p>
            <a:pPr marL="0" indent="0">
              <a:buNone/>
            </a:pPr>
            <a:endParaRPr lang="en-ZA" dirty="0"/>
          </a:p>
          <a:p>
            <a:pPr algn="ctr"/>
            <a:r>
              <a:rPr lang="en-ZA" dirty="0"/>
              <a:t>2KOH + MgSO</a:t>
            </a:r>
            <a:r>
              <a:rPr lang="en-ZA" baseline="-25000" dirty="0"/>
              <a:t>4</a:t>
            </a:r>
            <a:r>
              <a:rPr lang="en-ZA" dirty="0"/>
              <a:t> </a:t>
            </a:r>
            <a:r>
              <a:rPr lang="en-ZA" dirty="0" smtClean="0">
                <a:latin typeface="Calibri"/>
                <a:cs typeface="Calibri"/>
              </a:rPr>
              <a:t>→</a:t>
            </a:r>
            <a:r>
              <a:rPr lang="en-ZA" dirty="0" smtClean="0"/>
              <a:t> Mg(OH)</a:t>
            </a:r>
            <a:r>
              <a:rPr lang="en-ZA" baseline="-25000" dirty="0" smtClean="0"/>
              <a:t>2</a:t>
            </a:r>
            <a:r>
              <a:rPr lang="en-ZA" dirty="0" smtClean="0"/>
              <a:t>(</a:t>
            </a:r>
            <a:r>
              <a:rPr lang="en-ZA" i="1" dirty="0" smtClean="0"/>
              <a:t>s</a:t>
            </a:r>
            <a:r>
              <a:rPr lang="en-ZA" dirty="0"/>
              <a:t>) + K</a:t>
            </a:r>
            <a:r>
              <a:rPr lang="en-ZA" baseline="-25000" dirty="0"/>
              <a:t>2</a:t>
            </a:r>
            <a:r>
              <a:rPr lang="en-ZA" dirty="0"/>
              <a:t>SO</a:t>
            </a:r>
            <a:r>
              <a:rPr lang="en-ZA" baseline="-25000" dirty="0"/>
              <a:t>4</a:t>
            </a:r>
            <a:r>
              <a:rPr lang="en-ZA" dirty="0"/>
              <a:t>(</a:t>
            </a:r>
            <a:r>
              <a:rPr lang="en-ZA" i="1" dirty="0" err="1"/>
              <a:t>aq</a:t>
            </a:r>
            <a:r>
              <a:rPr lang="en-ZA" dirty="0"/>
              <a:t>) </a:t>
            </a:r>
          </a:p>
        </p:txBody>
      </p:sp>
    </p:spTree>
    <p:extLst>
      <p:ext uri="{BB962C8B-B14F-4D97-AF65-F5344CB8AC3E}">
        <p14:creationId xmlns:p14="http://schemas.microsoft.com/office/powerpoint/2010/main" val="28021880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lstStyle/>
          <a:p>
            <a:r>
              <a:rPr lang="en-ZA" dirty="0"/>
              <a:t>If the anion in a salt can form a volatile acid, a new salt can be formed by </a:t>
            </a:r>
            <a:r>
              <a:rPr lang="en-ZA" dirty="0" smtClean="0"/>
              <a:t>adding a </a:t>
            </a:r>
            <a:r>
              <a:rPr lang="en-ZA" dirty="0" err="1"/>
              <a:t>nonvolatile</a:t>
            </a:r>
            <a:r>
              <a:rPr lang="en-ZA" dirty="0"/>
              <a:t> acid, heating to drive off the volatile product, and collecting </a:t>
            </a:r>
            <a:r>
              <a:rPr lang="en-ZA" dirty="0" smtClean="0"/>
              <a:t>the volatile </a:t>
            </a:r>
            <a:r>
              <a:rPr lang="en-ZA" dirty="0"/>
              <a:t>acid in water. </a:t>
            </a:r>
            <a:endParaRPr lang="en-ZA" dirty="0" smtClean="0"/>
          </a:p>
          <a:p>
            <a:r>
              <a:rPr lang="en-ZA" dirty="0" smtClean="0"/>
              <a:t>If </a:t>
            </a:r>
            <a:r>
              <a:rPr lang="en-ZA" dirty="0" err="1"/>
              <a:t>nonvolatile</a:t>
            </a:r>
            <a:r>
              <a:rPr lang="en-ZA" dirty="0"/>
              <a:t> </a:t>
            </a:r>
            <a:r>
              <a:rPr lang="en-ZA" dirty="0" err="1"/>
              <a:t>sulfuric</a:t>
            </a:r>
            <a:r>
              <a:rPr lang="en-ZA" dirty="0"/>
              <a:t> acid is heated with </a:t>
            </a:r>
            <a:r>
              <a:rPr lang="en-ZA" dirty="0" err="1"/>
              <a:t>NaCl</a:t>
            </a:r>
            <a:r>
              <a:rPr lang="en-ZA" dirty="0"/>
              <a:t>,</a:t>
            </a:r>
          </a:p>
          <a:p>
            <a:endParaRPr lang="en-ZA" dirty="0" smtClean="0"/>
          </a:p>
          <a:p>
            <a:r>
              <a:rPr lang="en-ZA" dirty="0" smtClean="0"/>
              <a:t>H</a:t>
            </a:r>
            <a:r>
              <a:rPr lang="en-ZA" baseline="-25000" dirty="0" smtClean="0"/>
              <a:t>2</a:t>
            </a:r>
            <a:r>
              <a:rPr lang="en-ZA" dirty="0" smtClean="0"/>
              <a:t>SO4 </a:t>
            </a:r>
            <a:r>
              <a:rPr lang="en-ZA" dirty="0"/>
              <a:t>+ 2NaCl </a:t>
            </a:r>
            <a:r>
              <a:rPr lang="en-ZA" dirty="0" smtClean="0">
                <a:latin typeface="Calibri"/>
                <a:cs typeface="Calibri"/>
              </a:rPr>
              <a:t>→</a:t>
            </a:r>
            <a:r>
              <a:rPr lang="en-ZA" dirty="0" smtClean="0"/>
              <a:t> </a:t>
            </a:r>
            <a:r>
              <a:rPr lang="en-ZA" dirty="0"/>
              <a:t>2HCl(</a:t>
            </a:r>
            <a:r>
              <a:rPr lang="en-ZA" i="1" dirty="0"/>
              <a:t>g</a:t>
            </a:r>
            <a:r>
              <a:rPr lang="en-ZA" dirty="0"/>
              <a:t>) + Na2SO4 </a:t>
            </a:r>
          </a:p>
          <a:p>
            <a:r>
              <a:rPr lang="en-ZA" dirty="0" smtClean="0"/>
              <a:t> </a:t>
            </a:r>
            <a:r>
              <a:rPr lang="en-ZA" dirty="0" err="1" smtClean="0"/>
              <a:t>HCl</a:t>
            </a:r>
            <a:r>
              <a:rPr lang="en-ZA" dirty="0" smtClean="0"/>
              <a:t> </a:t>
            </a:r>
            <a:r>
              <a:rPr lang="en-ZA" dirty="0"/>
              <a:t>gas is given off and sodium </a:t>
            </a:r>
            <a:r>
              <a:rPr lang="en-ZA" dirty="0" err="1"/>
              <a:t>sulfate</a:t>
            </a:r>
            <a:r>
              <a:rPr lang="en-ZA" dirty="0"/>
              <a:t> remains behind.</a:t>
            </a:r>
          </a:p>
        </p:txBody>
      </p:sp>
    </p:spTree>
    <p:extLst>
      <p:ext uri="{BB962C8B-B14F-4D97-AF65-F5344CB8AC3E}">
        <p14:creationId xmlns:p14="http://schemas.microsoft.com/office/powerpoint/2010/main" val="11538590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Formation of Displacement</a:t>
            </a:r>
            <a:endParaRPr lang="en-ZA" dirty="0"/>
          </a:p>
        </p:txBody>
      </p:sp>
      <p:sp>
        <p:nvSpPr>
          <p:cNvPr id="3" name="Content Placeholder 2"/>
          <p:cNvSpPr>
            <a:spLocks noGrp="1"/>
          </p:cNvSpPr>
          <p:nvPr>
            <p:ph sz="quarter" idx="1"/>
          </p:nvPr>
        </p:nvSpPr>
        <p:spPr>
          <a:xfrm>
            <a:off x="107504" y="1412776"/>
            <a:ext cx="8856984" cy="4968552"/>
          </a:xfrm>
        </p:spPr>
        <p:txBody>
          <a:bodyPr>
            <a:normAutofit/>
          </a:bodyPr>
          <a:lstStyle/>
          <a:p>
            <a:r>
              <a:rPr lang="en-ZA" dirty="0"/>
              <a:t>Some metals will displace other metals from a salt. </a:t>
            </a:r>
            <a:endParaRPr lang="en-ZA" dirty="0" smtClean="0"/>
          </a:p>
          <a:p>
            <a:r>
              <a:rPr lang="en-ZA" dirty="0" smtClean="0"/>
              <a:t>Advantage </a:t>
            </a:r>
            <a:r>
              <a:rPr lang="en-ZA" dirty="0"/>
              <a:t>is taken of this </a:t>
            </a:r>
            <a:r>
              <a:rPr lang="en-ZA" dirty="0" smtClean="0"/>
              <a:t>for the </a:t>
            </a:r>
            <a:r>
              <a:rPr lang="en-ZA" dirty="0"/>
              <a:t>removal of toxic heavy metals from water solutions of the metals’ salts </a:t>
            </a:r>
            <a:r>
              <a:rPr lang="en-ZA" dirty="0" smtClean="0"/>
              <a:t>by reaction </a:t>
            </a:r>
            <a:r>
              <a:rPr lang="en-ZA" dirty="0"/>
              <a:t>with a more active metal, a process called </a:t>
            </a:r>
            <a:r>
              <a:rPr lang="en-ZA" b="1" dirty="0"/>
              <a:t>cementation</a:t>
            </a:r>
            <a:r>
              <a:rPr lang="en-ZA" dirty="0"/>
              <a:t>. </a:t>
            </a:r>
            <a:endParaRPr lang="en-ZA" dirty="0" smtClean="0"/>
          </a:p>
          <a:p>
            <a:r>
              <a:rPr lang="en-ZA" dirty="0" smtClean="0"/>
              <a:t>For example, metallic </a:t>
            </a:r>
            <a:r>
              <a:rPr lang="en-ZA" dirty="0"/>
              <a:t>iron can be reacted with wastewater containing dissolved toxic </a:t>
            </a:r>
            <a:r>
              <a:rPr lang="en-ZA" dirty="0" smtClean="0"/>
              <a:t>cadmium </a:t>
            </a:r>
            <a:r>
              <a:rPr lang="en-ZA" dirty="0" err="1" smtClean="0"/>
              <a:t>sulfate</a:t>
            </a:r>
            <a:r>
              <a:rPr lang="en-ZA" dirty="0" smtClean="0"/>
              <a:t>,</a:t>
            </a:r>
            <a:r>
              <a:rPr lang="en-ZA" dirty="0"/>
              <a:t> to isolate solid cadmium metal and leave solid cadmium metal and a new </a:t>
            </a:r>
            <a:r>
              <a:rPr lang="en-ZA" dirty="0" smtClean="0"/>
              <a:t>salt, iron(II</a:t>
            </a:r>
            <a:r>
              <a:rPr lang="en-ZA" dirty="0"/>
              <a:t>) </a:t>
            </a:r>
            <a:r>
              <a:rPr lang="en-ZA" dirty="0" err="1" smtClean="0"/>
              <a:t>sulfate</a:t>
            </a:r>
            <a:r>
              <a:rPr lang="en-ZA" dirty="0" smtClean="0"/>
              <a:t>.</a:t>
            </a:r>
          </a:p>
          <a:p>
            <a:endParaRPr lang="en-ZA" dirty="0"/>
          </a:p>
          <a:p>
            <a:r>
              <a:rPr lang="pt-BR" dirty="0"/>
              <a:t>Fe(</a:t>
            </a:r>
            <a:r>
              <a:rPr lang="pt-BR" i="1" dirty="0"/>
              <a:t>s</a:t>
            </a:r>
            <a:r>
              <a:rPr lang="pt-BR" dirty="0"/>
              <a:t>) + CdSO4(</a:t>
            </a:r>
            <a:r>
              <a:rPr lang="pt-BR" i="1" dirty="0"/>
              <a:t>aq</a:t>
            </a:r>
            <a:r>
              <a:rPr lang="pt-BR" dirty="0"/>
              <a:t>) </a:t>
            </a:r>
            <a:r>
              <a:rPr lang="pt-BR" dirty="0" smtClean="0">
                <a:latin typeface="Calibri"/>
                <a:cs typeface="Calibri"/>
              </a:rPr>
              <a:t>→</a:t>
            </a:r>
            <a:r>
              <a:rPr lang="pt-BR" dirty="0" smtClean="0"/>
              <a:t> </a:t>
            </a:r>
            <a:r>
              <a:rPr lang="pt-BR" dirty="0"/>
              <a:t>Cd(</a:t>
            </a:r>
            <a:r>
              <a:rPr lang="pt-BR" i="1" dirty="0"/>
              <a:t>s</a:t>
            </a:r>
            <a:r>
              <a:rPr lang="pt-BR" dirty="0"/>
              <a:t>) + FeSO4(</a:t>
            </a:r>
            <a:r>
              <a:rPr lang="pt-BR" i="1" dirty="0"/>
              <a:t>aq</a:t>
            </a:r>
            <a:r>
              <a:rPr lang="pt-BR" dirty="0"/>
              <a:t>) </a:t>
            </a:r>
          </a:p>
          <a:p>
            <a:pPr marL="0" indent="0">
              <a:buNone/>
            </a:pPr>
            <a:endParaRPr lang="en-ZA" dirty="0"/>
          </a:p>
        </p:txBody>
      </p:sp>
    </p:spTree>
    <p:extLst>
      <p:ext uri="{BB962C8B-B14F-4D97-AF65-F5344CB8AC3E}">
        <p14:creationId xmlns:p14="http://schemas.microsoft.com/office/powerpoint/2010/main" val="24967662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i="1" dirty="0"/>
              <a:t>Solvay </a:t>
            </a:r>
            <a:r>
              <a:rPr lang="en-ZA" b="1" i="1" dirty="0" smtClean="0"/>
              <a:t>Process</a:t>
            </a:r>
            <a:r>
              <a:rPr lang="en-ZA" dirty="0" smtClean="0"/>
              <a:t>.</a:t>
            </a:r>
            <a:endParaRPr lang="en-ZA" dirty="0"/>
          </a:p>
        </p:txBody>
      </p:sp>
      <p:sp>
        <p:nvSpPr>
          <p:cNvPr id="3" name="Content Placeholder 2"/>
          <p:cNvSpPr>
            <a:spLocks noGrp="1"/>
          </p:cNvSpPr>
          <p:nvPr>
            <p:ph sz="quarter" idx="1"/>
          </p:nvPr>
        </p:nvSpPr>
        <p:spPr/>
        <p:txBody>
          <a:bodyPr>
            <a:normAutofit fontScale="92500" lnSpcReduction="20000"/>
          </a:bodyPr>
          <a:lstStyle/>
          <a:p>
            <a:r>
              <a:rPr lang="en-ZA" dirty="0"/>
              <a:t>Finally, there are many special commercial processes for making specific salts.</a:t>
            </a:r>
          </a:p>
          <a:p>
            <a:r>
              <a:rPr lang="en-ZA" dirty="0"/>
              <a:t>One such example is the widely used </a:t>
            </a:r>
            <a:r>
              <a:rPr lang="en-ZA" b="1" i="1" dirty="0"/>
              <a:t>Solvay Process </a:t>
            </a:r>
            <a:r>
              <a:rPr lang="en-ZA" dirty="0"/>
              <a:t>for making sodium </a:t>
            </a:r>
            <a:r>
              <a:rPr lang="en-ZA" dirty="0" smtClean="0"/>
              <a:t>bicarbonate and </a:t>
            </a:r>
            <a:r>
              <a:rPr lang="en-ZA" dirty="0"/>
              <a:t>sodium carbonate. </a:t>
            </a:r>
            <a:endParaRPr lang="en-ZA" dirty="0" smtClean="0"/>
          </a:p>
          <a:p>
            <a:r>
              <a:rPr lang="en-ZA" dirty="0" smtClean="0"/>
              <a:t>In </a:t>
            </a:r>
            <a:r>
              <a:rPr lang="en-ZA" dirty="0"/>
              <a:t>this process, a sodium chloride solution is saturated </a:t>
            </a:r>
            <a:r>
              <a:rPr lang="en-ZA" dirty="0" smtClean="0"/>
              <a:t>with ammonia </a:t>
            </a:r>
            <a:r>
              <a:rPr lang="en-ZA" dirty="0"/>
              <a:t>gas, then saturated with carbon dioxide and finally cooled. </a:t>
            </a:r>
            <a:endParaRPr lang="en-ZA" dirty="0" smtClean="0"/>
          </a:p>
          <a:p>
            <a:r>
              <a:rPr lang="en-ZA" dirty="0" smtClean="0"/>
              <a:t>The reaction that </a:t>
            </a:r>
            <a:r>
              <a:rPr lang="en-ZA" dirty="0"/>
              <a:t>occurs </a:t>
            </a:r>
            <a:r>
              <a:rPr lang="en-ZA" dirty="0" smtClean="0"/>
              <a:t>is as follows </a:t>
            </a:r>
            <a:r>
              <a:rPr lang="en-ZA" dirty="0"/>
              <a:t>and sodium bicarbonate (baking soda) precipitates from the cooled solution</a:t>
            </a:r>
            <a:r>
              <a:rPr lang="en-ZA" dirty="0" smtClean="0"/>
              <a:t>.</a:t>
            </a:r>
          </a:p>
          <a:p>
            <a:endParaRPr lang="en-ZA" dirty="0" smtClean="0"/>
          </a:p>
          <a:p>
            <a:r>
              <a:rPr lang="en-ZA" dirty="0" err="1"/>
              <a:t>NaCl</a:t>
            </a:r>
            <a:r>
              <a:rPr lang="en-ZA" dirty="0"/>
              <a:t> + NH3 + CO2 + H2O </a:t>
            </a:r>
            <a:r>
              <a:rPr lang="en-ZA" dirty="0" smtClean="0">
                <a:latin typeface="Calibri"/>
                <a:cs typeface="Calibri"/>
              </a:rPr>
              <a:t>→</a:t>
            </a:r>
            <a:r>
              <a:rPr lang="en-ZA" dirty="0" smtClean="0"/>
              <a:t> </a:t>
            </a:r>
            <a:r>
              <a:rPr lang="en-ZA" dirty="0"/>
              <a:t>NaHCO3(</a:t>
            </a:r>
            <a:r>
              <a:rPr lang="en-ZA" i="1" dirty="0"/>
              <a:t>s</a:t>
            </a:r>
            <a:r>
              <a:rPr lang="en-ZA" dirty="0"/>
              <a:t>) + NH4Cl</a:t>
            </a:r>
          </a:p>
        </p:txBody>
      </p:sp>
    </p:spTree>
    <p:extLst>
      <p:ext uri="{BB962C8B-B14F-4D97-AF65-F5344CB8AC3E}">
        <p14:creationId xmlns:p14="http://schemas.microsoft.com/office/powerpoint/2010/main" val="22699154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lstStyle/>
          <a:p>
            <a:r>
              <a:rPr lang="en-ZA" dirty="0" smtClean="0"/>
              <a:t>When the </a:t>
            </a:r>
            <a:r>
              <a:rPr lang="en-ZA" dirty="0"/>
              <a:t>sodium bicarbonate is heated, it is converted to sodium carbonate</a:t>
            </a:r>
            <a:r>
              <a:rPr lang="en-ZA" dirty="0" smtClean="0"/>
              <a:t>:</a:t>
            </a:r>
          </a:p>
          <a:p>
            <a:endParaRPr lang="en-ZA" dirty="0"/>
          </a:p>
          <a:p>
            <a:pPr marL="0" indent="0" algn="ctr">
              <a:buNone/>
            </a:pPr>
            <a:r>
              <a:rPr lang="pl-PL" dirty="0"/>
              <a:t>2NaHCO</a:t>
            </a:r>
            <a:r>
              <a:rPr lang="pl-PL" baseline="-25000" dirty="0"/>
              <a:t>3</a:t>
            </a:r>
            <a:r>
              <a:rPr lang="pl-PL" dirty="0"/>
              <a:t> + heat </a:t>
            </a:r>
            <a:r>
              <a:rPr lang="pl-PL" dirty="0" smtClean="0">
                <a:latin typeface="Calibri"/>
                <a:cs typeface="Calibri"/>
              </a:rPr>
              <a:t>→</a:t>
            </a:r>
            <a:r>
              <a:rPr lang="pl-PL" dirty="0" smtClean="0"/>
              <a:t> </a:t>
            </a:r>
            <a:r>
              <a:rPr lang="pl-PL" dirty="0"/>
              <a:t>Na</a:t>
            </a:r>
            <a:r>
              <a:rPr lang="pl-PL" baseline="-25000" dirty="0"/>
              <a:t>2</a:t>
            </a:r>
            <a:r>
              <a:rPr lang="pl-PL" dirty="0"/>
              <a:t>CO</a:t>
            </a:r>
            <a:r>
              <a:rPr lang="pl-PL" baseline="-25000" dirty="0"/>
              <a:t>3 </a:t>
            </a:r>
            <a:r>
              <a:rPr lang="pl-PL" dirty="0"/>
              <a:t>+ H</a:t>
            </a:r>
            <a:r>
              <a:rPr lang="pl-PL" baseline="-25000" dirty="0"/>
              <a:t>2</a:t>
            </a:r>
            <a:r>
              <a:rPr lang="pl-PL" dirty="0"/>
              <a:t>O(</a:t>
            </a:r>
            <a:r>
              <a:rPr lang="pl-PL" i="1" dirty="0"/>
              <a:t>g</a:t>
            </a:r>
            <a:r>
              <a:rPr lang="pl-PL" dirty="0"/>
              <a:t>) + CO2(</a:t>
            </a:r>
            <a:r>
              <a:rPr lang="pl-PL" i="1" dirty="0"/>
              <a:t>g</a:t>
            </a:r>
            <a:r>
              <a:rPr lang="pl-PL" dirty="0"/>
              <a:t>)</a:t>
            </a:r>
            <a:endParaRPr lang="en-ZA" dirty="0"/>
          </a:p>
        </p:txBody>
      </p:sp>
    </p:spTree>
    <p:extLst>
      <p:ext uri="{BB962C8B-B14F-4D97-AF65-F5344CB8AC3E}">
        <p14:creationId xmlns:p14="http://schemas.microsoft.com/office/powerpoint/2010/main" val="37096503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smtClean="0"/>
              <a:t>Solvay</a:t>
            </a:r>
            <a:endParaRPr lang="en-ZA"/>
          </a:p>
        </p:txBody>
      </p:sp>
      <p:sp>
        <p:nvSpPr>
          <p:cNvPr id="3" name="Content Placeholder 2"/>
          <p:cNvSpPr>
            <a:spLocks noGrp="1"/>
          </p:cNvSpPr>
          <p:nvPr>
            <p:ph sz="quarter" idx="1"/>
          </p:nvPr>
        </p:nvSpPr>
        <p:spPr/>
        <p:txBody>
          <a:bodyPr>
            <a:normAutofit fontScale="92500" lnSpcReduction="20000"/>
          </a:bodyPr>
          <a:lstStyle/>
          <a:p>
            <a:r>
              <a:rPr lang="en-ZA" dirty="0"/>
              <a:t>In industrial practice, the reaction is carried out by passing concentrated brine (salt water) through two towers. </a:t>
            </a:r>
            <a:endParaRPr lang="en-ZA" dirty="0" smtClean="0"/>
          </a:p>
          <a:p>
            <a:r>
              <a:rPr lang="en-ZA" dirty="0" smtClean="0"/>
              <a:t>In </a:t>
            </a:r>
            <a:r>
              <a:rPr lang="en-ZA" dirty="0"/>
              <a:t>the first, ammonia bubbles up through the brine and is absorbed by it. In the second, carbon dioxide bubbles up through the ammoniated brine, and sodium bicarbonate (baking soda) precipitates out of the solution. </a:t>
            </a:r>
            <a:endParaRPr lang="en-ZA" dirty="0" smtClean="0"/>
          </a:p>
          <a:p>
            <a:r>
              <a:rPr lang="en-ZA" dirty="0" smtClean="0"/>
              <a:t>Note </a:t>
            </a:r>
            <a:r>
              <a:rPr lang="en-ZA" dirty="0"/>
              <a:t>that, in a basic solution, NaHCO3 is less water-soluble than sodium chloride. The ammonia (NH3) buffers the solution at a basic (high) pH; without the ammonia, a hydrochloric acid </a:t>
            </a:r>
            <a:r>
              <a:rPr lang="en-ZA" dirty="0" smtClean="0"/>
              <a:t>by-product </a:t>
            </a:r>
            <a:r>
              <a:rPr lang="en-ZA" dirty="0"/>
              <a:t>would render the solution acidic, and arrest the precipitation</a:t>
            </a:r>
          </a:p>
        </p:txBody>
      </p:sp>
    </p:spTree>
    <p:extLst>
      <p:ext uri="{BB962C8B-B14F-4D97-AF65-F5344CB8AC3E}">
        <p14:creationId xmlns:p14="http://schemas.microsoft.com/office/powerpoint/2010/main" val="1576335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a:xfrm>
            <a:off x="301752" y="1340768"/>
            <a:ext cx="8503920" cy="5328592"/>
          </a:xfrm>
        </p:spPr>
        <p:txBody>
          <a:bodyPr>
            <a:normAutofit fontScale="92500" lnSpcReduction="10000"/>
          </a:bodyPr>
          <a:lstStyle/>
          <a:p>
            <a:r>
              <a:rPr lang="en-ZA" dirty="0"/>
              <a:t>The necessary ammonia "catalyst" for reaction (I) is reclaimed in a later step, and relatively little ammonia is consumed. The carbon dioxide required for reaction (I) is produced by heating ("calcination") of the limestone at 950–1100 °C. The calcium carbonate (CaCO3) in the limestone is partially converted to quicklime (calcium oxide (</a:t>
            </a:r>
            <a:r>
              <a:rPr lang="en-ZA" dirty="0" err="1"/>
              <a:t>CaO</a:t>
            </a:r>
            <a:r>
              <a:rPr lang="en-ZA" dirty="0"/>
              <a:t>)) and carbon dioxide: </a:t>
            </a:r>
          </a:p>
          <a:p>
            <a:pPr marL="0" indent="0" algn="ctr">
              <a:buNone/>
            </a:pPr>
            <a:r>
              <a:rPr lang="en-ZA" dirty="0"/>
              <a:t>CaCO3 → CO2 + </a:t>
            </a:r>
            <a:r>
              <a:rPr lang="en-ZA" dirty="0" err="1"/>
              <a:t>CaO</a:t>
            </a:r>
            <a:r>
              <a:rPr lang="en-ZA" dirty="0"/>
              <a:t> (II)</a:t>
            </a:r>
          </a:p>
          <a:p>
            <a:r>
              <a:rPr lang="en-ZA" dirty="0"/>
              <a:t>The sodium bicarbonate (NaHCO3) that precipitates out in reaction (I) is filtered out from the hot ammonium chloride (NH4Cl) solution, and the solution is then reacted with the quicklime (calcium oxide (</a:t>
            </a:r>
            <a:r>
              <a:rPr lang="en-ZA" dirty="0" err="1"/>
              <a:t>CaO</a:t>
            </a:r>
            <a:r>
              <a:rPr lang="en-ZA" dirty="0"/>
              <a:t>)) left over from heating the limestone in step (II). </a:t>
            </a:r>
          </a:p>
          <a:p>
            <a:pPr marL="0" indent="0" algn="ctr">
              <a:buNone/>
            </a:pPr>
            <a:r>
              <a:rPr lang="en-ZA" dirty="0"/>
              <a:t>2 NH4Cl + </a:t>
            </a:r>
            <a:r>
              <a:rPr lang="en-ZA" dirty="0" err="1"/>
              <a:t>CaO</a:t>
            </a:r>
            <a:r>
              <a:rPr lang="en-ZA" dirty="0"/>
              <a:t> → 2 NH3 + CaCl2 + H2O (III)</a:t>
            </a:r>
          </a:p>
          <a:p>
            <a:endParaRPr lang="en-ZA" dirty="0"/>
          </a:p>
        </p:txBody>
      </p:sp>
    </p:spTree>
    <p:extLst>
      <p:ext uri="{BB962C8B-B14F-4D97-AF65-F5344CB8AC3E}">
        <p14:creationId xmlns:p14="http://schemas.microsoft.com/office/powerpoint/2010/main" val="41299054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184576"/>
          </a:xfrm>
        </p:spPr>
        <p:txBody>
          <a:bodyPr>
            <a:normAutofit fontScale="85000" lnSpcReduction="10000"/>
          </a:bodyPr>
          <a:lstStyle/>
          <a:p>
            <a:r>
              <a:rPr lang="en-ZA" dirty="0" err="1"/>
              <a:t>CaO</a:t>
            </a:r>
            <a:r>
              <a:rPr lang="en-ZA" dirty="0"/>
              <a:t> makes a strong basic solution. The ammonia from reaction (III) is recycled back to the initial brine solution of reaction (I). </a:t>
            </a:r>
          </a:p>
          <a:p>
            <a:r>
              <a:rPr lang="en-ZA" dirty="0"/>
              <a:t>The sodium bicarbonate (NaHCO3) precipitate from reaction (I) is then converted to the final product, sodium carbonate (washing soda: Na2CO3), by calcination (160–230 °C), producing water and carbon dioxide as </a:t>
            </a:r>
            <a:r>
              <a:rPr lang="en-ZA" dirty="0" smtClean="0"/>
              <a:t>by-products</a:t>
            </a:r>
            <a:r>
              <a:rPr lang="en-ZA" dirty="0"/>
              <a:t>: </a:t>
            </a:r>
          </a:p>
          <a:p>
            <a:r>
              <a:rPr lang="en-ZA" dirty="0"/>
              <a:t>2 NaHCO3 → Na2CO3 + H2O + CO2 </a:t>
            </a:r>
            <a:r>
              <a:rPr lang="en-ZA" dirty="0" smtClean="0"/>
              <a:t>(IV)</a:t>
            </a:r>
            <a:endParaRPr lang="en-ZA" dirty="0"/>
          </a:p>
          <a:p>
            <a:r>
              <a:rPr lang="en-ZA" dirty="0"/>
              <a:t>The carbon dioxide from step (IV) is recovered for re-use in step (I). When properly designed and operated, a Solvay plant can reclaim almost all its ammonia, and consumes only small amounts of additional ammonia to make up for losses. </a:t>
            </a:r>
            <a:endParaRPr lang="en-ZA" dirty="0" smtClean="0"/>
          </a:p>
          <a:p>
            <a:r>
              <a:rPr lang="en-ZA" dirty="0" smtClean="0"/>
              <a:t>The </a:t>
            </a:r>
            <a:r>
              <a:rPr lang="en-ZA" dirty="0"/>
              <a:t>only major inputs to the Solvay process are salt, limestone and thermal energy, and its only major </a:t>
            </a:r>
            <a:r>
              <a:rPr lang="en-ZA" dirty="0" smtClean="0"/>
              <a:t>by-product </a:t>
            </a:r>
            <a:r>
              <a:rPr lang="en-ZA" dirty="0"/>
              <a:t>is calcium chloride, which is sold as road salt. </a:t>
            </a:r>
          </a:p>
          <a:p>
            <a:endParaRPr lang="en-ZA" dirty="0"/>
          </a:p>
        </p:txBody>
      </p:sp>
    </p:spTree>
    <p:extLst>
      <p:ext uri="{BB962C8B-B14F-4D97-AF65-F5344CB8AC3E}">
        <p14:creationId xmlns:p14="http://schemas.microsoft.com/office/powerpoint/2010/main" val="347383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1752" y="228600"/>
            <a:ext cx="8534400" cy="968152"/>
          </a:xfrm>
        </p:spPr>
        <p:txBody>
          <a:bodyPr>
            <a:normAutofit/>
          </a:bodyPr>
          <a:lstStyle/>
          <a:p>
            <a:r>
              <a:rPr lang="en-ZA" sz="2800" b="1" dirty="0" smtClean="0"/>
              <a:t>THE IMPORTANCE OF ACIDS, BASES, AND SALTS</a:t>
            </a:r>
            <a:endParaRPr lang="en-GB" altLang="en-US" sz="2600" dirty="0" smtClean="0">
              <a:cs typeface="Trebuchet MS" pitchFamily="34" charset="0"/>
            </a:endParaRPr>
          </a:p>
        </p:txBody>
      </p:sp>
      <p:sp>
        <p:nvSpPr>
          <p:cNvPr id="3" name="Content Placeholder 2">
            <a:extLst>
              <a:ext uri="{FF2B5EF4-FFF2-40B4-BE49-F238E27FC236}">
                <a16:creationId xmlns:a16="http://schemas.microsoft.com/office/drawing/2014/main" xmlns="" id="{16A2D7B3-4F13-47AF-87E4-CA7922EF2EC8}"/>
              </a:ext>
            </a:extLst>
          </p:cNvPr>
          <p:cNvSpPr>
            <a:spLocks noGrp="1"/>
          </p:cNvSpPr>
          <p:nvPr>
            <p:ph sz="quarter" idx="1"/>
          </p:nvPr>
        </p:nvSpPr>
        <p:spPr>
          <a:xfrm>
            <a:off x="395536" y="1773238"/>
            <a:ext cx="8424936" cy="4608090"/>
          </a:xfrm>
        </p:spPr>
        <p:txBody>
          <a:bodyPr>
            <a:normAutofit fontScale="77500" lnSpcReduction="20000"/>
          </a:bodyPr>
          <a:lstStyle/>
          <a:p>
            <a:r>
              <a:rPr lang="en-ZA" dirty="0" smtClean="0"/>
              <a:t>Almost </a:t>
            </a:r>
            <a:r>
              <a:rPr lang="en-ZA" dirty="0"/>
              <a:t>all inorganic compounds and many organic compounds can be </a:t>
            </a:r>
            <a:r>
              <a:rPr lang="en-ZA" dirty="0" smtClean="0"/>
              <a:t>classified as </a:t>
            </a:r>
            <a:r>
              <a:rPr lang="en-ZA" dirty="0"/>
              <a:t>acids, bases, or salts. Some of these types of compounds were mentioned </a:t>
            </a:r>
            <a:r>
              <a:rPr lang="en-ZA" dirty="0" smtClean="0"/>
              <a:t>in earlier </a:t>
            </a:r>
            <a:r>
              <a:rPr lang="en-ZA" dirty="0"/>
              <a:t>chapters and are discussed in greater detail in this chapter</a:t>
            </a:r>
            <a:r>
              <a:rPr lang="en-ZA" dirty="0" smtClean="0"/>
              <a:t>.</a:t>
            </a:r>
          </a:p>
          <a:p>
            <a:r>
              <a:rPr lang="en-ZA" dirty="0" smtClean="0"/>
              <a:t>  </a:t>
            </a:r>
            <a:endParaRPr lang="en-ZA" dirty="0"/>
          </a:p>
          <a:p>
            <a:r>
              <a:rPr lang="en-ZA" dirty="0"/>
              <a:t>Acids, bases, and salts are vitally involved with life processes, </a:t>
            </a:r>
            <a:r>
              <a:rPr lang="en-ZA" dirty="0" smtClean="0"/>
              <a:t>agriculture, industry</a:t>
            </a:r>
            <a:r>
              <a:rPr lang="en-ZA" dirty="0"/>
              <a:t>, and the environment. </a:t>
            </a:r>
            <a:endParaRPr lang="en-ZA" dirty="0" smtClean="0"/>
          </a:p>
          <a:p>
            <a:r>
              <a:rPr lang="en-ZA" dirty="0" smtClean="0"/>
              <a:t>The </a:t>
            </a:r>
            <a:r>
              <a:rPr lang="en-ZA" dirty="0"/>
              <a:t>most widely produced chemical is an </a:t>
            </a:r>
            <a:r>
              <a:rPr lang="en-ZA" b="1" dirty="0" smtClean="0"/>
              <a:t>acid, </a:t>
            </a:r>
            <a:r>
              <a:rPr lang="en-ZA" b="1" dirty="0" err="1" smtClean="0"/>
              <a:t>sulfuric</a:t>
            </a:r>
            <a:r>
              <a:rPr lang="en-ZA" b="1" dirty="0" smtClean="0"/>
              <a:t> </a:t>
            </a:r>
            <a:r>
              <a:rPr lang="en-ZA" b="1" dirty="0"/>
              <a:t>acid</a:t>
            </a:r>
            <a:r>
              <a:rPr lang="en-ZA" dirty="0"/>
              <a:t>. The second-ranking chemical, </a:t>
            </a:r>
            <a:r>
              <a:rPr lang="en-ZA" b="1" dirty="0"/>
              <a:t>lime, is a base. </a:t>
            </a:r>
            <a:endParaRPr lang="en-ZA" b="1" dirty="0" smtClean="0"/>
          </a:p>
          <a:p>
            <a:r>
              <a:rPr lang="en-ZA" dirty="0" smtClean="0"/>
              <a:t>Another </a:t>
            </a:r>
            <a:r>
              <a:rPr lang="en-ZA" b="1" dirty="0"/>
              <a:t>base, </a:t>
            </a:r>
            <a:r>
              <a:rPr lang="en-ZA" b="1" dirty="0" smtClean="0"/>
              <a:t>ammonia</a:t>
            </a:r>
            <a:r>
              <a:rPr lang="en-ZA" dirty="0" smtClean="0"/>
              <a:t>, ranks </a:t>
            </a:r>
            <a:r>
              <a:rPr lang="en-ZA" dirty="0"/>
              <a:t>fourth in annual chemical production. </a:t>
            </a:r>
            <a:endParaRPr lang="en-ZA" dirty="0" smtClean="0"/>
          </a:p>
          <a:p>
            <a:r>
              <a:rPr lang="en-ZA" dirty="0" smtClean="0"/>
              <a:t>Among </a:t>
            </a:r>
            <a:r>
              <a:rPr lang="en-ZA" dirty="0"/>
              <a:t>salts, </a:t>
            </a:r>
            <a:r>
              <a:rPr lang="en-ZA" b="1" dirty="0"/>
              <a:t>sodium chloride </a:t>
            </a:r>
            <a:r>
              <a:rPr lang="en-ZA" dirty="0"/>
              <a:t>is </a:t>
            </a:r>
            <a:r>
              <a:rPr lang="en-ZA" dirty="0" smtClean="0"/>
              <a:t>widely produced </a:t>
            </a:r>
            <a:r>
              <a:rPr lang="en-ZA" dirty="0"/>
              <a:t>as an industrial chemical, potassium chloride is a source of </a:t>
            </a:r>
            <a:r>
              <a:rPr lang="en-ZA" dirty="0" smtClean="0"/>
              <a:t>essential potassium </a:t>
            </a:r>
            <a:r>
              <a:rPr lang="en-ZA" dirty="0"/>
              <a:t>fertilizer , and sodium carbonate is used in huge quantities for glass </a:t>
            </a:r>
            <a:r>
              <a:rPr lang="en-ZA" dirty="0" smtClean="0"/>
              <a:t>and paper </a:t>
            </a:r>
            <a:r>
              <a:rPr lang="en-ZA" dirty="0"/>
              <a:t>manufacture, and for water treatment</a:t>
            </a:r>
            <a:r>
              <a:rPr lang="en-ZA" dirty="0" smtClean="0"/>
              <a:t>.</a:t>
            </a:r>
            <a:endParaRPr lang="en-ZA" dirty="0"/>
          </a:p>
        </p:txBody>
      </p:sp>
    </p:spTree>
    <p:extLst>
      <p:ext uri="{BB962C8B-B14F-4D97-AF65-F5344CB8AC3E}">
        <p14:creationId xmlns:p14="http://schemas.microsoft.com/office/powerpoint/2010/main" val="18940384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536104"/>
          </a:xfrm>
        </p:spPr>
        <p:txBody>
          <a:bodyPr>
            <a:normAutofit fontScale="90000"/>
          </a:bodyPr>
          <a:lstStyle/>
          <a:p>
            <a:r>
              <a:rPr lang="en-ZA" b="1" dirty="0"/>
              <a:t>Uses of soda </a:t>
            </a:r>
            <a:r>
              <a:rPr lang="en-ZA" b="1" dirty="0" smtClean="0"/>
              <a:t>ash</a:t>
            </a:r>
            <a:endParaRPr lang="en-ZA" dirty="0"/>
          </a:p>
        </p:txBody>
      </p:sp>
      <p:sp>
        <p:nvSpPr>
          <p:cNvPr id="3" name="Content Placeholder 2"/>
          <p:cNvSpPr>
            <a:spLocks noGrp="1"/>
          </p:cNvSpPr>
          <p:nvPr>
            <p:ph sz="quarter" idx="1"/>
          </p:nvPr>
        </p:nvSpPr>
        <p:spPr>
          <a:xfrm>
            <a:off x="301752" y="764704"/>
            <a:ext cx="8503920" cy="5832648"/>
          </a:xfrm>
        </p:spPr>
        <p:txBody>
          <a:bodyPr>
            <a:normAutofit fontScale="55000" lnSpcReduction="20000"/>
          </a:bodyPr>
          <a:lstStyle/>
          <a:p>
            <a:r>
              <a:rPr lang="en-ZA" dirty="0"/>
              <a:t>Soda ash is used in many industrial processes, and its production is sometimes used as an indicator of economic health. The principal current uses include</a:t>
            </a:r>
            <a:r>
              <a:rPr lang="en-ZA" dirty="0" smtClean="0"/>
              <a:t>: </a:t>
            </a:r>
            <a:endParaRPr lang="en-ZA" dirty="0"/>
          </a:p>
          <a:p>
            <a:pPr marL="514350" indent="-514350">
              <a:buFont typeface="+mj-lt"/>
              <a:buAutoNum type="arabicPeriod"/>
            </a:pPr>
            <a:r>
              <a:rPr lang="en-ZA" sz="3500" b="1" i="1" dirty="0" smtClean="0"/>
              <a:t>Glass making: </a:t>
            </a:r>
            <a:r>
              <a:rPr lang="en-ZA" sz="3500" dirty="0" smtClean="0"/>
              <a:t>More than half the worldwide production of soda ash is used to make glass. Bottle and window glass (Soda-lime glass) is made by melting a mixture of sodium carbonate, calcium carbonate and silica sand (silicon dioxide (SiO2)).</a:t>
            </a:r>
          </a:p>
          <a:p>
            <a:pPr marL="514350" indent="-514350">
              <a:buFont typeface="+mj-lt"/>
              <a:buAutoNum type="arabicPeriod"/>
            </a:pPr>
            <a:r>
              <a:rPr lang="en-ZA" sz="3500" b="1" i="1" dirty="0" smtClean="0"/>
              <a:t>Water </a:t>
            </a:r>
            <a:r>
              <a:rPr lang="en-ZA" sz="3500" b="1" i="1" dirty="0"/>
              <a:t>treatment: </a:t>
            </a:r>
            <a:r>
              <a:rPr lang="en-ZA" sz="3500" dirty="0"/>
              <a:t>Sodium carbonate is used to soften water (precipitates out Mg2+ and Ca2+ carbonates). This is used both industrially and domestically (in some washing powders).</a:t>
            </a:r>
          </a:p>
          <a:p>
            <a:pPr marL="514350" indent="-514350">
              <a:buFont typeface="+mj-lt"/>
              <a:buAutoNum type="arabicPeriod"/>
            </a:pPr>
            <a:r>
              <a:rPr lang="en-ZA" sz="3500" b="1" i="1" dirty="0"/>
              <a:t>Making soaps and detergents: </a:t>
            </a:r>
            <a:r>
              <a:rPr lang="en-ZA" sz="3500" dirty="0"/>
              <a:t>Often sodium carbonate is used as a cheaper alternative to lye (sodium hydroxide (</a:t>
            </a:r>
            <a:r>
              <a:rPr lang="en-ZA" sz="3500" dirty="0" err="1"/>
              <a:t>NaOH</a:t>
            </a:r>
            <a:r>
              <a:rPr lang="en-ZA" sz="3500" dirty="0"/>
              <a:t>)).</a:t>
            </a:r>
          </a:p>
          <a:p>
            <a:pPr marL="514350" indent="-514350">
              <a:buFont typeface="+mj-lt"/>
              <a:buAutoNum type="arabicPeriod"/>
            </a:pPr>
            <a:r>
              <a:rPr lang="en-ZA" sz="3500" b="1" i="1" dirty="0"/>
              <a:t>Paper making: </a:t>
            </a:r>
            <a:r>
              <a:rPr lang="en-ZA" sz="3500" dirty="0"/>
              <a:t>Sodium carbonate is used to make sodium bisulphite (NaHSO3) for the "</a:t>
            </a:r>
            <a:r>
              <a:rPr lang="en-ZA" sz="3500" dirty="0" err="1"/>
              <a:t>sulfite</a:t>
            </a:r>
            <a:r>
              <a:rPr lang="en-ZA" sz="3500" dirty="0"/>
              <a:t>" method of separating lignin from cellulose.</a:t>
            </a:r>
          </a:p>
          <a:p>
            <a:pPr marL="514350" indent="-514350">
              <a:buFont typeface="+mj-lt"/>
              <a:buAutoNum type="arabicPeriod"/>
            </a:pPr>
            <a:r>
              <a:rPr lang="en-ZA" sz="3500" b="1" i="1" dirty="0" smtClean="0"/>
              <a:t>As a common alkali </a:t>
            </a:r>
            <a:r>
              <a:rPr lang="en-ZA" sz="3500" dirty="0" smtClean="0"/>
              <a:t>in many chemical factories because it is cheaper than </a:t>
            </a:r>
            <a:r>
              <a:rPr lang="en-ZA" sz="3500" dirty="0" err="1" smtClean="0"/>
              <a:t>NaOH</a:t>
            </a:r>
            <a:r>
              <a:rPr lang="en-ZA" sz="3500" dirty="0" smtClean="0"/>
              <a:t> and far safer to handle.</a:t>
            </a:r>
          </a:p>
          <a:p>
            <a:pPr marL="514350" indent="-514350">
              <a:buFont typeface="+mj-lt"/>
              <a:buAutoNum type="arabicPeriod"/>
            </a:pPr>
            <a:r>
              <a:rPr lang="en-ZA" sz="3500" b="1" i="1" dirty="0" smtClean="0"/>
              <a:t>Making </a:t>
            </a:r>
            <a:r>
              <a:rPr lang="en-ZA" sz="3500" b="1" i="1" dirty="0"/>
              <a:t>sodium bicarbonate: </a:t>
            </a:r>
            <a:r>
              <a:rPr lang="en-ZA" sz="3500" dirty="0"/>
              <a:t>NaHCO3 is used in baking soda and in fire extinguishers. Although NaHCO3 is itself an intermediate product of the Solvay process, the heating needed to remove the ammonia that contaminates it decomposes some NaHCO3, making it more economic to react finished Na2CO3 with CO2.</a:t>
            </a:r>
          </a:p>
          <a:p>
            <a:pPr marL="514350" indent="-514350">
              <a:buFont typeface="+mj-lt"/>
              <a:buAutoNum type="arabicPeriod"/>
            </a:pPr>
            <a:r>
              <a:rPr lang="en-ZA" sz="3500" b="1" i="1" dirty="0"/>
              <a:t>Removing sulphur dioxide (SO2) </a:t>
            </a:r>
            <a:r>
              <a:rPr lang="en-ZA" sz="3500" dirty="0"/>
              <a:t>from flue gases in power stations. This is becoming more common, especially where stations have to meet stringent emission controls</a:t>
            </a:r>
            <a:r>
              <a:rPr lang="en-ZA" sz="3500" dirty="0" smtClean="0"/>
              <a:t>.</a:t>
            </a:r>
            <a:endParaRPr lang="en-ZA" sz="3500" dirty="0"/>
          </a:p>
        </p:txBody>
      </p:sp>
    </p:spTree>
    <p:extLst>
      <p:ext uri="{BB962C8B-B14F-4D97-AF65-F5344CB8AC3E}">
        <p14:creationId xmlns:p14="http://schemas.microsoft.com/office/powerpoint/2010/main" val="22838538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rmAutofit fontScale="90000"/>
          </a:bodyPr>
          <a:lstStyle/>
          <a:p>
            <a:r>
              <a:rPr lang="en-ZA" b="1" dirty="0"/>
              <a:t>ACID SALTS AND BASIC SALTS</a:t>
            </a:r>
            <a:br>
              <a:rPr lang="en-ZA" b="1" dirty="0"/>
            </a:br>
            <a:r>
              <a:rPr lang="en-ZA" b="1" dirty="0"/>
              <a:t>Acid Salts</a:t>
            </a:r>
            <a:endParaRPr lang="en-ZA" dirty="0"/>
          </a:p>
        </p:txBody>
      </p:sp>
      <p:sp>
        <p:nvSpPr>
          <p:cNvPr id="3" name="Content Placeholder 2"/>
          <p:cNvSpPr>
            <a:spLocks noGrp="1"/>
          </p:cNvSpPr>
          <p:nvPr>
            <p:ph sz="quarter" idx="1"/>
          </p:nvPr>
        </p:nvSpPr>
        <p:spPr>
          <a:xfrm>
            <a:off x="179512" y="1412776"/>
            <a:ext cx="8784976" cy="5256584"/>
          </a:xfrm>
        </p:spPr>
        <p:txBody>
          <a:bodyPr>
            <a:normAutofit/>
          </a:bodyPr>
          <a:lstStyle/>
          <a:p>
            <a:r>
              <a:rPr lang="en-ZA" dirty="0"/>
              <a:t>Some compounds are crosses between acids and salts. </a:t>
            </a:r>
            <a:endParaRPr lang="en-ZA" dirty="0" smtClean="0"/>
          </a:p>
          <a:p>
            <a:r>
              <a:rPr lang="en-ZA" dirty="0" smtClean="0"/>
              <a:t>Other </a:t>
            </a:r>
            <a:r>
              <a:rPr lang="en-ZA" dirty="0"/>
              <a:t>salts are </a:t>
            </a:r>
            <a:r>
              <a:rPr lang="en-ZA" dirty="0" smtClean="0"/>
              <a:t>really crosses </a:t>
            </a:r>
            <a:r>
              <a:rPr lang="en-ZA" dirty="0"/>
              <a:t>between bases and salts. The acid salts contain hydrogen ion. </a:t>
            </a:r>
            <a:endParaRPr lang="en-ZA" dirty="0" smtClean="0"/>
          </a:p>
          <a:p>
            <a:r>
              <a:rPr lang="en-ZA" dirty="0" smtClean="0"/>
              <a:t>This hydrogen ion </a:t>
            </a:r>
            <a:r>
              <a:rPr lang="en-ZA" dirty="0"/>
              <a:t>can react with bases. One example of this is sodium hydrogen </a:t>
            </a:r>
            <a:r>
              <a:rPr lang="en-ZA" dirty="0" err="1"/>
              <a:t>sulfate</a:t>
            </a:r>
            <a:r>
              <a:rPr lang="en-ZA" dirty="0"/>
              <a:t>, NaHSO4,</a:t>
            </a:r>
          </a:p>
          <a:p>
            <a:r>
              <a:rPr lang="en-ZA" dirty="0"/>
              <a:t>which reacts with sodium hydroxide</a:t>
            </a:r>
            <a:r>
              <a:rPr lang="en-ZA" dirty="0" smtClean="0"/>
              <a:t>,</a:t>
            </a:r>
            <a:r>
              <a:rPr lang="en-ZA" dirty="0"/>
              <a:t> to give sodium </a:t>
            </a:r>
            <a:r>
              <a:rPr lang="en-ZA" dirty="0" err="1"/>
              <a:t>sulfate</a:t>
            </a:r>
            <a:r>
              <a:rPr lang="en-ZA" dirty="0"/>
              <a:t> and water. Some other examples of acid salts are shown in table below</a:t>
            </a:r>
          </a:p>
          <a:p>
            <a:endParaRPr lang="en-ZA" dirty="0"/>
          </a:p>
          <a:p>
            <a:r>
              <a:rPr lang="pt-BR" dirty="0"/>
              <a:t>NaHSO4 + NaOH  </a:t>
            </a:r>
            <a:r>
              <a:rPr lang="pt-BR" dirty="0" smtClean="0">
                <a:latin typeface="Calibri"/>
                <a:cs typeface="Calibri"/>
              </a:rPr>
              <a:t>→ </a:t>
            </a:r>
            <a:r>
              <a:rPr lang="pt-BR" dirty="0" smtClean="0"/>
              <a:t>Na2SO4 </a:t>
            </a:r>
            <a:r>
              <a:rPr lang="pt-BR" dirty="0"/>
              <a:t>+ H2O </a:t>
            </a:r>
          </a:p>
        </p:txBody>
      </p:sp>
    </p:spTree>
    <p:extLst>
      <p:ext uri="{BB962C8B-B14F-4D97-AF65-F5344CB8AC3E}">
        <p14:creationId xmlns:p14="http://schemas.microsoft.com/office/powerpoint/2010/main" val="22578024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Acid salts</a:t>
            </a:r>
            <a:endParaRPr lang="en-ZA" dirty="0"/>
          </a:p>
        </p:txBody>
      </p:sp>
      <p:pic>
        <p:nvPicPr>
          <p:cNvPr id="1026" name="Picture 2" descr="C:\Users\2017 IMDC\Desktop\Environmental Health\ICU Env Chemistry Materials 2018\Environmental Chemistry pics\Some Important Acid Salts.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8364" y="1412776"/>
            <a:ext cx="8888132" cy="5280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8259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a:t>Basic </a:t>
            </a:r>
            <a:r>
              <a:rPr lang="en-ZA" b="1" dirty="0" smtClean="0"/>
              <a:t>Salts</a:t>
            </a:r>
            <a:endParaRPr lang="en-ZA" dirty="0"/>
          </a:p>
        </p:txBody>
      </p:sp>
      <p:sp>
        <p:nvSpPr>
          <p:cNvPr id="3" name="Content Placeholder 2"/>
          <p:cNvSpPr>
            <a:spLocks noGrp="1"/>
          </p:cNvSpPr>
          <p:nvPr>
            <p:ph sz="quarter" idx="1"/>
          </p:nvPr>
        </p:nvSpPr>
        <p:spPr/>
        <p:txBody>
          <a:bodyPr>
            <a:normAutofit lnSpcReduction="10000"/>
          </a:bodyPr>
          <a:lstStyle/>
          <a:p>
            <a:r>
              <a:rPr lang="en-ZA" dirty="0" smtClean="0"/>
              <a:t>Some </a:t>
            </a:r>
            <a:r>
              <a:rPr lang="en-ZA" dirty="0"/>
              <a:t>salts contain hydroxide ions. </a:t>
            </a:r>
            <a:endParaRPr lang="en-ZA" dirty="0" smtClean="0"/>
          </a:p>
          <a:p>
            <a:r>
              <a:rPr lang="en-ZA" dirty="0" smtClean="0"/>
              <a:t>These </a:t>
            </a:r>
            <a:r>
              <a:rPr lang="en-ZA" dirty="0"/>
              <a:t>are known as </a:t>
            </a:r>
            <a:r>
              <a:rPr lang="en-ZA" b="1" dirty="0"/>
              <a:t>basic salts</a:t>
            </a:r>
            <a:r>
              <a:rPr lang="en-ZA" dirty="0"/>
              <a:t>. One of the</a:t>
            </a:r>
          </a:p>
          <a:p>
            <a:r>
              <a:rPr lang="en-ZA" dirty="0"/>
              <a:t>most important of these is calcium hydroxyapatite, Ca5OH(PO4)3. </a:t>
            </a:r>
            <a:endParaRPr lang="en-ZA" dirty="0" smtClean="0"/>
          </a:p>
          <a:p>
            <a:r>
              <a:rPr lang="en-ZA" dirty="0" smtClean="0"/>
              <a:t>Commonly</a:t>
            </a:r>
            <a:r>
              <a:rPr lang="en-ZA" dirty="0"/>
              <a:t> </a:t>
            </a:r>
            <a:r>
              <a:rPr lang="en-ZA" dirty="0" smtClean="0"/>
              <a:t>known </a:t>
            </a:r>
            <a:r>
              <a:rPr lang="en-ZA" dirty="0"/>
              <a:t>as </a:t>
            </a:r>
            <a:r>
              <a:rPr lang="en-ZA" i="1" dirty="0"/>
              <a:t>hydroxyapatite</a:t>
            </a:r>
            <a:r>
              <a:rPr lang="en-ZA" dirty="0"/>
              <a:t>, this salt occurs in the mineral rock phosphate, which </a:t>
            </a:r>
            <a:r>
              <a:rPr lang="en-ZA" dirty="0" smtClean="0"/>
              <a:t>is the </a:t>
            </a:r>
            <a:r>
              <a:rPr lang="en-ZA" dirty="0"/>
              <a:t>source of essential phosphate fertilizer. </a:t>
            </a:r>
            <a:endParaRPr lang="en-ZA" dirty="0" smtClean="0"/>
          </a:p>
          <a:p>
            <a:r>
              <a:rPr lang="en-ZA" dirty="0" smtClean="0"/>
              <a:t>The </a:t>
            </a:r>
            <a:r>
              <a:rPr lang="en-ZA" dirty="0"/>
              <a:t>heavy metals, in particular, have </a:t>
            </a:r>
            <a:r>
              <a:rPr lang="en-ZA" dirty="0" smtClean="0"/>
              <a:t>a tendency </a:t>
            </a:r>
            <a:r>
              <a:rPr lang="en-ZA" dirty="0"/>
              <a:t>to form basic salts. </a:t>
            </a:r>
            <a:endParaRPr lang="en-ZA" dirty="0" smtClean="0"/>
          </a:p>
          <a:p>
            <a:r>
              <a:rPr lang="en-ZA" dirty="0" smtClean="0"/>
              <a:t>Many </a:t>
            </a:r>
            <a:r>
              <a:rPr lang="en-ZA" dirty="0"/>
              <a:t>rock-forming minerals are basic salts.</a:t>
            </a:r>
          </a:p>
        </p:txBody>
      </p:sp>
    </p:spTree>
    <p:extLst>
      <p:ext uri="{BB962C8B-B14F-4D97-AF65-F5344CB8AC3E}">
        <p14:creationId xmlns:p14="http://schemas.microsoft.com/office/powerpoint/2010/main" val="24516749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smtClean="0"/>
              <a:t>WATER </a:t>
            </a:r>
            <a:r>
              <a:rPr lang="en-ZA" b="1" dirty="0"/>
              <a:t>OF </a:t>
            </a:r>
            <a:r>
              <a:rPr lang="en-ZA" b="1" dirty="0" smtClean="0"/>
              <a:t>HYDRATION</a:t>
            </a:r>
            <a:endParaRPr lang="en-ZA" dirty="0"/>
          </a:p>
        </p:txBody>
      </p:sp>
      <p:sp>
        <p:nvSpPr>
          <p:cNvPr id="3" name="Content Placeholder 2"/>
          <p:cNvSpPr>
            <a:spLocks noGrp="1"/>
          </p:cNvSpPr>
          <p:nvPr>
            <p:ph sz="quarter" idx="1"/>
          </p:nvPr>
        </p:nvSpPr>
        <p:spPr>
          <a:xfrm>
            <a:off x="251520" y="1124744"/>
            <a:ext cx="8503920" cy="5544616"/>
          </a:xfrm>
        </p:spPr>
        <p:txBody>
          <a:bodyPr>
            <a:noAutofit/>
          </a:bodyPr>
          <a:lstStyle/>
          <a:p>
            <a:endParaRPr lang="en-ZA" sz="2000" dirty="0" smtClean="0"/>
          </a:p>
          <a:p>
            <a:r>
              <a:rPr lang="en-ZA" sz="1900" dirty="0" smtClean="0"/>
              <a:t>Water </a:t>
            </a:r>
            <a:r>
              <a:rPr lang="en-ZA" sz="1900" dirty="0"/>
              <a:t>is frequently bound to other chemical compounds. Water bound to a </a:t>
            </a:r>
            <a:r>
              <a:rPr lang="en-ZA" sz="1900" dirty="0" smtClean="0"/>
              <a:t>salt in </a:t>
            </a:r>
            <a:r>
              <a:rPr lang="en-ZA" sz="1900" dirty="0"/>
              <a:t>a definite proportion is called </a:t>
            </a:r>
            <a:r>
              <a:rPr lang="en-ZA" sz="1900" b="1" dirty="0"/>
              <a:t>water of hydration</a:t>
            </a:r>
            <a:r>
              <a:rPr lang="en-ZA" sz="1900" dirty="0"/>
              <a:t>. </a:t>
            </a:r>
            <a:endParaRPr lang="en-ZA" sz="1900" dirty="0" smtClean="0"/>
          </a:p>
          <a:p>
            <a:r>
              <a:rPr lang="en-ZA" sz="1900" dirty="0" smtClean="0"/>
              <a:t>An </a:t>
            </a:r>
            <a:r>
              <a:rPr lang="en-ZA" sz="1900" dirty="0"/>
              <a:t>important example </a:t>
            </a:r>
            <a:r>
              <a:rPr lang="en-ZA" sz="1900" dirty="0" smtClean="0"/>
              <a:t>is sodium </a:t>
            </a:r>
            <a:r>
              <a:rPr lang="en-ZA" sz="1900" dirty="0"/>
              <a:t>carbonate </a:t>
            </a:r>
            <a:r>
              <a:rPr lang="en-ZA" sz="1900" dirty="0" err="1"/>
              <a:t>decahydrate</a:t>
            </a:r>
            <a:r>
              <a:rPr lang="en-ZA" sz="1900" dirty="0" smtClean="0"/>
              <a:t>:</a:t>
            </a:r>
          </a:p>
          <a:p>
            <a:endParaRPr lang="en-ZA" sz="1900" dirty="0"/>
          </a:p>
          <a:p>
            <a:pPr algn="ctr"/>
            <a:r>
              <a:rPr lang="en-ZA" sz="1900" dirty="0" smtClean="0"/>
              <a:t>Na2CO3 • </a:t>
            </a:r>
            <a:r>
              <a:rPr lang="en-ZA" sz="1900" dirty="0"/>
              <a:t>10 </a:t>
            </a:r>
            <a:r>
              <a:rPr lang="en-ZA" sz="1900" dirty="0" smtClean="0"/>
              <a:t>H2O  (Sodium </a:t>
            </a:r>
            <a:r>
              <a:rPr lang="en-ZA" sz="1900" dirty="0"/>
              <a:t>carbonate </a:t>
            </a:r>
            <a:r>
              <a:rPr lang="en-ZA" sz="1900" dirty="0" err="1" smtClean="0"/>
              <a:t>decahydrate</a:t>
            </a:r>
            <a:r>
              <a:rPr lang="en-ZA" sz="1900" dirty="0" smtClean="0"/>
              <a:t>)</a:t>
            </a:r>
          </a:p>
          <a:p>
            <a:endParaRPr lang="en-ZA" sz="1900" dirty="0"/>
          </a:p>
          <a:p>
            <a:r>
              <a:rPr lang="en-ZA" sz="1900" dirty="0"/>
              <a:t>This salt is used in detergents, as a household cleaner, and for water softening. </a:t>
            </a:r>
            <a:endParaRPr lang="en-ZA" sz="1900" dirty="0" smtClean="0"/>
          </a:p>
          <a:p>
            <a:r>
              <a:rPr lang="en-ZA" sz="1900" dirty="0" smtClean="0"/>
              <a:t>When</a:t>
            </a:r>
            <a:r>
              <a:rPr lang="en-ZA" sz="1900" dirty="0"/>
              <a:t> </a:t>
            </a:r>
            <a:r>
              <a:rPr lang="en-ZA" sz="1900" dirty="0" smtClean="0"/>
              <a:t>dissolved </a:t>
            </a:r>
            <a:r>
              <a:rPr lang="en-ZA" sz="1900" dirty="0"/>
              <a:t>in water, it yields a basic solution by reacting with the water to </a:t>
            </a:r>
            <a:r>
              <a:rPr lang="en-ZA" sz="1900" dirty="0" smtClean="0"/>
              <a:t>produce hydroxide </a:t>
            </a:r>
            <a:r>
              <a:rPr lang="en-ZA" sz="1900" dirty="0"/>
              <a:t>ion, OH-. </a:t>
            </a:r>
            <a:endParaRPr lang="en-ZA" sz="1900" dirty="0" smtClean="0"/>
          </a:p>
          <a:p>
            <a:r>
              <a:rPr lang="en-ZA" sz="1900" dirty="0" smtClean="0"/>
              <a:t>Such </a:t>
            </a:r>
            <a:r>
              <a:rPr lang="en-ZA" sz="1900" dirty="0"/>
              <a:t>a solution tends to dissolve grease, so it can be used as </a:t>
            </a:r>
            <a:r>
              <a:rPr lang="en-ZA" sz="1900" dirty="0" smtClean="0"/>
              <a:t>a household </a:t>
            </a:r>
            <a:r>
              <a:rPr lang="en-ZA" sz="1900" dirty="0"/>
              <a:t>cleaner. </a:t>
            </a:r>
            <a:endParaRPr lang="en-ZA" sz="1900" dirty="0" smtClean="0"/>
          </a:p>
          <a:p>
            <a:r>
              <a:rPr lang="en-ZA" sz="1900" dirty="0" smtClean="0"/>
              <a:t>Sodium </a:t>
            </a:r>
            <a:r>
              <a:rPr lang="en-ZA" sz="1900" dirty="0"/>
              <a:t>carbonate </a:t>
            </a:r>
            <a:r>
              <a:rPr lang="en-ZA" sz="1900" dirty="0" err="1"/>
              <a:t>decahydrate</a:t>
            </a:r>
            <a:r>
              <a:rPr lang="en-ZA" sz="1900" dirty="0"/>
              <a:t> is used in detergents, because </a:t>
            </a:r>
            <a:r>
              <a:rPr lang="en-ZA" sz="1900" dirty="0" smtClean="0"/>
              <a:t>they work </a:t>
            </a:r>
            <a:r>
              <a:rPr lang="en-ZA" sz="1900" dirty="0"/>
              <a:t>best in basic solutions. The carbonate ion from this salt reacts with calcium </a:t>
            </a:r>
            <a:r>
              <a:rPr lang="en-ZA" sz="1900" dirty="0" smtClean="0"/>
              <a:t>ion (which </a:t>
            </a:r>
            <a:r>
              <a:rPr lang="en-ZA" sz="1900" dirty="0"/>
              <a:t>causes water hardness),</a:t>
            </a:r>
          </a:p>
          <a:p>
            <a:pPr algn="ctr"/>
            <a:r>
              <a:rPr lang="en-ZA" sz="1900" dirty="0" smtClean="0"/>
              <a:t>Ca</a:t>
            </a:r>
            <a:r>
              <a:rPr lang="en-ZA" sz="1900" baseline="30000" dirty="0" smtClean="0"/>
              <a:t>2</a:t>
            </a:r>
            <a:r>
              <a:rPr lang="en-ZA" sz="1900" baseline="30000" dirty="0"/>
              <a:t>+ </a:t>
            </a:r>
            <a:r>
              <a:rPr lang="en-ZA" sz="1900" dirty="0"/>
              <a:t>+ </a:t>
            </a:r>
            <a:r>
              <a:rPr lang="en-ZA" sz="1900" dirty="0" smtClean="0"/>
              <a:t>CO3 </a:t>
            </a:r>
            <a:r>
              <a:rPr lang="en-ZA" sz="1900" baseline="30000" dirty="0" smtClean="0"/>
              <a:t>2-</a:t>
            </a:r>
            <a:r>
              <a:rPr lang="en-ZA" sz="1900" dirty="0" smtClean="0"/>
              <a:t> </a:t>
            </a:r>
            <a:r>
              <a:rPr lang="en-ZA" sz="1900" dirty="0">
                <a:latin typeface="Calibri"/>
                <a:cs typeface="Calibri"/>
              </a:rPr>
              <a:t>→</a:t>
            </a:r>
            <a:r>
              <a:rPr lang="en-ZA" sz="1900" dirty="0" smtClean="0"/>
              <a:t> </a:t>
            </a:r>
            <a:r>
              <a:rPr lang="en-ZA" sz="1900" dirty="0"/>
              <a:t>CaCO3(</a:t>
            </a:r>
            <a:r>
              <a:rPr lang="en-ZA" sz="1900" i="1" dirty="0"/>
              <a:t>s</a:t>
            </a:r>
            <a:r>
              <a:rPr lang="en-ZA" sz="1900" dirty="0"/>
              <a:t>)</a:t>
            </a:r>
          </a:p>
        </p:txBody>
      </p:sp>
    </p:spTree>
    <p:extLst>
      <p:ext uri="{BB962C8B-B14F-4D97-AF65-F5344CB8AC3E}">
        <p14:creationId xmlns:p14="http://schemas.microsoft.com/office/powerpoint/2010/main" val="6709522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fontScale="85000" lnSpcReduction="10000"/>
          </a:bodyPr>
          <a:lstStyle/>
          <a:p>
            <a:r>
              <a:rPr lang="en-ZA" dirty="0"/>
              <a:t>This removes hardness from the water by producing solid calcium </a:t>
            </a:r>
            <a:r>
              <a:rPr lang="en-ZA" dirty="0" smtClean="0"/>
              <a:t>carbonate, CaCO3</a:t>
            </a:r>
            <a:r>
              <a:rPr lang="en-ZA" dirty="0"/>
              <a:t>. </a:t>
            </a:r>
            <a:endParaRPr lang="en-ZA" dirty="0" smtClean="0"/>
          </a:p>
          <a:p>
            <a:r>
              <a:rPr lang="en-ZA" dirty="0" smtClean="0"/>
              <a:t>Because </a:t>
            </a:r>
            <a:r>
              <a:rPr lang="en-ZA" dirty="0"/>
              <a:t>of its ability to remove water hardness, sodium </a:t>
            </a:r>
            <a:r>
              <a:rPr lang="en-ZA" dirty="0" smtClean="0"/>
              <a:t>carbonate </a:t>
            </a:r>
            <a:r>
              <a:rPr lang="en-ZA" dirty="0" err="1" smtClean="0"/>
              <a:t>decahydrate</a:t>
            </a:r>
            <a:r>
              <a:rPr lang="en-ZA" dirty="0" smtClean="0"/>
              <a:t> </a:t>
            </a:r>
            <a:r>
              <a:rPr lang="en-ZA" dirty="0"/>
              <a:t>is a good water softener, another reason that it is used in detergents.</a:t>
            </a:r>
          </a:p>
          <a:p>
            <a:r>
              <a:rPr lang="en-ZA" dirty="0"/>
              <a:t>Sodium carbonate without water, Na2CO3, is said to be </a:t>
            </a:r>
            <a:r>
              <a:rPr lang="en-ZA" b="1" dirty="0"/>
              <a:t>anhydrous</a:t>
            </a:r>
            <a:r>
              <a:rPr lang="en-ZA" dirty="0"/>
              <a:t>. </a:t>
            </a:r>
            <a:endParaRPr lang="en-ZA" dirty="0" smtClean="0"/>
          </a:p>
          <a:p>
            <a:r>
              <a:rPr lang="en-ZA" dirty="0" smtClean="0"/>
              <a:t>It </a:t>
            </a:r>
            <a:r>
              <a:rPr lang="en-ZA" dirty="0"/>
              <a:t>should not </a:t>
            </a:r>
            <a:r>
              <a:rPr lang="en-ZA" dirty="0" smtClean="0"/>
              <a:t>be used </a:t>
            </a:r>
            <a:r>
              <a:rPr lang="en-ZA" dirty="0"/>
              <a:t>in consumer products such as powdered detergents because of its </a:t>
            </a:r>
            <a:r>
              <a:rPr lang="en-ZA" dirty="0" smtClean="0"/>
              <a:t>strong attraction </a:t>
            </a:r>
            <a:r>
              <a:rPr lang="en-ZA" dirty="0"/>
              <a:t>for water. </a:t>
            </a:r>
            <a:endParaRPr lang="en-ZA" dirty="0" smtClean="0"/>
          </a:p>
          <a:p>
            <a:r>
              <a:rPr lang="en-ZA" dirty="0" smtClean="0"/>
              <a:t>If </a:t>
            </a:r>
            <a:r>
              <a:rPr lang="en-ZA" dirty="0"/>
              <a:t>anhydrous Na2CO3 were present in a detergent that </a:t>
            </a:r>
            <a:r>
              <a:rPr lang="en-ZA" dirty="0" smtClean="0"/>
              <a:t>was accidentally </a:t>
            </a:r>
            <a:r>
              <a:rPr lang="en-ZA" dirty="0"/>
              <a:t>ingested, it would draw water from the tissue in the mouth and </a:t>
            </a:r>
            <a:r>
              <a:rPr lang="en-ZA" dirty="0" smtClean="0"/>
              <a:t>throat, greatly </a:t>
            </a:r>
            <a:r>
              <a:rPr lang="en-ZA" dirty="0"/>
              <a:t>increasing the harm done.</a:t>
            </a:r>
          </a:p>
        </p:txBody>
      </p:sp>
    </p:spTree>
    <p:extLst>
      <p:ext uri="{BB962C8B-B14F-4D97-AF65-F5344CB8AC3E}">
        <p14:creationId xmlns:p14="http://schemas.microsoft.com/office/powerpoint/2010/main" val="25218869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34400" cy="1008112"/>
          </a:xfrm>
        </p:spPr>
        <p:txBody>
          <a:bodyPr>
            <a:normAutofit fontScale="90000"/>
          </a:bodyPr>
          <a:lstStyle/>
          <a:p>
            <a:r>
              <a:rPr lang="en-ZA" b="1" dirty="0"/>
              <a:t>NAMES OF ACIDS, BASES, AND SALTS</a:t>
            </a:r>
            <a:br>
              <a:rPr lang="en-ZA" b="1" dirty="0"/>
            </a:br>
            <a:r>
              <a:rPr lang="en-ZA" b="1" dirty="0" smtClean="0"/>
              <a:t>Acids</a:t>
            </a:r>
            <a:endParaRPr lang="en-ZA" dirty="0"/>
          </a:p>
        </p:txBody>
      </p:sp>
      <p:sp>
        <p:nvSpPr>
          <p:cNvPr id="3" name="Content Placeholder 2"/>
          <p:cNvSpPr>
            <a:spLocks noGrp="1"/>
          </p:cNvSpPr>
          <p:nvPr>
            <p:ph sz="quarter" idx="1"/>
          </p:nvPr>
        </p:nvSpPr>
        <p:spPr>
          <a:xfrm>
            <a:off x="185603" y="1124744"/>
            <a:ext cx="8928992" cy="5517232"/>
          </a:xfrm>
        </p:spPr>
        <p:txBody>
          <a:bodyPr>
            <a:noAutofit/>
          </a:bodyPr>
          <a:lstStyle/>
          <a:p>
            <a:r>
              <a:rPr lang="en-ZA" sz="1900" b="1" dirty="0" smtClean="0"/>
              <a:t>Acids </a:t>
            </a:r>
            <a:r>
              <a:rPr lang="en-ZA" sz="1900" dirty="0"/>
              <a:t>consisting of hydrogen and one other element are named for the </a:t>
            </a:r>
            <a:r>
              <a:rPr lang="en-ZA" sz="1900" dirty="0" smtClean="0"/>
              <a:t>element with </a:t>
            </a:r>
            <a:r>
              <a:rPr lang="en-ZA" sz="1900" dirty="0"/>
              <a:t>a </a:t>
            </a:r>
            <a:r>
              <a:rPr lang="en-ZA" sz="1900" i="1" dirty="0"/>
              <a:t>hydro</a:t>
            </a:r>
            <a:r>
              <a:rPr lang="en-ZA" sz="1900" dirty="0"/>
              <a:t>- prefix and an ending of -</a:t>
            </a:r>
            <a:r>
              <a:rPr lang="en-ZA" sz="1900" i="1" dirty="0" err="1"/>
              <a:t>ic</a:t>
            </a:r>
            <a:r>
              <a:rPr lang="en-ZA" sz="1900" dirty="0"/>
              <a:t>. </a:t>
            </a:r>
            <a:endParaRPr lang="en-ZA" sz="1900" dirty="0" smtClean="0"/>
          </a:p>
          <a:p>
            <a:r>
              <a:rPr lang="en-ZA" sz="1900" dirty="0" smtClean="0"/>
              <a:t>These </a:t>
            </a:r>
            <a:r>
              <a:rPr lang="en-ZA" sz="1900" dirty="0"/>
              <a:t>acids include HF, </a:t>
            </a:r>
            <a:r>
              <a:rPr lang="en-ZA" sz="1900" dirty="0" smtClean="0"/>
              <a:t>hydrofluoric; </a:t>
            </a:r>
            <a:r>
              <a:rPr lang="en-ZA" sz="1900" dirty="0" err="1" smtClean="0"/>
              <a:t>HCl</a:t>
            </a:r>
            <a:r>
              <a:rPr lang="en-ZA" sz="1900" dirty="0"/>
              <a:t>, hydrochloric; </a:t>
            </a:r>
            <a:r>
              <a:rPr lang="en-ZA" sz="1900" dirty="0" err="1"/>
              <a:t>HBr</a:t>
            </a:r>
            <a:r>
              <a:rPr lang="en-ZA" sz="1900" dirty="0"/>
              <a:t>, </a:t>
            </a:r>
            <a:r>
              <a:rPr lang="en-ZA" sz="1900" dirty="0" err="1"/>
              <a:t>hydrobromic</a:t>
            </a:r>
            <a:r>
              <a:rPr lang="en-ZA" sz="1900" dirty="0"/>
              <a:t>; and H2S, </a:t>
            </a:r>
            <a:r>
              <a:rPr lang="en-ZA" sz="1900" dirty="0" err="1"/>
              <a:t>hydrosulfuric</a:t>
            </a:r>
            <a:r>
              <a:rPr lang="en-ZA" sz="1900" dirty="0"/>
              <a:t> acid. </a:t>
            </a:r>
            <a:endParaRPr lang="en-ZA" sz="1900" dirty="0" smtClean="0"/>
          </a:p>
          <a:p>
            <a:r>
              <a:rPr lang="en-ZA" sz="1900" dirty="0" smtClean="0"/>
              <a:t>Another acid named </a:t>
            </a:r>
            <a:r>
              <a:rPr lang="en-ZA" sz="1900" dirty="0"/>
              <a:t>in this manner is HCN, hydrocyanic acid.</a:t>
            </a:r>
          </a:p>
          <a:p>
            <a:r>
              <a:rPr lang="en-ZA" sz="1900" dirty="0"/>
              <a:t>The names of many common acids end with the suffix -</a:t>
            </a:r>
            <a:r>
              <a:rPr lang="en-ZA" sz="1900" i="1" dirty="0" err="1"/>
              <a:t>ic</a:t>
            </a:r>
            <a:r>
              <a:rPr lang="en-ZA" sz="1900" dirty="0"/>
              <a:t>, as is the case </a:t>
            </a:r>
            <a:r>
              <a:rPr lang="en-ZA" sz="1900" dirty="0" smtClean="0"/>
              <a:t>with acetic </a:t>
            </a:r>
            <a:r>
              <a:rPr lang="en-ZA" sz="1900" dirty="0"/>
              <a:t>acid, nitric acid (HNO3), and </a:t>
            </a:r>
            <a:r>
              <a:rPr lang="en-ZA" sz="1900" dirty="0" err="1"/>
              <a:t>sulfuric</a:t>
            </a:r>
            <a:r>
              <a:rPr lang="en-ZA" sz="1900" dirty="0"/>
              <a:t> acid. </a:t>
            </a:r>
            <a:endParaRPr lang="en-ZA" sz="1900" dirty="0" smtClean="0"/>
          </a:p>
          <a:p>
            <a:r>
              <a:rPr lang="en-ZA" sz="1900" dirty="0" smtClean="0"/>
              <a:t>In </a:t>
            </a:r>
            <a:r>
              <a:rPr lang="en-ZA" sz="1900" dirty="0"/>
              <a:t>some cases where the anion </a:t>
            </a:r>
            <a:r>
              <a:rPr lang="en-ZA" sz="1900" dirty="0" smtClean="0"/>
              <a:t>of the </a:t>
            </a:r>
            <a:r>
              <a:rPr lang="en-ZA" sz="1900" dirty="0"/>
              <a:t>acid contains oxygen, there are related acids with different numbers of </a:t>
            </a:r>
            <a:r>
              <a:rPr lang="en-ZA" sz="1900" dirty="0" smtClean="0"/>
              <a:t>oxygen atoms </a:t>
            </a:r>
            <a:r>
              <a:rPr lang="en-ZA" sz="1900" dirty="0"/>
              <a:t>in the anion. </a:t>
            </a:r>
            <a:endParaRPr lang="en-ZA" sz="1900" dirty="0" smtClean="0"/>
          </a:p>
          <a:p>
            <a:r>
              <a:rPr lang="en-ZA" sz="1900" dirty="0" smtClean="0"/>
              <a:t>When </a:t>
            </a:r>
            <a:r>
              <a:rPr lang="en-ZA" sz="1900" dirty="0"/>
              <a:t>this occurs, the acid with one less oxygen than the “-</a:t>
            </a:r>
            <a:r>
              <a:rPr lang="en-ZA" sz="1900" dirty="0" err="1" smtClean="0"/>
              <a:t>ic</a:t>
            </a:r>
            <a:r>
              <a:rPr lang="en-ZA" sz="1900" dirty="0" smtClean="0"/>
              <a:t>” acid </a:t>
            </a:r>
            <a:r>
              <a:rPr lang="en-ZA" sz="1900" dirty="0"/>
              <a:t>has a name ending with -</a:t>
            </a:r>
            <a:r>
              <a:rPr lang="en-ZA" sz="1900" i="1" dirty="0" err="1"/>
              <a:t>ous</a:t>
            </a:r>
            <a:r>
              <a:rPr lang="en-ZA" sz="1900" dirty="0"/>
              <a:t>. For example, H2SO4 is </a:t>
            </a:r>
            <a:r>
              <a:rPr lang="en-ZA" sz="1900" dirty="0" err="1"/>
              <a:t>sulfuric</a:t>
            </a:r>
            <a:r>
              <a:rPr lang="en-ZA" sz="1900" dirty="0"/>
              <a:t> acid and H2SO3 </a:t>
            </a:r>
            <a:r>
              <a:rPr lang="en-ZA" sz="1900" dirty="0" smtClean="0"/>
              <a:t>is </a:t>
            </a:r>
            <a:r>
              <a:rPr lang="en-ZA" sz="1900" dirty="0" err="1" smtClean="0"/>
              <a:t>sulfurous</a:t>
            </a:r>
            <a:r>
              <a:rPr lang="en-ZA" sz="1900" dirty="0" smtClean="0"/>
              <a:t> </a:t>
            </a:r>
            <a:r>
              <a:rPr lang="en-ZA" sz="1900" dirty="0"/>
              <a:t>acid. </a:t>
            </a:r>
            <a:endParaRPr lang="en-ZA" sz="1900" dirty="0" smtClean="0"/>
          </a:p>
          <a:p>
            <a:r>
              <a:rPr lang="en-ZA" sz="1900" dirty="0" smtClean="0"/>
              <a:t>Similarly</a:t>
            </a:r>
            <a:r>
              <a:rPr lang="en-ZA" sz="1900" dirty="0"/>
              <a:t>, HNO3 is nitric acid and HNO2 is nitrous acid. One </a:t>
            </a:r>
            <a:r>
              <a:rPr lang="en-ZA" sz="1900" dirty="0" smtClean="0"/>
              <a:t>more oxygen </a:t>
            </a:r>
            <a:r>
              <a:rPr lang="en-ZA" sz="1900" dirty="0"/>
              <a:t>in the anion than the “-</a:t>
            </a:r>
            <a:r>
              <a:rPr lang="en-ZA" sz="1900" dirty="0" err="1"/>
              <a:t>ic</a:t>
            </a:r>
            <a:r>
              <a:rPr lang="en-ZA" sz="1900" dirty="0"/>
              <a:t>” acid is indicated by a </a:t>
            </a:r>
            <a:r>
              <a:rPr lang="en-ZA" sz="1900" i="1" dirty="0"/>
              <a:t>per</a:t>
            </a:r>
            <a:r>
              <a:rPr lang="en-ZA" sz="1900" dirty="0"/>
              <a:t>- prefix and an </a:t>
            </a:r>
            <a:r>
              <a:rPr lang="en-ZA" sz="1900" dirty="0" smtClean="0"/>
              <a:t>–</a:t>
            </a:r>
            <a:r>
              <a:rPr lang="en-ZA" sz="1900" i="1" dirty="0" err="1" smtClean="0"/>
              <a:t>ic</a:t>
            </a:r>
            <a:r>
              <a:rPr lang="en-ZA" sz="1900" i="1" dirty="0" smtClean="0"/>
              <a:t> </a:t>
            </a:r>
            <a:r>
              <a:rPr lang="en-ZA" sz="1900" dirty="0" smtClean="0"/>
              <a:t>suffix </a:t>
            </a:r>
            <a:r>
              <a:rPr lang="en-ZA" sz="1900" dirty="0"/>
              <a:t>on the acid name. </a:t>
            </a:r>
            <a:endParaRPr lang="en-ZA" sz="1900" dirty="0" smtClean="0"/>
          </a:p>
          <a:p>
            <a:r>
              <a:rPr lang="en-ZA" sz="1900" dirty="0" smtClean="0"/>
              <a:t>One </a:t>
            </a:r>
            <a:r>
              <a:rPr lang="en-ZA" sz="1900" dirty="0"/>
              <a:t>less oxygen in the anion than in the “-</a:t>
            </a:r>
            <a:r>
              <a:rPr lang="en-ZA" sz="1900" dirty="0" err="1"/>
              <a:t>ous</a:t>
            </a:r>
            <a:r>
              <a:rPr lang="en-ZA" sz="1900" dirty="0"/>
              <a:t>” acid </a:t>
            </a:r>
            <a:r>
              <a:rPr lang="en-ZA" sz="1900" dirty="0" smtClean="0"/>
              <a:t>give the </a:t>
            </a:r>
            <a:r>
              <a:rPr lang="en-ZA" sz="1900" dirty="0"/>
              <a:t>acid a name with a </a:t>
            </a:r>
            <a:r>
              <a:rPr lang="en-ZA" sz="1900" i="1" dirty="0"/>
              <a:t>hypo</a:t>
            </a:r>
            <a:r>
              <a:rPr lang="en-ZA" sz="1900" dirty="0"/>
              <a:t>- prefix and an -</a:t>
            </a:r>
            <a:r>
              <a:rPr lang="en-ZA" sz="1900" i="1" dirty="0" err="1"/>
              <a:t>ous</a:t>
            </a:r>
            <a:r>
              <a:rPr lang="en-ZA" sz="1900" i="1" dirty="0"/>
              <a:t> </a:t>
            </a:r>
            <a:r>
              <a:rPr lang="en-ZA" sz="1900" dirty="0"/>
              <a:t>suffix. These rules are shown </a:t>
            </a:r>
            <a:r>
              <a:rPr lang="en-ZA" sz="1900" dirty="0" smtClean="0"/>
              <a:t>for the </a:t>
            </a:r>
            <a:r>
              <a:rPr lang="en-ZA" sz="1900" dirty="0" err="1"/>
              <a:t>oxyacids</a:t>
            </a:r>
            <a:r>
              <a:rPr lang="en-ZA" sz="1900" dirty="0"/>
              <a:t> (acids containing oxygen in the anion) of chlorine in Table .</a:t>
            </a:r>
          </a:p>
        </p:txBody>
      </p:sp>
    </p:spTree>
    <p:extLst>
      <p:ext uri="{BB962C8B-B14F-4D97-AF65-F5344CB8AC3E}">
        <p14:creationId xmlns:p14="http://schemas.microsoft.com/office/powerpoint/2010/main" val="25843197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err="1" smtClean="0"/>
              <a:t>Oxyacids</a:t>
            </a:r>
            <a:r>
              <a:rPr lang="en-ZA" dirty="0" smtClean="0"/>
              <a:t> of Chlorine</a:t>
            </a:r>
            <a:endParaRPr lang="en-ZA" dirty="0"/>
          </a:p>
        </p:txBody>
      </p:sp>
      <p:pic>
        <p:nvPicPr>
          <p:cNvPr id="2050" name="Picture 2" descr="C:\Users\2017 IMDC\Desktop\Environmental Health\ICU Env Chemistry Materials 2018\Environmental Chemistry pics\Names of Oxyacids of Chlorine.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4519" y="2564904"/>
            <a:ext cx="8580954"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3393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smtClean="0"/>
              <a:t>Naming Bases</a:t>
            </a:r>
            <a:endParaRPr lang="en-ZA" dirty="0"/>
          </a:p>
        </p:txBody>
      </p:sp>
      <p:sp>
        <p:nvSpPr>
          <p:cNvPr id="3" name="Content Placeholder 2"/>
          <p:cNvSpPr>
            <a:spLocks noGrp="1"/>
          </p:cNvSpPr>
          <p:nvPr>
            <p:ph sz="quarter" idx="1"/>
          </p:nvPr>
        </p:nvSpPr>
        <p:spPr/>
        <p:txBody>
          <a:bodyPr/>
          <a:lstStyle/>
          <a:p>
            <a:r>
              <a:rPr lang="en-ZA" dirty="0" smtClean="0"/>
              <a:t>Bases </a:t>
            </a:r>
            <a:r>
              <a:rPr lang="en-ZA" dirty="0"/>
              <a:t>that contain hydroxide ion are named very simply by the rules of </a:t>
            </a:r>
            <a:r>
              <a:rPr lang="en-ZA" dirty="0" smtClean="0"/>
              <a:t>nomenclature for </a:t>
            </a:r>
            <a:r>
              <a:rPr lang="en-ZA" dirty="0"/>
              <a:t>ionic compounds. </a:t>
            </a:r>
            <a:endParaRPr lang="en-ZA" dirty="0" smtClean="0"/>
          </a:p>
          <a:p>
            <a:r>
              <a:rPr lang="en-ZA" dirty="0" smtClean="0"/>
              <a:t>The </a:t>
            </a:r>
            <a:r>
              <a:rPr lang="en-ZA" dirty="0"/>
              <a:t>name consists of the name of the metal </a:t>
            </a:r>
            <a:r>
              <a:rPr lang="en-ZA" dirty="0" smtClean="0"/>
              <a:t>followed by </a:t>
            </a:r>
            <a:r>
              <a:rPr lang="en-ZA" dirty="0"/>
              <a:t>hydroxide. </a:t>
            </a:r>
            <a:endParaRPr lang="en-ZA" dirty="0" smtClean="0"/>
          </a:p>
          <a:p>
            <a:r>
              <a:rPr lang="en-ZA" dirty="0" smtClean="0"/>
              <a:t>As </a:t>
            </a:r>
            <a:r>
              <a:rPr lang="en-ZA" dirty="0"/>
              <a:t>examples, </a:t>
            </a:r>
            <a:r>
              <a:rPr lang="en-ZA" dirty="0" err="1"/>
              <a:t>LiOH</a:t>
            </a:r>
            <a:r>
              <a:rPr lang="en-ZA" dirty="0"/>
              <a:t> is lithium hydroxide, KOH is </a:t>
            </a:r>
            <a:r>
              <a:rPr lang="en-ZA" dirty="0" smtClean="0"/>
              <a:t>potassium hydroxide</a:t>
            </a:r>
            <a:r>
              <a:rPr lang="en-ZA" dirty="0"/>
              <a:t>, and Mg(OH)2 is magnesium hydroxide.</a:t>
            </a:r>
          </a:p>
        </p:txBody>
      </p:sp>
    </p:spTree>
    <p:extLst>
      <p:ext uri="{BB962C8B-B14F-4D97-AF65-F5344CB8AC3E}">
        <p14:creationId xmlns:p14="http://schemas.microsoft.com/office/powerpoint/2010/main" val="8565779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a:t> Naming </a:t>
            </a:r>
            <a:r>
              <a:rPr lang="en-ZA" b="1" dirty="0" smtClean="0"/>
              <a:t> Salts</a:t>
            </a:r>
            <a:endParaRPr lang="en-ZA" dirty="0"/>
          </a:p>
        </p:txBody>
      </p:sp>
      <p:sp>
        <p:nvSpPr>
          <p:cNvPr id="3" name="Content Placeholder 2"/>
          <p:cNvSpPr>
            <a:spLocks noGrp="1"/>
          </p:cNvSpPr>
          <p:nvPr>
            <p:ph sz="quarter" idx="1"/>
          </p:nvPr>
        </p:nvSpPr>
        <p:spPr>
          <a:xfrm>
            <a:off x="301752" y="1268760"/>
            <a:ext cx="8503920" cy="5400600"/>
          </a:xfrm>
        </p:spPr>
        <p:txBody>
          <a:bodyPr>
            <a:normAutofit fontScale="62500" lnSpcReduction="20000"/>
          </a:bodyPr>
          <a:lstStyle/>
          <a:p>
            <a:r>
              <a:rPr lang="en-ZA" sz="3500" dirty="0" smtClean="0"/>
              <a:t>Salts </a:t>
            </a:r>
            <a:r>
              <a:rPr lang="en-ZA" sz="3500" dirty="0"/>
              <a:t>are named according to the name of the </a:t>
            </a:r>
            <a:r>
              <a:rPr lang="en-ZA" sz="3500" dirty="0" err="1"/>
              <a:t>cation</a:t>
            </a:r>
            <a:r>
              <a:rPr lang="en-ZA" sz="3500" dirty="0"/>
              <a:t> followed by the name of </a:t>
            </a:r>
            <a:r>
              <a:rPr lang="en-ZA" sz="3500" dirty="0" smtClean="0"/>
              <a:t>the anion</a:t>
            </a:r>
            <a:r>
              <a:rPr lang="en-ZA" sz="3500" dirty="0"/>
              <a:t>. </a:t>
            </a:r>
            <a:endParaRPr lang="en-ZA" sz="3500" dirty="0" smtClean="0"/>
          </a:p>
          <a:p>
            <a:r>
              <a:rPr lang="en-ZA" sz="3500" dirty="0" smtClean="0"/>
              <a:t>The </a:t>
            </a:r>
            <a:r>
              <a:rPr lang="en-ZA" sz="3500" dirty="0"/>
              <a:t>names of the more important ions are listed in Table 6.8. </a:t>
            </a:r>
            <a:endParaRPr lang="en-ZA" sz="3500" dirty="0" smtClean="0"/>
          </a:p>
          <a:p>
            <a:r>
              <a:rPr lang="en-ZA" sz="3500" dirty="0" smtClean="0"/>
              <a:t>One important </a:t>
            </a:r>
            <a:r>
              <a:rPr lang="en-ZA" sz="3500" dirty="0" err="1" smtClean="0"/>
              <a:t>cation</a:t>
            </a:r>
            <a:r>
              <a:rPr lang="en-ZA" sz="3500" dirty="0"/>
              <a:t>, ammonium ion, </a:t>
            </a:r>
            <a:r>
              <a:rPr lang="en-ZA" sz="3500" dirty="0" smtClean="0"/>
              <a:t>NH4 +, </a:t>
            </a:r>
            <a:r>
              <a:rPr lang="en-ZA" sz="3500" dirty="0"/>
              <a:t>and a number of anions are </a:t>
            </a:r>
            <a:r>
              <a:rPr lang="en-ZA" sz="3500" b="1" dirty="0"/>
              <a:t>polyatomic ions</a:t>
            </a:r>
            <a:r>
              <a:rPr lang="en-ZA" sz="3500" dirty="0"/>
              <a:t>, </a:t>
            </a:r>
            <a:r>
              <a:rPr lang="en-ZA" sz="3500" dirty="0" smtClean="0"/>
              <a:t>meaning that </a:t>
            </a:r>
            <a:r>
              <a:rPr lang="en-ZA" sz="3500" dirty="0"/>
              <a:t>they consist of 2 or more atoms per ion. </a:t>
            </a:r>
            <a:endParaRPr lang="en-ZA" sz="3500" dirty="0" smtClean="0"/>
          </a:p>
          <a:p>
            <a:r>
              <a:rPr lang="en-ZA" sz="3500" dirty="0" smtClean="0"/>
              <a:t>Table </a:t>
            </a:r>
            <a:r>
              <a:rPr lang="en-ZA" sz="3500" dirty="0"/>
              <a:t>6.8 includes some </a:t>
            </a:r>
            <a:r>
              <a:rPr lang="en-ZA" sz="3500" dirty="0" smtClean="0"/>
              <a:t>polyatomic ions</a:t>
            </a:r>
            <a:r>
              <a:rPr lang="en-ZA" sz="3500" dirty="0"/>
              <a:t>. Note that most polyatomic ions contain oxygen as one of the elements.</a:t>
            </a:r>
          </a:p>
          <a:p>
            <a:r>
              <a:rPr lang="en-ZA" sz="3500" dirty="0"/>
              <a:t>As illustrated in Table 6.8, the names of anions are based upon the names of </a:t>
            </a:r>
            <a:r>
              <a:rPr lang="en-ZA" sz="3500" dirty="0" smtClean="0"/>
              <a:t>the acids </a:t>
            </a:r>
            <a:r>
              <a:rPr lang="en-ZA" sz="3500" dirty="0"/>
              <a:t>from which they are formed by removal of H+ ions. </a:t>
            </a:r>
            <a:endParaRPr lang="en-ZA" sz="3500" dirty="0" smtClean="0"/>
          </a:p>
          <a:p>
            <a:r>
              <a:rPr lang="en-ZA" sz="3500" dirty="0" smtClean="0"/>
              <a:t>A </a:t>
            </a:r>
            <a:r>
              <a:rPr lang="en-ZA" sz="3500" dirty="0"/>
              <a:t>“</a:t>
            </a:r>
            <a:r>
              <a:rPr lang="en-ZA" sz="3500" i="1" dirty="0"/>
              <a:t>hydro </a:t>
            </a:r>
            <a:r>
              <a:rPr lang="en-ZA" sz="3500" dirty="0"/>
              <a:t>-</a:t>
            </a:r>
            <a:r>
              <a:rPr lang="en-ZA" sz="3500" i="1" dirty="0" err="1"/>
              <a:t>ic</a:t>
            </a:r>
            <a:r>
              <a:rPr lang="en-ZA" sz="3500" dirty="0"/>
              <a:t>” </a:t>
            </a:r>
            <a:r>
              <a:rPr lang="en-ZA" sz="3500" dirty="0" smtClean="0"/>
              <a:t>acid yields </a:t>
            </a:r>
            <a:r>
              <a:rPr lang="en-ZA" sz="3500" dirty="0"/>
              <a:t>an “-</a:t>
            </a:r>
            <a:r>
              <a:rPr lang="en-ZA" sz="3500" i="1" dirty="0"/>
              <a:t>ide</a:t>
            </a:r>
            <a:r>
              <a:rPr lang="en-ZA" sz="3500" dirty="0"/>
              <a:t>” anion and, therefore, an “-</a:t>
            </a:r>
            <a:r>
              <a:rPr lang="en-ZA" sz="3500" i="1" dirty="0"/>
              <a:t>ide</a:t>
            </a:r>
            <a:r>
              <a:rPr lang="en-ZA" sz="3500" dirty="0"/>
              <a:t>” salt. </a:t>
            </a:r>
            <a:endParaRPr lang="en-ZA" sz="3500" dirty="0" smtClean="0"/>
          </a:p>
          <a:p>
            <a:r>
              <a:rPr lang="en-ZA" sz="3500" dirty="0" smtClean="0"/>
              <a:t>For </a:t>
            </a:r>
            <a:r>
              <a:rPr lang="en-ZA" sz="3500" dirty="0"/>
              <a:t>example, </a:t>
            </a:r>
            <a:r>
              <a:rPr lang="en-ZA" sz="3500" dirty="0" smtClean="0"/>
              <a:t>hydrochloric acid </a:t>
            </a:r>
            <a:r>
              <a:rPr lang="en-ZA" sz="3500" dirty="0"/>
              <a:t>reacts with a base to give a chloride salt. </a:t>
            </a:r>
            <a:endParaRPr lang="en-ZA" sz="3500" dirty="0" smtClean="0"/>
          </a:p>
          <a:p>
            <a:r>
              <a:rPr lang="en-ZA" sz="3500" dirty="0" smtClean="0"/>
              <a:t>An </a:t>
            </a:r>
            <a:r>
              <a:rPr lang="en-ZA" sz="3500" dirty="0"/>
              <a:t>“-</a:t>
            </a:r>
            <a:r>
              <a:rPr lang="en-ZA" sz="3500" i="1" dirty="0" err="1"/>
              <a:t>ic</a:t>
            </a:r>
            <a:r>
              <a:rPr lang="en-ZA" sz="3500" dirty="0"/>
              <a:t>” acid yields an “-</a:t>
            </a:r>
            <a:r>
              <a:rPr lang="en-ZA" sz="3500" i="1" dirty="0"/>
              <a:t>ate</a:t>
            </a:r>
            <a:r>
              <a:rPr lang="en-ZA" sz="3500" dirty="0"/>
              <a:t>” </a:t>
            </a:r>
            <a:r>
              <a:rPr lang="en-ZA" sz="3500" dirty="0" smtClean="0"/>
              <a:t>salt; for </a:t>
            </a:r>
            <a:r>
              <a:rPr lang="en-ZA" sz="3500" dirty="0"/>
              <a:t>example, calcium </a:t>
            </a:r>
            <a:r>
              <a:rPr lang="en-ZA" sz="3500" dirty="0" err="1"/>
              <a:t>sulf</a:t>
            </a:r>
            <a:r>
              <a:rPr lang="en-ZA" sz="3500" i="1" dirty="0" err="1"/>
              <a:t>ate</a:t>
            </a:r>
            <a:r>
              <a:rPr lang="en-ZA" sz="3500" i="1" dirty="0"/>
              <a:t> </a:t>
            </a:r>
            <a:r>
              <a:rPr lang="en-ZA" sz="3500" dirty="0"/>
              <a:t>is the salt that results from a reaction of </a:t>
            </a:r>
            <a:r>
              <a:rPr lang="en-ZA" sz="3500" dirty="0" err="1"/>
              <a:t>sulfur</a:t>
            </a:r>
            <a:r>
              <a:rPr lang="en-ZA" sz="3500" i="1" dirty="0" err="1"/>
              <a:t>ic</a:t>
            </a:r>
            <a:r>
              <a:rPr lang="en-ZA" sz="3500" i="1" dirty="0"/>
              <a:t> </a:t>
            </a:r>
            <a:r>
              <a:rPr lang="en-ZA" sz="3500" dirty="0" smtClean="0"/>
              <a:t>acid with </a:t>
            </a:r>
            <a:r>
              <a:rPr lang="en-ZA" sz="3500" dirty="0"/>
              <a:t>calcium </a:t>
            </a:r>
            <a:r>
              <a:rPr lang="en-ZA" dirty="0"/>
              <a:t>hydroxide. </a:t>
            </a:r>
          </a:p>
        </p:txBody>
      </p:sp>
    </p:spTree>
    <p:extLst>
      <p:ext uri="{BB962C8B-B14F-4D97-AF65-F5344CB8AC3E}">
        <p14:creationId xmlns:p14="http://schemas.microsoft.com/office/powerpoint/2010/main" val="2049029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34400" cy="974976"/>
          </a:xfrm>
        </p:spPr>
        <p:txBody>
          <a:bodyPr>
            <a:normAutofit fontScale="90000"/>
          </a:bodyPr>
          <a:lstStyle/>
          <a:p>
            <a:r>
              <a:rPr lang="en-ZA" b="1" dirty="0" smtClean="0"/>
              <a:t>THE IMPORTANCE OF ACIDS, BASES, AND SALTS</a:t>
            </a:r>
            <a:endParaRPr lang="en-ZA" dirty="0"/>
          </a:p>
        </p:txBody>
      </p:sp>
      <p:sp>
        <p:nvSpPr>
          <p:cNvPr id="3" name="Content Placeholder 2"/>
          <p:cNvSpPr>
            <a:spLocks noGrp="1"/>
          </p:cNvSpPr>
          <p:nvPr>
            <p:ph sz="quarter" idx="1"/>
          </p:nvPr>
        </p:nvSpPr>
        <p:spPr/>
        <p:txBody>
          <a:bodyPr>
            <a:normAutofit fontScale="77500" lnSpcReduction="20000"/>
          </a:bodyPr>
          <a:lstStyle/>
          <a:p>
            <a:r>
              <a:rPr lang="en-ZA" dirty="0" smtClean="0"/>
              <a:t>The </a:t>
            </a:r>
            <a:r>
              <a:rPr lang="en-ZA" dirty="0"/>
              <a:t>salt content and the acid–base balance of blood must stay within </a:t>
            </a:r>
            <a:r>
              <a:rPr lang="en-ZA" dirty="0" smtClean="0"/>
              <a:t>very narrow </a:t>
            </a:r>
            <a:r>
              <a:rPr lang="en-ZA" dirty="0"/>
              <a:t>limits to keep a person healthy, or even alive. </a:t>
            </a:r>
            <a:endParaRPr lang="en-ZA" dirty="0" smtClean="0"/>
          </a:p>
          <a:p>
            <a:r>
              <a:rPr lang="en-ZA" dirty="0" smtClean="0"/>
              <a:t>Soil </a:t>
            </a:r>
            <a:r>
              <a:rPr lang="en-ZA" dirty="0"/>
              <a:t>with too much acid </a:t>
            </a:r>
            <a:r>
              <a:rPr lang="en-ZA" dirty="0" smtClean="0"/>
              <a:t>or excessive </a:t>
            </a:r>
            <a:r>
              <a:rPr lang="en-ZA" dirty="0"/>
              <a:t>base will not support good crop growth. Too much salt in irrigation </a:t>
            </a:r>
            <a:r>
              <a:rPr lang="en-ZA" dirty="0" smtClean="0"/>
              <a:t>water may </a:t>
            </a:r>
            <a:r>
              <a:rPr lang="en-ZA" dirty="0"/>
              <a:t>prevent crops from growing</a:t>
            </a:r>
            <a:r>
              <a:rPr lang="en-ZA" dirty="0" smtClean="0"/>
              <a:t>.</a:t>
            </a:r>
          </a:p>
          <a:p>
            <a:r>
              <a:rPr lang="en-ZA" dirty="0" smtClean="0"/>
              <a:t> </a:t>
            </a:r>
            <a:r>
              <a:rPr lang="en-ZA" dirty="0"/>
              <a:t>This is a major agricultural problem in arid </a:t>
            </a:r>
            <a:r>
              <a:rPr lang="en-ZA" dirty="0" smtClean="0"/>
              <a:t>regions of </a:t>
            </a:r>
            <a:r>
              <a:rPr lang="en-ZA" dirty="0"/>
              <a:t>the world such as the mid-East and California’s Imperial Valley. </a:t>
            </a:r>
            <a:endParaRPr lang="en-ZA" dirty="0" smtClean="0"/>
          </a:p>
          <a:p>
            <a:r>
              <a:rPr lang="en-ZA" dirty="0" smtClean="0"/>
              <a:t>The </a:t>
            </a:r>
            <a:r>
              <a:rPr lang="en-ZA" dirty="0"/>
              <a:t>high </a:t>
            </a:r>
            <a:r>
              <a:rPr lang="en-ZA" dirty="0" smtClean="0"/>
              <a:t>salt content </a:t>
            </a:r>
            <a:r>
              <a:rPr lang="en-ZA" dirty="0"/>
              <a:t>of irrigation water discharged to the Rio Grande River has been a source </a:t>
            </a:r>
            <a:r>
              <a:rPr lang="en-ZA" dirty="0" smtClean="0"/>
              <a:t>of dispute </a:t>
            </a:r>
            <a:r>
              <a:rPr lang="en-ZA" dirty="0"/>
              <a:t>between the U.S. and Mexico that has been resolved to a degree </a:t>
            </a:r>
            <a:r>
              <a:rPr lang="en-ZA" dirty="0" smtClean="0"/>
              <a:t>by installation </a:t>
            </a:r>
            <a:r>
              <a:rPr lang="en-ZA" dirty="0"/>
              <a:t>of a large desalination (salt removal) plant by the U.S.</a:t>
            </a:r>
          </a:p>
          <a:p>
            <a:r>
              <a:rPr lang="en-ZA" dirty="0"/>
              <a:t>From the above discussion it is seen that acids, bases and salts are important </a:t>
            </a:r>
            <a:r>
              <a:rPr lang="en-ZA" dirty="0" smtClean="0"/>
              <a:t>to human </a:t>
            </a:r>
            <a:r>
              <a:rPr lang="en-ZA" dirty="0"/>
              <a:t>health and welfare. This chapter discusses their </a:t>
            </a:r>
            <a:r>
              <a:rPr lang="en-ZA" b="1" i="1" dirty="0"/>
              <a:t>preparation, properties, </a:t>
            </a:r>
            <a:r>
              <a:rPr lang="en-ZA" b="1" i="1" dirty="0" smtClean="0"/>
              <a:t>and naming</a:t>
            </a:r>
            <a:r>
              <a:rPr lang="en-ZA" dirty="0" smtClean="0"/>
              <a:t>.</a:t>
            </a:r>
            <a:endParaRPr lang="en-ZA" dirty="0"/>
          </a:p>
        </p:txBody>
      </p:sp>
    </p:spTree>
    <p:extLst>
      <p:ext uri="{BB962C8B-B14F-4D97-AF65-F5344CB8AC3E}">
        <p14:creationId xmlns:p14="http://schemas.microsoft.com/office/powerpoint/2010/main" val="14564052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Naming</a:t>
            </a:r>
            <a:endParaRPr lang="en-ZA" dirty="0"/>
          </a:p>
        </p:txBody>
      </p:sp>
      <p:sp>
        <p:nvSpPr>
          <p:cNvPr id="3" name="Content Placeholder 2"/>
          <p:cNvSpPr>
            <a:spLocks noGrp="1"/>
          </p:cNvSpPr>
          <p:nvPr>
            <p:ph sz="quarter" idx="1"/>
          </p:nvPr>
        </p:nvSpPr>
        <p:spPr/>
        <p:txBody>
          <a:bodyPr>
            <a:normAutofit fontScale="92500" lnSpcReduction="10000"/>
          </a:bodyPr>
          <a:lstStyle/>
          <a:p>
            <a:r>
              <a:rPr lang="en-ZA" dirty="0"/>
              <a:t>The anion contained in an “-</a:t>
            </a:r>
            <a:r>
              <a:rPr lang="en-ZA" i="1" dirty="0" err="1"/>
              <a:t>ous</a:t>
            </a:r>
            <a:r>
              <a:rPr lang="en-ZA" dirty="0"/>
              <a:t>” acid is designated by </a:t>
            </a:r>
            <a:r>
              <a:rPr lang="en-ZA" dirty="0" smtClean="0"/>
              <a:t>the suffix </a:t>
            </a:r>
            <a:r>
              <a:rPr lang="en-ZA" dirty="0"/>
              <a:t>“-</a:t>
            </a:r>
            <a:r>
              <a:rPr lang="en-ZA" i="1" dirty="0" err="1"/>
              <a:t>ite</a:t>
            </a:r>
            <a:r>
              <a:rPr lang="en-ZA" dirty="0"/>
              <a:t>” in a salt; </a:t>
            </a:r>
            <a:r>
              <a:rPr lang="en-ZA" dirty="0" err="1"/>
              <a:t>sulfur</a:t>
            </a:r>
            <a:r>
              <a:rPr lang="en-ZA" i="1" dirty="0" err="1"/>
              <a:t>ous</a:t>
            </a:r>
            <a:r>
              <a:rPr lang="en-ZA" i="1" dirty="0"/>
              <a:t> </a:t>
            </a:r>
            <a:r>
              <a:rPr lang="en-ZA" dirty="0"/>
              <a:t>acid, H2SO3 reacts with </a:t>
            </a:r>
            <a:r>
              <a:rPr lang="en-ZA" dirty="0" err="1"/>
              <a:t>NaOH</a:t>
            </a:r>
            <a:r>
              <a:rPr lang="en-ZA" dirty="0"/>
              <a:t> to give the </a:t>
            </a:r>
            <a:r>
              <a:rPr lang="en-ZA" dirty="0" smtClean="0"/>
              <a:t>salt Na2SO3 </a:t>
            </a:r>
            <a:r>
              <a:rPr lang="en-ZA" dirty="0"/>
              <a:t>sodium </a:t>
            </a:r>
            <a:r>
              <a:rPr lang="en-ZA" dirty="0" err="1"/>
              <a:t>sulfite</a:t>
            </a:r>
            <a:r>
              <a:rPr lang="en-ZA" dirty="0"/>
              <a:t>. </a:t>
            </a:r>
            <a:endParaRPr lang="en-ZA" dirty="0" smtClean="0"/>
          </a:p>
          <a:p>
            <a:r>
              <a:rPr lang="en-ZA" dirty="0" smtClean="0"/>
              <a:t>A </a:t>
            </a:r>
            <a:r>
              <a:rPr lang="en-ZA" dirty="0"/>
              <a:t>“</a:t>
            </a:r>
            <a:r>
              <a:rPr lang="en-ZA" i="1" dirty="0"/>
              <a:t>per </a:t>
            </a:r>
            <a:r>
              <a:rPr lang="en-ZA" dirty="0"/>
              <a:t>-</a:t>
            </a:r>
            <a:r>
              <a:rPr lang="en-ZA" i="1" dirty="0" err="1"/>
              <a:t>ic</a:t>
            </a:r>
            <a:r>
              <a:rPr lang="en-ZA" dirty="0"/>
              <a:t>” acid, such as </a:t>
            </a:r>
            <a:r>
              <a:rPr lang="en-ZA" dirty="0" err="1"/>
              <a:t>perchloric</a:t>
            </a:r>
            <a:r>
              <a:rPr lang="en-ZA" dirty="0"/>
              <a:t> acid, reacts with a</a:t>
            </a:r>
          </a:p>
          <a:p>
            <a:r>
              <a:rPr lang="en-ZA" dirty="0"/>
              <a:t>base, such as </a:t>
            </a:r>
            <a:r>
              <a:rPr lang="en-ZA" dirty="0" err="1"/>
              <a:t>NaOH</a:t>
            </a:r>
            <a:r>
              <a:rPr lang="en-ZA" dirty="0"/>
              <a:t>, to give a “</a:t>
            </a:r>
            <a:r>
              <a:rPr lang="en-ZA" i="1" dirty="0"/>
              <a:t>per </a:t>
            </a:r>
            <a:r>
              <a:rPr lang="en-ZA" dirty="0"/>
              <a:t>-</a:t>
            </a:r>
            <a:r>
              <a:rPr lang="en-ZA" i="1" dirty="0"/>
              <a:t>ate</a:t>
            </a:r>
            <a:r>
              <a:rPr lang="en-ZA" dirty="0"/>
              <a:t>” salt, for example, sodium </a:t>
            </a:r>
            <a:r>
              <a:rPr lang="en-ZA" dirty="0" smtClean="0"/>
              <a:t>perchlorate, NaClO4</a:t>
            </a:r>
            <a:r>
              <a:rPr lang="en-ZA" dirty="0"/>
              <a:t>. </a:t>
            </a:r>
            <a:endParaRPr lang="en-ZA" dirty="0" smtClean="0"/>
          </a:p>
          <a:p>
            <a:r>
              <a:rPr lang="en-ZA" dirty="0" smtClean="0"/>
              <a:t>A </a:t>
            </a:r>
            <a:r>
              <a:rPr lang="en-ZA" dirty="0"/>
              <a:t>“</a:t>
            </a:r>
            <a:r>
              <a:rPr lang="en-ZA" i="1" dirty="0"/>
              <a:t>hypo </a:t>
            </a:r>
            <a:r>
              <a:rPr lang="en-ZA" dirty="0"/>
              <a:t>-</a:t>
            </a:r>
            <a:r>
              <a:rPr lang="en-ZA" i="1" dirty="0" err="1"/>
              <a:t>ous</a:t>
            </a:r>
            <a:r>
              <a:rPr lang="en-ZA" dirty="0"/>
              <a:t>” acid, such as </a:t>
            </a:r>
            <a:r>
              <a:rPr lang="en-ZA" dirty="0" err="1"/>
              <a:t>hypochlorous</a:t>
            </a:r>
            <a:r>
              <a:rPr lang="en-ZA" dirty="0"/>
              <a:t> acid, reacts with a base, </a:t>
            </a:r>
            <a:r>
              <a:rPr lang="en-ZA" dirty="0" smtClean="0"/>
              <a:t>KOH, for </a:t>
            </a:r>
            <a:r>
              <a:rPr lang="en-ZA" dirty="0"/>
              <a:t>example, to give a “</a:t>
            </a:r>
            <a:r>
              <a:rPr lang="en-ZA" i="1" dirty="0"/>
              <a:t>hypo </a:t>
            </a:r>
            <a:r>
              <a:rPr lang="en-ZA" dirty="0"/>
              <a:t>-</a:t>
            </a:r>
            <a:r>
              <a:rPr lang="en-ZA" i="1" dirty="0" err="1"/>
              <a:t>ite</a:t>
            </a:r>
            <a:r>
              <a:rPr lang="en-ZA" dirty="0"/>
              <a:t>” salt, such as potassium hypochlorite, </a:t>
            </a:r>
            <a:r>
              <a:rPr lang="en-ZA" dirty="0" err="1"/>
              <a:t>KClO</a:t>
            </a:r>
            <a:r>
              <a:rPr lang="en-ZA" dirty="0"/>
              <a:t>.</a:t>
            </a:r>
          </a:p>
          <a:p>
            <a:r>
              <a:rPr lang="en-ZA" dirty="0"/>
              <a:t>Some additional examples are illustrated by the following reactions:</a:t>
            </a:r>
          </a:p>
          <a:p>
            <a:endParaRPr lang="en-ZA" dirty="0"/>
          </a:p>
        </p:txBody>
      </p:sp>
    </p:spTree>
    <p:extLst>
      <p:ext uri="{BB962C8B-B14F-4D97-AF65-F5344CB8AC3E}">
        <p14:creationId xmlns:p14="http://schemas.microsoft.com/office/powerpoint/2010/main" val="63057817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pic>
        <p:nvPicPr>
          <p:cNvPr id="3074" name="Picture 2" descr="C:\Users\2017 IMDC\Desktop\Environmental Health\ICU Env Chemistry Materials 2018\Environmental Chemistry pics\Some Important Ions.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15616" y="188641"/>
            <a:ext cx="7344816" cy="6480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2948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normAutofit/>
          </a:bodyPr>
          <a:lstStyle/>
          <a:p>
            <a:r>
              <a:rPr lang="en-ZA" dirty="0"/>
              <a:t>1 These metals can also exist as ions with a higher charge and may also be designated by </a:t>
            </a:r>
            <a:r>
              <a:rPr lang="en-ZA" dirty="0" smtClean="0"/>
              <a:t>their Latin </a:t>
            </a:r>
            <a:r>
              <a:rPr lang="en-ZA" dirty="0"/>
              <a:t>names with an -</a:t>
            </a:r>
            <a:r>
              <a:rPr lang="en-ZA" i="1" dirty="0" err="1"/>
              <a:t>ous</a:t>
            </a:r>
            <a:r>
              <a:rPr lang="en-ZA" i="1" dirty="0"/>
              <a:t> </a:t>
            </a:r>
            <a:r>
              <a:rPr lang="en-ZA" dirty="0"/>
              <a:t>ending as follows: Cu+, cuprous; Fe2+, ferrous; Cr2+, </a:t>
            </a:r>
            <a:r>
              <a:rPr lang="en-ZA" dirty="0" err="1" smtClean="0"/>
              <a:t>chromous</a:t>
            </a:r>
            <a:r>
              <a:rPr lang="en-ZA" dirty="0" smtClean="0"/>
              <a:t>; Pb2</a:t>
            </a:r>
            <a:r>
              <a:rPr lang="en-ZA" dirty="0"/>
              <a:t>+, </a:t>
            </a:r>
            <a:r>
              <a:rPr lang="en-ZA" dirty="0" err="1"/>
              <a:t>plumbous</a:t>
            </a:r>
            <a:r>
              <a:rPr lang="en-ZA" dirty="0"/>
              <a:t>; Mn2+, </a:t>
            </a:r>
            <a:r>
              <a:rPr lang="en-ZA" dirty="0" err="1"/>
              <a:t>manganous</a:t>
            </a:r>
            <a:r>
              <a:rPr lang="en-ZA" dirty="0"/>
              <a:t>; Sn2+, stannous.</a:t>
            </a:r>
          </a:p>
          <a:p>
            <a:r>
              <a:rPr lang="en-ZA" dirty="0"/>
              <a:t>2 These metals can also exist as ions with a lower charge and may also be designated by </a:t>
            </a:r>
            <a:r>
              <a:rPr lang="en-ZA" dirty="0" smtClean="0"/>
              <a:t>their Latin </a:t>
            </a:r>
            <a:r>
              <a:rPr lang="en-ZA" dirty="0"/>
              <a:t>names with an -</a:t>
            </a:r>
            <a:r>
              <a:rPr lang="en-ZA" i="1" dirty="0" err="1"/>
              <a:t>ic</a:t>
            </a:r>
            <a:r>
              <a:rPr lang="en-ZA" i="1" dirty="0"/>
              <a:t> </a:t>
            </a:r>
            <a:r>
              <a:rPr lang="en-ZA" dirty="0"/>
              <a:t>ending as follows: Cu2+, cupric; Hg2+, mercuric; Fe3+, ferric; Cr3</a:t>
            </a:r>
            <a:r>
              <a:rPr lang="en-ZA" dirty="0" smtClean="0"/>
              <a:t>+, chromic</a:t>
            </a:r>
            <a:r>
              <a:rPr lang="en-ZA" dirty="0"/>
              <a:t>.</a:t>
            </a:r>
          </a:p>
          <a:p>
            <a:r>
              <a:rPr lang="en-ZA" dirty="0"/>
              <a:t>3 The ions </a:t>
            </a:r>
            <a:r>
              <a:rPr lang="en-ZA" dirty="0" smtClean="0"/>
              <a:t>HCO3 - </a:t>
            </a:r>
            <a:r>
              <a:rPr lang="en-ZA" dirty="0"/>
              <a:t>and </a:t>
            </a:r>
            <a:r>
              <a:rPr lang="en-ZA" dirty="0" smtClean="0"/>
              <a:t>HSO4 - </a:t>
            </a:r>
            <a:r>
              <a:rPr lang="en-ZA" dirty="0"/>
              <a:t>are known as bicarbonate and </a:t>
            </a:r>
            <a:r>
              <a:rPr lang="en-ZA" dirty="0" err="1"/>
              <a:t>bisulfate</a:t>
            </a:r>
            <a:r>
              <a:rPr lang="en-ZA" dirty="0"/>
              <a:t>, respectively.</a:t>
            </a:r>
          </a:p>
        </p:txBody>
      </p:sp>
    </p:spTree>
    <p:extLst>
      <p:ext uri="{BB962C8B-B14F-4D97-AF65-F5344CB8AC3E}">
        <p14:creationId xmlns:p14="http://schemas.microsoft.com/office/powerpoint/2010/main" val="4559558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1080120"/>
          </a:xfrm>
        </p:spPr>
        <p:txBody>
          <a:bodyPr>
            <a:noAutofit/>
          </a:bodyPr>
          <a:lstStyle/>
          <a:p>
            <a:pPr algn="l"/>
            <a:r>
              <a:rPr lang="en-ZA" sz="2800" b="1" dirty="0" smtClean="0"/>
              <a:t>Chemical Formula</a:t>
            </a:r>
            <a:endParaRPr lang="en-ZA" sz="2800" b="1" dirty="0"/>
          </a:p>
        </p:txBody>
      </p:sp>
      <p:sp>
        <p:nvSpPr>
          <p:cNvPr id="3" name="Content Placeholder 2"/>
          <p:cNvSpPr>
            <a:spLocks noGrp="1"/>
          </p:cNvSpPr>
          <p:nvPr>
            <p:ph sz="quarter" idx="1"/>
          </p:nvPr>
        </p:nvSpPr>
        <p:spPr>
          <a:xfrm>
            <a:off x="179512" y="1412776"/>
            <a:ext cx="8784976" cy="5256584"/>
          </a:xfrm>
        </p:spPr>
        <p:txBody>
          <a:bodyPr>
            <a:normAutofit/>
          </a:bodyPr>
          <a:lstStyle/>
          <a:p>
            <a:r>
              <a:rPr lang="en-ZA" sz="2400" dirty="0"/>
              <a:t>Using the information given in Table 6.8, it is possible to figure out the formulas and give the names of a very large number of ionic compounds.  To do that, simply observe the following steps</a:t>
            </a:r>
            <a:r>
              <a:rPr lang="en-ZA" sz="2400" dirty="0" smtClean="0"/>
              <a:t>:</a:t>
            </a:r>
            <a:endParaRPr lang="en-ZA" sz="2400" dirty="0"/>
          </a:p>
          <a:p>
            <a:pPr marL="0" indent="0">
              <a:buNone/>
            </a:pPr>
            <a:endParaRPr lang="en-ZA" sz="2400" dirty="0"/>
          </a:p>
          <a:p>
            <a:r>
              <a:rPr lang="en-ZA" sz="2400" dirty="0" smtClean="0"/>
              <a:t>1</a:t>
            </a:r>
            <a:r>
              <a:rPr lang="en-ZA" sz="2400" dirty="0"/>
              <a:t>. Choose the </a:t>
            </a:r>
            <a:r>
              <a:rPr lang="en-ZA" sz="2400" dirty="0" err="1"/>
              <a:t>cation</a:t>
            </a:r>
            <a:r>
              <a:rPr lang="en-ZA" sz="2400" dirty="0"/>
              <a:t> and the anion of the compound. The name of </a:t>
            </a:r>
            <a:r>
              <a:rPr lang="en-ZA" sz="2400" dirty="0" smtClean="0"/>
              <a:t>the compound </a:t>
            </a:r>
            <a:r>
              <a:rPr lang="en-ZA" sz="2400" dirty="0"/>
              <a:t>is simply the name of the </a:t>
            </a:r>
            <a:r>
              <a:rPr lang="en-ZA" sz="2400" dirty="0" err="1"/>
              <a:t>cation</a:t>
            </a:r>
            <a:r>
              <a:rPr lang="en-ZA" sz="2400" dirty="0"/>
              <a:t> followed by the name of </a:t>
            </a:r>
            <a:r>
              <a:rPr lang="en-ZA" sz="2400" dirty="0" smtClean="0"/>
              <a:t>the anion</a:t>
            </a:r>
            <a:r>
              <a:rPr lang="en-ZA" sz="2400" dirty="0"/>
              <a:t>. For example, when Fe3+ is the </a:t>
            </a:r>
            <a:r>
              <a:rPr lang="en-ZA" sz="2400" dirty="0" err="1"/>
              <a:t>cation</a:t>
            </a:r>
            <a:r>
              <a:rPr lang="en-ZA" sz="2400" dirty="0"/>
              <a:t> and </a:t>
            </a:r>
            <a:r>
              <a:rPr lang="en-ZA" sz="2400" dirty="0" smtClean="0"/>
              <a:t>SO4 </a:t>
            </a:r>
            <a:r>
              <a:rPr lang="en-ZA" sz="2400" baseline="30000" dirty="0" smtClean="0"/>
              <a:t>2- </a:t>
            </a:r>
            <a:r>
              <a:rPr lang="en-ZA" sz="2400" dirty="0"/>
              <a:t>is the anion; </a:t>
            </a:r>
            <a:r>
              <a:rPr lang="en-ZA" sz="2400" dirty="0" smtClean="0"/>
              <a:t>the name </a:t>
            </a:r>
            <a:r>
              <a:rPr lang="en-ZA" sz="2400" dirty="0"/>
              <a:t>of the ionic compound is iron(III) </a:t>
            </a:r>
            <a:r>
              <a:rPr lang="en-ZA" sz="2400" dirty="0" err="1"/>
              <a:t>sulfate</a:t>
            </a:r>
            <a:r>
              <a:rPr lang="en-ZA" sz="2400" dirty="0"/>
              <a:t>.</a:t>
            </a:r>
          </a:p>
          <a:p>
            <a:pPr marL="0" indent="0">
              <a:buNone/>
            </a:pPr>
            <a:endParaRPr lang="en-ZA" sz="2400" dirty="0"/>
          </a:p>
        </p:txBody>
      </p:sp>
    </p:spTree>
    <p:extLst>
      <p:ext uri="{BB962C8B-B14F-4D97-AF65-F5344CB8AC3E}">
        <p14:creationId xmlns:p14="http://schemas.microsoft.com/office/powerpoint/2010/main" val="312403089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a:xfrm>
            <a:off x="301752" y="1412776"/>
            <a:ext cx="8503920" cy="5184576"/>
          </a:xfrm>
        </p:spPr>
        <p:txBody>
          <a:bodyPr>
            <a:normAutofit fontScale="77500" lnSpcReduction="20000"/>
          </a:bodyPr>
          <a:lstStyle/>
          <a:p>
            <a:r>
              <a:rPr lang="en-ZA" sz="2800" dirty="0"/>
              <a:t>2.Choose subscripts to place after the </a:t>
            </a:r>
            <a:r>
              <a:rPr lang="en-ZA" sz="2800" dirty="0" err="1"/>
              <a:t>cation</a:t>
            </a:r>
            <a:r>
              <a:rPr lang="en-ZA" sz="2800" dirty="0"/>
              <a:t> and anion in the chemical formula of the compound such that multiplying the subscript of the </a:t>
            </a:r>
            <a:r>
              <a:rPr lang="en-ZA" sz="2800" dirty="0" err="1"/>
              <a:t>cation</a:t>
            </a:r>
            <a:r>
              <a:rPr lang="en-ZA" sz="2800" dirty="0"/>
              <a:t> times the charge of the </a:t>
            </a:r>
            <a:r>
              <a:rPr lang="en-ZA" sz="2800" dirty="0" err="1"/>
              <a:t>cation</a:t>
            </a:r>
            <a:r>
              <a:rPr lang="en-ZA" sz="2800" dirty="0"/>
              <a:t> gives a number equal in magnitude and opposite in sign from that of the product of the anion’s subscript times the anion’s charge. </a:t>
            </a:r>
            <a:endParaRPr lang="en-ZA" sz="2800" dirty="0" smtClean="0"/>
          </a:p>
          <a:p>
            <a:r>
              <a:rPr lang="en-ZA" sz="2800" dirty="0" smtClean="0"/>
              <a:t>In </a:t>
            </a:r>
            <a:r>
              <a:rPr lang="en-ZA" sz="2800" dirty="0"/>
              <a:t>the example of iron(III) </a:t>
            </a:r>
            <a:r>
              <a:rPr lang="en-ZA" sz="2800" dirty="0" err="1" smtClean="0"/>
              <a:t>sulfate</a:t>
            </a:r>
            <a:r>
              <a:rPr lang="en-ZA" sz="2800" dirty="0"/>
              <a:t>, a subscript of 2 for Fe</a:t>
            </a:r>
            <a:r>
              <a:rPr lang="en-ZA" sz="2800" baseline="30000" dirty="0"/>
              <a:t>3+ </a:t>
            </a:r>
            <a:r>
              <a:rPr lang="en-ZA" sz="2800" dirty="0"/>
              <a:t>gives 2 </a:t>
            </a:r>
            <a:r>
              <a:rPr lang="en-ZA" sz="2800" dirty="0" smtClean="0"/>
              <a:t>x </a:t>
            </a:r>
            <a:r>
              <a:rPr lang="en-ZA" sz="2800" dirty="0"/>
              <a:t>(3+) = 6+, and a subscript of 3 for SO4 </a:t>
            </a:r>
            <a:r>
              <a:rPr lang="da-DK" sz="2800" baseline="30000" dirty="0"/>
              <a:t>2-</a:t>
            </a:r>
            <a:r>
              <a:rPr lang="da-DK" sz="2800" dirty="0"/>
              <a:t> gives 2 </a:t>
            </a:r>
            <a:r>
              <a:rPr lang="da-DK" sz="2800" dirty="0" smtClean="0"/>
              <a:t>x </a:t>
            </a:r>
            <a:r>
              <a:rPr lang="da-DK" sz="2800" dirty="0"/>
              <a:t>(3-) = 6-, </a:t>
            </a:r>
            <a:r>
              <a:rPr lang="en-ZA" sz="2800" dirty="0"/>
              <a:t>thereby meeting the condition for a neutral compound</a:t>
            </a:r>
            <a:endParaRPr lang="en-ZA" sz="2800" dirty="0" smtClean="0"/>
          </a:p>
          <a:p>
            <a:r>
              <a:rPr lang="en-ZA" sz="2800" dirty="0" smtClean="0"/>
              <a:t>3</a:t>
            </a:r>
            <a:r>
              <a:rPr lang="en-ZA" sz="2800" dirty="0"/>
              <a:t>. Write the compound formula. If the subscript after any polyatomic ion is greater than 1, put the formula of the ion in parentheses to show that the subscript applies to all the atoms in the ion. </a:t>
            </a:r>
            <a:endParaRPr lang="en-ZA" sz="2800" dirty="0" smtClean="0"/>
          </a:p>
          <a:p>
            <a:r>
              <a:rPr lang="en-ZA" sz="2800" dirty="0" smtClean="0"/>
              <a:t>Omit </a:t>
            </a:r>
            <a:r>
              <a:rPr lang="en-ZA" sz="2800" dirty="0"/>
              <a:t>the charges on the ions because they make the compound formula too cluttered. </a:t>
            </a:r>
            <a:endParaRPr lang="en-ZA" sz="2800" dirty="0" smtClean="0"/>
          </a:p>
          <a:p>
            <a:r>
              <a:rPr lang="en-ZA" sz="2800" dirty="0" smtClean="0"/>
              <a:t>In </a:t>
            </a:r>
            <a:r>
              <a:rPr lang="en-ZA" sz="2800" dirty="0"/>
              <a:t>the </a:t>
            </a:r>
            <a:r>
              <a:rPr lang="en-ZA" sz="2800" dirty="0" smtClean="0"/>
              <a:t>example under </a:t>
            </a:r>
            <a:r>
              <a:rPr lang="en-ZA" sz="2800" dirty="0"/>
              <a:t>consideration, the formula of iron(III) </a:t>
            </a:r>
            <a:r>
              <a:rPr lang="en-ZA" sz="2800" dirty="0" err="1"/>
              <a:t>sulfate</a:t>
            </a:r>
            <a:r>
              <a:rPr lang="en-ZA" sz="2800" dirty="0"/>
              <a:t> is Fe2(SO4)3.</a:t>
            </a:r>
          </a:p>
          <a:p>
            <a:endParaRPr lang="en-ZA" dirty="0"/>
          </a:p>
        </p:txBody>
      </p:sp>
    </p:spTree>
    <p:extLst>
      <p:ext uri="{BB962C8B-B14F-4D97-AF65-F5344CB8AC3E}">
        <p14:creationId xmlns:p14="http://schemas.microsoft.com/office/powerpoint/2010/main" val="40839354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
            </a:r>
            <a:endParaRPr lang="en-ZA" dirty="0"/>
          </a:p>
        </p:txBody>
      </p:sp>
      <p:sp>
        <p:nvSpPr>
          <p:cNvPr id="3" name="Content Placeholder 2"/>
          <p:cNvSpPr>
            <a:spLocks noGrp="1"/>
          </p:cNvSpPr>
          <p:nvPr>
            <p:ph sz="quarter" idx="1"/>
          </p:nvPr>
        </p:nvSpPr>
        <p:spPr/>
        <p:txBody>
          <a:bodyPr>
            <a:normAutofit fontScale="77500" lnSpcReduction="20000"/>
          </a:bodyPr>
          <a:lstStyle/>
          <a:p>
            <a:r>
              <a:rPr lang="en-ZA" dirty="0"/>
              <a:t>Exercise: Match each </a:t>
            </a:r>
            <a:r>
              <a:rPr lang="en-ZA" dirty="0" err="1"/>
              <a:t>cation</a:t>
            </a:r>
            <a:r>
              <a:rPr lang="en-ZA" dirty="0"/>
              <a:t> in the left column below with each anion in the </a:t>
            </a:r>
            <a:r>
              <a:rPr lang="en-ZA" dirty="0" smtClean="0"/>
              <a:t>right column </a:t>
            </a:r>
            <a:r>
              <a:rPr lang="en-ZA" dirty="0"/>
              <a:t>and give the formulas and names of each of the resulting ionic compounds.</a:t>
            </a:r>
          </a:p>
          <a:p>
            <a:r>
              <a:rPr lang="en-ZA" dirty="0"/>
              <a:t>(a) Na+ </a:t>
            </a:r>
            <a:r>
              <a:rPr lang="en-ZA" dirty="0" smtClean="0"/>
              <a:t>                                 (</a:t>
            </a:r>
            <a:r>
              <a:rPr lang="en-ZA" dirty="0"/>
              <a:t>1) Br-</a:t>
            </a:r>
          </a:p>
          <a:p>
            <a:r>
              <a:rPr lang="en-ZA" dirty="0"/>
              <a:t>(b) Ca</a:t>
            </a:r>
            <a:r>
              <a:rPr lang="en-ZA" baseline="30000" dirty="0"/>
              <a:t>2</a:t>
            </a:r>
            <a:r>
              <a:rPr lang="en-ZA" baseline="30000" dirty="0" smtClean="0"/>
              <a:t>+                                                   </a:t>
            </a:r>
            <a:r>
              <a:rPr lang="en-ZA" dirty="0" smtClean="0"/>
              <a:t>(</a:t>
            </a:r>
            <a:r>
              <a:rPr lang="en-ZA" dirty="0"/>
              <a:t>2) </a:t>
            </a:r>
            <a:r>
              <a:rPr lang="en-ZA" dirty="0" smtClean="0"/>
              <a:t>CO3 </a:t>
            </a:r>
            <a:r>
              <a:rPr lang="en-ZA" baseline="30000" dirty="0" smtClean="0"/>
              <a:t>2-</a:t>
            </a:r>
            <a:endParaRPr lang="en-ZA" baseline="30000" dirty="0"/>
          </a:p>
          <a:p>
            <a:r>
              <a:rPr lang="en-ZA" dirty="0"/>
              <a:t>(c) Al</a:t>
            </a:r>
            <a:r>
              <a:rPr lang="en-ZA" baseline="30000" dirty="0"/>
              <a:t>3+ </a:t>
            </a:r>
            <a:r>
              <a:rPr lang="en-ZA" baseline="30000" dirty="0" smtClean="0"/>
              <a:t>                                                    </a:t>
            </a:r>
            <a:r>
              <a:rPr lang="en-ZA" dirty="0" smtClean="0"/>
              <a:t>(</a:t>
            </a:r>
            <a:r>
              <a:rPr lang="en-ZA" dirty="0"/>
              <a:t>3) </a:t>
            </a:r>
            <a:r>
              <a:rPr lang="en-ZA" dirty="0" smtClean="0"/>
              <a:t>PO4 </a:t>
            </a:r>
            <a:r>
              <a:rPr lang="en-ZA" baseline="30000" dirty="0" smtClean="0"/>
              <a:t>3-</a:t>
            </a:r>
          </a:p>
          <a:p>
            <a:endParaRPr lang="en-ZA" dirty="0"/>
          </a:p>
          <a:p>
            <a:r>
              <a:rPr lang="pt-BR" i="1" dirty="0">
                <a:latin typeface="AR CHRISTY" pitchFamily="2" charset="0"/>
              </a:rPr>
              <a:t>Answers</a:t>
            </a:r>
            <a:r>
              <a:rPr lang="pt-BR" i="1" dirty="0" smtClean="0">
                <a:latin typeface="AR CHRISTY" pitchFamily="2" charset="0"/>
              </a:rPr>
              <a:t>:</a:t>
            </a:r>
          </a:p>
          <a:p>
            <a:r>
              <a:rPr lang="pt-BR" i="1" dirty="0" smtClean="0">
                <a:latin typeface="AR CHRISTY" pitchFamily="2" charset="0"/>
              </a:rPr>
              <a:t> </a:t>
            </a:r>
            <a:r>
              <a:rPr lang="pt-BR" i="1" dirty="0">
                <a:latin typeface="AR CHRISTY" pitchFamily="2" charset="0"/>
              </a:rPr>
              <a:t>a-1, NaBr, sodium bromide; a-2, Na2CO3, sodium carbonate; a-3,</a:t>
            </a:r>
          </a:p>
          <a:p>
            <a:r>
              <a:rPr lang="en-ZA" i="1" dirty="0">
                <a:latin typeface="AR CHRISTY" pitchFamily="2" charset="0"/>
              </a:rPr>
              <a:t>Na3PO4, sodium phosphate</a:t>
            </a:r>
            <a:r>
              <a:rPr lang="en-ZA" i="1" dirty="0" smtClean="0">
                <a:latin typeface="AR CHRISTY" pitchFamily="2" charset="0"/>
              </a:rPr>
              <a:t>;</a:t>
            </a:r>
          </a:p>
          <a:p>
            <a:r>
              <a:rPr lang="en-ZA" i="1" dirty="0" smtClean="0">
                <a:latin typeface="AR CHRISTY" pitchFamily="2" charset="0"/>
              </a:rPr>
              <a:t> </a:t>
            </a:r>
            <a:r>
              <a:rPr lang="en-ZA" i="1" dirty="0">
                <a:latin typeface="AR CHRISTY" pitchFamily="2" charset="0"/>
              </a:rPr>
              <a:t>b-1, CaBr2, calcium bromide; b-2, CaCO3, </a:t>
            </a:r>
            <a:r>
              <a:rPr lang="en-ZA" i="1" dirty="0" err="1" smtClean="0">
                <a:latin typeface="AR CHRISTY" pitchFamily="2" charset="0"/>
              </a:rPr>
              <a:t>calciumcarbonate</a:t>
            </a:r>
            <a:r>
              <a:rPr lang="en-ZA" i="1" dirty="0">
                <a:latin typeface="AR CHRISTY" pitchFamily="2" charset="0"/>
              </a:rPr>
              <a:t>; b-3, Ca3(PO4)2, calcium phosphate</a:t>
            </a:r>
            <a:r>
              <a:rPr lang="en-ZA" i="1" dirty="0" smtClean="0">
                <a:latin typeface="AR CHRISTY" pitchFamily="2" charset="0"/>
              </a:rPr>
              <a:t>;</a:t>
            </a:r>
          </a:p>
          <a:p>
            <a:r>
              <a:rPr lang="en-ZA" i="1" dirty="0" smtClean="0">
                <a:latin typeface="AR CHRISTY" pitchFamily="2" charset="0"/>
              </a:rPr>
              <a:t> </a:t>
            </a:r>
            <a:r>
              <a:rPr lang="en-ZA" i="1" dirty="0">
                <a:latin typeface="AR CHRISTY" pitchFamily="2" charset="0"/>
              </a:rPr>
              <a:t>c-1, AlBr3, </a:t>
            </a:r>
            <a:r>
              <a:rPr lang="en-ZA" i="1" dirty="0" err="1">
                <a:latin typeface="AR CHRISTY" pitchFamily="2" charset="0"/>
              </a:rPr>
              <a:t>aluminum</a:t>
            </a:r>
            <a:r>
              <a:rPr lang="en-ZA" i="1" dirty="0">
                <a:latin typeface="AR CHRISTY" pitchFamily="2" charset="0"/>
              </a:rPr>
              <a:t> bromide; </a:t>
            </a:r>
            <a:r>
              <a:rPr lang="en-ZA" i="1" dirty="0" smtClean="0">
                <a:latin typeface="AR CHRISTY" pitchFamily="2" charset="0"/>
              </a:rPr>
              <a:t>c-2,</a:t>
            </a:r>
            <a:r>
              <a:rPr lang="pt-BR" i="1" dirty="0" smtClean="0">
                <a:latin typeface="AR CHRISTY" pitchFamily="2" charset="0"/>
              </a:rPr>
              <a:t>A12(CO3)3</a:t>
            </a:r>
            <a:r>
              <a:rPr lang="pt-BR" i="1" dirty="0">
                <a:latin typeface="AR CHRISTY" pitchFamily="2" charset="0"/>
              </a:rPr>
              <a:t>, aluminum carbonate; c-3, AlPO4, aluminum phosphate.</a:t>
            </a:r>
            <a:endParaRPr lang="en-ZA" i="1" dirty="0">
              <a:latin typeface="AR CHRISTY" pitchFamily="2" charset="0"/>
            </a:endParaRPr>
          </a:p>
        </p:txBody>
      </p:sp>
    </p:spTree>
    <p:extLst>
      <p:ext uri="{BB962C8B-B14F-4D97-AF65-F5344CB8AC3E}">
        <p14:creationId xmlns:p14="http://schemas.microsoft.com/office/powerpoint/2010/main" val="8150459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normAutofit/>
          </a:bodyPr>
          <a:lstStyle/>
          <a:p>
            <a:r>
              <a:rPr lang="en-ZA" dirty="0"/>
              <a:t>The names and formulas of ionic compounds that contain hydrogen in the </a:t>
            </a:r>
            <a:r>
              <a:rPr lang="en-ZA" dirty="0" smtClean="0"/>
              <a:t>name and </a:t>
            </a:r>
            <a:r>
              <a:rPr lang="en-ZA" dirty="0"/>
              <a:t>formula of the anion are handled just like any other ionic compound. </a:t>
            </a:r>
            <a:endParaRPr lang="en-ZA" dirty="0" smtClean="0"/>
          </a:p>
          <a:p>
            <a:r>
              <a:rPr lang="en-ZA" dirty="0" smtClean="0"/>
              <a:t>Therefore, NaHCO</a:t>
            </a:r>
            <a:r>
              <a:rPr lang="en-ZA" baseline="-25000" dirty="0" smtClean="0"/>
              <a:t>3</a:t>
            </a:r>
            <a:r>
              <a:rPr lang="en-ZA" dirty="0" smtClean="0"/>
              <a:t> </a:t>
            </a:r>
            <a:r>
              <a:rPr lang="en-ZA" dirty="0"/>
              <a:t>is sodium hydrogen carbonate, </a:t>
            </a:r>
            <a:r>
              <a:rPr lang="en-ZA" dirty="0" err="1"/>
              <a:t>Ca</a:t>
            </a:r>
            <a:r>
              <a:rPr lang="en-ZA" dirty="0"/>
              <a:t>(H</a:t>
            </a:r>
            <a:r>
              <a:rPr lang="en-ZA" baseline="-25000" dirty="0"/>
              <a:t>2</a:t>
            </a:r>
            <a:r>
              <a:rPr lang="en-ZA" dirty="0"/>
              <a:t>PO</a:t>
            </a:r>
            <a:r>
              <a:rPr lang="en-ZA" baseline="-25000" dirty="0"/>
              <a:t>4</a:t>
            </a:r>
            <a:r>
              <a:rPr lang="en-ZA" dirty="0"/>
              <a:t>)</a:t>
            </a:r>
            <a:r>
              <a:rPr lang="en-ZA" baseline="-25000" dirty="0"/>
              <a:t>2</a:t>
            </a:r>
            <a:r>
              <a:rPr lang="en-ZA" dirty="0"/>
              <a:t> is calcium </a:t>
            </a:r>
            <a:r>
              <a:rPr lang="en-ZA" dirty="0" err="1"/>
              <a:t>dihydrogen</a:t>
            </a:r>
            <a:r>
              <a:rPr lang="en-ZA" dirty="0"/>
              <a:t> </a:t>
            </a:r>
            <a:r>
              <a:rPr lang="en-ZA" dirty="0" smtClean="0"/>
              <a:t>phosphate, and </a:t>
            </a:r>
            <a:r>
              <a:rPr lang="en-ZA" dirty="0"/>
              <a:t>K2HPO4 is sodium </a:t>
            </a:r>
            <a:r>
              <a:rPr lang="en-ZA" dirty="0" err="1"/>
              <a:t>monohydrogen</a:t>
            </a:r>
            <a:r>
              <a:rPr lang="en-ZA" dirty="0"/>
              <a:t> phosphate. </a:t>
            </a:r>
            <a:endParaRPr lang="en-ZA" dirty="0" smtClean="0"/>
          </a:p>
        </p:txBody>
      </p:sp>
    </p:spTree>
    <p:extLst>
      <p:ext uri="{BB962C8B-B14F-4D97-AF65-F5344CB8AC3E}">
        <p14:creationId xmlns:p14="http://schemas.microsoft.com/office/powerpoint/2010/main" val="38518566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smtClean="0"/>
              <a:t>.</a:t>
            </a:r>
            <a:endParaRPr lang="en-ZA" dirty="0"/>
          </a:p>
        </p:txBody>
      </p:sp>
      <p:sp>
        <p:nvSpPr>
          <p:cNvPr id="3" name="Content Placeholder 2"/>
          <p:cNvSpPr>
            <a:spLocks noGrp="1"/>
          </p:cNvSpPr>
          <p:nvPr>
            <p:ph sz="quarter" idx="1"/>
          </p:nvPr>
        </p:nvSpPr>
        <p:spPr>
          <a:xfrm>
            <a:off x="179512" y="1412776"/>
            <a:ext cx="8784976" cy="5256584"/>
          </a:xfrm>
        </p:spPr>
        <p:txBody>
          <a:bodyPr/>
          <a:lstStyle/>
          <a:p>
            <a:r>
              <a:rPr lang="en-ZA" dirty="0"/>
              <a:t>The acetate ion, C</a:t>
            </a:r>
            <a:r>
              <a:rPr lang="en-ZA" baseline="-25000" dirty="0"/>
              <a:t>2</a:t>
            </a:r>
            <a:r>
              <a:rPr lang="en-ZA" dirty="0"/>
              <a:t>H</a:t>
            </a:r>
            <a:r>
              <a:rPr lang="en-ZA" baseline="-25000" dirty="0"/>
              <a:t>3</a:t>
            </a:r>
            <a:r>
              <a:rPr lang="en-ZA" dirty="0"/>
              <a:t>O</a:t>
            </a:r>
            <a:r>
              <a:rPr lang="en-ZA" baseline="-25000" dirty="0"/>
              <a:t>2</a:t>
            </a:r>
            <a:r>
              <a:rPr lang="en-ZA" dirty="0"/>
              <a:t> </a:t>
            </a:r>
            <a:r>
              <a:rPr lang="en-ZA" baseline="30000" dirty="0"/>
              <a:t>-</a:t>
            </a:r>
            <a:r>
              <a:rPr lang="en-ZA" dirty="0"/>
              <a:t> also contains hydrogen, but, as noted previously, its hydrogen is covalently bonded to a C atom, as shown by the structure and </a:t>
            </a:r>
            <a:r>
              <a:rPr lang="en-ZA" b="1" i="1" dirty="0"/>
              <a:t>cannot</a:t>
            </a:r>
            <a:r>
              <a:rPr lang="en-ZA" dirty="0"/>
              <a:t> form H+ ions, whereas the anions listed with hydrogen in their names can produce H+ ion when dissolved in water.</a:t>
            </a:r>
          </a:p>
          <a:p>
            <a:endParaRPr lang="en-ZA" dirty="0"/>
          </a:p>
        </p:txBody>
      </p:sp>
      <p:pic>
        <p:nvPicPr>
          <p:cNvPr id="4098" name="Picture 2" descr="C:\Users\2017 IMDC\Desktop\Environmental Health\ICU Env Chemistry Materials 2018\Environmental Chemistry pics\Acetate 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365104"/>
            <a:ext cx="8683715" cy="2016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5542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1080120"/>
          </a:xfrm>
        </p:spPr>
        <p:txBody>
          <a:bodyPr>
            <a:normAutofit fontScale="90000"/>
          </a:bodyPr>
          <a:lstStyle/>
          <a:p>
            <a:r>
              <a:rPr lang="en-ZA" b="1" dirty="0"/>
              <a:t>CHAPTER SUMMARY</a:t>
            </a:r>
            <a:br>
              <a:rPr lang="en-ZA" b="1" dirty="0"/>
            </a:br>
            <a:r>
              <a:rPr lang="en-ZA" b="1" dirty="0" smtClean="0"/>
              <a:t>Acids, Base and Salts</a:t>
            </a:r>
            <a:endParaRPr lang="en-ZA" dirty="0"/>
          </a:p>
        </p:txBody>
      </p:sp>
      <p:sp>
        <p:nvSpPr>
          <p:cNvPr id="3" name="Content Placeholder 2"/>
          <p:cNvSpPr>
            <a:spLocks noGrp="1"/>
          </p:cNvSpPr>
          <p:nvPr>
            <p:ph sz="quarter" idx="1"/>
          </p:nvPr>
        </p:nvSpPr>
        <p:spPr>
          <a:xfrm>
            <a:off x="179512" y="1412776"/>
            <a:ext cx="8784976" cy="5256584"/>
          </a:xfrm>
        </p:spPr>
        <p:txBody>
          <a:bodyPr>
            <a:normAutofit fontScale="77500" lnSpcReduction="20000"/>
          </a:bodyPr>
          <a:lstStyle/>
          <a:p>
            <a:r>
              <a:rPr lang="en-ZA" i="1" dirty="0" smtClean="0"/>
              <a:t>The </a:t>
            </a:r>
            <a:r>
              <a:rPr lang="en-ZA" i="1" dirty="0"/>
              <a:t>chapter summary below is presented in a programmed format to review </a:t>
            </a:r>
            <a:r>
              <a:rPr lang="en-ZA" i="1" dirty="0" smtClean="0"/>
              <a:t>the main </a:t>
            </a:r>
            <a:r>
              <a:rPr lang="en-ZA" i="1" dirty="0"/>
              <a:t>points covered in this chapter. It is used most effectively by filling in </a:t>
            </a:r>
            <a:r>
              <a:rPr lang="en-ZA" i="1" dirty="0" smtClean="0"/>
              <a:t>the blanks</a:t>
            </a:r>
            <a:r>
              <a:rPr lang="en-ZA" i="1" dirty="0"/>
              <a:t>, referring back to the chapter as necessary. The correct answers are given </a:t>
            </a:r>
            <a:r>
              <a:rPr lang="en-ZA" i="1" dirty="0" smtClean="0"/>
              <a:t>at the </a:t>
            </a:r>
            <a:r>
              <a:rPr lang="en-ZA" i="1" dirty="0"/>
              <a:t>end of the summary</a:t>
            </a:r>
            <a:r>
              <a:rPr lang="en-ZA" dirty="0" smtClean="0"/>
              <a:t>.</a:t>
            </a:r>
          </a:p>
          <a:p>
            <a:endParaRPr lang="en-ZA" dirty="0" smtClean="0"/>
          </a:p>
          <a:p>
            <a:r>
              <a:rPr lang="en-ZA" dirty="0" smtClean="0"/>
              <a:t>1____  </a:t>
            </a:r>
            <a:r>
              <a:rPr lang="en-ZA" dirty="0"/>
              <a:t>ion is produced by acids and </a:t>
            </a:r>
            <a:r>
              <a:rPr lang="en-ZA" dirty="0" smtClean="0"/>
              <a:t>2____  </a:t>
            </a:r>
            <a:r>
              <a:rPr lang="en-ZA" dirty="0"/>
              <a:t>by bases. </a:t>
            </a:r>
            <a:endParaRPr lang="en-ZA" dirty="0" smtClean="0"/>
          </a:p>
          <a:p>
            <a:r>
              <a:rPr lang="en-ZA" dirty="0" smtClean="0"/>
              <a:t>A </a:t>
            </a:r>
            <a:r>
              <a:rPr lang="en-ZA" dirty="0"/>
              <a:t>neutralization </a:t>
            </a:r>
            <a:r>
              <a:rPr lang="en-ZA" dirty="0" smtClean="0"/>
              <a:t>reaction is 3____  .</a:t>
            </a:r>
          </a:p>
          <a:p>
            <a:r>
              <a:rPr lang="en-ZA" dirty="0" smtClean="0"/>
              <a:t> </a:t>
            </a:r>
            <a:r>
              <a:rPr lang="en-ZA" dirty="0"/>
              <a:t>Hydrogen ion, H+, in water is </a:t>
            </a:r>
            <a:r>
              <a:rPr lang="en-ZA" dirty="0" smtClean="0"/>
              <a:t>bonded to 4____ and </a:t>
            </a:r>
            <a:r>
              <a:rPr lang="en-ZA" dirty="0"/>
              <a:t>is often represented as 5 </a:t>
            </a:r>
            <a:r>
              <a:rPr lang="en-ZA" dirty="0" smtClean="0"/>
              <a:t>____ . </a:t>
            </a:r>
          </a:p>
          <a:p>
            <a:r>
              <a:rPr lang="en-ZA" dirty="0" smtClean="0"/>
              <a:t>A </a:t>
            </a:r>
            <a:r>
              <a:rPr lang="en-ZA" b="1" dirty="0"/>
              <a:t>base </a:t>
            </a:r>
            <a:r>
              <a:rPr lang="en-ZA" dirty="0"/>
              <a:t>is </a:t>
            </a:r>
            <a:r>
              <a:rPr lang="en-ZA" dirty="0" smtClean="0"/>
              <a:t>a substance </a:t>
            </a:r>
            <a:r>
              <a:rPr lang="en-ZA" dirty="0"/>
              <a:t>that accepts H+ and produces hydroxide </a:t>
            </a:r>
            <a:r>
              <a:rPr lang="en-ZA" dirty="0" smtClean="0"/>
              <a:t>ion.</a:t>
            </a:r>
          </a:p>
          <a:p>
            <a:r>
              <a:rPr lang="en-ZA" dirty="0" smtClean="0"/>
              <a:t>Although </a:t>
            </a:r>
            <a:r>
              <a:rPr lang="en-ZA" dirty="0"/>
              <a:t>NH3 does </a:t>
            </a:r>
            <a:r>
              <a:rPr lang="en-ZA" dirty="0" smtClean="0"/>
              <a:t>not contain </a:t>
            </a:r>
            <a:r>
              <a:rPr lang="en-ZA" dirty="0"/>
              <a:t>hydroxide ions, it undergoes the reaction </a:t>
            </a:r>
            <a:r>
              <a:rPr lang="en-ZA" dirty="0" smtClean="0"/>
              <a:t>6____</a:t>
            </a:r>
            <a:r>
              <a:rPr lang="en-ZA" dirty="0"/>
              <a:t> </a:t>
            </a:r>
            <a:r>
              <a:rPr lang="en-ZA" dirty="0" smtClean="0"/>
              <a:t>to </a:t>
            </a:r>
            <a:r>
              <a:rPr lang="en-ZA" dirty="0"/>
              <a:t>produce OH- in water. </a:t>
            </a:r>
            <a:endParaRPr lang="en-ZA" dirty="0" smtClean="0"/>
          </a:p>
          <a:p>
            <a:r>
              <a:rPr lang="en-ZA" dirty="0" smtClean="0"/>
              <a:t>The </a:t>
            </a:r>
            <a:r>
              <a:rPr lang="en-ZA" dirty="0"/>
              <a:t>two products produced whenever an acid and a </a:t>
            </a:r>
            <a:r>
              <a:rPr lang="en-ZA" dirty="0" smtClean="0"/>
              <a:t>base react </a:t>
            </a:r>
            <a:r>
              <a:rPr lang="en-ZA" dirty="0"/>
              <a:t>together are 7 </a:t>
            </a:r>
            <a:r>
              <a:rPr lang="en-ZA" dirty="0" smtClean="0"/>
              <a:t>____ . </a:t>
            </a:r>
          </a:p>
          <a:p>
            <a:r>
              <a:rPr lang="en-ZA" dirty="0" smtClean="0"/>
              <a:t>A </a:t>
            </a:r>
            <a:r>
              <a:rPr lang="en-ZA" dirty="0"/>
              <a:t>salt is made up of </a:t>
            </a:r>
            <a:r>
              <a:rPr lang="en-ZA" dirty="0" smtClean="0"/>
              <a:t>8 ____ . </a:t>
            </a:r>
          </a:p>
          <a:p>
            <a:r>
              <a:rPr lang="en-ZA" dirty="0" smtClean="0"/>
              <a:t>An </a:t>
            </a:r>
            <a:r>
              <a:rPr lang="en-ZA" dirty="0"/>
              <a:t>amphoteric substance is one </a:t>
            </a:r>
            <a:r>
              <a:rPr lang="en-ZA" dirty="0" smtClean="0"/>
              <a:t>that 9</a:t>
            </a:r>
            <a:r>
              <a:rPr lang="en-ZA" dirty="0"/>
              <a:t>____  . </a:t>
            </a:r>
          </a:p>
        </p:txBody>
      </p:sp>
    </p:spTree>
    <p:extLst>
      <p:ext uri="{BB962C8B-B14F-4D97-AF65-F5344CB8AC3E}">
        <p14:creationId xmlns:p14="http://schemas.microsoft.com/office/powerpoint/2010/main" val="143099731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1080120"/>
          </a:xfrm>
        </p:spPr>
        <p:txBody>
          <a:bodyPr>
            <a:normAutofit fontScale="90000"/>
          </a:bodyPr>
          <a:lstStyle/>
          <a:p>
            <a:r>
              <a:rPr lang="en-ZA" b="1" i="1" dirty="0"/>
              <a:t>CHAPTER SUMMARY</a:t>
            </a:r>
            <a:br>
              <a:rPr lang="en-ZA" b="1" i="1" dirty="0"/>
            </a:br>
            <a:r>
              <a:rPr lang="en-ZA" b="1" i="1" dirty="0"/>
              <a:t>Acids, Base and Salts</a:t>
            </a:r>
            <a:endParaRPr lang="en-ZA" i="1" dirty="0"/>
          </a:p>
        </p:txBody>
      </p:sp>
      <p:sp>
        <p:nvSpPr>
          <p:cNvPr id="3" name="Content Placeholder 2"/>
          <p:cNvSpPr>
            <a:spLocks noGrp="1"/>
          </p:cNvSpPr>
          <p:nvPr>
            <p:ph sz="quarter" idx="1"/>
          </p:nvPr>
        </p:nvSpPr>
        <p:spPr>
          <a:xfrm>
            <a:off x="179512" y="1412776"/>
            <a:ext cx="8784976" cy="5256584"/>
          </a:xfrm>
        </p:spPr>
        <p:txBody>
          <a:bodyPr>
            <a:normAutofit fontScale="85000" lnSpcReduction="20000"/>
          </a:bodyPr>
          <a:lstStyle/>
          <a:p>
            <a:r>
              <a:rPr lang="en-ZA" dirty="0" smtClean="0"/>
              <a:t>In water</a:t>
            </a:r>
            <a:r>
              <a:rPr lang="en-ZA" dirty="0"/>
              <a:t>, a metal ion is bonded to </a:t>
            </a:r>
            <a:r>
              <a:rPr lang="en-ZA" dirty="0" smtClean="0"/>
              <a:t>10 ____ in </a:t>
            </a:r>
            <a:r>
              <a:rPr lang="en-ZA" dirty="0"/>
              <a:t>a form known as a 11 </a:t>
            </a:r>
            <a:r>
              <a:rPr lang="en-ZA" dirty="0" smtClean="0"/>
              <a:t>____  </a:t>
            </a:r>
            <a:r>
              <a:rPr lang="en-ZA" dirty="0"/>
              <a:t>. </a:t>
            </a:r>
            <a:r>
              <a:rPr lang="en-ZA" dirty="0" smtClean="0"/>
              <a:t> </a:t>
            </a:r>
          </a:p>
          <a:p>
            <a:r>
              <a:rPr lang="en-ZA" dirty="0" smtClean="0"/>
              <a:t> </a:t>
            </a:r>
            <a:r>
              <a:rPr lang="en-ZA" dirty="0"/>
              <a:t>In terms of </a:t>
            </a:r>
            <a:r>
              <a:rPr lang="en-ZA" dirty="0" smtClean="0"/>
              <a:t>acid–base </a:t>
            </a:r>
            <a:r>
              <a:rPr lang="en-ZA" dirty="0" err="1" smtClean="0"/>
              <a:t>behavior</a:t>
            </a:r>
            <a:r>
              <a:rPr lang="en-ZA" dirty="0"/>
              <a:t>, some metal ions act as 12 </a:t>
            </a:r>
            <a:r>
              <a:rPr lang="en-ZA" dirty="0" smtClean="0"/>
              <a:t>____ . </a:t>
            </a:r>
          </a:p>
          <a:p>
            <a:r>
              <a:rPr lang="en-ZA" dirty="0" smtClean="0"/>
              <a:t>In </a:t>
            </a:r>
            <a:r>
              <a:rPr lang="en-ZA" dirty="0"/>
              <a:t>water solution </a:t>
            </a:r>
            <a:r>
              <a:rPr lang="en-ZA" dirty="0" smtClean="0"/>
              <a:t>sodium carbonate </a:t>
            </a:r>
            <a:r>
              <a:rPr lang="en-ZA" dirty="0"/>
              <a:t>acts as a 13 </a:t>
            </a:r>
            <a:r>
              <a:rPr lang="en-ZA" dirty="0" smtClean="0"/>
              <a:t>____ and </a:t>
            </a:r>
            <a:r>
              <a:rPr lang="en-ZA" dirty="0"/>
              <a:t>undergoes the </a:t>
            </a:r>
            <a:r>
              <a:rPr lang="en-ZA" dirty="0" smtClean="0"/>
              <a:t>reaction14____  . </a:t>
            </a:r>
          </a:p>
          <a:p>
            <a:r>
              <a:rPr lang="en-ZA" dirty="0" smtClean="0"/>
              <a:t>Salts </a:t>
            </a:r>
            <a:r>
              <a:rPr lang="en-ZA" dirty="0"/>
              <a:t>that act as acids react with </a:t>
            </a:r>
            <a:r>
              <a:rPr lang="en-ZA" dirty="0" smtClean="0"/>
              <a:t>15____ . </a:t>
            </a:r>
            <a:r>
              <a:rPr lang="en-ZA" dirty="0"/>
              <a:t>Pure water conducts electricity 16 </a:t>
            </a:r>
            <a:r>
              <a:rPr lang="en-ZA" dirty="0" smtClean="0"/>
              <a:t>____ , a solution </a:t>
            </a:r>
            <a:r>
              <a:rPr lang="en-ZA" dirty="0"/>
              <a:t>of acetic acid conducts electricity 17 ____ </a:t>
            </a:r>
            <a:r>
              <a:rPr lang="en-ZA" dirty="0" smtClean="0"/>
              <a:t>, </a:t>
            </a:r>
            <a:r>
              <a:rPr lang="en-ZA" dirty="0"/>
              <a:t>and a solution </a:t>
            </a:r>
            <a:r>
              <a:rPr lang="en-ZA" dirty="0" smtClean="0"/>
              <a:t>of </a:t>
            </a:r>
            <a:r>
              <a:rPr lang="en-ZA" dirty="0" err="1" smtClean="0"/>
              <a:t>HCl</a:t>
            </a:r>
            <a:r>
              <a:rPr lang="en-ZA" dirty="0" smtClean="0"/>
              <a:t> </a:t>
            </a:r>
            <a:r>
              <a:rPr lang="en-ZA" dirty="0"/>
              <a:t>conducts electricity 18 ____ </a:t>
            </a:r>
            <a:r>
              <a:rPr lang="en-ZA" dirty="0" smtClean="0"/>
              <a:t>.</a:t>
            </a:r>
          </a:p>
          <a:p>
            <a:r>
              <a:rPr lang="en-ZA" dirty="0" smtClean="0"/>
              <a:t>These </a:t>
            </a:r>
            <a:r>
              <a:rPr lang="en-ZA" dirty="0"/>
              <a:t>differences are due </a:t>
            </a:r>
            <a:r>
              <a:rPr lang="en-ZA" dirty="0" smtClean="0"/>
              <a:t>to differences </a:t>
            </a:r>
            <a:r>
              <a:rPr lang="en-ZA" dirty="0"/>
              <a:t>in concentrations of 19 </a:t>
            </a:r>
            <a:r>
              <a:rPr lang="en-ZA" dirty="0" smtClean="0"/>
              <a:t>____ in </a:t>
            </a:r>
            <a:r>
              <a:rPr lang="en-ZA" dirty="0"/>
              <a:t>the water. </a:t>
            </a:r>
            <a:endParaRPr lang="en-ZA" dirty="0" smtClean="0"/>
          </a:p>
          <a:p>
            <a:r>
              <a:rPr lang="en-ZA" dirty="0" smtClean="0"/>
              <a:t>Materials </a:t>
            </a:r>
            <a:r>
              <a:rPr lang="en-ZA" dirty="0"/>
              <a:t>that </a:t>
            </a:r>
            <a:r>
              <a:rPr lang="en-ZA" dirty="0" smtClean="0"/>
              <a:t>conduct electricity </a:t>
            </a:r>
            <a:r>
              <a:rPr lang="en-ZA" dirty="0"/>
              <a:t>in water are called 20 </a:t>
            </a:r>
            <a:r>
              <a:rPr lang="en-ZA" dirty="0" smtClean="0"/>
              <a:t>____.</a:t>
            </a:r>
            <a:endParaRPr lang="en-ZA" dirty="0"/>
          </a:p>
          <a:p>
            <a:r>
              <a:rPr lang="en-ZA" dirty="0" smtClean="0"/>
              <a:t>Materials </a:t>
            </a:r>
            <a:r>
              <a:rPr lang="en-ZA" dirty="0"/>
              <a:t>that </a:t>
            </a:r>
            <a:r>
              <a:rPr lang="en-ZA" dirty="0" smtClean="0"/>
              <a:t>do not </a:t>
            </a:r>
            <a:r>
              <a:rPr lang="en-ZA" dirty="0"/>
              <a:t>form ions in water are called 21 </a:t>
            </a:r>
            <a:r>
              <a:rPr lang="en-ZA" dirty="0" smtClean="0"/>
              <a:t>____.</a:t>
            </a:r>
            <a:endParaRPr lang="en-ZA" dirty="0"/>
          </a:p>
          <a:p>
            <a:r>
              <a:rPr lang="en-ZA" dirty="0" smtClean="0"/>
              <a:t>The reaction CH3CO2H </a:t>
            </a:r>
            <a:r>
              <a:rPr lang="en-ZA" dirty="0" smtClean="0">
                <a:latin typeface="Calibri"/>
                <a:cs typeface="Calibri"/>
              </a:rPr>
              <a:t>→</a:t>
            </a:r>
            <a:r>
              <a:rPr lang="en-ZA" dirty="0" smtClean="0"/>
              <a:t> CH3CO2 - </a:t>
            </a:r>
            <a:r>
              <a:rPr lang="en-ZA" dirty="0"/>
              <a:t>+ H+ (6.4.1)</a:t>
            </a:r>
          </a:p>
          <a:p>
            <a:r>
              <a:rPr lang="en-ZA" dirty="0"/>
              <a:t>may be classified as </a:t>
            </a:r>
            <a:r>
              <a:rPr lang="en-ZA" dirty="0" smtClean="0"/>
              <a:t>22____  </a:t>
            </a:r>
            <a:r>
              <a:rPr lang="en-ZA" dirty="0"/>
              <a:t>or </a:t>
            </a:r>
            <a:r>
              <a:rPr lang="en-ZA" dirty="0" smtClean="0"/>
              <a:t>23____ and </a:t>
            </a:r>
            <a:r>
              <a:rPr lang="en-ZA" dirty="0"/>
              <a:t>when the acetic acid molecule comes apart, it is said to 24 ____</a:t>
            </a:r>
          </a:p>
          <a:p>
            <a:endParaRPr lang="en-ZA" dirty="0"/>
          </a:p>
          <a:p>
            <a:endParaRPr lang="en-ZA" dirty="0"/>
          </a:p>
        </p:txBody>
      </p:sp>
    </p:spTree>
    <p:extLst>
      <p:ext uri="{BB962C8B-B14F-4D97-AF65-F5344CB8AC3E}">
        <p14:creationId xmlns:p14="http://schemas.microsoft.com/office/powerpoint/2010/main" val="16085035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13207</TotalTime>
  <Words>9883</Words>
  <Application>Microsoft Office PowerPoint</Application>
  <PresentationFormat>On-screen Show (4:3)</PresentationFormat>
  <Paragraphs>708</Paragraphs>
  <Slides>113</Slides>
  <Notes>1</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Civic</vt:lpstr>
      <vt:lpstr>.</vt:lpstr>
      <vt:lpstr>JULY, 2018</vt:lpstr>
      <vt:lpstr>Course Outline: </vt:lpstr>
      <vt:lpstr>Course Outline : contn.</vt:lpstr>
      <vt:lpstr>Course Outline : contn.</vt:lpstr>
      <vt:lpstr>Course Outline : contn.</vt:lpstr>
      <vt:lpstr>Introduction to Environmental Chemistry</vt:lpstr>
      <vt:lpstr>THE IMPORTANCE OF ACIDS, BASES, AND SALTS</vt:lpstr>
      <vt:lpstr>THE IMPORTANCE OF ACIDS, BASES, AND SALTS</vt:lpstr>
      <vt:lpstr>THE NATURE OF ACIDS, BASES, AND SALTS Hydrogen Ion and Hydroxide Ion</vt:lpstr>
      <vt:lpstr>Acids</vt:lpstr>
      <vt:lpstr>.</vt:lpstr>
      <vt:lpstr>Hydronium Ion</vt:lpstr>
      <vt:lpstr>Bases</vt:lpstr>
      <vt:lpstr>Salts</vt:lpstr>
      <vt:lpstr>Amphoteric Substances</vt:lpstr>
      <vt:lpstr>.</vt:lpstr>
      <vt:lpstr>.</vt:lpstr>
      <vt:lpstr>Metal Ions as Acids</vt:lpstr>
      <vt:lpstr>.</vt:lpstr>
      <vt:lpstr>Salts that Act as Bases</vt:lpstr>
      <vt:lpstr>Salts that Act as Acids</vt:lpstr>
      <vt:lpstr>CONDUCTANCE OF ELECTRICITY BY ACIDS, BASES, AND SALTS IN SOLUTION</vt:lpstr>
      <vt:lpstr>Electricity Conductivity of Ions</vt:lpstr>
      <vt:lpstr>Electricity Conduction in Pure and Salty Water</vt:lpstr>
      <vt:lpstr>Electrolytes</vt:lpstr>
      <vt:lpstr>,</vt:lpstr>
      <vt:lpstr>.</vt:lpstr>
      <vt:lpstr>Conduction of Electricity of Different Electrolytes</vt:lpstr>
      <vt:lpstr>DISSOCIATION OF ACIDS AND BASES IN WATER</vt:lpstr>
      <vt:lpstr>.</vt:lpstr>
      <vt:lpstr>Some acids and the degree to which they are dissociated.  It allows comparison of the strengths of these acids.</vt:lpstr>
      <vt:lpstr>.</vt:lpstr>
      <vt:lpstr>.</vt:lpstr>
      <vt:lpstr>Percentage Dissociation of Acetic Acid at Various Concentrations</vt:lpstr>
      <vt:lpstr>.</vt:lpstr>
      <vt:lpstr>THE HYDROGEN ION CONCENTRATION AND BUFFERS</vt:lpstr>
      <vt:lpstr>.</vt:lpstr>
      <vt:lpstr>.</vt:lpstr>
      <vt:lpstr>Buffers</vt:lpstr>
      <vt:lpstr>.</vt:lpstr>
      <vt:lpstr>.</vt:lpstr>
      <vt:lpstr>pH AND THE RELATIONSHIP BETWEEN HYDROGEN ION AND HYDROXIDE ION CONCENTRATIONS</vt:lpstr>
      <vt:lpstr>EG,</vt:lpstr>
      <vt:lpstr>.</vt:lpstr>
      <vt:lpstr>.</vt:lpstr>
      <vt:lpstr>Value of Hydrogen Ion Conc and Corr pH Values</vt:lpstr>
      <vt:lpstr>.</vt:lpstr>
      <vt:lpstr>Acid-Base Equilibria</vt:lpstr>
      <vt:lpstr>.</vt:lpstr>
      <vt:lpstr>.</vt:lpstr>
      <vt:lpstr>.</vt:lpstr>
      <vt:lpstr>.</vt:lpstr>
      <vt:lpstr>.</vt:lpstr>
      <vt:lpstr>PREPARATION OF ACIDS, BASES AND SALTS</vt:lpstr>
      <vt:lpstr>Non-Metals  + H2O</vt:lpstr>
      <vt:lpstr>Non-Metal Oxides + H2O</vt:lpstr>
      <vt:lpstr>Acids Produced from NM Oxides</vt:lpstr>
      <vt:lpstr>Volatile Acids Produced from Non Volatile Acids</vt:lpstr>
      <vt:lpstr>Organic Acids</vt:lpstr>
      <vt:lpstr>PREPARATION OF BASES</vt:lpstr>
      <vt:lpstr>Metal Oxides + H2o=Base</vt:lpstr>
      <vt:lpstr>Bases from Metal Oxides</vt:lpstr>
      <vt:lpstr>.</vt:lpstr>
      <vt:lpstr>.</vt:lpstr>
      <vt:lpstr>.</vt:lpstr>
      <vt:lpstr>.</vt:lpstr>
      <vt:lpstr>,</vt:lpstr>
      <vt:lpstr>PREPARATION OF SALTS</vt:lpstr>
      <vt:lpstr>.</vt:lpstr>
      <vt:lpstr>M+NM=SALT</vt:lpstr>
      <vt:lpstr>.</vt:lpstr>
      <vt:lpstr>.</vt:lpstr>
      <vt:lpstr>Formation of Displacement</vt:lpstr>
      <vt:lpstr>Solvay Process.</vt:lpstr>
      <vt:lpstr>,</vt:lpstr>
      <vt:lpstr>Solvay</vt:lpstr>
      <vt:lpstr>.</vt:lpstr>
      <vt:lpstr>.</vt:lpstr>
      <vt:lpstr>Uses of soda ash</vt:lpstr>
      <vt:lpstr>ACID SALTS AND BASIC SALTS Acid Salts</vt:lpstr>
      <vt:lpstr>Acid salts</vt:lpstr>
      <vt:lpstr>Basic Salts</vt:lpstr>
      <vt:lpstr>WATER OF HYDRATION</vt:lpstr>
      <vt:lpstr>.</vt:lpstr>
      <vt:lpstr>NAMES OF ACIDS, BASES, AND SALTS Acids</vt:lpstr>
      <vt:lpstr>Oxyacids of Chlorine</vt:lpstr>
      <vt:lpstr>Naming Bases</vt:lpstr>
      <vt:lpstr> Naming  Salts</vt:lpstr>
      <vt:lpstr>Naming</vt:lpstr>
      <vt:lpstr>.</vt:lpstr>
      <vt:lpstr>.</vt:lpstr>
      <vt:lpstr>Chemical Formula</vt:lpstr>
      <vt:lpstr>.</vt:lpstr>
      <vt:lpstr>.</vt:lpstr>
      <vt:lpstr>.</vt:lpstr>
      <vt:lpstr>.</vt:lpstr>
      <vt:lpstr>CHAPTER SUMMARY Acids, Base and Salts</vt:lpstr>
      <vt:lpstr>CHAPTER SUMMARY Acids, Base and Salts</vt:lpstr>
      <vt:lpstr>CHAPTER SUMMARY Acids, Base and Salts</vt:lpstr>
      <vt:lpstr>CHAPTER SUMMARY Acids, Base and Salts</vt:lpstr>
      <vt:lpstr>CHAPTER SUMMARY Acids, Base and Salts</vt:lpstr>
      <vt:lpstr>CHAPTER SUMMARY Acids, Base and Salts</vt:lpstr>
      <vt:lpstr>,</vt:lpstr>
      <vt:lpstr>pH, pOH, and the pH scale</vt:lpstr>
      <vt:lpstr>Key points</vt:lpstr>
      <vt:lpstr>.</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2017 IMDC</dc:creator>
  <cp:lastModifiedBy>2017 IMDC</cp:lastModifiedBy>
  <cp:revision>165</cp:revision>
  <dcterms:created xsi:type="dcterms:W3CDTF">2018-09-10T03:59:23Z</dcterms:created>
  <dcterms:modified xsi:type="dcterms:W3CDTF">2018-11-05T15:56:49Z</dcterms:modified>
</cp:coreProperties>
</file>