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notesMasterIdLst>
    <p:notesMasterId r:id="rId118"/>
  </p:notesMasterIdLst>
  <p:sldIdLst>
    <p:sldId id="257" r:id="rId2"/>
    <p:sldId id="258" r:id="rId3"/>
    <p:sldId id="259" r:id="rId4"/>
    <p:sldId id="260" r:id="rId5"/>
    <p:sldId id="261" r:id="rId6"/>
    <p:sldId id="262" r:id="rId7"/>
    <p:sldId id="263" r:id="rId8"/>
    <p:sldId id="315" r:id="rId9"/>
    <p:sldId id="322" r:id="rId10"/>
    <p:sldId id="382" r:id="rId11"/>
    <p:sldId id="383" r:id="rId12"/>
    <p:sldId id="384" r:id="rId13"/>
    <p:sldId id="483" r:id="rId14"/>
    <p:sldId id="385" r:id="rId15"/>
    <p:sldId id="387" r:id="rId16"/>
    <p:sldId id="388" r:id="rId17"/>
    <p:sldId id="386" r:id="rId18"/>
    <p:sldId id="389" r:id="rId19"/>
    <p:sldId id="478" r:id="rId20"/>
    <p:sldId id="479" r:id="rId21"/>
    <p:sldId id="480" r:id="rId22"/>
    <p:sldId id="481" r:id="rId23"/>
    <p:sldId id="482" r:id="rId24"/>
    <p:sldId id="390" r:id="rId25"/>
    <p:sldId id="391" r:id="rId26"/>
    <p:sldId id="392" r:id="rId27"/>
    <p:sldId id="393" r:id="rId28"/>
    <p:sldId id="394" r:id="rId29"/>
    <p:sldId id="395" r:id="rId30"/>
    <p:sldId id="396" r:id="rId31"/>
    <p:sldId id="397" r:id="rId32"/>
    <p:sldId id="484" r:id="rId33"/>
    <p:sldId id="399" r:id="rId34"/>
    <p:sldId id="400" r:id="rId35"/>
    <p:sldId id="401" r:id="rId36"/>
    <p:sldId id="402" r:id="rId37"/>
    <p:sldId id="403" r:id="rId38"/>
    <p:sldId id="404" r:id="rId39"/>
    <p:sldId id="405" r:id="rId40"/>
    <p:sldId id="406" r:id="rId41"/>
    <p:sldId id="407" r:id="rId42"/>
    <p:sldId id="408" r:id="rId43"/>
    <p:sldId id="409" r:id="rId44"/>
    <p:sldId id="410" r:id="rId45"/>
    <p:sldId id="411" r:id="rId46"/>
    <p:sldId id="412" r:id="rId47"/>
    <p:sldId id="413" r:id="rId48"/>
    <p:sldId id="485" r:id="rId49"/>
    <p:sldId id="486" r:id="rId50"/>
    <p:sldId id="498" r:id="rId51"/>
    <p:sldId id="487" r:id="rId52"/>
    <p:sldId id="488" r:id="rId53"/>
    <p:sldId id="489" r:id="rId54"/>
    <p:sldId id="490" r:id="rId55"/>
    <p:sldId id="514" r:id="rId56"/>
    <p:sldId id="491" r:id="rId57"/>
    <p:sldId id="492" r:id="rId58"/>
    <p:sldId id="493" r:id="rId59"/>
    <p:sldId id="494" r:id="rId60"/>
    <p:sldId id="495" r:id="rId61"/>
    <p:sldId id="496" r:id="rId62"/>
    <p:sldId id="497" r:id="rId63"/>
    <p:sldId id="499" r:id="rId64"/>
    <p:sldId id="500" r:id="rId65"/>
    <p:sldId id="501" r:id="rId66"/>
    <p:sldId id="515" r:id="rId67"/>
    <p:sldId id="502" r:id="rId68"/>
    <p:sldId id="503" r:id="rId69"/>
    <p:sldId id="504" r:id="rId70"/>
    <p:sldId id="505" r:id="rId71"/>
    <p:sldId id="506" r:id="rId72"/>
    <p:sldId id="507" r:id="rId73"/>
    <p:sldId id="508" r:id="rId74"/>
    <p:sldId id="509" r:id="rId75"/>
    <p:sldId id="510" r:id="rId76"/>
    <p:sldId id="511" r:id="rId77"/>
    <p:sldId id="512" r:id="rId78"/>
    <p:sldId id="516" r:id="rId79"/>
    <p:sldId id="517" r:id="rId80"/>
    <p:sldId id="518" r:id="rId81"/>
    <p:sldId id="519" r:id="rId82"/>
    <p:sldId id="520" r:id="rId83"/>
    <p:sldId id="538" r:id="rId84"/>
    <p:sldId id="539" r:id="rId85"/>
    <p:sldId id="540" r:id="rId86"/>
    <p:sldId id="541" r:id="rId87"/>
    <p:sldId id="542" r:id="rId88"/>
    <p:sldId id="521" r:id="rId89"/>
    <p:sldId id="522" r:id="rId90"/>
    <p:sldId id="523" r:id="rId91"/>
    <p:sldId id="524" r:id="rId92"/>
    <p:sldId id="525" r:id="rId93"/>
    <p:sldId id="526" r:id="rId94"/>
    <p:sldId id="527" r:id="rId95"/>
    <p:sldId id="528" r:id="rId96"/>
    <p:sldId id="529" r:id="rId97"/>
    <p:sldId id="530" r:id="rId98"/>
    <p:sldId id="531" r:id="rId99"/>
    <p:sldId id="532" r:id="rId100"/>
    <p:sldId id="533" r:id="rId101"/>
    <p:sldId id="535" r:id="rId102"/>
    <p:sldId id="536" r:id="rId103"/>
    <p:sldId id="534" r:id="rId104"/>
    <p:sldId id="543" r:id="rId105"/>
    <p:sldId id="544" r:id="rId106"/>
    <p:sldId id="545" r:id="rId107"/>
    <p:sldId id="546" r:id="rId108"/>
    <p:sldId id="547" r:id="rId109"/>
    <p:sldId id="548" r:id="rId110"/>
    <p:sldId id="513" r:id="rId111"/>
    <p:sldId id="339" r:id="rId112"/>
    <p:sldId id="549" r:id="rId113"/>
    <p:sldId id="550" r:id="rId114"/>
    <p:sldId id="551" r:id="rId115"/>
    <p:sldId id="552" r:id="rId116"/>
    <p:sldId id="340"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60884-7521-4160-ABEC-2AA64A389B40}" type="datetimeFigureOut">
              <a:rPr lang="en-ZA" smtClean="0"/>
              <a:t>2018/12/09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C529F-E3FF-4019-BC0A-5CB2BDD3A463}" type="slidenum">
              <a:rPr lang="en-ZA" smtClean="0"/>
              <a:t>‹#›</a:t>
            </a:fld>
            <a:endParaRPr lang="en-ZA"/>
          </a:p>
        </p:txBody>
      </p:sp>
    </p:spTree>
    <p:extLst>
      <p:ext uri="{BB962C8B-B14F-4D97-AF65-F5344CB8AC3E}">
        <p14:creationId xmlns:p14="http://schemas.microsoft.com/office/powerpoint/2010/main" val="3591266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Fumarolic=Holes or cracks in a volcano discharging gases and vapours.</a:t>
            </a:r>
          </a:p>
        </p:txBody>
      </p:sp>
      <p:sp>
        <p:nvSpPr>
          <p:cNvPr id="4" name="Slide Number Placeholder 3"/>
          <p:cNvSpPr>
            <a:spLocks noGrp="1"/>
          </p:cNvSpPr>
          <p:nvPr>
            <p:ph type="sldNum" sz="quarter" idx="5"/>
          </p:nvPr>
        </p:nvSpPr>
        <p:spPr/>
        <p:txBody>
          <a:bodyPr/>
          <a:lstStyle/>
          <a:p>
            <a:fld id="{C0DC529F-E3FF-4019-BC0A-5CB2BDD3A463}" type="slidenum">
              <a:rPr lang="en-ZA" smtClean="0"/>
              <a:t>42</a:t>
            </a:fld>
            <a:endParaRPr lang="en-ZA"/>
          </a:p>
        </p:txBody>
      </p:sp>
    </p:spTree>
    <p:extLst>
      <p:ext uri="{BB962C8B-B14F-4D97-AF65-F5344CB8AC3E}">
        <p14:creationId xmlns:p14="http://schemas.microsoft.com/office/powerpoint/2010/main" val="215299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0DC529F-E3FF-4019-BC0A-5CB2BDD3A463}" type="slidenum">
              <a:rPr lang="en-ZA" smtClean="0"/>
              <a:t>47</a:t>
            </a:fld>
            <a:endParaRPr lang="en-ZA"/>
          </a:p>
        </p:txBody>
      </p:sp>
    </p:spTree>
    <p:extLst>
      <p:ext uri="{BB962C8B-B14F-4D97-AF65-F5344CB8AC3E}">
        <p14:creationId xmlns:p14="http://schemas.microsoft.com/office/powerpoint/2010/main" val="3866377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EE3DE66-C34C-41C2-A4F4-50D485411BA1}" type="datetimeFigureOut">
              <a:rPr lang="en-ZA" smtClean="0"/>
              <a:t>2018/12/09</a:t>
            </a:fld>
            <a:endParaRPr lang="en-ZA"/>
          </a:p>
        </p:txBody>
      </p:sp>
      <p:sp>
        <p:nvSpPr>
          <p:cNvPr id="5" name="Footer Placeholder 4"/>
          <p:cNvSpPr>
            <a:spLocks noGrp="1"/>
          </p:cNvSpPr>
          <p:nvPr>
            <p:ph type="ftr" sz="quarter" idx="11"/>
          </p:nvPr>
        </p:nvSpPr>
        <p:spPr>
          <a:xfrm>
            <a:off x="1900237" y="5410202"/>
            <a:ext cx="3843665" cy="365125"/>
          </a:xfrm>
        </p:spPr>
        <p:txBody>
          <a:bodyPr/>
          <a:lstStyle/>
          <a:p>
            <a:endParaRPr lang="en-ZA"/>
          </a:p>
        </p:txBody>
      </p:sp>
      <p:sp>
        <p:nvSpPr>
          <p:cNvPr id="6" name="Slide Number Placeholder 5"/>
          <p:cNvSpPr>
            <a:spLocks noGrp="1"/>
          </p:cNvSpPr>
          <p:nvPr>
            <p:ph type="sldNum" sz="quarter" idx="12"/>
          </p:nvPr>
        </p:nvSpPr>
        <p:spPr>
          <a:xfrm>
            <a:off x="7915603" y="5410200"/>
            <a:ext cx="578317" cy="365125"/>
          </a:xfrm>
        </p:spPr>
        <p:txBody>
          <a:bodyPr/>
          <a:lstStyle/>
          <a:p>
            <a:fld id="{CB57FC31-5495-4AB5-9E39-B42BF307D27A}" type="slidenum">
              <a:rPr lang="en-ZA" smtClean="0"/>
              <a:t>‹#›</a:t>
            </a:fld>
            <a:endParaRPr lang="en-ZA"/>
          </a:p>
        </p:txBody>
      </p:sp>
    </p:spTree>
    <p:extLst>
      <p:ext uri="{BB962C8B-B14F-4D97-AF65-F5344CB8AC3E}">
        <p14:creationId xmlns:p14="http://schemas.microsoft.com/office/powerpoint/2010/main" val="30527730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E3DE66-C34C-41C2-A4F4-50D485411BA1}" type="datetimeFigureOut">
              <a:rPr lang="en-ZA" smtClean="0"/>
              <a:t>2018/12/09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B57FC31-5495-4AB5-9E39-B42BF307D27A}" type="slidenum">
              <a:rPr lang="en-ZA" smtClean="0"/>
              <a:t>‹#›</a:t>
            </a:fld>
            <a:endParaRPr lang="en-ZA"/>
          </a:p>
        </p:txBody>
      </p:sp>
    </p:spTree>
    <p:extLst>
      <p:ext uri="{BB962C8B-B14F-4D97-AF65-F5344CB8AC3E}">
        <p14:creationId xmlns:p14="http://schemas.microsoft.com/office/powerpoint/2010/main" val="119923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E3DE66-C34C-41C2-A4F4-50D485411BA1}" type="datetimeFigureOut">
              <a:rPr lang="en-ZA" smtClean="0"/>
              <a:t>2018/12/09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B57FC31-5495-4AB5-9E39-B42BF307D27A}" type="slidenum">
              <a:rPr lang="en-ZA" smtClean="0"/>
              <a:t>‹#›</a:t>
            </a:fld>
            <a:endParaRPr lang="en-ZA"/>
          </a:p>
        </p:txBody>
      </p:sp>
    </p:spTree>
    <p:extLst>
      <p:ext uri="{BB962C8B-B14F-4D97-AF65-F5344CB8AC3E}">
        <p14:creationId xmlns:p14="http://schemas.microsoft.com/office/powerpoint/2010/main" val="2340345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E3DE66-C34C-41C2-A4F4-50D485411BA1}" type="datetimeFigureOut">
              <a:rPr lang="en-ZA" smtClean="0"/>
              <a:t>2018/12/09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B57FC31-5495-4AB5-9E39-B42BF307D27A}" type="slidenum">
              <a:rPr lang="en-ZA" smtClean="0"/>
              <a:t>‹#›</a:t>
            </a:fld>
            <a:endParaRPr lang="en-ZA"/>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960008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E3DE66-C34C-41C2-A4F4-50D485411BA1}" type="datetimeFigureOut">
              <a:rPr lang="en-ZA" smtClean="0"/>
              <a:t>2018/12/09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B57FC31-5495-4AB5-9E39-B42BF307D27A}" type="slidenum">
              <a:rPr lang="en-ZA" smtClean="0"/>
              <a:t>‹#›</a:t>
            </a:fld>
            <a:endParaRPr lang="en-ZA"/>
          </a:p>
        </p:txBody>
      </p:sp>
    </p:spTree>
    <p:extLst>
      <p:ext uri="{BB962C8B-B14F-4D97-AF65-F5344CB8AC3E}">
        <p14:creationId xmlns:p14="http://schemas.microsoft.com/office/powerpoint/2010/main" val="2826029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EE3DE66-C34C-41C2-A4F4-50D485411BA1}" type="datetimeFigureOut">
              <a:rPr lang="en-ZA" smtClean="0"/>
              <a:t>2018/12/09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CB57FC31-5495-4AB5-9E39-B42BF307D27A}" type="slidenum">
              <a:rPr lang="en-ZA" smtClean="0"/>
              <a:t>‹#›</a:t>
            </a:fld>
            <a:endParaRPr lang="en-ZA"/>
          </a:p>
        </p:txBody>
      </p:sp>
    </p:spTree>
    <p:extLst>
      <p:ext uri="{BB962C8B-B14F-4D97-AF65-F5344CB8AC3E}">
        <p14:creationId xmlns:p14="http://schemas.microsoft.com/office/powerpoint/2010/main" val="3129892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EE3DE66-C34C-41C2-A4F4-50D485411BA1}" type="datetimeFigureOut">
              <a:rPr lang="en-ZA" smtClean="0"/>
              <a:t>2018/12/09</a:t>
            </a:fld>
            <a:endParaRPr lang="en-ZA"/>
          </a:p>
        </p:txBody>
      </p:sp>
      <p:sp>
        <p:nvSpPr>
          <p:cNvPr id="4" name="Footer Placeholder 3"/>
          <p:cNvSpPr>
            <a:spLocks noGrp="1"/>
          </p:cNvSpPr>
          <p:nvPr>
            <p:ph type="ftr" sz="quarter" idx="11"/>
          </p:nvPr>
        </p:nvSpPr>
        <p:spPr/>
        <p:txBody>
          <a:bodyPr/>
          <a:lstStyle>
            <a:lvl1pPr>
              <a:defRPr cap="all" baseline="0"/>
            </a:lvl1pPr>
          </a:lstStyle>
          <a:p>
            <a:endParaRPr lang="en-ZA"/>
          </a:p>
        </p:txBody>
      </p:sp>
      <p:sp>
        <p:nvSpPr>
          <p:cNvPr id="5" name="Slide Number Placeholder 4"/>
          <p:cNvSpPr>
            <a:spLocks noGrp="1"/>
          </p:cNvSpPr>
          <p:nvPr>
            <p:ph type="sldNum" sz="quarter" idx="12"/>
          </p:nvPr>
        </p:nvSpPr>
        <p:spPr/>
        <p:txBody>
          <a:bodyPr/>
          <a:lstStyle/>
          <a:p>
            <a:fld id="{CB57FC31-5495-4AB5-9E39-B42BF307D27A}" type="slidenum">
              <a:rPr lang="en-ZA" smtClean="0"/>
              <a:t>‹#›</a:t>
            </a:fld>
            <a:endParaRPr lang="en-ZA"/>
          </a:p>
        </p:txBody>
      </p:sp>
    </p:spTree>
    <p:extLst>
      <p:ext uri="{BB962C8B-B14F-4D97-AF65-F5344CB8AC3E}">
        <p14:creationId xmlns:p14="http://schemas.microsoft.com/office/powerpoint/2010/main" val="1457342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3DE66-C34C-41C2-A4F4-50D485411BA1}" type="datetimeFigureOut">
              <a:rPr lang="en-ZA" smtClean="0"/>
              <a:t>2018/12/09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B57FC31-5495-4AB5-9E39-B42BF307D27A}" type="slidenum">
              <a:rPr lang="en-ZA" smtClean="0"/>
              <a:t>‹#›</a:t>
            </a:fld>
            <a:endParaRPr lang="en-ZA"/>
          </a:p>
        </p:txBody>
      </p:sp>
    </p:spTree>
    <p:extLst>
      <p:ext uri="{BB962C8B-B14F-4D97-AF65-F5344CB8AC3E}">
        <p14:creationId xmlns:p14="http://schemas.microsoft.com/office/powerpoint/2010/main" val="1848979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3DE66-C34C-41C2-A4F4-50D485411BA1}" type="datetimeFigureOut">
              <a:rPr lang="en-ZA" smtClean="0"/>
              <a:t>2018/12/09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B57FC31-5495-4AB5-9E39-B42BF307D27A}" type="slidenum">
              <a:rPr lang="en-ZA" smtClean="0"/>
              <a:t>‹#›</a:t>
            </a:fld>
            <a:endParaRPr lang="en-ZA"/>
          </a:p>
        </p:txBody>
      </p:sp>
    </p:spTree>
    <p:extLst>
      <p:ext uri="{BB962C8B-B14F-4D97-AF65-F5344CB8AC3E}">
        <p14:creationId xmlns:p14="http://schemas.microsoft.com/office/powerpoint/2010/main" val="16652990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EE3DE66-C34C-41C2-A4F4-50D485411BA1}" type="datetimeFigureOut">
              <a:rPr lang="en-ZA" smtClean="0"/>
              <a:t>2018/12/09</a:t>
            </a:fld>
            <a:endParaRPr lang="en-ZA"/>
          </a:p>
        </p:txBody>
      </p:sp>
      <p:sp>
        <p:nvSpPr>
          <p:cNvPr id="50" name="Footer Placeholder 4"/>
          <p:cNvSpPr>
            <a:spLocks noGrp="1"/>
          </p:cNvSpPr>
          <p:nvPr>
            <p:ph type="ftr" sz="quarter" idx="11"/>
          </p:nvPr>
        </p:nvSpPr>
        <p:spPr>
          <a:xfrm>
            <a:off x="856059" y="5883276"/>
            <a:ext cx="4679482" cy="365125"/>
          </a:xfrm>
        </p:spPr>
        <p:txBody>
          <a:bodyPr/>
          <a:lstStyle/>
          <a:p>
            <a:endParaRPr lang="en-ZA"/>
          </a:p>
        </p:txBody>
      </p:sp>
      <p:sp>
        <p:nvSpPr>
          <p:cNvPr id="51" name="Slide Number Placeholder 5"/>
          <p:cNvSpPr>
            <a:spLocks noGrp="1"/>
          </p:cNvSpPr>
          <p:nvPr>
            <p:ph type="sldNum" sz="quarter" idx="12"/>
          </p:nvPr>
        </p:nvSpPr>
        <p:spPr>
          <a:xfrm>
            <a:off x="7707241" y="5883275"/>
            <a:ext cx="578317" cy="365125"/>
          </a:xfrm>
        </p:spPr>
        <p:txBody>
          <a:bodyPr/>
          <a:lstStyle/>
          <a:p>
            <a:fld id="{CB57FC31-5495-4AB5-9E39-B42BF307D27A}" type="slidenum">
              <a:rPr lang="en-ZA" smtClean="0"/>
              <a:t>‹#›</a:t>
            </a:fld>
            <a:endParaRPr lang="en-ZA"/>
          </a:p>
        </p:txBody>
      </p:sp>
    </p:spTree>
    <p:extLst>
      <p:ext uri="{BB962C8B-B14F-4D97-AF65-F5344CB8AC3E}">
        <p14:creationId xmlns:p14="http://schemas.microsoft.com/office/powerpoint/2010/main" val="4040509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E3DE66-C34C-41C2-A4F4-50D485411BA1}" type="datetimeFigureOut">
              <a:rPr lang="en-ZA" smtClean="0"/>
              <a:t>2018/12/09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B57FC31-5495-4AB5-9E39-B42BF307D27A}" type="slidenum">
              <a:rPr lang="en-ZA" smtClean="0"/>
              <a:t>‹#›</a:t>
            </a:fld>
            <a:endParaRPr lang="en-ZA"/>
          </a:p>
        </p:txBody>
      </p:sp>
    </p:spTree>
    <p:extLst>
      <p:ext uri="{BB962C8B-B14F-4D97-AF65-F5344CB8AC3E}">
        <p14:creationId xmlns:p14="http://schemas.microsoft.com/office/powerpoint/2010/main" val="280904464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3DE66-C34C-41C2-A4F4-50D485411BA1}" type="datetimeFigureOut">
              <a:rPr lang="en-ZA" smtClean="0"/>
              <a:t>2018/12/09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B57FC31-5495-4AB5-9E39-B42BF307D27A}" type="slidenum">
              <a:rPr lang="en-ZA" smtClean="0"/>
              <a:t>‹#›</a:t>
            </a:fld>
            <a:endParaRPr lang="en-ZA"/>
          </a:p>
        </p:txBody>
      </p:sp>
    </p:spTree>
    <p:extLst>
      <p:ext uri="{BB962C8B-B14F-4D97-AF65-F5344CB8AC3E}">
        <p14:creationId xmlns:p14="http://schemas.microsoft.com/office/powerpoint/2010/main" val="8227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3DE66-C34C-41C2-A4F4-50D485411BA1}" type="datetimeFigureOut">
              <a:rPr lang="en-ZA" smtClean="0"/>
              <a:t>2018/12/09</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CB57FC31-5495-4AB5-9E39-B42BF307D27A}" type="slidenum">
              <a:rPr lang="en-ZA" smtClean="0"/>
              <a:t>‹#›</a:t>
            </a:fld>
            <a:endParaRPr lang="en-ZA"/>
          </a:p>
        </p:txBody>
      </p:sp>
    </p:spTree>
    <p:extLst>
      <p:ext uri="{BB962C8B-B14F-4D97-AF65-F5344CB8AC3E}">
        <p14:creationId xmlns:p14="http://schemas.microsoft.com/office/powerpoint/2010/main" val="312607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E3DE66-C34C-41C2-A4F4-50D485411BA1}" type="datetimeFigureOut">
              <a:rPr lang="en-ZA" smtClean="0"/>
              <a:t>2018/12/09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CB57FC31-5495-4AB5-9E39-B42BF307D27A}" type="slidenum">
              <a:rPr lang="en-ZA" smtClean="0"/>
              <a:t>‹#›</a:t>
            </a:fld>
            <a:endParaRPr lang="en-ZA"/>
          </a:p>
        </p:txBody>
      </p:sp>
    </p:spTree>
    <p:extLst>
      <p:ext uri="{BB962C8B-B14F-4D97-AF65-F5344CB8AC3E}">
        <p14:creationId xmlns:p14="http://schemas.microsoft.com/office/powerpoint/2010/main" val="208564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3DE66-C34C-41C2-A4F4-50D485411BA1}" type="datetimeFigureOut">
              <a:rPr lang="en-ZA" smtClean="0"/>
              <a:t>2018/12/09</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CB57FC31-5495-4AB5-9E39-B42BF307D27A}" type="slidenum">
              <a:rPr lang="en-ZA" smtClean="0"/>
              <a:t>‹#›</a:t>
            </a:fld>
            <a:endParaRPr lang="en-ZA"/>
          </a:p>
        </p:txBody>
      </p:sp>
    </p:spTree>
    <p:extLst>
      <p:ext uri="{BB962C8B-B14F-4D97-AF65-F5344CB8AC3E}">
        <p14:creationId xmlns:p14="http://schemas.microsoft.com/office/powerpoint/2010/main" val="556571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E3DE66-C34C-41C2-A4F4-50D485411BA1}" type="datetimeFigureOut">
              <a:rPr lang="en-ZA" smtClean="0"/>
              <a:t>2018/12/09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B57FC31-5495-4AB5-9E39-B42BF307D27A}" type="slidenum">
              <a:rPr lang="en-ZA" smtClean="0"/>
              <a:t>‹#›</a:t>
            </a:fld>
            <a:endParaRPr lang="en-ZA"/>
          </a:p>
        </p:txBody>
      </p:sp>
    </p:spTree>
    <p:extLst>
      <p:ext uri="{BB962C8B-B14F-4D97-AF65-F5344CB8AC3E}">
        <p14:creationId xmlns:p14="http://schemas.microsoft.com/office/powerpoint/2010/main" val="1542945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E3DE66-C34C-41C2-A4F4-50D485411BA1}" type="datetimeFigureOut">
              <a:rPr lang="en-ZA" smtClean="0"/>
              <a:t>2018/12/09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B57FC31-5495-4AB5-9E39-B42BF307D27A}" type="slidenum">
              <a:rPr lang="en-ZA" smtClean="0"/>
              <a:t>‹#›</a:t>
            </a:fld>
            <a:endParaRPr lang="en-ZA"/>
          </a:p>
        </p:txBody>
      </p:sp>
    </p:spTree>
    <p:extLst>
      <p:ext uri="{BB962C8B-B14F-4D97-AF65-F5344CB8AC3E}">
        <p14:creationId xmlns:p14="http://schemas.microsoft.com/office/powerpoint/2010/main" val="426230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E3DE66-C34C-41C2-A4F4-50D485411BA1}" type="datetimeFigureOut">
              <a:rPr lang="en-ZA" smtClean="0"/>
              <a:t>2018/12/09</a:t>
            </a:fld>
            <a:endParaRPr lang="en-ZA"/>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57FC31-5495-4AB5-9E39-B42BF307D27A}" type="slidenum">
              <a:rPr lang="en-ZA" smtClean="0"/>
              <a:t>‹#›</a:t>
            </a:fld>
            <a:endParaRPr lang="en-ZA"/>
          </a:p>
        </p:txBody>
      </p:sp>
    </p:spTree>
    <p:extLst>
      <p:ext uri="{BB962C8B-B14F-4D97-AF65-F5344CB8AC3E}">
        <p14:creationId xmlns:p14="http://schemas.microsoft.com/office/powerpoint/2010/main" val="3929148177"/>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14300" dist="38100" dir="2700000" algn="tl">
              <a:srgbClr val="000000">
                <a:alpha val="26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27000" dist="38100" dir="2700000" algn="tl">
              <a:srgbClr val="000000">
                <a:alpha val="33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27000" dist="38100" dir="2700000" algn="tl">
              <a:srgbClr val="000000">
                <a:alpha val="33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27000" dist="38100" dir="2700000" algn="tl">
              <a:srgbClr val="000000">
                <a:alpha val="33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27000" dist="38100" dir="2700000" algn="tl">
              <a:srgbClr val="000000">
                <a:alpha val="33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27000" dist="38100" dir="2700000" algn="tl">
              <a:srgbClr val="000000">
                <a:alpha val="33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kamweneshek@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GB" altLang="en-US">
                <a:cs typeface="Trebuchet MS" pitchFamily="34" charset="0"/>
              </a:rPr>
              <a:t>.</a:t>
            </a:r>
          </a:p>
        </p:txBody>
      </p:sp>
      <p:sp>
        <p:nvSpPr>
          <p:cNvPr id="3075" name="Content Placeholder 2"/>
          <p:cNvSpPr>
            <a:spLocks noGrp="1"/>
          </p:cNvSpPr>
          <p:nvPr>
            <p:ph idx="1"/>
          </p:nvPr>
        </p:nvSpPr>
        <p:spPr/>
        <p:txBody>
          <a:bodyPr>
            <a:normAutofit fontScale="62500" lnSpcReduction="20000"/>
          </a:bodyPr>
          <a:lstStyle/>
          <a:p>
            <a:pPr marL="0" indent="0">
              <a:buFont typeface="Wingdings 2" pitchFamily="18" charset="2"/>
              <a:buNone/>
            </a:pPr>
            <a:endParaRPr lang="en-GB" altLang="en-US" dirty="0"/>
          </a:p>
          <a:p>
            <a:pPr marL="0" indent="0">
              <a:buFont typeface="Wingdings 2" pitchFamily="18" charset="2"/>
              <a:buNone/>
            </a:pPr>
            <a:endParaRPr lang="en-GB" altLang="en-US" dirty="0"/>
          </a:p>
          <a:p>
            <a:pPr marL="0" indent="0">
              <a:buFont typeface="Wingdings 2" pitchFamily="18" charset="2"/>
              <a:buNone/>
            </a:pPr>
            <a:endParaRPr lang="en-GB" altLang="en-US" dirty="0"/>
          </a:p>
          <a:p>
            <a:pPr marL="0" indent="0">
              <a:buFont typeface="Wingdings 2" pitchFamily="18" charset="2"/>
              <a:buNone/>
            </a:pPr>
            <a:endParaRPr lang="en-GB" altLang="en-US" dirty="0"/>
          </a:p>
          <a:p>
            <a:pPr marL="0" indent="0">
              <a:buFont typeface="Wingdings 2" pitchFamily="18" charset="2"/>
              <a:buNone/>
            </a:pPr>
            <a:endParaRPr lang="en-GB" altLang="en-US" dirty="0"/>
          </a:p>
          <a:p>
            <a:pPr marL="0" indent="0">
              <a:buFont typeface="Wingdings 2" pitchFamily="18" charset="2"/>
              <a:buNone/>
            </a:pPr>
            <a:endParaRPr lang="en-GB" altLang="en-US" dirty="0"/>
          </a:p>
          <a:p>
            <a:pPr marL="0" indent="0">
              <a:buFont typeface="Wingdings 2" pitchFamily="18" charset="2"/>
              <a:buNone/>
            </a:pPr>
            <a:r>
              <a:rPr lang="en-GB" altLang="en-US" sz="2400" b="1" dirty="0">
                <a:latin typeface="Bahnschrift Light" panose="020B0502040204020203" pitchFamily="34" charset="0"/>
              </a:rPr>
              <a:t>ICU ZAMBIA</a:t>
            </a:r>
          </a:p>
          <a:p>
            <a:pPr marL="0" indent="0">
              <a:buFont typeface="Wingdings 2" pitchFamily="18" charset="2"/>
              <a:buNone/>
            </a:pPr>
            <a:r>
              <a:rPr lang="en-GB" altLang="en-US" sz="2400" b="1" dirty="0">
                <a:latin typeface="Bahnschrift Light" panose="020B0502040204020203" pitchFamily="34" charset="0"/>
              </a:rPr>
              <a:t>Mr </a:t>
            </a:r>
            <a:r>
              <a:rPr lang="en-GB" altLang="en-US" sz="2400" b="1" dirty="0" err="1">
                <a:latin typeface="Bahnschrift Light" panose="020B0502040204020203" pitchFamily="34" charset="0"/>
              </a:rPr>
              <a:t>Kaela</a:t>
            </a:r>
            <a:r>
              <a:rPr lang="en-GB" altLang="en-US" sz="2400" b="1" dirty="0">
                <a:latin typeface="Bahnschrift Light" panose="020B0502040204020203" pitchFamily="34" charset="0"/>
              </a:rPr>
              <a:t> </a:t>
            </a:r>
            <a:r>
              <a:rPr lang="en-GB" altLang="en-US" sz="2400" b="1" dirty="0" err="1">
                <a:latin typeface="Bahnschrift Light" panose="020B0502040204020203" pitchFamily="34" charset="0"/>
              </a:rPr>
              <a:t>Kamweneshe</a:t>
            </a:r>
            <a:endParaRPr lang="en-GB" altLang="en-US" sz="2400" b="1" dirty="0">
              <a:latin typeface="Bahnschrift Light" panose="020B0502040204020203" pitchFamily="34" charset="0"/>
            </a:endParaRPr>
          </a:p>
          <a:p>
            <a:pPr marL="0" indent="0">
              <a:buFont typeface="Wingdings 2" pitchFamily="18" charset="2"/>
              <a:buNone/>
            </a:pPr>
            <a:r>
              <a:rPr lang="en-GB" altLang="en-US" sz="2400" b="1" dirty="0">
                <a:hlinkClick r:id="rId2"/>
              </a:rPr>
              <a:t>kamweneshek@gmail.com</a:t>
            </a:r>
            <a:endParaRPr lang="en-GB" altLang="en-US" sz="2400" b="1" dirty="0"/>
          </a:p>
          <a:p>
            <a:pPr marL="0" indent="0">
              <a:buFont typeface="Wingdings 2" pitchFamily="18" charset="2"/>
              <a:buNone/>
            </a:pPr>
            <a:r>
              <a:rPr lang="en-GB" altLang="en-US" sz="2400" b="1" dirty="0"/>
              <a:t>+260955085692/+260978681285</a:t>
            </a:r>
          </a:p>
          <a:p>
            <a:pPr marL="0" indent="0">
              <a:buFont typeface="Wingdings 2" pitchFamily="18" charset="2"/>
              <a:buNone/>
            </a:pPr>
            <a:endParaRPr lang="en-GB" altLang="en-US" dirty="0"/>
          </a:p>
        </p:txBody>
      </p:sp>
      <p:pic>
        <p:nvPicPr>
          <p:cNvPr id="30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333375"/>
            <a:ext cx="3097212"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352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a:t>
            </a:r>
          </a:p>
        </p:txBody>
      </p:sp>
      <p:sp>
        <p:nvSpPr>
          <p:cNvPr id="3" name="Content Placeholder 2"/>
          <p:cNvSpPr>
            <a:spLocks noGrp="1"/>
          </p:cNvSpPr>
          <p:nvPr>
            <p:ph idx="1"/>
          </p:nvPr>
        </p:nvSpPr>
        <p:spPr>
          <a:xfrm>
            <a:off x="179512" y="1412776"/>
            <a:ext cx="8784976" cy="5256584"/>
          </a:xfrm>
        </p:spPr>
        <p:txBody>
          <a:bodyPr>
            <a:normAutofit/>
          </a:bodyPr>
          <a:lstStyle/>
          <a:p>
            <a:r>
              <a:rPr lang="en-ZA" dirty="0">
                <a:solidFill>
                  <a:schemeClr val="bg1"/>
                </a:solidFill>
              </a:rPr>
              <a:t>We should note that the mixing time of the atmosphere is very rapid. </a:t>
            </a:r>
          </a:p>
          <a:p>
            <a:r>
              <a:rPr lang="en-ZA" dirty="0">
                <a:solidFill>
                  <a:schemeClr val="bg1"/>
                </a:solidFill>
              </a:rPr>
              <a:t>Debris from a large accident, such as the one at the nuclear reactor at Chernobyl in 1986, can quickly be detected all over the globe. </a:t>
            </a:r>
          </a:p>
          <a:p>
            <a:r>
              <a:rPr lang="en-ZA" dirty="0">
                <a:solidFill>
                  <a:schemeClr val="bg1"/>
                </a:solidFill>
              </a:rPr>
              <a:t>Pollutant particles from Europe and North America can be detected over China. </a:t>
            </a:r>
          </a:p>
          <a:p>
            <a:r>
              <a:rPr lang="en-ZA" dirty="0">
                <a:solidFill>
                  <a:schemeClr val="bg1"/>
                </a:solidFill>
              </a:rPr>
              <a:t>This mixing, while distributing contaminants widely, dilutes them at the same time. </a:t>
            </a:r>
          </a:p>
          <a:p>
            <a:r>
              <a:rPr lang="en-ZA" dirty="0">
                <a:solidFill>
                  <a:schemeClr val="bg1"/>
                </a:solidFill>
              </a:rPr>
              <a:t>By contrast, the spread of contaminants in the ocean is much slower and in the other reservoirs of the Earth takes place only over geological timescales of millions of years</a:t>
            </a:r>
          </a:p>
        </p:txBody>
      </p:sp>
    </p:spTree>
    <p:extLst>
      <p:ext uri="{BB962C8B-B14F-4D97-AF65-F5344CB8AC3E}">
        <p14:creationId xmlns:p14="http://schemas.microsoft.com/office/powerpoint/2010/main" val="28781823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fontScale="92500"/>
          </a:bodyPr>
          <a:lstStyle/>
          <a:p>
            <a:r>
              <a:rPr lang="en-ZA" dirty="0">
                <a:solidFill>
                  <a:schemeClr val="bg1"/>
                </a:solidFill>
              </a:rPr>
              <a:t>These may not always burn completely, so diesel engines can produce large quantities of smoke if not properly maintained. Diesel smoke now makes a significant contribution to the soiling quality of urban air.</a:t>
            </a:r>
          </a:p>
          <a:p>
            <a:r>
              <a:rPr lang="en-ZA" dirty="0">
                <a:solidFill>
                  <a:schemeClr val="bg1"/>
                </a:solidFill>
              </a:rPr>
              <a:t>In the modern urban atmosphere, O</a:t>
            </a:r>
            <a:r>
              <a:rPr lang="en-ZA" baseline="-25000" dirty="0">
                <a:solidFill>
                  <a:schemeClr val="bg1"/>
                </a:solidFill>
              </a:rPr>
              <a:t>3</a:t>
            </a:r>
            <a:r>
              <a:rPr lang="en-ZA" dirty="0">
                <a:solidFill>
                  <a:schemeClr val="bg1"/>
                </a:solidFill>
              </a:rPr>
              <a:t> may be the pollutant of particular concern for health. However, it is a reactive gas that will also attack the double bonds of organic molecules (see Section 2.7) very readily. </a:t>
            </a:r>
          </a:p>
          <a:p>
            <a:r>
              <a:rPr lang="en-ZA" dirty="0">
                <a:solidFill>
                  <a:schemeClr val="bg1"/>
                </a:solidFill>
              </a:rPr>
              <a:t>Rubber is a polymeric material with many double bonds, so it is degraded and cracked by O</a:t>
            </a:r>
            <a:r>
              <a:rPr lang="en-ZA" baseline="-25000" dirty="0">
                <a:solidFill>
                  <a:schemeClr val="bg1"/>
                </a:solidFill>
              </a:rPr>
              <a:t>3</a:t>
            </a:r>
            <a:r>
              <a:rPr lang="en-ZA" dirty="0">
                <a:solidFill>
                  <a:schemeClr val="bg1"/>
                </a:solidFill>
              </a:rPr>
              <a:t>. </a:t>
            </a:r>
          </a:p>
          <a:p>
            <a:r>
              <a:rPr lang="en-ZA" dirty="0">
                <a:solidFill>
                  <a:schemeClr val="bg1"/>
                </a:solidFill>
              </a:rPr>
              <a:t>Tyres and windscreen wiper blades are especially vulnerable to oxidants, although newer synthetic rubbers have double bonds protected by other chemical groups, which can make them more resistant to damage by O</a:t>
            </a:r>
            <a:r>
              <a:rPr lang="en-ZA" baseline="-25000" dirty="0">
                <a:solidFill>
                  <a:schemeClr val="bg1"/>
                </a:solidFill>
              </a:rPr>
              <a:t>3</a:t>
            </a:r>
            <a:r>
              <a:rPr lang="en-ZA" dirty="0">
                <a:solidFill>
                  <a:schemeClr val="bg1"/>
                </a:solidFill>
              </a:rPr>
              <a:t>.</a:t>
            </a:r>
            <a:endParaRPr lang="en-ZA" sz="2400" dirty="0">
              <a:solidFill>
                <a:schemeClr val="bg1"/>
              </a:solidFill>
            </a:endParaRPr>
          </a:p>
        </p:txBody>
      </p:sp>
    </p:spTree>
    <p:extLst>
      <p:ext uri="{BB962C8B-B14F-4D97-AF65-F5344CB8AC3E}">
        <p14:creationId xmlns:p14="http://schemas.microsoft.com/office/powerpoint/2010/main" val="6500743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ctr"/>
            <a:r>
              <a:rPr lang="en-ZA" sz="2400" b="1" dirty="0"/>
              <a:t>O3  and NOx</a:t>
            </a:r>
          </a:p>
        </p:txBody>
      </p:sp>
      <p:sp>
        <p:nvSpPr>
          <p:cNvPr id="3" name="Content Placeholder 2"/>
          <p:cNvSpPr>
            <a:spLocks noGrp="1"/>
          </p:cNvSpPr>
          <p:nvPr>
            <p:ph idx="1"/>
          </p:nvPr>
        </p:nvSpPr>
        <p:spPr>
          <a:xfrm>
            <a:off x="179512" y="1052736"/>
            <a:ext cx="8784976" cy="5616624"/>
          </a:xfrm>
        </p:spPr>
        <p:txBody>
          <a:bodyPr>
            <a:normAutofit lnSpcReduction="10000"/>
          </a:bodyPr>
          <a:lstStyle/>
          <a:p>
            <a:r>
              <a:rPr lang="en-ZA" dirty="0">
                <a:solidFill>
                  <a:schemeClr val="bg1"/>
                </a:solidFill>
              </a:rPr>
              <a:t>Many pigments and dyes are also attacked by O</a:t>
            </a:r>
            <a:r>
              <a:rPr lang="en-ZA" baseline="-25000" dirty="0">
                <a:solidFill>
                  <a:schemeClr val="bg1"/>
                </a:solidFill>
              </a:rPr>
              <a:t>3</a:t>
            </a:r>
            <a:r>
              <a:rPr lang="en-ZA" dirty="0">
                <a:solidFill>
                  <a:schemeClr val="bg1"/>
                </a:solidFill>
              </a:rPr>
              <a:t>. The usual result of this is that the dye fades. This means that it is important for art galleries in polluted cities to filter their air, especially where they house collections of paintings using traditional colouring materials, which are especially sensitive. </a:t>
            </a:r>
          </a:p>
          <a:p>
            <a:r>
              <a:rPr lang="en-ZA" dirty="0">
                <a:solidFill>
                  <a:schemeClr val="bg1"/>
                </a:solidFill>
              </a:rPr>
              <a:t>Nitrogen oxides, associated with photochemical </a:t>
            </a:r>
            <a:r>
              <a:rPr lang="en-ZA" dirty="0" err="1">
                <a:solidFill>
                  <a:schemeClr val="bg1"/>
                </a:solidFill>
              </a:rPr>
              <a:t>smogs</a:t>
            </a:r>
            <a:r>
              <a:rPr lang="en-ZA" dirty="0">
                <a:solidFill>
                  <a:schemeClr val="bg1"/>
                </a:solidFill>
              </a:rPr>
              <a:t>, can also damage pigments. </a:t>
            </a:r>
          </a:p>
          <a:p>
            <a:r>
              <a:rPr lang="en-ZA" dirty="0">
                <a:solidFill>
                  <a:schemeClr val="bg1"/>
                </a:solidFill>
              </a:rPr>
              <a:t>It is possible that nitrogen oxides may also increase the rate of damage to building stone, but it is not really clear how this takes place. Some have argued that NO</a:t>
            </a:r>
            <a:r>
              <a:rPr lang="en-ZA" baseline="-25000" dirty="0">
                <a:solidFill>
                  <a:schemeClr val="bg1"/>
                </a:solidFill>
              </a:rPr>
              <a:t>2</a:t>
            </a:r>
            <a:r>
              <a:rPr lang="en-ZA" dirty="0">
                <a:solidFill>
                  <a:schemeClr val="bg1"/>
                </a:solidFill>
              </a:rPr>
              <a:t> increases the efficiency of production of H</a:t>
            </a:r>
            <a:r>
              <a:rPr lang="en-ZA" baseline="-25000" dirty="0">
                <a:solidFill>
                  <a:schemeClr val="bg1"/>
                </a:solidFill>
              </a:rPr>
              <a:t>2</a:t>
            </a:r>
            <a:r>
              <a:rPr lang="en-ZA" dirty="0">
                <a:solidFill>
                  <a:schemeClr val="bg1"/>
                </a:solidFill>
              </a:rPr>
              <a:t>SO</a:t>
            </a:r>
            <a:r>
              <a:rPr lang="en-ZA" baseline="-25000" dirty="0">
                <a:solidFill>
                  <a:schemeClr val="bg1"/>
                </a:solidFill>
              </a:rPr>
              <a:t>4</a:t>
            </a:r>
            <a:r>
              <a:rPr lang="en-ZA" dirty="0">
                <a:solidFill>
                  <a:schemeClr val="bg1"/>
                </a:solidFill>
              </a:rPr>
              <a:t> on stone surfaces in those cities that have moderate SO</a:t>
            </a:r>
            <a:r>
              <a:rPr lang="en-ZA" baseline="-25000" dirty="0">
                <a:solidFill>
                  <a:schemeClr val="bg1"/>
                </a:solidFill>
              </a:rPr>
              <a:t>2</a:t>
            </a:r>
            <a:r>
              <a:rPr lang="en-ZA" dirty="0">
                <a:solidFill>
                  <a:schemeClr val="bg1"/>
                </a:solidFill>
              </a:rPr>
              <a:t> concentrations.</a:t>
            </a:r>
          </a:p>
          <a:p>
            <a:pPr lvl="1"/>
            <a:r>
              <a:rPr lang="pt-BR" b="1" i="1" dirty="0">
                <a:solidFill>
                  <a:srgbClr val="FFFF00"/>
                </a:solidFill>
              </a:rPr>
              <a:t>SO</a:t>
            </a:r>
            <a:r>
              <a:rPr lang="pt-BR" b="1" i="1" baseline="-25000" dirty="0">
                <a:solidFill>
                  <a:srgbClr val="FFFF00"/>
                </a:solidFill>
              </a:rPr>
              <a:t>2</a:t>
            </a:r>
            <a:r>
              <a:rPr lang="pt-BR" b="1" i="1" dirty="0">
                <a:solidFill>
                  <a:srgbClr val="FFFF00"/>
                </a:solidFill>
              </a:rPr>
              <a:t>(g) +NO</a:t>
            </a:r>
            <a:r>
              <a:rPr lang="pt-BR" b="1" i="1" baseline="-25000" dirty="0">
                <a:solidFill>
                  <a:srgbClr val="FFFF00"/>
                </a:solidFill>
              </a:rPr>
              <a:t>2</a:t>
            </a:r>
            <a:r>
              <a:rPr lang="pt-BR" b="1" i="1" dirty="0">
                <a:solidFill>
                  <a:srgbClr val="FFFF00"/>
                </a:solidFill>
              </a:rPr>
              <a:t>(g) +H</a:t>
            </a:r>
            <a:r>
              <a:rPr lang="pt-BR" b="1" i="1" baseline="-25000" dirty="0">
                <a:solidFill>
                  <a:srgbClr val="FFFF00"/>
                </a:solidFill>
              </a:rPr>
              <a:t>2</a:t>
            </a:r>
            <a:r>
              <a:rPr lang="pt-BR" b="1" i="1" dirty="0">
                <a:solidFill>
                  <a:srgbClr val="FFFF00"/>
                </a:solidFill>
              </a:rPr>
              <a:t>O(l) </a:t>
            </a:r>
            <a:r>
              <a:rPr lang="pt-BR" b="1" i="1" dirty="0">
                <a:solidFill>
                  <a:srgbClr val="FFFF00"/>
                </a:solidFill>
                <a:sym typeface="Wingdings" panose="05000000000000000000" pitchFamily="2" charset="2"/>
              </a:rPr>
              <a:t> </a:t>
            </a:r>
            <a:r>
              <a:rPr lang="pt-BR" b="1" i="1" dirty="0">
                <a:solidFill>
                  <a:srgbClr val="FFFF00"/>
                </a:solidFill>
              </a:rPr>
              <a:t>NO(g) +H</a:t>
            </a:r>
            <a:r>
              <a:rPr lang="pt-BR" b="1" i="1" baseline="-25000" dirty="0">
                <a:solidFill>
                  <a:srgbClr val="FFFF00"/>
                </a:solidFill>
              </a:rPr>
              <a:t>2</a:t>
            </a:r>
            <a:r>
              <a:rPr lang="pt-BR" b="1" i="1" dirty="0">
                <a:solidFill>
                  <a:srgbClr val="FFFF00"/>
                </a:solidFill>
              </a:rPr>
              <a:t>SO</a:t>
            </a:r>
            <a:r>
              <a:rPr lang="pt-BR" b="1" i="1" baseline="-25000" dirty="0">
                <a:solidFill>
                  <a:srgbClr val="FFFF00"/>
                </a:solidFill>
              </a:rPr>
              <a:t>4</a:t>
            </a:r>
            <a:r>
              <a:rPr lang="pt-BR" b="1" i="1" dirty="0">
                <a:solidFill>
                  <a:srgbClr val="FFFF00"/>
                </a:solidFill>
              </a:rPr>
              <a:t>(aq)</a:t>
            </a:r>
            <a:endParaRPr lang="en-ZA" b="1" i="1" dirty="0">
              <a:solidFill>
                <a:srgbClr val="FFFF00"/>
              </a:solidFill>
            </a:endParaRPr>
          </a:p>
        </p:txBody>
      </p:sp>
    </p:spTree>
    <p:extLst>
      <p:ext uri="{BB962C8B-B14F-4D97-AF65-F5344CB8AC3E}">
        <p14:creationId xmlns:p14="http://schemas.microsoft.com/office/powerpoint/2010/main" val="18549840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a:bodyPr>
          <a:lstStyle/>
          <a:p>
            <a:r>
              <a:rPr lang="en-ZA" dirty="0">
                <a:solidFill>
                  <a:schemeClr val="bg1"/>
                </a:solidFill>
              </a:rPr>
              <a:t>Others have suggested that the nitrogen compounds in polluted atmospheres enable microorganisms to grow more effectively on stone surfaces and enhance the biologically mediated damage. </a:t>
            </a:r>
          </a:p>
          <a:p>
            <a:r>
              <a:rPr lang="en-ZA" dirty="0">
                <a:solidFill>
                  <a:schemeClr val="bg1"/>
                </a:solidFill>
              </a:rPr>
              <a:t>There is also the possibility that gas-phase reactions produce HNO</a:t>
            </a:r>
            <a:r>
              <a:rPr lang="en-ZA" baseline="-25000" dirty="0">
                <a:solidFill>
                  <a:schemeClr val="bg1"/>
                </a:solidFill>
              </a:rPr>
              <a:t>3</a:t>
            </a:r>
            <a:r>
              <a:rPr lang="en-ZA" dirty="0">
                <a:solidFill>
                  <a:schemeClr val="bg1"/>
                </a:solidFill>
              </a:rPr>
              <a:t> (eqn. 3.14) and that this deposits directly on to calcareous stone. </a:t>
            </a:r>
          </a:p>
          <a:p>
            <a:r>
              <a:rPr lang="en-ZA" dirty="0">
                <a:solidFill>
                  <a:schemeClr val="bg1"/>
                </a:solidFill>
              </a:rPr>
              <a:t>  Diesel soot that increasingly disfigures buildings may also carry</a:t>
            </a:r>
          </a:p>
          <a:p>
            <a:r>
              <a:rPr lang="en-ZA" dirty="0">
                <a:solidFill>
                  <a:schemeClr val="bg1"/>
                </a:solidFill>
              </a:rPr>
              <a:t>organic nutrients to the surface that could enhance biological damage.</a:t>
            </a:r>
            <a:endParaRPr lang="en-ZA" sz="2400" dirty="0">
              <a:solidFill>
                <a:schemeClr val="bg1"/>
              </a:solidFill>
            </a:endParaRPr>
          </a:p>
        </p:txBody>
      </p:sp>
    </p:spTree>
    <p:extLst>
      <p:ext uri="{BB962C8B-B14F-4D97-AF65-F5344CB8AC3E}">
        <p14:creationId xmlns:p14="http://schemas.microsoft.com/office/powerpoint/2010/main" val="35185653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fontScale="85000" lnSpcReduction="10000"/>
          </a:bodyPr>
          <a:lstStyle/>
          <a:p>
            <a:r>
              <a:rPr lang="en-ZA" dirty="0">
                <a:solidFill>
                  <a:schemeClr val="bg1"/>
                </a:solidFill>
              </a:rPr>
              <a:t>Finally, not just materials that are damaged by photochemical smog, since plants are especially sensitive to the modern atmospheric pollutants. </a:t>
            </a:r>
          </a:p>
          <a:p>
            <a:r>
              <a:rPr lang="en-ZA" dirty="0">
                <a:solidFill>
                  <a:schemeClr val="bg1"/>
                </a:solidFill>
              </a:rPr>
              <a:t>Recollect that it was this sensitivity that led Haagen-Smit to recognize the novelty of the Los Angeles smog. Ozone damages plants by changing the ‘leakiness’ of cells to important ions such as potassium. Early symptoms</a:t>
            </a:r>
          </a:p>
          <a:p>
            <a:r>
              <a:rPr lang="en-ZA" dirty="0">
                <a:solidFill>
                  <a:schemeClr val="bg1"/>
                </a:solidFill>
              </a:rPr>
              <a:t>of such injury appear as water-soaked areas on the leaves.</a:t>
            </a:r>
          </a:p>
          <a:p>
            <a:r>
              <a:rPr lang="en-ZA" dirty="0">
                <a:solidFill>
                  <a:schemeClr val="bg1"/>
                </a:solidFill>
              </a:rPr>
              <a:t>Urban air pollution remains an issue of much public concern. While it is true</a:t>
            </a:r>
          </a:p>
          <a:p>
            <a:r>
              <a:rPr lang="en-ZA" dirty="0">
                <a:solidFill>
                  <a:schemeClr val="bg1"/>
                </a:solidFill>
              </a:rPr>
              <a:t>that in many cities the traditional problems of smoke and SO2 from stationary</a:t>
            </a:r>
          </a:p>
          <a:p>
            <a:r>
              <a:rPr lang="en-ZA" dirty="0">
                <a:solidFill>
                  <a:schemeClr val="bg1"/>
                </a:solidFill>
              </a:rPr>
              <a:t>sources are a thing of the past, new problems have emerged. In particular, the</a:t>
            </a:r>
          </a:p>
          <a:p>
            <a:r>
              <a:rPr lang="en-ZA" dirty="0">
                <a:solidFill>
                  <a:schemeClr val="bg1"/>
                </a:solidFill>
              </a:rPr>
              <a:t>automobile and heavy use of volatile fuels have made photochemical smog a widespread</a:t>
            </a:r>
          </a:p>
          <a:p>
            <a:r>
              <a:rPr lang="en-ZA" dirty="0">
                <a:solidFill>
                  <a:schemeClr val="bg1"/>
                </a:solidFill>
              </a:rPr>
              <a:t>occurrence. This has meant that there has been a parallel rise in legislation</a:t>
            </a:r>
          </a:p>
          <a:p>
            <a:r>
              <a:rPr lang="en-ZA" dirty="0">
                <a:solidFill>
                  <a:schemeClr val="bg1"/>
                </a:solidFill>
              </a:rPr>
              <a:t>to lower the emission of these organic compounds to the atmosphere.</a:t>
            </a:r>
            <a:endParaRPr lang="en-ZA" sz="2400" dirty="0">
              <a:solidFill>
                <a:schemeClr val="bg1"/>
              </a:solidFill>
            </a:endParaRPr>
          </a:p>
        </p:txBody>
      </p:sp>
    </p:spTree>
    <p:extLst>
      <p:ext uri="{BB962C8B-B14F-4D97-AF65-F5344CB8AC3E}">
        <p14:creationId xmlns:p14="http://schemas.microsoft.com/office/powerpoint/2010/main" val="7000417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r>
              <a:rPr lang="en-ZA" sz="2400" b="1" dirty="0"/>
              <a:t>Removal processes</a:t>
            </a:r>
            <a:br>
              <a:rPr lang="en-ZA" sz="2400" b="1" dirty="0"/>
            </a:br>
            <a:endParaRPr lang="en-ZA" sz="2400" dirty="0"/>
          </a:p>
        </p:txBody>
      </p:sp>
      <p:sp>
        <p:nvSpPr>
          <p:cNvPr id="3" name="Content Placeholder 2"/>
          <p:cNvSpPr>
            <a:spLocks noGrp="1"/>
          </p:cNvSpPr>
          <p:nvPr>
            <p:ph idx="1"/>
          </p:nvPr>
        </p:nvSpPr>
        <p:spPr>
          <a:xfrm>
            <a:off x="179512" y="1052736"/>
            <a:ext cx="8784976" cy="5616624"/>
          </a:xfrm>
        </p:spPr>
        <p:txBody>
          <a:bodyPr>
            <a:normAutofit fontScale="92500"/>
          </a:bodyPr>
          <a:lstStyle/>
          <a:p>
            <a:r>
              <a:rPr lang="en-ZA" dirty="0">
                <a:solidFill>
                  <a:schemeClr val="bg1"/>
                </a:solidFill>
              </a:rPr>
              <a:t>So far, we have examined the sources of trace gases and pollutants in the atmosphere and the way in which they are chemically transformed. Now we need to look at the removal process to complete the source–reservoir–sink model of trace gases that we have adopted.</a:t>
            </a:r>
          </a:p>
          <a:p>
            <a:r>
              <a:rPr lang="en-ZA" dirty="0">
                <a:solidFill>
                  <a:schemeClr val="bg1"/>
                </a:solidFill>
              </a:rPr>
              <a:t>Our discussions have emphasized the importance of the OH radical as a key entity in initiating reactions in the atmosphere. </a:t>
            </a:r>
          </a:p>
          <a:p>
            <a:r>
              <a:rPr lang="en-ZA" dirty="0">
                <a:solidFill>
                  <a:schemeClr val="bg1"/>
                </a:solidFill>
              </a:rPr>
              <a:t>Attack often occurs through hydrogen abstraction, and subsequent reactions with oxygen and nitrogen oxides (as illustrated in Box 3.6). This serves to remind us that the basic transformation that takes place in the atmosphere is oxidation (see also Box 4.3). This is hardly unexpected in an atmosphere dominated by oxygen, so we can argue that reactions within the atmosphere generally oxidize trace gases.</a:t>
            </a:r>
            <a:endParaRPr lang="en-ZA" sz="2400" dirty="0">
              <a:solidFill>
                <a:schemeClr val="bg1"/>
              </a:solidFill>
            </a:endParaRPr>
          </a:p>
        </p:txBody>
      </p:sp>
    </p:spTree>
    <p:extLst>
      <p:ext uri="{BB962C8B-B14F-4D97-AF65-F5344CB8AC3E}">
        <p14:creationId xmlns:p14="http://schemas.microsoft.com/office/powerpoint/2010/main" val="39926201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fontScale="85000" lnSpcReduction="10000"/>
          </a:bodyPr>
          <a:lstStyle/>
          <a:p>
            <a:r>
              <a:rPr lang="en-ZA" dirty="0">
                <a:solidFill>
                  <a:schemeClr val="bg1"/>
                </a:solidFill>
              </a:rPr>
              <a:t>Oxidation of non-metallic elements yields acidic compounds, and it is this that explains the great ease with which acidification occurs in the atmosphere. </a:t>
            </a:r>
          </a:p>
          <a:p>
            <a:r>
              <a:rPr lang="en-ZA" dirty="0">
                <a:solidFill>
                  <a:schemeClr val="bg1"/>
                </a:solidFill>
              </a:rPr>
              <a:t>Carbon compounds can be oxidized to organic compounds, such as formic acid (HCOOH) or acetic acid (CH</a:t>
            </a:r>
            <a:r>
              <a:rPr lang="en-ZA" baseline="-25000" dirty="0">
                <a:solidFill>
                  <a:schemeClr val="bg1"/>
                </a:solidFill>
              </a:rPr>
              <a:t>3</a:t>
            </a:r>
            <a:r>
              <a:rPr lang="en-ZA" dirty="0">
                <a:solidFill>
                  <a:schemeClr val="bg1"/>
                </a:solidFill>
              </a:rPr>
              <a:t>COOH) or, more completely, to carbonic acid (H</a:t>
            </a:r>
            <a:r>
              <a:rPr lang="en-ZA" baseline="-25000" dirty="0">
                <a:solidFill>
                  <a:schemeClr val="bg1"/>
                </a:solidFill>
              </a:rPr>
              <a:t>2</a:t>
            </a:r>
            <a:r>
              <a:rPr lang="en-ZA" dirty="0">
                <a:solidFill>
                  <a:schemeClr val="bg1"/>
                </a:solidFill>
              </a:rPr>
              <a:t>CO</a:t>
            </a:r>
            <a:r>
              <a:rPr lang="en-ZA" baseline="-25000" dirty="0">
                <a:solidFill>
                  <a:schemeClr val="bg1"/>
                </a:solidFill>
              </a:rPr>
              <a:t>3</a:t>
            </a:r>
            <a:r>
              <a:rPr lang="en-ZA" dirty="0">
                <a:solidFill>
                  <a:schemeClr val="bg1"/>
                </a:solidFill>
              </a:rPr>
              <a:t>, i.e. dissolved CO</a:t>
            </a:r>
            <a:r>
              <a:rPr lang="en-ZA" baseline="-25000" dirty="0">
                <a:solidFill>
                  <a:schemeClr val="bg1"/>
                </a:solidFill>
              </a:rPr>
              <a:t>2</a:t>
            </a:r>
            <a:r>
              <a:rPr lang="en-ZA" dirty="0">
                <a:solidFill>
                  <a:schemeClr val="bg1"/>
                </a:solidFill>
              </a:rPr>
              <a:t>). Sulphur compounds can form H</a:t>
            </a:r>
            <a:r>
              <a:rPr lang="en-ZA" baseline="-25000" dirty="0">
                <a:solidFill>
                  <a:schemeClr val="bg1"/>
                </a:solidFill>
              </a:rPr>
              <a:t>2</a:t>
            </a:r>
            <a:r>
              <a:rPr lang="en-ZA" dirty="0">
                <a:solidFill>
                  <a:schemeClr val="bg1"/>
                </a:solidFill>
              </a:rPr>
              <a:t>SO</a:t>
            </a:r>
            <a:r>
              <a:rPr lang="en-ZA" baseline="-25000" dirty="0">
                <a:solidFill>
                  <a:schemeClr val="bg1"/>
                </a:solidFill>
              </a:rPr>
              <a:t>4</a:t>
            </a:r>
            <a:r>
              <a:rPr lang="en-ZA" dirty="0">
                <a:solidFill>
                  <a:schemeClr val="bg1"/>
                </a:solidFill>
              </a:rPr>
              <a:t> and, in the case of some </a:t>
            </a:r>
            <a:r>
              <a:rPr lang="en-ZA" dirty="0" err="1">
                <a:solidFill>
                  <a:schemeClr val="bg1"/>
                </a:solidFill>
              </a:rPr>
              <a:t>organosulphur</a:t>
            </a:r>
            <a:r>
              <a:rPr lang="en-ZA" dirty="0">
                <a:solidFill>
                  <a:schemeClr val="bg1"/>
                </a:solidFill>
              </a:rPr>
              <a:t> compounds, methane </a:t>
            </a:r>
            <a:r>
              <a:rPr lang="en-ZA" dirty="0" err="1">
                <a:solidFill>
                  <a:schemeClr val="bg1"/>
                </a:solidFill>
              </a:rPr>
              <a:t>sulphonic</a:t>
            </a:r>
            <a:r>
              <a:rPr lang="en-ZA" dirty="0">
                <a:solidFill>
                  <a:schemeClr val="bg1"/>
                </a:solidFill>
              </a:rPr>
              <a:t> acid (CH</a:t>
            </a:r>
            <a:r>
              <a:rPr lang="en-ZA" baseline="-25000" dirty="0">
                <a:solidFill>
                  <a:schemeClr val="bg1"/>
                </a:solidFill>
              </a:rPr>
              <a:t>3</a:t>
            </a:r>
            <a:r>
              <a:rPr lang="en-ZA" dirty="0">
                <a:solidFill>
                  <a:schemeClr val="bg1"/>
                </a:solidFill>
              </a:rPr>
              <a:t>SO</a:t>
            </a:r>
            <a:r>
              <a:rPr lang="en-ZA" baseline="-25000" dirty="0">
                <a:solidFill>
                  <a:schemeClr val="bg1"/>
                </a:solidFill>
              </a:rPr>
              <a:t>3</a:t>
            </a:r>
            <a:r>
              <a:rPr lang="en-ZA" dirty="0">
                <a:solidFill>
                  <a:schemeClr val="bg1"/>
                </a:solidFill>
              </a:rPr>
              <a:t>H).</a:t>
            </a:r>
          </a:p>
          <a:p>
            <a:r>
              <a:rPr lang="en-ZA" dirty="0">
                <a:solidFill>
                  <a:schemeClr val="bg1"/>
                </a:solidFill>
              </a:rPr>
              <a:t>Nitrogen compounds can ultimately be oxidized to HNO3. The solubility of many of these compounds in water makes rainfall an effective mechanism for their removal from the atmosphere. </a:t>
            </a:r>
          </a:p>
          <a:p>
            <a:r>
              <a:rPr lang="en-ZA" dirty="0">
                <a:solidFill>
                  <a:schemeClr val="bg1"/>
                </a:solidFill>
              </a:rPr>
              <a:t>The process is known as ‘wet removal’. It is important to note that, even in the absence of SO</a:t>
            </a:r>
            <a:r>
              <a:rPr lang="en-ZA" baseline="-25000" dirty="0">
                <a:solidFill>
                  <a:schemeClr val="bg1"/>
                </a:solidFill>
              </a:rPr>
              <a:t>2</a:t>
            </a:r>
            <a:r>
              <a:rPr lang="en-ZA" dirty="0">
                <a:solidFill>
                  <a:schemeClr val="bg1"/>
                </a:solidFill>
              </a:rPr>
              <a:t>, atmospheric droplets will be acidic through the dissolution of CO</a:t>
            </a:r>
            <a:r>
              <a:rPr lang="en-ZA" baseline="-25000" dirty="0">
                <a:solidFill>
                  <a:schemeClr val="bg1"/>
                </a:solidFill>
              </a:rPr>
              <a:t>2</a:t>
            </a:r>
            <a:r>
              <a:rPr lang="en-ZA" dirty="0">
                <a:solidFill>
                  <a:schemeClr val="bg1"/>
                </a:solidFill>
              </a:rPr>
              <a:t> (Box 3.7). </a:t>
            </a:r>
          </a:p>
          <a:p>
            <a:r>
              <a:rPr lang="en-ZA" dirty="0">
                <a:solidFill>
                  <a:schemeClr val="bg1"/>
                </a:solidFill>
              </a:rPr>
              <a:t>This has implications for the geochemistry of weathering (see Section 4.4). The SO</a:t>
            </a:r>
            <a:r>
              <a:rPr lang="en-ZA" baseline="-25000" dirty="0">
                <a:solidFill>
                  <a:schemeClr val="bg1"/>
                </a:solidFill>
              </a:rPr>
              <a:t>2</a:t>
            </a:r>
            <a:r>
              <a:rPr lang="en-ZA" dirty="0">
                <a:solidFill>
                  <a:schemeClr val="bg1"/>
                </a:solidFill>
              </a:rPr>
              <a:t>, however, does make a substantial contribution to the acidity of droplets in the atmosphere. </a:t>
            </a:r>
          </a:p>
        </p:txBody>
      </p:sp>
    </p:spTree>
    <p:extLst>
      <p:ext uri="{BB962C8B-B14F-4D97-AF65-F5344CB8AC3E}">
        <p14:creationId xmlns:p14="http://schemas.microsoft.com/office/powerpoint/2010/main" val="25439392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fontScale="85000" lnSpcReduction="10000"/>
          </a:bodyPr>
          <a:lstStyle/>
          <a:p>
            <a:r>
              <a:rPr lang="en-ZA" dirty="0">
                <a:solidFill>
                  <a:schemeClr val="bg1"/>
                </a:solidFill>
              </a:rPr>
              <a:t>It can, so to speak, acidify rain (Box 3.7). However, let us consider the possibility of subsequent reactions that can cause even more severe acidification:</a:t>
            </a:r>
          </a:p>
          <a:p>
            <a:r>
              <a:rPr lang="pt-BR" dirty="0">
                <a:solidFill>
                  <a:schemeClr val="bg1"/>
                </a:solidFill>
              </a:rPr>
              <a:t>H</a:t>
            </a:r>
            <a:r>
              <a:rPr lang="pt-BR" baseline="-25000" dirty="0">
                <a:solidFill>
                  <a:schemeClr val="bg1"/>
                </a:solidFill>
              </a:rPr>
              <a:t>2</a:t>
            </a:r>
            <a:r>
              <a:rPr lang="pt-BR" dirty="0">
                <a:solidFill>
                  <a:schemeClr val="bg1"/>
                </a:solidFill>
              </a:rPr>
              <a:t>O</a:t>
            </a:r>
            <a:r>
              <a:rPr lang="pt-BR" baseline="-25000" dirty="0">
                <a:solidFill>
                  <a:schemeClr val="bg1"/>
                </a:solidFill>
              </a:rPr>
              <a:t>2</a:t>
            </a:r>
            <a:r>
              <a:rPr lang="pt-BR" dirty="0">
                <a:solidFill>
                  <a:schemeClr val="bg1"/>
                </a:solidFill>
              </a:rPr>
              <a:t> (aq) + HSO3-(aq)</a:t>
            </a:r>
            <a:r>
              <a:rPr lang="pt-BR" dirty="0">
                <a:solidFill>
                  <a:schemeClr val="bg1"/>
                </a:solidFill>
                <a:sym typeface="Wingdings" panose="05000000000000000000" pitchFamily="2" charset="2"/>
              </a:rPr>
              <a:t></a:t>
            </a:r>
            <a:r>
              <a:rPr lang="pt-BR" dirty="0">
                <a:solidFill>
                  <a:schemeClr val="bg1"/>
                </a:solidFill>
              </a:rPr>
              <a:t> SO</a:t>
            </a:r>
            <a:r>
              <a:rPr lang="pt-BR" baseline="-25000" dirty="0">
                <a:solidFill>
                  <a:schemeClr val="bg1"/>
                </a:solidFill>
              </a:rPr>
              <a:t>4</a:t>
            </a:r>
            <a:r>
              <a:rPr lang="pt-BR" baseline="30000" dirty="0">
                <a:solidFill>
                  <a:schemeClr val="bg1"/>
                </a:solidFill>
              </a:rPr>
              <a:t>2-</a:t>
            </a:r>
            <a:r>
              <a:rPr lang="pt-BR" dirty="0">
                <a:solidFill>
                  <a:schemeClr val="bg1"/>
                </a:solidFill>
              </a:rPr>
              <a:t> + H</a:t>
            </a:r>
            <a:r>
              <a:rPr lang="pt-BR" baseline="30000" dirty="0">
                <a:solidFill>
                  <a:schemeClr val="bg1"/>
                </a:solidFill>
              </a:rPr>
              <a:t>+</a:t>
            </a:r>
            <a:r>
              <a:rPr lang="pt-BR" dirty="0">
                <a:solidFill>
                  <a:schemeClr val="bg1"/>
                </a:solidFill>
              </a:rPr>
              <a:t> + H2O(l)</a:t>
            </a:r>
          </a:p>
          <a:p>
            <a:r>
              <a:rPr lang="en-ZA" dirty="0">
                <a:solidFill>
                  <a:schemeClr val="bg1"/>
                </a:solidFill>
              </a:rPr>
              <a:t>Hydrogen peroxide (H2O2) and O3 are the natural strong oxidants present in rainwater.</a:t>
            </a:r>
          </a:p>
          <a:p>
            <a:r>
              <a:rPr lang="en-ZA" dirty="0">
                <a:solidFill>
                  <a:schemeClr val="bg1"/>
                </a:solidFill>
              </a:rPr>
              <a:t>These oxidants can potentially oxidize nearly all the SO2 in a parcel of air.</a:t>
            </a:r>
          </a:p>
          <a:p>
            <a:r>
              <a:rPr lang="en-ZA" dirty="0">
                <a:solidFill>
                  <a:schemeClr val="bg1"/>
                </a:solidFill>
              </a:rPr>
              <a:t>Box 3.8 shows that under such conditions rainfall may well have pH values lower than 3. </a:t>
            </a:r>
          </a:p>
          <a:p>
            <a:r>
              <a:rPr lang="en-ZA" dirty="0">
                <a:solidFill>
                  <a:schemeClr val="bg1"/>
                </a:solidFill>
              </a:rPr>
              <a:t>This illustrates the high acid concentrations possible in the atmosphere as trace pollutants are transferred from the gas phase to droplets. </a:t>
            </a:r>
          </a:p>
          <a:p>
            <a:r>
              <a:rPr lang="en-ZA" dirty="0">
                <a:solidFill>
                  <a:schemeClr val="bg1"/>
                </a:solidFill>
              </a:rPr>
              <a:t>Liquid water in the atmosphere has a volume about a million times smaller than the gas phase; thus a substantial increase in concentration results from dissolution. </a:t>
            </a:r>
            <a:r>
              <a:rPr lang="pt-BR" dirty="0">
                <a:solidFill>
                  <a:schemeClr val="bg1"/>
                </a:solidFill>
              </a:rPr>
              <a:t>O</a:t>
            </a:r>
            <a:r>
              <a:rPr lang="pt-BR" baseline="-25000" dirty="0">
                <a:solidFill>
                  <a:schemeClr val="bg1"/>
                </a:solidFill>
              </a:rPr>
              <a:t>3</a:t>
            </a:r>
            <a:r>
              <a:rPr lang="pt-BR" dirty="0">
                <a:solidFill>
                  <a:schemeClr val="bg1"/>
                </a:solidFill>
              </a:rPr>
              <a:t>(aq)+HSO</a:t>
            </a:r>
            <a:r>
              <a:rPr lang="pt-BR" baseline="-25000" dirty="0">
                <a:solidFill>
                  <a:schemeClr val="bg1"/>
                </a:solidFill>
              </a:rPr>
              <a:t>3(aq) </a:t>
            </a:r>
            <a:r>
              <a:rPr lang="pt-BR" dirty="0">
                <a:solidFill>
                  <a:schemeClr val="bg1"/>
                </a:solidFill>
                <a:sym typeface="Wingdings" panose="05000000000000000000" pitchFamily="2" charset="2"/>
              </a:rPr>
              <a:t> </a:t>
            </a:r>
            <a:r>
              <a:rPr lang="pt-BR" dirty="0">
                <a:solidFill>
                  <a:schemeClr val="bg1"/>
                </a:solidFill>
              </a:rPr>
              <a:t>SO</a:t>
            </a:r>
            <a:r>
              <a:rPr lang="pt-BR" baseline="-25000" dirty="0">
                <a:solidFill>
                  <a:schemeClr val="bg1"/>
                </a:solidFill>
              </a:rPr>
              <a:t>4</a:t>
            </a:r>
            <a:r>
              <a:rPr lang="pt-BR" baseline="30000" dirty="0">
                <a:solidFill>
                  <a:schemeClr val="bg1"/>
                </a:solidFill>
              </a:rPr>
              <a:t>2-</a:t>
            </a:r>
            <a:r>
              <a:rPr lang="pt-BR" dirty="0">
                <a:solidFill>
                  <a:schemeClr val="bg1"/>
                </a:solidFill>
              </a:rPr>
              <a:t>(aq) + H</a:t>
            </a:r>
            <a:r>
              <a:rPr lang="pt-BR" baseline="30000" dirty="0">
                <a:solidFill>
                  <a:schemeClr val="bg1"/>
                </a:solidFill>
              </a:rPr>
              <a:t>+</a:t>
            </a:r>
            <a:r>
              <a:rPr lang="pt-BR" dirty="0">
                <a:solidFill>
                  <a:schemeClr val="bg1"/>
                </a:solidFill>
              </a:rPr>
              <a:t> (aq) +O</a:t>
            </a:r>
            <a:r>
              <a:rPr lang="pt-BR" baseline="-25000" dirty="0">
                <a:solidFill>
                  <a:schemeClr val="bg1"/>
                </a:solidFill>
              </a:rPr>
              <a:t>2</a:t>
            </a:r>
            <a:r>
              <a:rPr lang="pt-BR" dirty="0">
                <a:solidFill>
                  <a:schemeClr val="bg1"/>
                </a:solidFill>
              </a:rPr>
              <a:t> (aq)  </a:t>
            </a:r>
          </a:p>
        </p:txBody>
      </p:sp>
    </p:spTree>
    <p:extLst>
      <p:ext uri="{BB962C8B-B14F-4D97-AF65-F5344CB8AC3E}">
        <p14:creationId xmlns:p14="http://schemas.microsoft.com/office/powerpoint/2010/main" val="246795910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fontScale="85000" lnSpcReduction="10000"/>
          </a:bodyPr>
          <a:lstStyle/>
          <a:p>
            <a:r>
              <a:rPr lang="en-ZA" dirty="0">
                <a:solidFill>
                  <a:schemeClr val="bg1"/>
                </a:solidFill>
              </a:rPr>
              <a:t>After the water falls to the Earth, further concentration enhancement can take place if it freezes as snow. When snow melts the dissolved ions are lost preferentially, as they tend to accumulate on the outside of ice grains which make up </a:t>
            </a:r>
            <a:r>
              <a:rPr lang="en-ZA" dirty="0" err="1">
                <a:solidFill>
                  <a:schemeClr val="bg1"/>
                </a:solidFill>
              </a:rPr>
              <a:t>snowpacks</a:t>
            </a:r>
            <a:r>
              <a:rPr lang="en-ZA" dirty="0">
                <a:solidFill>
                  <a:schemeClr val="bg1"/>
                </a:solidFill>
              </a:rPr>
              <a:t>. This means that at the earliest stages of melting it is the dissolved H</a:t>
            </a:r>
            <a:r>
              <a:rPr lang="en-ZA" baseline="-25000" dirty="0">
                <a:solidFill>
                  <a:schemeClr val="bg1"/>
                </a:solidFill>
              </a:rPr>
              <a:t>2</a:t>
            </a:r>
            <a:r>
              <a:rPr lang="en-ZA" dirty="0">
                <a:solidFill>
                  <a:schemeClr val="bg1"/>
                </a:solidFill>
              </a:rPr>
              <a:t>SO</a:t>
            </a:r>
            <a:r>
              <a:rPr lang="en-ZA" baseline="-25000" dirty="0">
                <a:solidFill>
                  <a:schemeClr val="bg1"/>
                </a:solidFill>
              </a:rPr>
              <a:t>4</a:t>
            </a:r>
            <a:r>
              <a:rPr lang="en-ZA" dirty="0">
                <a:solidFill>
                  <a:schemeClr val="bg1"/>
                </a:solidFill>
              </a:rPr>
              <a:t> that comes out. </a:t>
            </a:r>
          </a:p>
          <a:p>
            <a:r>
              <a:rPr lang="en-ZA" dirty="0">
                <a:solidFill>
                  <a:schemeClr val="bg1"/>
                </a:solidFill>
              </a:rPr>
              <a:t>Concentration factors of as much as 20-fold are possible.</a:t>
            </a:r>
          </a:p>
          <a:p>
            <a:r>
              <a:rPr lang="en-ZA" dirty="0">
                <a:solidFill>
                  <a:schemeClr val="bg1"/>
                </a:solidFill>
              </a:rPr>
              <a:t>This has serious consequences for aquatic organisms, and especially their young, in the spring as the first snows thaw. It is not just acid rain, but acid rain amplified.</a:t>
            </a:r>
          </a:p>
          <a:p>
            <a:r>
              <a:rPr lang="en-ZA" dirty="0">
                <a:solidFill>
                  <a:schemeClr val="bg1"/>
                </a:solidFill>
              </a:rPr>
              <a:t>It is also possible for gaseous or particulate pollutants to be removed directly from the atmosphere to the surface of the Earth under a process known as dry deposition. </a:t>
            </a:r>
          </a:p>
          <a:p>
            <a:r>
              <a:rPr lang="en-ZA" dirty="0">
                <a:solidFill>
                  <a:schemeClr val="bg1"/>
                </a:solidFill>
              </a:rPr>
              <a:t>This removal process may take place over land or the sea, but it is still termed ‘dry deposition’. It is really a bit of a misnomer because the surfaces available for dry deposition are often most effective when wet.</a:t>
            </a:r>
            <a:endParaRPr lang="en-ZA" sz="2400" dirty="0">
              <a:solidFill>
                <a:schemeClr val="bg1"/>
              </a:solidFill>
            </a:endParaRPr>
          </a:p>
        </p:txBody>
      </p:sp>
    </p:spTree>
    <p:extLst>
      <p:ext uri="{BB962C8B-B14F-4D97-AF65-F5344CB8AC3E}">
        <p14:creationId xmlns:p14="http://schemas.microsoft.com/office/powerpoint/2010/main" val="19907030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98" y="260648"/>
            <a:ext cx="8136904" cy="1010282"/>
          </a:xfrm>
        </p:spPr>
        <p:txBody>
          <a:bodyPr>
            <a:noAutofit/>
          </a:bodyPr>
          <a:lstStyle/>
          <a:p>
            <a:pPr algn="l"/>
            <a:r>
              <a:rPr lang="en-ZA" sz="2400" dirty="0">
                <a:solidFill>
                  <a:schemeClr val="bg1"/>
                </a:solidFill>
              </a:rPr>
              <a:t>TEXT BOX-ACIDIFICATION OF RAIN DROPLETS</a:t>
            </a:r>
          </a:p>
        </p:txBody>
      </p:sp>
      <p:sp>
        <p:nvSpPr>
          <p:cNvPr id="3" name="Content Placeholder 2"/>
          <p:cNvSpPr>
            <a:spLocks noGrp="1"/>
          </p:cNvSpPr>
          <p:nvPr>
            <p:ph sz="half" idx="1"/>
          </p:nvPr>
        </p:nvSpPr>
        <p:spPr>
          <a:xfrm>
            <a:off x="560698" y="1270930"/>
            <a:ext cx="3954152" cy="4520270"/>
          </a:xfrm>
        </p:spPr>
        <p:txBody>
          <a:bodyPr>
            <a:noAutofit/>
          </a:bodyPr>
          <a:lstStyle/>
          <a:p>
            <a:r>
              <a:rPr lang="en-ZA" sz="2000" dirty="0">
                <a:solidFill>
                  <a:schemeClr val="bg1"/>
                </a:solidFill>
              </a:rPr>
              <a:t>In Box 3.4 we saw the way reactions affect the solubility of gases. It is possible for some gases to undergo more complex hydration reactions in water, which influence its pH (see</a:t>
            </a:r>
          </a:p>
          <a:p>
            <a:r>
              <a:rPr lang="en-ZA" sz="2000" dirty="0">
                <a:solidFill>
                  <a:schemeClr val="bg1"/>
                </a:solidFill>
              </a:rPr>
              <a:t>Box 3.5). The best known of these is the dissolution of carbon dioxide (CO2), which gives natural rainwater its characteristic </a:t>
            </a:r>
            <a:r>
              <a:rPr lang="en-ZA" sz="2000" dirty="0" err="1">
                <a:solidFill>
                  <a:schemeClr val="bg1"/>
                </a:solidFill>
              </a:rPr>
              <a:t>pH.</a:t>
            </a:r>
            <a:endParaRPr lang="en-ZA" sz="2000" dirty="0">
              <a:solidFill>
                <a:schemeClr val="bg1"/>
              </a:solidFill>
            </a:endParaRPr>
          </a:p>
          <a:p>
            <a:r>
              <a:rPr lang="pt-BR" sz="2000" dirty="0">
                <a:solidFill>
                  <a:schemeClr val="bg1"/>
                </a:solidFill>
              </a:rPr>
              <a:t>CO</a:t>
            </a:r>
            <a:r>
              <a:rPr lang="pt-BR" sz="2000" baseline="-25000" dirty="0">
                <a:solidFill>
                  <a:schemeClr val="bg1"/>
                </a:solidFill>
              </a:rPr>
              <a:t>2</a:t>
            </a:r>
            <a:r>
              <a:rPr lang="pt-BR" sz="2000" dirty="0">
                <a:solidFill>
                  <a:schemeClr val="bg1"/>
                </a:solidFill>
              </a:rPr>
              <a:t>(g) +H</a:t>
            </a:r>
            <a:r>
              <a:rPr lang="pt-BR" sz="2000" baseline="-25000" dirty="0">
                <a:solidFill>
                  <a:schemeClr val="bg1"/>
                </a:solidFill>
              </a:rPr>
              <a:t>2</a:t>
            </a:r>
            <a:r>
              <a:rPr lang="pt-BR" sz="2000" dirty="0">
                <a:solidFill>
                  <a:schemeClr val="bg1"/>
                </a:solidFill>
              </a:rPr>
              <a:t>O(l) </a:t>
            </a:r>
            <a:r>
              <a:rPr lang="pt-BR" sz="2000" dirty="0">
                <a:solidFill>
                  <a:schemeClr val="bg1"/>
                </a:solidFill>
                <a:sym typeface="Wingdings" panose="05000000000000000000" pitchFamily="2" charset="2"/>
              </a:rPr>
              <a:t></a:t>
            </a:r>
            <a:r>
              <a:rPr lang="pt-BR" sz="2000" dirty="0">
                <a:solidFill>
                  <a:schemeClr val="bg1"/>
                </a:solidFill>
              </a:rPr>
              <a:t> H</a:t>
            </a:r>
            <a:r>
              <a:rPr lang="pt-BR" sz="2000" baseline="-25000" dirty="0">
                <a:solidFill>
                  <a:schemeClr val="bg1"/>
                </a:solidFill>
              </a:rPr>
              <a:t>2</a:t>
            </a:r>
            <a:r>
              <a:rPr lang="pt-BR" sz="2000" dirty="0">
                <a:solidFill>
                  <a:schemeClr val="bg1"/>
                </a:solidFill>
              </a:rPr>
              <a:t>CO</a:t>
            </a:r>
            <a:r>
              <a:rPr lang="pt-BR" sz="2000" baseline="-25000" dirty="0">
                <a:solidFill>
                  <a:schemeClr val="bg1"/>
                </a:solidFill>
              </a:rPr>
              <a:t>3</a:t>
            </a:r>
            <a:r>
              <a:rPr lang="pt-BR" sz="2000" dirty="0">
                <a:solidFill>
                  <a:schemeClr val="bg1"/>
                </a:solidFill>
              </a:rPr>
              <a:t>(aq)</a:t>
            </a:r>
          </a:p>
          <a:p>
            <a:r>
              <a:rPr lang="pt-BR" sz="2000" dirty="0">
                <a:solidFill>
                  <a:schemeClr val="bg1"/>
                </a:solidFill>
              </a:rPr>
              <a:t>H</a:t>
            </a:r>
            <a:r>
              <a:rPr lang="pt-BR" sz="2000" baseline="-25000" dirty="0">
                <a:solidFill>
                  <a:schemeClr val="bg1"/>
                </a:solidFill>
              </a:rPr>
              <a:t>2</a:t>
            </a:r>
            <a:r>
              <a:rPr lang="pt-BR" sz="2000" dirty="0">
                <a:solidFill>
                  <a:schemeClr val="bg1"/>
                </a:solidFill>
              </a:rPr>
              <a:t>CO</a:t>
            </a:r>
            <a:r>
              <a:rPr lang="pt-BR" sz="2000" baseline="-25000" dirty="0">
                <a:solidFill>
                  <a:schemeClr val="bg1"/>
                </a:solidFill>
              </a:rPr>
              <a:t>3</a:t>
            </a:r>
            <a:r>
              <a:rPr lang="pt-BR" sz="2000" dirty="0">
                <a:solidFill>
                  <a:schemeClr val="bg1"/>
                </a:solidFill>
              </a:rPr>
              <a:t>(aq) </a:t>
            </a:r>
            <a:r>
              <a:rPr lang="pt-BR" sz="2000" dirty="0">
                <a:solidFill>
                  <a:schemeClr val="bg1"/>
                </a:solidFill>
                <a:sym typeface="Wingdings" panose="05000000000000000000" pitchFamily="2" charset="2"/>
              </a:rPr>
              <a:t></a:t>
            </a:r>
            <a:r>
              <a:rPr lang="pt-BR" sz="2000" dirty="0">
                <a:solidFill>
                  <a:schemeClr val="bg1"/>
                </a:solidFill>
              </a:rPr>
              <a:t>H(aq) HCO</a:t>
            </a:r>
            <a:r>
              <a:rPr lang="pt-BR" sz="2000" baseline="-25000" dirty="0">
                <a:solidFill>
                  <a:schemeClr val="bg1"/>
                </a:solidFill>
              </a:rPr>
              <a:t>3</a:t>
            </a:r>
            <a:r>
              <a:rPr lang="pt-BR" sz="2000" baseline="30000" dirty="0">
                <a:solidFill>
                  <a:schemeClr val="bg1"/>
                </a:solidFill>
              </a:rPr>
              <a:t>-</a:t>
            </a:r>
            <a:r>
              <a:rPr lang="pt-BR" sz="2000" dirty="0">
                <a:solidFill>
                  <a:schemeClr val="bg1"/>
                </a:solidFill>
              </a:rPr>
              <a:t> aq</a:t>
            </a:r>
          </a:p>
          <a:p>
            <a:r>
              <a:rPr lang="pt-BR" sz="2000" dirty="0">
                <a:solidFill>
                  <a:schemeClr val="bg1"/>
                </a:solidFill>
              </a:rPr>
              <a:t>HCO</a:t>
            </a:r>
            <a:r>
              <a:rPr lang="pt-BR" sz="2000" baseline="-25000" dirty="0">
                <a:solidFill>
                  <a:schemeClr val="bg1"/>
                </a:solidFill>
              </a:rPr>
              <a:t>3</a:t>
            </a:r>
            <a:r>
              <a:rPr lang="pt-BR" sz="2000" baseline="30000" dirty="0">
                <a:solidFill>
                  <a:schemeClr val="bg1"/>
                </a:solidFill>
              </a:rPr>
              <a:t>- </a:t>
            </a:r>
            <a:r>
              <a:rPr lang="pt-BR" sz="2000" dirty="0">
                <a:solidFill>
                  <a:schemeClr val="bg1"/>
                </a:solidFill>
              </a:rPr>
              <a:t>(aq) </a:t>
            </a:r>
            <a:r>
              <a:rPr lang="pt-BR" sz="2000" dirty="0">
                <a:solidFill>
                  <a:schemeClr val="bg1"/>
                </a:solidFill>
                <a:sym typeface="Wingdings" panose="05000000000000000000" pitchFamily="2" charset="2"/>
              </a:rPr>
              <a:t></a:t>
            </a:r>
            <a:r>
              <a:rPr lang="pt-BR" sz="2000" dirty="0">
                <a:solidFill>
                  <a:schemeClr val="bg1"/>
                </a:solidFill>
              </a:rPr>
              <a:t>H+ (aq) + CO</a:t>
            </a:r>
            <a:r>
              <a:rPr lang="pt-BR" sz="2000" baseline="-25000" dirty="0">
                <a:solidFill>
                  <a:schemeClr val="bg1"/>
                </a:solidFill>
              </a:rPr>
              <a:t>3</a:t>
            </a:r>
            <a:r>
              <a:rPr lang="pt-BR" sz="2000" baseline="30000" dirty="0">
                <a:solidFill>
                  <a:schemeClr val="bg1"/>
                </a:solidFill>
              </a:rPr>
              <a:t>2-</a:t>
            </a:r>
            <a:r>
              <a:rPr lang="pt-BR" sz="2000" dirty="0">
                <a:solidFill>
                  <a:schemeClr val="bg1"/>
                </a:solidFill>
              </a:rPr>
              <a:t> </a:t>
            </a:r>
          </a:p>
          <a:p>
            <a:endParaRPr lang="en-ZA" sz="2000" dirty="0">
              <a:solidFill>
                <a:schemeClr val="bg1"/>
              </a:solidFill>
            </a:endParaRP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4CA3FEE4-FF81-457E-85CF-3D9405959AAD}"/>
                  </a:ext>
                </a:extLst>
              </p:cNvPr>
              <p:cNvSpPr>
                <a:spLocks noGrp="1"/>
              </p:cNvSpPr>
              <p:nvPr>
                <p:ph sz="half" idx="2"/>
              </p:nvPr>
            </p:nvSpPr>
            <p:spPr>
              <a:xfrm>
                <a:off x="4629150" y="1270930"/>
                <a:ext cx="3954151" cy="5470438"/>
              </a:xfrm>
            </p:spPr>
            <p:txBody>
              <a:bodyPr>
                <a:normAutofit fontScale="85000" lnSpcReduction="20000"/>
              </a:bodyPr>
              <a:lstStyle/>
              <a:p>
                <a:r>
                  <a:rPr lang="en-ZA" dirty="0">
                    <a:solidFill>
                      <a:schemeClr val="bg1"/>
                    </a:solidFill>
                  </a:rPr>
                  <a:t>Equation 3 is not important in </a:t>
                </a:r>
                <a:r>
                  <a:rPr lang="en-ZA" dirty="0" err="1">
                    <a:solidFill>
                      <a:schemeClr val="bg1"/>
                    </a:solidFill>
                  </a:rPr>
                  <a:t>theatmosphere</a:t>
                </a:r>
                <a:r>
                  <a:rPr lang="en-ZA" dirty="0">
                    <a:solidFill>
                      <a:schemeClr val="bg1"/>
                    </a:solidFill>
                  </a:rPr>
                  <a:t>, so the pH of a droplet of water in equilibrium with atmospheric CO2 can be determined by combining the first two equilibrium constant equations that govern the dissolution (i.e. </a:t>
                </a:r>
              </a:p>
              <a:p>
                <a:r>
                  <a:rPr lang="en-ZA" dirty="0">
                    <a:solidFill>
                      <a:schemeClr val="bg1"/>
                    </a:solidFill>
                  </a:rPr>
                  <a:t>Henry’s law, as discussed in Box 3.4) and dissociation. If carbonic acid (H2CO3) is the only source of protons, then </a:t>
                </a:r>
                <a:r>
                  <a:rPr lang="en-ZA" i="1" dirty="0" err="1">
                    <a:solidFill>
                      <a:schemeClr val="bg1"/>
                    </a:solidFill>
                  </a:rPr>
                  <a:t>a</a:t>
                </a:r>
                <a:r>
                  <a:rPr lang="en-ZA" dirty="0" err="1">
                    <a:solidFill>
                      <a:schemeClr val="bg1"/>
                    </a:solidFill>
                  </a:rPr>
                  <a:t>H</a:t>
                </a:r>
                <a:r>
                  <a:rPr lang="en-ZA" dirty="0">
                    <a:solidFill>
                      <a:schemeClr val="bg1"/>
                    </a:solidFill>
                  </a:rPr>
                  <a:t>+ must necessarily equal </a:t>
                </a:r>
                <a:r>
                  <a:rPr lang="en-ZA" i="1" dirty="0">
                    <a:solidFill>
                      <a:schemeClr val="bg1"/>
                    </a:solidFill>
                  </a:rPr>
                  <a:t>a</a:t>
                </a:r>
                <a:r>
                  <a:rPr lang="en-ZA" dirty="0">
                    <a:solidFill>
                      <a:schemeClr val="bg1"/>
                    </a:solidFill>
                  </a:rPr>
                  <a:t>HCO3</a:t>
                </a:r>
              </a:p>
              <a:p>
                <a:pPr marL="0" indent="0">
                  <a:buNone/>
                </a:pPr>
                <a:r>
                  <a:rPr lang="en-ZA" dirty="0">
                    <a:solidFill>
                      <a:schemeClr val="bg1"/>
                    </a:solidFill>
                  </a:rPr>
                  <a:t>-. Thus the equilibrium equation for equation 2 can be written:</a:t>
                </a:r>
              </a:p>
              <a:p>
                <a:pPr marL="0" indent="0">
                  <a:buNone/>
                </a:pPr>
                <a:r>
                  <a:rPr lang="en-ZA" dirty="0">
                    <a:solidFill>
                      <a:schemeClr val="bg1"/>
                    </a:solidFill>
                  </a:rPr>
                  <a:t>K’=</a:t>
                </a:r>
                <a14:m>
                  <m:oMath xmlns:m="http://schemas.openxmlformats.org/officeDocument/2006/math">
                    <m:f>
                      <m:fPr>
                        <m:ctrlPr>
                          <a:rPr lang="pt-BR" sz="2800" i="1" smtClean="0">
                            <a:solidFill>
                              <a:schemeClr val="bg1"/>
                            </a:solidFill>
                            <a:latin typeface="Cambria Math" panose="02040503050406030204" pitchFamily="18" charset="0"/>
                          </a:rPr>
                        </m:ctrlPr>
                      </m:fPr>
                      <m:num>
                        <m:r>
                          <a:rPr lang="en-ZA" sz="2800" b="0" i="1" smtClean="0">
                            <a:solidFill>
                              <a:schemeClr val="bg1"/>
                            </a:solidFill>
                            <a:latin typeface="Cambria Math" panose="02040503050406030204" pitchFamily="18" charset="0"/>
                          </a:rPr>
                          <m:t>𝑎𝐻</m:t>
                        </m:r>
                        <m:r>
                          <a:rPr lang="en-ZA" sz="2800" b="0" i="1" baseline="30000" smtClean="0">
                            <a:solidFill>
                              <a:schemeClr val="bg1"/>
                            </a:solidFill>
                            <a:latin typeface="Cambria Math" panose="02040503050406030204" pitchFamily="18" charset="0"/>
                          </a:rPr>
                          <m:t>+</m:t>
                        </m:r>
                        <m:r>
                          <a:rPr lang="en-ZA" sz="2800" b="0" i="1" smtClean="0">
                            <a:solidFill>
                              <a:schemeClr val="bg1"/>
                            </a:solidFill>
                            <a:latin typeface="Cambria Math" panose="02040503050406030204" pitchFamily="18" charset="0"/>
                          </a:rPr>
                          <m:t>.</m:t>
                        </m:r>
                        <m:r>
                          <a:rPr lang="en-ZA" sz="2800" b="0" i="1" smtClean="0">
                            <a:solidFill>
                              <a:schemeClr val="bg1"/>
                            </a:solidFill>
                            <a:latin typeface="Cambria Math" panose="02040503050406030204" pitchFamily="18" charset="0"/>
                          </a:rPr>
                          <m:t>𝑎𝐻𝐶𝑂</m:t>
                        </m:r>
                        <m:r>
                          <a:rPr lang="en-ZA" sz="2800" b="0" i="1" baseline="-25000" smtClean="0">
                            <a:solidFill>
                              <a:schemeClr val="bg1"/>
                            </a:solidFill>
                            <a:latin typeface="Cambria Math" panose="02040503050406030204" pitchFamily="18" charset="0"/>
                          </a:rPr>
                          <m:t>3</m:t>
                        </m:r>
                        <m:r>
                          <a:rPr lang="en-ZA" sz="2800" b="0" i="1" baseline="30000" smtClean="0">
                            <a:solidFill>
                              <a:schemeClr val="bg1"/>
                            </a:solidFill>
                            <a:latin typeface="Cambria Math" panose="02040503050406030204" pitchFamily="18" charset="0"/>
                          </a:rPr>
                          <m:t>_</m:t>
                        </m:r>
                      </m:num>
                      <m:den>
                        <m:r>
                          <a:rPr lang="en-ZA" sz="2800" i="1">
                            <a:solidFill>
                              <a:schemeClr val="bg1"/>
                            </a:solidFill>
                            <a:latin typeface="Cambria Math" panose="02040503050406030204" pitchFamily="18" charset="0"/>
                          </a:rPr>
                          <m:t>𝑎𝐻</m:t>
                        </m:r>
                        <m:r>
                          <a:rPr lang="en-ZA" sz="2800" b="0" i="1" baseline="-25000" smtClean="0">
                            <a:solidFill>
                              <a:schemeClr val="bg1"/>
                            </a:solidFill>
                            <a:latin typeface="Cambria Math" panose="02040503050406030204" pitchFamily="18" charset="0"/>
                          </a:rPr>
                          <m:t>2</m:t>
                        </m:r>
                        <m:r>
                          <a:rPr lang="en-ZA" sz="2800" i="1">
                            <a:solidFill>
                              <a:schemeClr val="bg1"/>
                            </a:solidFill>
                            <a:latin typeface="Cambria Math" panose="02040503050406030204" pitchFamily="18" charset="0"/>
                          </a:rPr>
                          <m:t>𝐶𝑂</m:t>
                        </m:r>
                        <m:r>
                          <a:rPr lang="en-ZA" sz="2800" i="1" baseline="-25000">
                            <a:solidFill>
                              <a:schemeClr val="bg1"/>
                            </a:solidFill>
                            <a:latin typeface="Cambria Math" panose="02040503050406030204" pitchFamily="18" charset="0"/>
                          </a:rPr>
                          <m:t>3</m:t>
                        </m:r>
                      </m:den>
                    </m:f>
                    <m:r>
                      <a:rPr lang="en-ZA" sz="2800" b="0" i="1" smtClean="0">
                        <a:solidFill>
                          <a:schemeClr val="bg1"/>
                        </a:solidFill>
                        <a:latin typeface="Cambria Math" panose="02040503050406030204" pitchFamily="18" charset="0"/>
                      </a:rPr>
                      <m:t>=</m:t>
                    </m:r>
                    <m:f>
                      <m:fPr>
                        <m:ctrlPr>
                          <a:rPr lang="pt-BR" sz="2800" i="1" smtClean="0">
                            <a:solidFill>
                              <a:schemeClr val="bg1"/>
                            </a:solidFill>
                            <a:latin typeface="Cambria Math" panose="02040503050406030204" pitchFamily="18" charset="0"/>
                          </a:rPr>
                        </m:ctrlPr>
                      </m:fPr>
                      <m:num>
                        <m:d>
                          <m:dPr>
                            <m:ctrlPr>
                              <a:rPr lang="en-ZA" sz="2800" b="0" i="1" smtClean="0">
                                <a:solidFill>
                                  <a:schemeClr val="bg1"/>
                                </a:solidFill>
                                <a:latin typeface="Cambria Math" panose="02040503050406030204" pitchFamily="18" charset="0"/>
                              </a:rPr>
                            </m:ctrlPr>
                          </m:dPr>
                          <m:e>
                            <m:r>
                              <a:rPr lang="en-ZA" sz="2800" b="0" i="1" smtClean="0">
                                <a:solidFill>
                                  <a:schemeClr val="bg1"/>
                                </a:solidFill>
                                <a:latin typeface="Cambria Math" panose="02040503050406030204" pitchFamily="18" charset="0"/>
                              </a:rPr>
                              <m:t>𝑎𝐻</m:t>
                            </m:r>
                            <m:r>
                              <a:rPr lang="en-ZA" sz="2800" b="0" i="1" baseline="30000" smtClean="0">
                                <a:solidFill>
                                  <a:schemeClr val="bg1"/>
                                </a:solidFill>
                                <a:latin typeface="Cambria Math" panose="02040503050406030204" pitchFamily="18" charset="0"/>
                              </a:rPr>
                              <m:t>+</m:t>
                            </m:r>
                          </m:e>
                        </m:d>
                        <m:r>
                          <a:rPr lang="en-ZA" sz="2800" b="0" i="1" baseline="30000" smtClean="0">
                            <a:solidFill>
                              <a:schemeClr val="bg1"/>
                            </a:solidFill>
                            <a:latin typeface="Cambria Math" panose="02040503050406030204" pitchFamily="18" charset="0"/>
                          </a:rPr>
                          <m:t>2</m:t>
                        </m:r>
                      </m:num>
                      <m:den>
                        <m:r>
                          <a:rPr lang="en-ZA" sz="2800" b="0" i="1" smtClean="0">
                            <a:solidFill>
                              <a:schemeClr val="bg1"/>
                            </a:solidFill>
                            <a:latin typeface="Cambria Math" panose="02040503050406030204" pitchFamily="18" charset="0"/>
                          </a:rPr>
                          <m:t>𝑎𝐻</m:t>
                        </m:r>
                        <m:r>
                          <a:rPr lang="en-ZA" sz="2800" b="0" i="1" baseline="-25000" smtClean="0">
                            <a:solidFill>
                              <a:schemeClr val="bg1"/>
                            </a:solidFill>
                            <a:latin typeface="Cambria Math" panose="02040503050406030204" pitchFamily="18" charset="0"/>
                          </a:rPr>
                          <m:t>2</m:t>
                        </m:r>
                        <m:r>
                          <a:rPr lang="en-ZA" sz="2800" b="0" i="1" smtClean="0">
                            <a:solidFill>
                              <a:schemeClr val="bg1"/>
                            </a:solidFill>
                            <a:latin typeface="Cambria Math" panose="02040503050406030204" pitchFamily="18" charset="0"/>
                          </a:rPr>
                          <m:t>𝐶𝑂</m:t>
                        </m:r>
                        <m:r>
                          <a:rPr lang="en-ZA" sz="2800" b="0" i="1" baseline="-25000" smtClean="0">
                            <a:solidFill>
                              <a:schemeClr val="bg1"/>
                            </a:solidFill>
                            <a:latin typeface="Cambria Math" panose="02040503050406030204" pitchFamily="18" charset="0"/>
                          </a:rPr>
                          <m:t>3</m:t>
                        </m:r>
                      </m:den>
                    </m:f>
                  </m:oMath>
                </a14:m>
                <a:endParaRPr lang="en-ZA" sz="2800" dirty="0">
                  <a:solidFill>
                    <a:schemeClr val="bg1"/>
                  </a:solidFill>
                </a:endParaRPr>
              </a:p>
              <a:p>
                <a:pPr marL="0" indent="0">
                  <a:buNone/>
                </a:pPr>
                <a:endParaRPr lang="en-ZA" dirty="0">
                  <a:solidFill>
                    <a:schemeClr val="bg1"/>
                  </a:solidFill>
                </a:endParaRPr>
              </a:p>
            </p:txBody>
          </p:sp>
        </mc:Choice>
        <mc:Fallback xmlns="">
          <p:sp>
            <p:nvSpPr>
              <p:cNvPr id="7" name="Content Placeholder 6">
                <a:extLst>
                  <a:ext uri="{FF2B5EF4-FFF2-40B4-BE49-F238E27FC236}">
                    <a16:creationId xmlns:a16="http://schemas.microsoft.com/office/drawing/2014/main" id="{4CA3FEE4-FF81-457E-85CF-3D9405959AAD}"/>
                  </a:ext>
                </a:extLst>
              </p:cNvPr>
              <p:cNvSpPr>
                <a:spLocks noGrp="1" noRot="1" noChangeAspect="1" noMove="1" noResize="1" noEditPoints="1" noAdjustHandles="1" noChangeArrowheads="1" noChangeShapeType="1" noTextEdit="1"/>
              </p:cNvSpPr>
              <p:nvPr>
                <p:ph sz="half" idx="2"/>
              </p:nvPr>
            </p:nvSpPr>
            <p:spPr>
              <a:xfrm>
                <a:off x="4629150" y="1270930"/>
                <a:ext cx="3954151" cy="5470438"/>
              </a:xfrm>
              <a:blipFill>
                <a:blip r:embed="rId2"/>
                <a:stretch>
                  <a:fillRect l="-3236" t="-2339" r="-3698"/>
                </a:stretch>
              </a:blipFill>
            </p:spPr>
            <p:txBody>
              <a:bodyPr/>
              <a:lstStyle/>
              <a:p>
                <a:r>
                  <a:rPr lang="en-ZA">
                    <a:noFill/>
                  </a:rPr>
                  <a:t> </a:t>
                </a:r>
              </a:p>
            </p:txBody>
          </p:sp>
        </mc:Fallback>
      </mc:AlternateContent>
    </p:spTree>
    <p:extLst>
      <p:ext uri="{BB962C8B-B14F-4D97-AF65-F5344CB8AC3E}">
        <p14:creationId xmlns:p14="http://schemas.microsoft.com/office/powerpoint/2010/main" val="37444951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AA19-5A54-4535-9463-51026ED7D5EE}"/>
              </a:ext>
            </a:extLst>
          </p:cNvPr>
          <p:cNvSpPr>
            <a:spLocks noGrp="1"/>
          </p:cNvSpPr>
          <p:nvPr>
            <p:ph type="title"/>
          </p:nvPr>
        </p:nvSpPr>
        <p:spPr>
          <a:xfrm>
            <a:off x="467544" y="332656"/>
            <a:ext cx="8208911" cy="720080"/>
          </a:xfrm>
        </p:spPr>
        <p:txBody>
          <a:bodyPr/>
          <a:lstStyle/>
          <a:p>
            <a:r>
              <a:rPr lang="en-ZA" dirty="0">
                <a:solidFill>
                  <a:schemeClr val="bg1"/>
                </a:solidFill>
              </a:rPr>
              <a:t>TEXT BOX-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EBBD4F-EB60-4405-8531-3A74EC4A2581}"/>
                  </a:ext>
                </a:extLst>
              </p:cNvPr>
              <p:cNvSpPr>
                <a:spLocks noGrp="1"/>
              </p:cNvSpPr>
              <p:nvPr>
                <p:ph sz="half" idx="1"/>
              </p:nvPr>
            </p:nvSpPr>
            <p:spPr>
              <a:xfrm>
                <a:off x="467544" y="1052736"/>
                <a:ext cx="4047306" cy="5616624"/>
              </a:xfrm>
            </p:spPr>
            <p:txBody>
              <a:bodyPr>
                <a:normAutofit fontScale="62500" lnSpcReduction="20000"/>
              </a:bodyPr>
              <a:lstStyle/>
              <a:p>
                <a:r>
                  <a:rPr lang="en-ZA" dirty="0">
                    <a:solidFill>
                      <a:schemeClr val="bg1"/>
                    </a:solidFill>
                  </a:rPr>
                  <a:t>The Henry’s law constant defined by equation 1 is:</a:t>
                </a:r>
              </a:p>
              <a:p>
                <a:r>
                  <a:rPr lang="en-ZA" dirty="0">
                    <a:solidFill>
                      <a:schemeClr val="bg1"/>
                    </a:solidFill>
                  </a:rPr>
                  <a:t>K</a:t>
                </a:r>
                <a:r>
                  <a:rPr lang="en-ZA" baseline="-25000" dirty="0">
                    <a:solidFill>
                      <a:schemeClr val="bg1"/>
                    </a:solidFill>
                  </a:rPr>
                  <a:t>H</a:t>
                </a:r>
                <a:r>
                  <a:rPr lang="en-ZA" dirty="0">
                    <a:solidFill>
                      <a:schemeClr val="bg1"/>
                    </a:solidFill>
                  </a:rPr>
                  <a:t>=</a:t>
                </a:r>
                <a14:m>
                  <m:oMath xmlns:m="http://schemas.openxmlformats.org/officeDocument/2006/math">
                    <m:f>
                      <m:fPr>
                        <m:ctrlPr>
                          <a:rPr lang="pt-BR" i="1">
                            <a:solidFill>
                              <a:schemeClr val="bg1"/>
                            </a:solidFill>
                            <a:latin typeface="Cambria Math" panose="02040503050406030204" pitchFamily="18" charset="0"/>
                          </a:rPr>
                        </m:ctrlPr>
                      </m:fPr>
                      <m:num>
                        <m:r>
                          <a:rPr lang="en-ZA" i="1">
                            <a:solidFill>
                              <a:schemeClr val="bg1"/>
                            </a:solidFill>
                            <a:latin typeface="Cambria Math" panose="02040503050406030204" pitchFamily="18" charset="0"/>
                          </a:rPr>
                          <m:t>𝑎𝐻</m:t>
                        </m:r>
                        <m:r>
                          <a:rPr lang="en-ZA" b="0" i="1" smtClean="0">
                            <a:solidFill>
                              <a:schemeClr val="bg1"/>
                            </a:solidFill>
                            <a:latin typeface="Cambria Math" panose="02040503050406030204" pitchFamily="18" charset="0"/>
                          </a:rPr>
                          <m:t>2</m:t>
                        </m:r>
                        <m:r>
                          <a:rPr lang="en-ZA" i="1">
                            <a:solidFill>
                              <a:schemeClr val="bg1"/>
                            </a:solidFill>
                            <a:latin typeface="Cambria Math" panose="02040503050406030204" pitchFamily="18" charset="0"/>
                          </a:rPr>
                          <m:t>𝐶𝑂</m:t>
                        </m:r>
                        <m:r>
                          <a:rPr lang="en-ZA" i="1" baseline="-25000" smtClean="0">
                            <a:solidFill>
                              <a:schemeClr val="bg1"/>
                            </a:solidFill>
                            <a:latin typeface="Cambria Math" panose="02040503050406030204" pitchFamily="18" charset="0"/>
                          </a:rPr>
                          <m:t>3</m:t>
                        </m:r>
                      </m:num>
                      <m:den>
                        <m:r>
                          <a:rPr lang="en-ZA" b="0" i="1" smtClean="0">
                            <a:solidFill>
                              <a:schemeClr val="bg1"/>
                            </a:solidFill>
                            <a:latin typeface="Cambria Math" panose="02040503050406030204" pitchFamily="18" charset="0"/>
                          </a:rPr>
                          <m:t>𝑝𝐶</m:t>
                        </m:r>
                        <m:r>
                          <a:rPr lang="en-ZA" i="1">
                            <a:solidFill>
                              <a:schemeClr val="bg1"/>
                            </a:solidFill>
                            <a:latin typeface="Cambria Math" panose="02040503050406030204" pitchFamily="18" charset="0"/>
                          </a:rPr>
                          <m:t>𝑂</m:t>
                        </m:r>
                        <m:r>
                          <a:rPr lang="en-ZA" b="0" i="1" baseline="-25000" smtClean="0">
                            <a:solidFill>
                              <a:schemeClr val="bg1"/>
                            </a:solidFill>
                            <a:latin typeface="Cambria Math" panose="02040503050406030204" pitchFamily="18" charset="0"/>
                          </a:rPr>
                          <m:t>2</m:t>
                        </m:r>
                      </m:den>
                    </m:f>
                  </m:oMath>
                </a14:m>
                <a:endParaRPr lang="en-ZA" dirty="0">
                  <a:solidFill>
                    <a:schemeClr val="bg1"/>
                  </a:solidFill>
                </a:endParaRPr>
              </a:p>
              <a:p>
                <a:r>
                  <a:rPr lang="en-ZA" dirty="0">
                    <a:solidFill>
                      <a:schemeClr val="bg1"/>
                    </a:solidFill>
                  </a:rPr>
                  <a:t>which defines </a:t>
                </a:r>
                <a:r>
                  <a:rPr lang="en-ZA" i="1" dirty="0">
                    <a:solidFill>
                      <a:schemeClr val="bg1"/>
                    </a:solidFill>
                  </a:rPr>
                  <a:t>a</a:t>
                </a:r>
                <a:r>
                  <a:rPr lang="en-ZA" dirty="0">
                    <a:solidFill>
                      <a:schemeClr val="bg1"/>
                    </a:solidFill>
                  </a:rPr>
                  <a:t>H2CO3 as </a:t>
                </a:r>
                <a:r>
                  <a:rPr lang="en-ZA" i="1" dirty="0">
                    <a:solidFill>
                      <a:schemeClr val="bg1"/>
                    </a:solidFill>
                  </a:rPr>
                  <a:t>K</a:t>
                </a:r>
                <a:r>
                  <a:rPr lang="en-ZA" dirty="0">
                    <a:solidFill>
                      <a:schemeClr val="bg1"/>
                    </a:solidFill>
                  </a:rPr>
                  <a:t>H.</a:t>
                </a:r>
                <a:r>
                  <a:rPr lang="en-ZA" i="1" dirty="0">
                    <a:solidFill>
                      <a:schemeClr val="bg1"/>
                    </a:solidFill>
                  </a:rPr>
                  <a:t>p</a:t>
                </a:r>
                <a:r>
                  <a:rPr lang="en-ZA" dirty="0">
                    <a:solidFill>
                      <a:schemeClr val="bg1"/>
                    </a:solidFill>
                  </a:rPr>
                  <a:t>CO2, which can</a:t>
                </a:r>
              </a:p>
              <a:p>
                <a:r>
                  <a:rPr lang="en-ZA" dirty="0">
                    <a:solidFill>
                      <a:schemeClr val="bg1"/>
                    </a:solidFill>
                  </a:rPr>
                  <a:t>now be substituted in equation 4:</a:t>
                </a:r>
              </a:p>
              <a:p>
                <a:r>
                  <a:rPr lang="pt-BR" dirty="0">
                    <a:solidFill>
                      <a:schemeClr val="bg1"/>
                    </a:solidFill>
                  </a:rPr>
                  <a:t>K’=</a:t>
                </a:r>
                <a14:m>
                  <m:oMath xmlns:m="http://schemas.openxmlformats.org/officeDocument/2006/math">
                    <m:f>
                      <m:fPr>
                        <m:ctrlPr>
                          <a:rPr lang="pt-BR" i="1">
                            <a:solidFill>
                              <a:schemeClr val="bg1"/>
                            </a:solidFill>
                            <a:latin typeface="Cambria Math" panose="02040503050406030204" pitchFamily="18" charset="0"/>
                          </a:rPr>
                        </m:ctrlPr>
                      </m:fPr>
                      <m:num>
                        <m:d>
                          <m:dPr>
                            <m:ctrlPr>
                              <a:rPr lang="en-ZA" i="1">
                                <a:solidFill>
                                  <a:schemeClr val="bg1"/>
                                </a:solidFill>
                                <a:latin typeface="Cambria Math" panose="02040503050406030204" pitchFamily="18" charset="0"/>
                              </a:rPr>
                            </m:ctrlPr>
                          </m:dPr>
                          <m:e>
                            <m:r>
                              <a:rPr lang="en-ZA" i="1">
                                <a:solidFill>
                                  <a:schemeClr val="bg1"/>
                                </a:solidFill>
                                <a:latin typeface="Cambria Math" panose="02040503050406030204" pitchFamily="18" charset="0"/>
                              </a:rPr>
                              <m:t>𝑎𝐻</m:t>
                            </m:r>
                            <m:r>
                              <a:rPr lang="en-ZA" i="1" baseline="30000">
                                <a:solidFill>
                                  <a:schemeClr val="bg1"/>
                                </a:solidFill>
                                <a:latin typeface="Cambria Math" panose="02040503050406030204" pitchFamily="18" charset="0"/>
                              </a:rPr>
                              <m:t>+</m:t>
                            </m:r>
                          </m:e>
                        </m:d>
                        <m:r>
                          <a:rPr lang="en-ZA" i="1" baseline="30000">
                            <a:solidFill>
                              <a:schemeClr val="bg1"/>
                            </a:solidFill>
                            <a:latin typeface="Cambria Math" panose="02040503050406030204" pitchFamily="18" charset="0"/>
                          </a:rPr>
                          <m:t>2</m:t>
                        </m:r>
                      </m:num>
                      <m:den>
                        <m:r>
                          <a:rPr lang="en-ZA" b="0" i="1" smtClean="0">
                            <a:solidFill>
                              <a:schemeClr val="bg1"/>
                            </a:solidFill>
                            <a:latin typeface="Cambria Math" panose="02040503050406030204" pitchFamily="18" charset="0"/>
                          </a:rPr>
                          <m:t>𝐾</m:t>
                        </m:r>
                        <m:r>
                          <a:rPr lang="en-ZA" b="0" i="1" baseline="-25000" smtClean="0">
                            <a:solidFill>
                              <a:schemeClr val="bg1"/>
                            </a:solidFill>
                            <a:latin typeface="Cambria Math" panose="02040503050406030204" pitchFamily="18" charset="0"/>
                          </a:rPr>
                          <m:t>𝐻</m:t>
                        </m:r>
                        <m:r>
                          <a:rPr lang="en-ZA" b="0" i="1" smtClean="0">
                            <a:solidFill>
                              <a:schemeClr val="bg1"/>
                            </a:solidFill>
                            <a:latin typeface="Cambria Math" panose="02040503050406030204" pitchFamily="18" charset="0"/>
                          </a:rPr>
                          <m:t>.</m:t>
                        </m:r>
                        <m:r>
                          <a:rPr lang="en-ZA" b="0" i="1" smtClean="0">
                            <a:solidFill>
                              <a:schemeClr val="bg1"/>
                            </a:solidFill>
                            <a:latin typeface="Cambria Math" panose="02040503050406030204" pitchFamily="18" charset="0"/>
                          </a:rPr>
                          <m:t>𝑝𝐶𝑂</m:t>
                        </m:r>
                        <m:r>
                          <a:rPr lang="en-ZA" i="1" baseline="-25000">
                            <a:solidFill>
                              <a:schemeClr val="bg1"/>
                            </a:solidFill>
                            <a:latin typeface="Cambria Math" panose="02040503050406030204" pitchFamily="18" charset="0"/>
                          </a:rPr>
                          <m:t>3</m:t>
                        </m:r>
                      </m:den>
                    </m:f>
                  </m:oMath>
                </a14:m>
                <a:endParaRPr lang="en-ZA" dirty="0">
                  <a:solidFill>
                    <a:schemeClr val="bg1"/>
                  </a:solidFill>
                </a:endParaRPr>
              </a:p>
              <a:p>
                <a:r>
                  <a:rPr lang="en-ZA" dirty="0">
                    <a:solidFill>
                      <a:schemeClr val="bg1"/>
                    </a:solidFill>
                  </a:rPr>
                  <a:t>Rearranging gives:</a:t>
                </a:r>
              </a:p>
              <a:p>
                <a:r>
                  <a:rPr lang="en-ZA" i="1" dirty="0" err="1">
                    <a:solidFill>
                      <a:schemeClr val="bg1"/>
                    </a:solidFill>
                  </a:rPr>
                  <a:t>a</a:t>
                </a:r>
                <a:r>
                  <a:rPr lang="en-ZA" dirty="0" err="1">
                    <a:solidFill>
                      <a:schemeClr val="bg1"/>
                    </a:solidFill>
                  </a:rPr>
                  <a:t>H</a:t>
                </a:r>
                <a:r>
                  <a:rPr lang="en-ZA" dirty="0">
                    <a:solidFill>
                      <a:schemeClr val="bg1"/>
                    </a:solidFill>
                  </a:rPr>
                  <a:t> =(</a:t>
                </a:r>
                <a:r>
                  <a:rPr lang="en-ZA" i="1" dirty="0">
                    <a:solidFill>
                      <a:schemeClr val="bg1"/>
                    </a:solidFill>
                  </a:rPr>
                  <a:t>K</a:t>
                </a:r>
                <a:r>
                  <a:rPr lang="en-ZA" baseline="-25000" dirty="0">
                    <a:solidFill>
                      <a:schemeClr val="bg1"/>
                    </a:solidFill>
                  </a:rPr>
                  <a:t>H</a:t>
                </a:r>
                <a:r>
                  <a:rPr lang="en-ZA" i="1" dirty="0">
                    <a:solidFill>
                      <a:schemeClr val="bg1"/>
                    </a:solidFill>
                  </a:rPr>
                  <a:t>K’p</a:t>
                </a:r>
                <a:r>
                  <a:rPr lang="en-ZA" dirty="0">
                    <a:solidFill>
                      <a:schemeClr val="bg1"/>
                    </a:solidFill>
                  </a:rPr>
                  <a:t>CO</a:t>
                </a:r>
                <a:r>
                  <a:rPr lang="en-ZA" baseline="-25000" dirty="0">
                    <a:solidFill>
                      <a:schemeClr val="bg1"/>
                    </a:solidFill>
                  </a:rPr>
                  <a:t>2</a:t>
                </a:r>
                <a:r>
                  <a:rPr lang="en-ZA" dirty="0">
                    <a:solidFill>
                      <a:schemeClr val="bg1"/>
                    </a:solidFill>
                  </a:rPr>
                  <a:t> ) </a:t>
                </a:r>
                <a:r>
                  <a:rPr lang="en-ZA" baseline="30000" dirty="0">
                    <a:solidFill>
                      <a:schemeClr val="bg1"/>
                    </a:solidFill>
                  </a:rPr>
                  <a:t>½</a:t>
                </a:r>
              </a:p>
              <a:p>
                <a:r>
                  <a:rPr lang="en-ZA" dirty="0">
                    <a:solidFill>
                      <a:schemeClr val="bg1"/>
                    </a:solidFill>
                  </a:rPr>
                  <a:t>Substituting the appropriate values of the</a:t>
                </a:r>
              </a:p>
              <a:p>
                <a:r>
                  <a:rPr lang="en-ZA" dirty="0">
                    <a:solidFill>
                      <a:schemeClr val="bg1"/>
                    </a:solidFill>
                  </a:rPr>
                  <a:t>equilibrium constants (Table 1) and using</a:t>
                </a:r>
              </a:p>
              <a:p>
                <a:r>
                  <a:rPr lang="en-ZA" dirty="0">
                    <a:solidFill>
                      <a:schemeClr val="bg1"/>
                    </a:solidFill>
                  </a:rPr>
                  <a:t>a CO2 partial pressure (</a:t>
                </a:r>
                <a:r>
                  <a:rPr lang="en-ZA" i="1" dirty="0">
                    <a:solidFill>
                      <a:schemeClr val="bg1"/>
                    </a:solidFill>
                  </a:rPr>
                  <a:t>p</a:t>
                </a:r>
                <a:r>
                  <a:rPr lang="en-ZA" dirty="0">
                    <a:solidFill>
                      <a:schemeClr val="bg1"/>
                    </a:solidFill>
                  </a:rPr>
                  <a:t>CO2) of 360ppm,</a:t>
                </a:r>
              </a:p>
              <a:p>
                <a:r>
                  <a:rPr lang="en-ZA" dirty="0">
                    <a:solidFill>
                      <a:schemeClr val="bg1"/>
                    </a:solidFill>
                  </a:rPr>
                  <a:t>i.e. 3.6 \ 10-4 </a:t>
                </a:r>
                <a:r>
                  <a:rPr lang="en-ZA" dirty="0" err="1">
                    <a:solidFill>
                      <a:schemeClr val="bg1"/>
                    </a:solidFill>
                  </a:rPr>
                  <a:t>atm</a:t>
                </a:r>
                <a:r>
                  <a:rPr lang="en-ZA" dirty="0">
                    <a:solidFill>
                      <a:schemeClr val="bg1"/>
                    </a:solidFill>
                  </a:rPr>
                  <a:t>, will yield a hydrogen</a:t>
                </a:r>
              </a:p>
              <a:p>
                <a:r>
                  <a:rPr lang="en-ZA" dirty="0">
                    <a:solidFill>
                      <a:schemeClr val="bg1"/>
                    </a:solidFill>
                  </a:rPr>
                  <a:t>ion (H+) activity of 2.4 \ 10-6moll-1 or a</a:t>
                </a:r>
              </a:p>
              <a:p>
                <a:r>
                  <a:rPr lang="en-ZA" dirty="0">
                    <a:solidFill>
                      <a:schemeClr val="bg1"/>
                    </a:solidFill>
                  </a:rPr>
                  <a:t>pH of 5.6.</a:t>
                </a:r>
              </a:p>
              <a:p>
                <a:endParaRPr lang="en-ZA" dirty="0">
                  <a:solidFill>
                    <a:schemeClr val="bg1"/>
                  </a:solidFill>
                </a:endParaRPr>
              </a:p>
            </p:txBody>
          </p:sp>
        </mc:Choice>
        <mc:Fallback xmlns="">
          <p:sp>
            <p:nvSpPr>
              <p:cNvPr id="3" name="Content Placeholder 2">
                <a:extLst>
                  <a:ext uri="{FF2B5EF4-FFF2-40B4-BE49-F238E27FC236}">
                    <a16:creationId xmlns:a16="http://schemas.microsoft.com/office/drawing/2014/main" id="{38EBBD4F-EB60-4405-8531-3A74EC4A2581}"/>
                  </a:ext>
                </a:extLst>
              </p:cNvPr>
              <p:cNvSpPr>
                <a:spLocks noGrp="1" noRot="1" noChangeAspect="1" noMove="1" noResize="1" noEditPoints="1" noAdjustHandles="1" noChangeArrowheads="1" noChangeShapeType="1" noTextEdit="1"/>
              </p:cNvSpPr>
              <p:nvPr>
                <p:ph sz="half" idx="1"/>
              </p:nvPr>
            </p:nvSpPr>
            <p:spPr>
              <a:xfrm>
                <a:off x="467544" y="1052736"/>
                <a:ext cx="4047306" cy="5616624"/>
              </a:xfrm>
              <a:blipFill>
                <a:blip r:embed="rId2"/>
                <a:stretch>
                  <a:fillRect l="-2108" t="-1629" r="-2560"/>
                </a:stretch>
              </a:blipFill>
            </p:spPr>
            <p:txBody>
              <a:bodyPr/>
              <a:lstStyle/>
              <a:p>
                <a:r>
                  <a:rPr lang="en-ZA">
                    <a:noFill/>
                  </a:rPr>
                  <a:t> </a:t>
                </a:r>
              </a:p>
            </p:txBody>
          </p:sp>
        </mc:Fallback>
      </mc:AlternateContent>
      <p:sp>
        <p:nvSpPr>
          <p:cNvPr id="4" name="Content Placeholder 3">
            <a:extLst>
              <a:ext uri="{FF2B5EF4-FFF2-40B4-BE49-F238E27FC236}">
                <a16:creationId xmlns:a16="http://schemas.microsoft.com/office/drawing/2014/main" id="{B74E2308-E96E-489B-A1B7-86851B972BCD}"/>
              </a:ext>
            </a:extLst>
          </p:cNvPr>
          <p:cNvSpPr>
            <a:spLocks noGrp="1"/>
          </p:cNvSpPr>
          <p:nvPr>
            <p:ph sz="half" idx="2"/>
          </p:nvPr>
        </p:nvSpPr>
        <p:spPr>
          <a:xfrm>
            <a:off x="4629150" y="836712"/>
            <a:ext cx="4047305" cy="5832648"/>
          </a:xfrm>
        </p:spPr>
        <p:txBody>
          <a:bodyPr>
            <a:normAutofit fontScale="62500" lnSpcReduction="20000"/>
          </a:bodyPr>
          <a:lstStyle/>
          <a:p>
            <a:r>
              <a:rPr lang="en-ZA" dirty="0">
                <a:solidFill>
                  <a:schemeClr val="bg1"/>
                </a:solidFill>
              </a:rPr>
              <a:t>Sulphur dioxide (SO2) is at much lower</a:t>
            </a:r>
          </a:p>
          <a:p>
            <a:r>
              <a:rPr lang="en-ZA" dirty="0">
                <a:solidFill>
                  <a:schemeClr val="bg1"/>
                </a:solidFill>
              </a:rPr>
              <a:t>activity in the atmosphere, but it has a</a:t>
            </a:r>
          </a:p>
          <a:p>
            <a:r>
              <a:rPr lang="en-ZA" dirty="0">
                <a:solidFill>
                  <a:schemeClr val="bg1"/>
                </a:solidFill>
              </a:rPr>
              <a:t>greater solubility and dissociation constant.</a:t>
            </a:r>
          </a:p>
          <a:p>
            <a:r>
              <a:rPr lang="en-ZA" dirty="0">
                <a:solidFill>
                  <a:schemeClr val="bg1"/>
                </a:solidFill>
              </a:rPr>
              <a:t>We can set equations analogous to those for</a:t>
            </a:r>
          </a:p>
          <a:p>
            <a:r>
              <a:rPr lang="en-ZA" dirty="0">
                <a:solidFill>
                  <a:schemeClr val="bg1"/>
                </a:solidFill>
              </a:rPr>
              <a:t>CO2:</a:t>
            </a:r>
          </a:p>
          <a:p>
            <a:r>
              <a:rPr lang="en-ZA" i="1" dirty="0">
                <a:solidFill>
                  <a:schemeClr val="bg1"/>
                </a:solidFill>
              </a:rPr>
              <a:t>a</a:t>
            </a:r>
            <a:r>
              <a:rPr lang="en-ZA" dirty="0">
                <a:solidFill>
                  <a:schemeClr val="bg1"/>
                </a:solidFill>
              </a:rPr>
              <a:t>SO2(g) + </a:t>
            </a:r>
            <a:r>
              <a:rPr lang="en-ZA" i="1" dirty="0">
                <a:solidFill>
                  <a:schemeClr val="bg1"/>
                </a:solidFill>
              </a:rPr>
              <a:t>a</a:t>
            </a:r>
            <a:r>
              <a:rPr lang="en-ZA" dirty="0">
                <a:solidFill>
                  <a:schemeClr val="bg1"/>
                </a:solidFill>
              </a:rPr>
              <a:t>H2O </a:t>
            </a:r>
            <a:r>
              <a:rPr lang="en-ZA" dirty="0">
                <a:solidFill>
                  <a:schemeClr val="bg1"/>
                </a:solidFill>
                <a:sym typeface="Wingdings" panose="05000000000000000000" pitchFamily="2" charset="2"/>
              </a:rPr>
              <a:t></a:t>
            </a:r>
            <a:r>
              <a:rPr lang="en-ZA" i="1" dirty="0">
                <a:solidFill>
                  <a:schemeClr val="bg1"/>
                </a:solidFill>
              </a:rPr>
              <a:t>a</a:t>
            </a:r>
            <a:r>
              <a:rPr lang="en-ZA" dirty="0">
                <a:solidFill>
                  <a:schemeClr val="bg1"/>
                </a:solidFill>
              </a:rPr>
              <a:t>H2SO3(</a:t>
            </a:r>
            <a:r>
              <a:rPr lang="en-ZA" dirty="0" err="1">
                <a:solidFill>
                  <a:schemeClr val="bg1"/>
                </a:solidFill>
              </a:rPr>
              <a:t>aq</a:t>
            </a:r>
            <a:r>
              <a:rPr lang="en-ZA" dirty="0">
                <a:solidFill>
                  <a:schemeClr val="bg1"/>
                </a:solidFill>
              </a:rPr>
              <a:t>)</a:t>
            </a:r>
          </a:p>
          <a:p>
            <a:r>
              <a:rPr lang="de-DE" i="1" dirty="0">
                <a:solidFill>
                  <a:schemeClr val="bg1"/>
                </a:solidFill>
              </a:rPr>
              <a:t>a</a:t>
            </a:r>
            <a:r>
              <a:rPr lang="de-DE" dirty="0">
                <a:solidFill>
                  <a:schemeClr val="bg1"/>
                </a:solidFill>
              </a:rPr>
              <a:t>H2SO3(aq) </a:t>
            </a:r>
            <a:r>
              <a:rPr lang="de-DE" dirty="0">
                <a:solidFill>
                  <a:schemeClr val="bg1"/>
                </a:solidFill>
                <a:sym typeface="Wingdings" panose="05000000000000000000" pitchFamily="2" charset="2"/>
              </a:rPr>
              <a:t></a:t>
            </a:r>
            <a:r>
              <a:rPr lang="de-DE" i="1" dirty="0">
                <a:solidFill>
                  <a:schemeClr val="bg1"/>
                </a:solidFill>
              </a:rPr>
              <a:t>a</a:t>
            </a:r>
            <a:r>
              <a:rPr lang="de-DE" dirty="0">
                <a:solidFill>
                  <a:schemeClr val="bg1"/>
                </a:solidFill>
              </a:rPr>
              <a:t>H(aq) </a:t>
            </a:r>
            <a:r>
              <a:rPr lang="de-DE" i="1" dirty="0">
                <a:solidFill>
                  <a:schemeClr val="bg1"/>
                </a:solidFill>
              </a:rPr>
              <a:t>a</a:t>
            </a:r>
            <a:r>
              <a:rPr lang="de-DE" dirty="0">
                <a:solidFill>
                  <a:schemeClr val="bg1"/>
                </a:solidFill>
              </a:rPr>
              <a:t>HSO3 aq</a:t>
            </a:r>
          </a:p>
          <a:p>
            <a:r>
              <a:rPr lang="en-ZA" dirty="0">
                <a:solidFill>
                  <a:schemeClr val="bg1"/>
                </a:solidFill>
              </a:rPr>
              <a:t>and once again rearranging give</a:t>
            </a:r>
          </a:p>
          <a:p>
            <a:r>
              <a:rPr lang="en-ZA" i="1" dirty="0" err="1">
                <a:solidFill>
                  <a:schemeClr val="bg1"/>
                </a:solidFill>
              </a:rPr>
              <a:t>a</a:t>
            </a:r>
            <a:r>
              <a:rPr lang="en-ZA" dirty="0" err="1">
                <a:solidFill>
                  <a:schemeClr val="bg1"/>
                </a:solidFill>
              </a:rPr>
              <a:t>H</a:t>
            </a:r>
            <a:r>
              <a:rPr lang="en-ZA" dirty="0">
                <a:solidFill>
                  <a:schemeClr val="bg1"/>
                </a:solidFill>
              </a:rPr>
              <a:t> =(</a:t>
            </a:r>
            <a:r>
              <a:rPr lang="en-ZA" i="1" dirty="0">
                <a:solidFill>
                  <a:schemeClr val="bg1"/>
                </a:solidFill>
              </a:rPr>
              <a:t>K</a:t>
            </a:r>
            <a:r>
              <a:rPr lang="en-ZA" baseline="-25000" dirty="0">
                <a:solidFill>
                  <a:schemeClr val="bg1"/>
                </a:solidFill>
              </a:rPr>
              <a:t>H</a:t>
            </a:r>
            <a:r>
              <a:rPr lang="en-ZA" i="1" dirty="0">
                <a:solidFill>
                  <a:schemeClr val="bg1"/>
                </a:solidFill>
              </a:rPr>
              <a:t>K’p</a:t>
            </a:r>
            <a:r>
              <a:rPr lang="en-ZA" dirty="0">
                <a:solidFill>
                  <a:schemeClr val="bg1"/>
                </a:solidFill>
              </a:rPr>
              <a:t>CO</a:t>
            </a:r>
            <a:r>
              <a:rPr lang="en-ZA" baseline="-25000" dirty="0">
                <a:solidFill>
                  <a:schemeClr val="bg1"/>
                </a:solidFill>
              </a:rPr>
              <a:t>2</a:t>
            </a:r>
            <a:r>
              <a:rPr lang="en-ZA" dirty="0">
                <a:solidFill>
                  <a:schemeClr val="bg1"/>
                </a:solidFill>
              </a:rPr>
              <a:t> ) </a:t>
            </a:r>
            <a:r>
              <a:rPr lang="en-ZA" baseline="30000" dirty="0">
                <a:solidFill>
                  <a:schemeClr val="bg1"/>
                </a:solidFill>
              </a:rPr>
              <a:t>½</a:t>
            </a:r>
          </a:p>
          <a:p>
            <a:r>
              <a:rPr lang="en-ZA" dirty="0">
                <a:solidFill>
                  <a:schemeClr val="bg1"/>
                </a:solidFill>
              </a:rPr>
              <a:t>If a small amount of SO2 is present in the air at an activity of 5 \ 10-9atm (not unreasonable over continental land masses), we can calculate a pH value of 4.85. So even low activity of SO2 can have a profound effect on droplet </a:t>
            </a:r>
            <a:r>
              <a:rPr lang="en-ZA" dirty="0" err="1">
                <a:solidFill>
                  <a:schemeClr val="bg1"/>
                </a:solidFill>
              </a:rPr>
              <a:t>pH.</a:t>
            </a:r>
            <a:endParaRPr lang="en-ZA" dirty="0">
              <a:solidFill>
                <a:schemeClr val="bg1"/>
              </a:solidFill>
            </a:endParaRPr>
          </a:p>
        </p:txBody>
      </p:sp>
    </p:spTree>
    <p:extLst>
      <p:ext uri="{BB962C8B-B14F-4D97-AF65-F5344CB8AC3E}">
        <p14:creationId xmlns:p14="http://schemas.microsoft.com/office/powerpoint/2010/main" val="349299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2448272" cy="6552728"/>
          </a:xfrm>
        </p:spPr>
        <p:txBody>
          <a:bodyPr anchor="ctr"/>
          <a:lstStyle/>
          <a:p>
            <a:r>
              <a:rPr lang="en-ZA" dirty="0">
                <a:solidFill>
                  <a:schemeClr val="tx1"/>
                </a:solidFill>
              </a:rPr>
              <a:t>Relative Sizes of Major Reservoirs of the Earth</a:t>
            </a:r>
          </a:p>
        </p:txBody>
      </p:sp>
      <p:pic>
        <p:nvPicPr>
          <p:cNvPr id="1026" name="Picture 2" descr="C:\Users\2017 IMDC\Desktop\Environmental Health\ICU Env Chemistry Materials 2018\Environmental Chemistry pics\Atmospheric Chem Pics\Relative Sizes of Mojor Reservoirs of the Earth.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18509" y="548680"/>
            <a:ext cx="5770926" cy="59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1949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a:bodyPr>
          <a:lstStyle/>
          <a:p>
            <a:r>
              <a:rPr lang="en-ZA" b="1" dirty="0">
                <a:solidFill>
                  <a:schemeClr val="bg1"/>
                </a:solidFill>
              </a:rPr>
              <a:t>Table 1 </a:t>
            </a:r>
            <a:r>
              <a:rPr lang="en-ZA" dirty="0">
                <a:solidFill>
                  <a:schemeClr val="bg1"/>
                </a:solidFill>
              </a:rPr>
              <a:t>Henry’s law constants and first dissociation constants for atmospheric gases that undergo hydrolysis (25°C).</a:t>
            </a:r>
          </a:p>
          <a:p>
            <a:endParaRPr lang="en-ZA" sz="2400" dirty="0">
              <a:solidFill>
                <a:schemeClr val="bg1"/>
              </a:solidFill>
            </a:endParaRPr>
          </a:p>
        </p:txBody>
      </p:sp>
      <p:graphicFrame>
        <p:nvGraphicFramePr>
          <p:cNvPr id="4" name="Table 3">
            <a:extLst>
              <a:ext uri="{FF2B5EF4-FFF2-40B4-BE49-F238E27FC236}">
                <a16:creationId xmlns:a16="http://schemas.microsoft.com/office/drawing/2014/main" id="{D151B18D-A015-447F-A3AC-926B27634EED}"/>
              </a:ext>
            </a:extLst>
          </p:cNvPr>
          <p:cNvGraphicFramePr>
            <a:graphicFrameLocks noGrp="1"/>
          </p:cNvGraphicFramePr>
          <p:nvPr>
            <p:extLst>
              <p:ext uri="{D42A27DB-BD31-4B8C-83A1-F6EECF244321}">
                <p14:modId xmlns:p14="http://schemas.microsoft.com/office/powerpoint/2010/main" val="1323071815"/>
              </p:ext>
            </p:extLst>
          </p:nvPr>
        </p:nvGraphicFramePr>
        <p:xfrm>
          <a:off x="611560" y="2348880"/>
          <a:ext cx="8136905" cy="3816422"/>
        </p:xfrm>
        <a:graphic>
          <a:graphicData uri="http://schemas.openxmlformats.org/drawingml/2006/table">
            <a:tbl>
              <a:tblPr firstRow="1" firstCol="1" bandRow="1">
                <a:tableStyleId>{5C22544A-7EE6-4342-B048-85BDC9FD1C3A}</a:tableStyleId>
              </a:tblPr>
              <a:tblGrid>
                <a:gridCol w="2711739">
                  <a:extLst>
                    <a:ext uri="{9D8B030D-6E8A-4147-A177-3AD203B41FA5}">
                      <a16:colId xmlns:a16="http://schemas.microsoft.com/office/drawing/2014/main" val="1641613522"/>
                    </a:ext>
                  </a:extLst>
                </a:gridCol>
                <a:gridCol w="2712583">
                  <a:extLst>
                    <a:ext uri="{9D8B030D-6E8A-4147-A177-3AD203B41FA5}">
                      <a16:colId xmlns:a16="http://schemas.microsoft.com/office/drawing/2014/main" val="4138719506"/>
                    </a:ext>
                  </a:extLst>
                </a:gridCol>
                <a:gridCol w="2712583">
                  <a:extLst>
                    <a:ext uri="{9D8B030D-6E8A-4147-A177-3AD203B41FA5}">
                      <a16:colId xmlns:a16="http://schemas.microsoft.com/office/drawing/2014/main" val="3566526364"/>
                    </a:ext>
                  </a:extLst>
                </a:gridCol>
              </a:tblGrid>
              <a:tr h="1304013">
                <a:tc>
                  <a:txBody>
                    <a:bodyPr/>
                    <a:lstStyle/>
                    <a:p>
                      <a:pPr>
                        <a:lnSpc>
                          <a:spcPct val="115000"/>
                        </a:lnSpc>
                        <a:spcAft>
                          <a:spcPts val="0"/>
                        </a:spcAft>
                      </a:pPr>
                      <a:r>
                        <a:rPr lang="en-ZA" sz="2400" dirty="0">
                          <a:effectLst/>
                        </a:rPr>
                        <a:t>Gas</a:t>
                      </a:r>
                      <a:endParaRPr lang="en-Z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ZA" sz="2400">
                          <a:effectLst/>
                        </a:rPr>
                        <a:t>KH (mol l</a:t>
                      </a:r>
                      <a:r>
                        <a:rPr lang="en-ZA" sz="2400" baseline="30000">
                          <a:effectLst/>
                        </a:rPr>
                        <a:t>-1</a:t>
                      </a:r>
                      <a:r>
                        <a:rPr lang="en-ZA" sz="2400">
                          <a:effectLst/>
                        </a:rPr>
                        <a:t> atm</a:t>
                      </a:r>
                      <a:r>
                        <a:rPr lang="en-ZA" sz="2400" baseline="30000">
                          <a:effectLst/>
                        </a:rPr>
                        <a:t>-1</a:t>
                      </a:r>
                      <a:r>
                        <a:rPr lang="en-ZA" sz="2400">
                          <a:effectLst/>
                        </a:rPr>
                        <a:t>) </a:t>
                      </a:r>
                      <a:endParaRPr lang="en-Z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ZA" sz="2400" dirty="0">
                          <a:effectLst/>
                        </a:rPr>
                        <a:t>K’ (mol l</a:t>
                      </a:r>
                      <a:r>
                        <a:rPr lang="en-ZA" sz="2400" baseline="30000" dirty="0">
                          <a:effectLst/>
                        </a:rPr>
                        <a:t>-1</a:t>
                      </a:r>
                      <a:r>
                        <a:rPr lang="en-ZA" sz="2400" dirty="0">
                          <a:effectLst/>
                        </a:rPr>
                        <a:t>)</a:t>
                      </a:r>
                      <a:endParaRPr lang="en-Z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6869766"/>
                  </a:ext>
                </a:extLst>
              </a:tr>
              <a:tr h="1304013">
                <a:tc>
                  <a:txBody>
                    <a:bodyPr/>
                    <a:lstStyle/>
                    <a:p>
                      <a:pPr>
                        <a:lnSpc>
                          <a:spcPct val="115000"/>
                        </a:lnSpc>
                        <a:spcAft>
                          <a:spcPts val="0"/>
                        </a:spcAft>
                      </a:pPr>
                      <a:r>
                        <a:rPr lang="en-ZA" sz="2400" b="0">
                          <a:solidFill>
                            <a:schemeClr val="bg1"/>
                          </a:solidFill>
                          <a:effectLst/>
                        </a:rPr>
                        <a:t>Sulphur dioxide </a:t>
                      </a:r>
                      <a:endParaRPr lang="en-ZA" sz="2400" b="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ZA" sz="2400" b="0" dirty="0">
                          <a:solidFill>
                            <a:schemeClr val="bg1"/>
                          </a:solidFill>
                          <a:effectLst/>
                        </a:rPr>
                        <a:t>2.0 </a:t>
                      </a:r>
                      <a:endParaRPr lang="en-ZA" sz="24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ZA" sz="2400" b="0">
                          <a:solidFill>
                            <a:schemeClr val="bg1"/>
                          </a:solidFill>
                          <a:effectLst/>
                        </a:rPr>
                        <a:t>2.0 x 10</a:t>
                      </a:r>
                      <a:r>
                        <a:rPr lang="en-ZA" sz="2400" b="0" baseline="30000">
                          <a:solidFill>
                            <a:schemeClr val="bg1"/>
                          </a:solidFill>
                          <a:effectLst/>
                        </a:rPr>
                        <a:t>-2</a:t>
                      </a:r>
                      <a:endParaRPr lang="en-ZA" sz="2400" b="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9067098"/>
                  </a:ext>
                </a:extLst>
              </a:tr>
              <a:tr h="1208396">
                <a:tc>
                  <a:txBody>
                    <a:bodyPr/>
                    <a:lstStyle/>
                    <a:p>
                      <a:pPr>
                        <a:lnSpc>
                          <a:spcPct val="115000"/>
                        </a:lnSpc>
                        <a:spcAft>
                          <a:spcPts val="0"/>
                        </a:spcAft>
                      </a:pPr>
                      <a:r>
                        <a:rPr lang="en-ZA" sz="2400" b="0">
                          <a:solidFill>
                            <a:schemeClr val="bg1"/>
                          </a:solidFill>
                          <a:effectLst/>
                        </a:rPr>
                        <a:t>Carbon dioxide </a:t>
                      </a:r>
                      <a:endParaRPr lang="en-ZA" sz="2400" b="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ZA" sz="2400" b="0" dirty="0">
                          <a:solidFill>
                            <a:schemeClr val="bg1"/>
                          </a:solidFill>
                          <a:effectLst/>
                        </a:rPr>
                        <a:t>0.04</a:t>
                      </a:r>
                      <a:endParaRPr lang="en-ZA" sz="24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ZA" sz="2400" b="0" dirty="0">
                          <a:solidFill>
                            <a:schemeClr val="bg1"/>
                          </a:solidFill>
                          <a:effectLst/>
                        </a:rPr>
                        <a:t> 4.0 x 10</a:t>
                      </a:r>
                      <a:r>
                        <a:rPr lang="en-ZA" sz="2400" b="0" baseline="30000" dirty="0">
                          <a:solidFill>
                            <a:schemeClr val="bg1"/>
                          </a:solidFill>
                          <a:effectLst/>
                        </a:rPr>
                        <a:t>-7</a:t>
                      </a:r>
                      <a:endParaRPr lang="en-ZA" sz="24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2371948"/>
                  </a:ext>
                </a:extLst>
              </a:tr>
            </a:tbl>
          </a:graphicData>
        </a:graphic>
      </p:graphicFrame>
    </p:spTree>
    <p:extLst>
      <p:ext uri="{BB962C8B-B14F-4D97-AF65-F5344CB8AC3E}">
        <p14:creationId xmlns:p14="http://schemas.microsoft.com/office/powerpoint/2010/main" val="26044761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1080120"/>
          </a:xfrm>
        </p:spPr>
        <p:txBody>
          <a:bodyPr>
            <a:normAutofit/>
          </a:bodyPr>
          <a:lstStyle/>
          <a:p>
            <a:r>
              <a:rPr lang="en-ZA" dirty="0"/>
              <a:t>.</a:t>
            </a:r>
          </a:p>
        </p:txBody>
      </p:sp>
      <p:sp>
        <p:nvSpPr>
          <p:cNvPr id="3" name="Content Placeholder 2"/>
          <p:cNvSpPr>
            <a:spLocks noGrp="1"/>
          </p:cNvSpPr>
          <p:nvPr>
            <p:ph idx="1"/>
          </p:nvPr>
        </p:nvSpPr>
        <p:spPr>
          <a:xfrm>
            <a:off x="179512" y="1412776"/>
            <a:ext cx="8784976" cy="5256584"/>
          </a:xfrm>
        </p:spPr>
        <p:txBody>
          <a:bodyPr>
            <a:normAutofit/>
          </a:bodyPr>
          <a:lstStyle/>
          <a:p>
            <a:pPr marL="0" indent="0" algn="ctr">
              <a:buNone/>
            </a:pPr>
            <a:r>
              <a:rPr lang="en-ZA" sz="6600" b="1" i="1" dirty="0"/>
              <a:t>CHAPTER SUMMARY</a:t>
            </a:r>
            <a:br>
              <a:rPr lang="en-ZA" sz="6600" b="1" i="1" dirty="0"/>
            </a:br>
            <a:r>
              <a:rPr lang="en-ZA" sz="6600" b="1" i="1" dirty="0"/>
              <a:t>ATMOSPHERIC CHEMISRTY</a:t>
            </a:r>
            <a:endParaRPr lang="en-ZA" sz="6600" b="1" dirty="0"/>
          </a:p>
        </p:txBody>
      </p:sp>
    </p:spTree>
    <p:extLst>
      <p:ext uri="{BB962C8B-B14F-4D97-AF65-F5344CB8AC3E}">
        <p14:creationId xmlns:p14="http://schemas.microsoft.com/office/powerpoint/2010/main" val="315961203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2B37-783C-4CE1-AD4E-DBB707243D17}"/>
              </a:ext>
            </a:extLst>
          </p:cNvPr>
          <p:cNvSpPr>
            <a:spLocks noGrp="1"/>
          </p:cNvSpPr>
          <p:nvPr>
            <p:ph type="title"/>
          </p:nvPr>
        </p:nvSpPr>
        <p:spPr>
          <a:xfrm>
            <a:off x="611560" y="327514"/>
            <a:ext cx="8064896" cy="653214"/>
          </a:xfrm>
        </p:spPr>
        <p:txBody>
          <a:bodyPr>
            <a:normAutofit/>
          </a:bodyPr>
          <a:lstStyle/>
          <a:p>
            <a:pPr algn="ctr"/>
            <a:r>
              <a:rPr lang="en-ZA" sz="3000" b="1" u="sng" dirty="0">
                <a:effectLst/>
              </a:rPr>
              <a:t>ATMOSHERIC CHEMISTRY REVIEW QUESTIONS</a:t>
            </a:r>
            <a:endParaRPr lang="en-ZA" sz="3000" dirty="0"/>
          </a:p>
        </p:txBody>
      </p:sp>
      <p:sp>
        <p:nvSpPr>
          <p:cNvPr id="3" name="Content Placeholder 2">
            <a:extLst>
              <a:ext uri="{FF2B5EF4-FFF2-40B4-BE49-F238E27FC236}">
                <a16:creationId xmlns:a16="http://schemas.microsoft.com/office/drawing/2014/main" id="{D733DBA3-4CEE-4FBD-9D5F-7AA3F34B64CF}"/>
              </a:ext>
            </a:extLst>
          </p:cNvPr>
          <p:cNvSpPr>
            <a:spLocks noGrp="1"/>
          </p:cNvSpPr>
          <p:nvPr>
            <p:ph idx="1"/>
          </p:nvPr>
        </p:nvSpPr>
        <p:spPr>
          <a:xfrm>
            <a:off x="323528" y="980728"/>
            <a:ext cx="8352928" cy="5549758"/>
          </a:xfrm>
        </p:spPr>
        <p:txBody>
          <a:bodyPr>
            <a:normAutofit fontScale="55000" lnSpcReduction="20000"/>
          </a:bodyPr>
          <a:lstStyle/>
          <a:p>
            <a:pPr marL="457200" lvl="0" indent="-457200">
              <a:buFont typeface="+mj-lt"/>
              <a:buAutoNum type="arabicPeriod"/>
            </a:pPr>
            <a:r>
              <a:rPr lang="en-ZA" sz="2900" dirty="0">
                <a:solidFill>
                  <a:schemeClr val="bg1"/>
                </a:solidFill>
                <a:effectLst/>
              </a:rPr>
              <a:t>What are the layers of the lithosphere? (3)</a:t>
            </a:r>
          </a:p>
          <a:p>
            <a:pPr marL="457200" lvl="0" indent="-457200">
              <a:buFont typeface="+mj-lt"/>
              <a:buAutoNum type="arabicPeriod"/>
            </a:pPr>
            <a:r>
              <a:rPr lang="en-ZA" sz="2900" dirty="0">
                <a:solidFill>
                  <a:schemeClr val="bg1"/>
                </a:solidFill>
                <a:effectLst/>
              </a:rPr>
              <a:t>Mention the 5 Layers of the Atmosphere. (5)</a:t>
            </a:r>
          </a:p>
          <a:p>
            <a:pPr marL="457200" lvl="0" indent="-457200">
              <a:buFont typeface="+mj-lt"/>
              <a:buAutoNum type="arabicPeriod"/>
            </a:pPr>
            <a:r>
              <a:rPr lang="en-ZA" sz="2900" dirty="0">
                <a:solidFill>
                  <a:schemeClr val="bg1"/>
                </a:solidFill>
                <a:effectLst/>
              </a:rPr>
              <a:t>The atmosphere is composed of a mixture of gases and particulates, mention 5 gases found in the atmosphere. (5)</a:t>
            </a:r>
          </a:p>
          <a:p>
            <a:pPr marL="457200" lvl="0" indent="-457200">
              <a:buFont typeface="+mj-lt"/>
              <a:buAutoNum type="arabicPeriod"/>
            </a:pPr>
            <a:r>
              <a:rPr lang="en-ZA" sz="2900" dirty="0">
                <a:solidFill>
                  <a:schemeClr val="bg1"/>
                </a:solidFill>
                <a:effectLst/>
              </a:rPr>
              <a:t>How does temperature behave in the atmosphere? (2)</a:t>
            </a:r>
          </a:p>
          <a:p>
            <a:pPr marL="457200" lvl="0" indent="-457200">
              <a:buFont typeface="+mj-lt"/>
              <a:buAutoNum type="arabicPeriod"/>
            </a:pPr>
            <a:r>
              <a:rPr lang="en-ZA" sz="2900" dirty="0">
                <a:solidFill>
                  <a:schemeClr val="bg1"/>
                </a:solidFill>
                <a:effectLst/>
              </a:rPr>
              <a:t>How does pressure behave in the atmosphere? (2)</a:t>
            </a:r>
          </a:p>
          <a:p>
            <a:pPr marL="457200" lvl="0" indent="-457200">
              <a:buFont typeface="+mj-lt"/>
              <a:buAutoNum type="arabicPeriod"/>
            </a:pPr>
            <a:r>
              <a:rPr lang="en-ZA" sz="2900" dirty="0">
                <a:solidFill>
                  <a:schemeClr val="bg1"/>
                </a:solidFill>
                <a:effectLst/>
              </a:rPr>
              <a:t>The atmosphere can be broadly classified into two layers namely…...?(2)</a:t>
            </a:r>
          </a:p>
          <a:p>
            <a:pPr marL="457200" lvl="0" indent="-457200">
              <a:buFont typeface="+mj-lt"/>
              <a:buAutoNum type="arabicPeriod"/>
            </a:pPr>
            <a:r>
              <a:rPr lang="en-ZA" sz="2900" dirty="0">
                <a:solidFill>
                  <a:schemeClr val="bg1"/>
                </a:solidFill>
                <a:effectLst/>
              </a:rPr>
              <a:t>What do you understand by partial pressure? (2)</a:t>
            </a:r>
          </a:p>
          <a:p>
            <a:pPr marL="457200" lvl="0" indent="-457200">
              <a:buFont typeface="+mj-lt"/>
              <a:buAutoNum type="arabicPeriod"/>
            </a:pPr>
            <a:r>
              <a:rPr lang="en-ZA" sz="2900" dirty="0">
                <a:solidFill>
                  <a:schemeClr val="bg1"/>
                </a:solidFill>
                <a:effectLst/>
              </a:rPr>
              <a:t>What do you understand by resident time of gases in the atmosphere? (2)</a:t>
            </a:r>
          </a:p>
          <a:p>
            <a:pPr marL="457200" lvl="0" indent="-457200">
              <a:buFont typeface="+mj-lt"/>
              <a:buAutoNum type="arabicPeriod"/>
            </a:pPr>
            <a:r>
              <a:rPr lang="en-ZA" sz="2900" dirty="0">
                <a:solidFill>
                  <a:schemeClr val="bg1"/>
                </a:solidFill>
                <a:effectLst/>
              </a:rPr>
              <a:t>Many trace gases in the atmosphere are in steady state. Explain? (2)</a:t>
            </a:r>
          </a:p>
          <a:p>
            <a:pPr marL="457200" lvl="0" indent="-457200">
              <a:buFont typeface="+mj-lt"/>
              <a:buAutoNum type="arabicPeriod"/>
            </a:pPr>
            <a:r>
              <a:rPr lang="en-ZA" sz="2900" dirty="0">
                <a:solidFill>
                  <a:schemeClr val="bg1"/>
                </a:solidFill>
                <a:effectLst/>
              </a:rPr>
              <a:t>Steady state of atmospheric gases can be written by the equation </a:t>
            </a:r>
            <a:r>
              <a:rPr lang="en-ZA" sz="2900" i="1" dirty="0">
                <a:solidFill>
                  <a:schemeClr val="bg1"/>
                </a:solidFill>
                <a:effectLst/>
              </a:rPr>
              <a:t>F</a:t>
            </a:r>
            <a:r>
              <a:rPr lang="en-ZA" sz="2900" baseline="-25000" dirty="0">
                <a:solidFill>
                  <a:schemeClr val="bg1"/>
                </a:solidFill>
                <a:effectLst/>
              </a:rPr>
              <a:t>in</a:t>
            </a:r>
            <a:r>
              <a:rPr lang="en-ZA" sz="2900" dirty="0">
                <a:solidFill>
                  <a:schemeClr val="bg1"/>
                </a:solidFill>
                <a:effectLst/>
              </a:rPr>
              <a:t> = </a:t>
            </a:r>
            <a:r>
              <a:rPr lang="en-ZA" sz="2900" i="1" dirty="0" err="1">
                <a:solidFill>
                  <a:schemeClr val="bg1"/>
                </a:solidFill>
                <a:effectLst/>
              </a:rPr>
              <a:t>F</a:t>
            </a:r>
            <a:r>
              <a:rPr lang="en-ZA" sz="2900" baseline="-25000" dirty="0" err="1">
                <a:solidFill>
                  <a:schemeClr val="bg1"/>
                </a:solidFill>
                <a:effectLst/>
              </a:rPr>
              <a:t>out</a:t>
            </a:r>
            <a:r>
              <a:rPr lang="en-ZA" sz="2900" dirty="0">
                <a:solidFill>
                  <a:schemeClr val="bg1"/>
                </a:solidFill>
                <a:effectLst/>
              </a:rPr>
              <a:t> = A /r , Explain? (5)</a:t>
            </a:r>
            <a:r>
              <a:rPr lang="en-ZA" sz="2900" i="1" dirty="0">
                <a:solidFill>
                  <a:schemeClr val="bg1"/>
                </a:solidFill>
                <a:effectLst/>
              </a:rPr>
              <a:t>		</a:t>
            </a:r>
            <a:endParaRPr lang="en-ZA" sz="2900" dirty="0">
              <a:solidFill>
                <a:schemeClr val="bg1"/>
              </a:solidFill>
              <a:effectLst/>
            </a:endParaRPr>
          </a:p>
          <a:p>
            <a:pPr marL="457200" lvl="0" indent="-457200">
              <a:buFont typeface="+mj-lt"/>
              <a:buAutoNum type="arabicPeriod"/>
            </a:pPr>
            <a:r>
              <a:rPr lang="en-ZA" sz="2900" dirty="0">
                <a:solidFill>
                  <a:schemeClr val="bg1"/>
                </a:solidFill>
                <a:effectLst/>
              </a:rPr>
              <a:t>The total atmospheric mass is 5.2 x 10</a:t>
            </a:r>
            <a:r>
              <a:rPr lang="en-ZA" sz="2900" baseline="30000" dirty="0">
                <a:solidFill>
                  <a:schemeClr val="bg1"/>
                </a:solidFill>
                <a:effectLst/>
              </a:rPr>
              <a:t>18</a:t>
            </a:r>
            <a:r>
              <a:rPr lang="en-ZA" sz="2900" dirty="0">
                <a:solidFill>
                  <a:schemeClr val="bg1"/>
                </a:solidFill>
                <a:effectLst/>
              </a:rPr>
              <a:t> kg. Given that Methane (CH</a:t>
            </a:r>
            <a:r>
              <a:rPr lang="en-ZA" sz="2900" baseline="-25000" dirty="0">
                <a:solidFill>
                  <a:schemeClr val="bg1"/>
                </a:solidFill>
                <a:effectLst/>
              </a:rPr>
              <a:t>4</a:t>
            </a:r>
            <a:r>
              <a:rPr lang="en-ZA" sz="2900" dirty="0">
                <a:solidFill>
                  <a:schemeClr val="bg1"/>
                </a:solidFill>
                <a:effectLst/>
              </a:rPr>
              <a:t>) is 1.7ppm in the atmosphere and input into the atmosphere occurs at a rate of 500Tgyr-1 (i.e. 500 x 10</a:t>
            </a:r>
            <a:r>
              <a:rPr lang="en-ZA" sz="2900" baseline="30000" dirty="0">
                <a:solidFill>
                  <a:schemeClr val="bg1"/>
                </a:solidFill>
                <a:effectLst/>
              </a:rPr>
              <a:t>9</a:t>
            </a:r>
            <a:r>
              <a:rPr lang="en-ZA" sz="2900" dirty="0">
                <a:solidFill>
                  <a:schemeClr val="bg1"/>
                </a:solidFill>
                <a:effectLst/>
              </a:rPr>
              <a:t> kg yr-1). Calculate the resident time of CH</a:t>
            </a:r>
            <a:r>
              <a:rPr lang="en-ZA" sz="2900" baseline="-25000" dirty="0">
                <a:solidFill>
                  <a:schemeClr val="bg1"/>
                </a:solidFill>
                <a:effectLst/>
              </a:rPr>
              <a:t>4 </a:t>
            </a:r>
            <a:r>
              <a:rPr lang="en-ZA" sz="2900" dirty="0">
                <a:solidFill>
                  <a:schemeClr val="bg1"/>
                </a:solidFill>
                <a:effectLst/>
              </a:rPr>
              <a:t>ignoring pressure and temperature effects? (6)</a:t>
            </a:r>
          </a:p>
          <a:p>
            <a:pPr marL="457200" indent="-457200">
              <a:buFont typeface="+mj-lt"/>
              <a:buAutoNum type="arabicPeriod"/>
            </a:pPr>
            <a:endParaRPr lang="en-ZA" dirty="0">
              <a:solidFill>
                <a:schemeClr val="bg1"/>
              </a:solidFill>
            </a:endParaRPr>
          </a:p>
        </p:txBody>
      </p:sp>
    </p:spTree>
    <p:extLst>
      <p:ext uri="{BB962C8B-B14F-4D97-AF65-F5344CB8AC3E}">
        <p14:creationId xmlns:p14="http://schemas.microsoft.com/office/powerpoint/2010/main" val="34120638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F4ED-B939-486C-9F3C-4D4DB1E984A3}"/>
              </a:ext>
            </a:extLst>
          </p:cNvPr>
          <p:cNvSpPr>
            <a:spLocks noGrp="1"/>
          </p:cNvSpPr>
          <p:nvPr>
            <p:ph type="title"/>
          </p:nvPr>
        </p:nvSpPr>
        <p:spPr>
          <a:xfrm>
            <a:off x="467544" y="289725"/>
            <a:ext cx="8352928" cy="794258"/>
          </a:xfrm>
        </p:spPr>
        <p:txBody>
          <a:bodyPr>
            <a:normAutofit/>
          </a:bodyPr>
          <a:lstStyle/>
          <a:p>
            <a:pPr algn="ctr"/>
            <a:r>
              <a:rPr lang="en-ZA" sz="2800" b="1" dirty="0">
                <a:effectLst/>
              </a:rPr>
              <a:t>GEO-CHEMICAL SOURCES OF AIR </a:t>
            </a:r>
            <a:r>
              <a:rPr lang="en-ZA" sz="2800" b="1" u="sng" dirty="0">
                <a:effectLst/>
              </a:rPr>
              <a:t>REVIEW QUESTIONS</a:t>
            </a:r>
            <a:endParaRPr lang="en-ZA" sz="2800" dirty="0"/>
          </a:p>
        </p:txBody>
      </p:sp>
      <p:sp>
        <p:nvSpPr>
          <p:cNvPr id="3" name="Content Placeholder 2">
            <a:extLst>
              <a:ext uri="{FF2B5EF4-FFF2-40B4-BE49-F238E27FC236}">
                <a16:creationId xmlns:a16="http://schemas.microsoft.com/office/drawing/2014/main" id="{510C2DB7-5CE5-46E3-9DAD-667FFD09CA9C}"/>
              </a:ext>
            </a:extLst>
          </p:cNvPr>
          <p:cNvSpPr>
            <a:spLocks noGrp="1"/>
          </p:cNvSpPr>
          <p:nvPr>
            <p:ph idx="1"/>
          </p:nvPr>
        </p:nvSpPr>
        <p:spPr>
          <a:xfrm>
            <a:off x="467544" y="1083982"/>
            <a:ext cx="8352928" cy="5657385"/>
          </a:xfrm>
        </p:spPr>
        <p:txBody>
          <a:bodyPr>
            <a:normAutofit fontScale="85000" lnSpcReduction="20000"/>
          </a:bodyPr>
          <a:lstStyle/>
          <a:p>
            <a:pPr marL="457200" lvl="0" indent="-457200">
              <a:buFont typeface="+mj-lt"/>
              <a:buAutoNum type="arabicParenR"/>
            </a:pPr>
            <a:r>
              <a:rPr lang="en-ZA" dirty="0">
                <a:solidFill>
                  <a:schemeClr val="bg1"/>
                </a:solidFill>
                <a:effectLst/>
              </a:rPr>
              <a:t>Sea salt is thought to an important source of ____ particles </a:t>
            </a:r>
            <a:r>
              <a:rPr lang="en-ZA" dirty="0" err="1">
                <a:solidFill>
                  <a:schemeClr val="bg1"/>
                </a:solidFill>
                <a:effectLst/>
              </a:rPr>
              <a:t>and_____gas</a:t>
            </a:r>
            <a:r>
              <a:rPr lang="en-ZA" dirty="0">
                <a:solidFill>
                  <a:schemeClr val="bg1"/>
                </a:solidFill>
                <a:effectLst/>
              </a:rPr>
              <a:t>. (2)</a:t>
            </a:r>
            <a:endParaRPr lang="en-ZA" sz="2000" dirty="0">
              <a:solidFill>
                <a:schemeClr val="bg1"/>
              </a:solidFill>
              <a:effectLst/>
            </a:endParaRPr>
          </a:p>
          <a:p>
            <a:pPr marL="457200" lvl="0" indent="-457200">
              <a:buFont typeface="+mj-lt"/>
              <a:buAutoNum type="arabicParenR"/>
            </a:pPr>
            <a:r>
              <a:rPr lang="en-ZA" dirty="0">
                <a:solidFill>
                  <a:schemeClr val="bg1"/>
                </a:solidFill>
                <a:effectLst/>
              </a:rPr>
              <a:t>Complete the following reactions (2)</a:t>
            </a:r>
            <a:endParaRPr lang="en-ZA" sz="2000" dirty="0">
              <a:solidFill>
                <a:schemeClr val="bg1"/>
              </a:solidFill>
              <a:effectLst/>
            </a:endParaRPr>
          </a:p>
          <a:p>
            <a:pPr marL="457200" indent="-457200">
              <a:buFont typeface="+mj-lt"/>
              <a:buAutoNum type="arabicParenR"/>
            </a:pPr>
            <a:r>
              <a:rPr lang="it-IT" dirty="0">
                <a:solidFill>
                  <a:schemeClr val="bg1"/>
                </a:solidFill>
                <a:effectLst/>
              </a:rPr>
              <a:t>H</a:t>
            </a:r>
            <a:r>
              <a:rPr lang="it-IT" baseline="-25000" dirty="0">
                <a:solidFill>
                  <a:schemeClr val="bg1"/>
                </a:solidFill>
                <a:effectLst/>
              </a:rPr>
              <a:t>2</a:t>
            </a:r>
            <a:r>
              <a:rPr lang="it-IT" dirty="0">
                <a:solidFill>
                  <a:schemeClr val="bg1"/>
                </a:solidFill>
                <a:effectLst/>
              </a:rPr>
              <a:t>SO</a:t>
            </a:r>
            <a:r>
              <a:rPr lang="it-IT" baseline="-25000" dirty="0">
                <a:solidFill>
                  <a:schemeClr val="bg1"/>
                </a:solidFill>
                <a:effectLst/>
              </a:rPr>
              <a:t>4</a:t>
            </a:r>
            <a:r>
              <a:rPr lang="it-IT" dirty="0">
                <a:solidFill>
                  <a:schemeClr val="bg1"/>
                </a:solidFill>
                <a:effectLst/>
              </a:rPr>
              <a:t>(in aerosol) +NaCl(in aerosol) </a:t>
            </a:r>
            <a:r>
              <a:rPr lang="it-IT" dirty="0">
                <a:solidFill>
                  <a:schemeClr val="bg1"/>
                </a:solidFill>
                <a:effectLst/>
                <a:sym typeface="Wingdings" panose="05000000000000000000" pitchFamily="2" charset="2"/>
              </a:rPr>
              <a:t></a:t>
            </a:r>
            <a:r>
              <a:rPr lang="it-IT" dirty="0">
                <a:solidFill>
                  <a:schemeClr val="bg1"/>
                </a:solidFill>
                <a:effectLst/>
              </a:rPr>
              <a:t> </a:t>
            </a:r>
            <a:endParaRPr lang="en-ZA" sz="1800" dirty="0">
              <a:solidFill>
                <a:schemeClr val="bg1"/>
              </a:solidFill>
              <a:effectLst/>
            </a:endParaRPr>
          </a:p>
          <a:p>
            <a:pPr marL="457200" lvl="0" indent="-457200">
              <a:buFont typeface="+mj-lt"/>
              <a:buAutoNum type="arabicParenR"/>
            </a:pPr>
            <a:r>
              <a:rPr lang="en-ZA" dirty="0">
                <a:solidFill>
                  <a:schemeClr val="bg1"/>
                </a:solidFill>
                <a:effectLst/>
              </a:rPr>
              <a:t>Mention 3 gases Volcanic gases or particulates (3)</a:t>
            </a:r>
            <a:endParaRPr lang="en-ZA" sz="2000" dirty="0">
              <a:solidFill>
                <a:schemeClr val="bg1"/>
              </a:solidFill>
              <a:effectLst/>
            </a:endParaRPr>
          </a:p>
          <a:p>
            <a:pPr marL="457200" lvl="0" indent="-457200">
              <a:buFont typeface="+mj-lt"/>
              <a:buAutoNum type="arabicParenR"/>
            </a:pPr>
            <a:r>
              <a:rPr lang="en-ZA" dirty="0">
                <a:solidFill>
                  <a:schemeClr val="bg1"/>
                </a:solidFill>
                <a:effectLst/>
              </a:rPr>
              <a:t>The most important reactive entity in the lower atmosphere is a fragment of a water molecule, </a:t>
            </a:r>
            <a:r>
              <a:rPr lang="en-ZA" b="1" i="1" dirty="0">
                <a:solidFill>
                  <a:schemeClr val="bg1"/>
                </a:solidFill>
                <a:effectLst/>
              </a:rPr>
              <a:t>c</a:t>
            </a:r>
            <a:r>
              <a:rPr lang="en-ZA" dirty="0">
                <a:solidFill>
                  <a:schemeClr val="bg1"/>
                </a:solidFill>
                <a:effectLst/>
              </a:rPr>
              <a:t>alled _________ and higher up layers is _________.(2)</a:t>
            </a:r>
            <a:endParaRPr lang="en-ZA" sz="2000" dirty="0">
              <a:solidFill>
                <a:schemeClr val="bg1"/>
              </a:solidFill>
              <a:effectLst/>
            </a:endParaRPr>
          </a:p>
          <a:p>
            <a:pPr marL="457200" lvl="0" indent="-457200">
              <a:buFont typeface="+mj-lt"/>
              <a:buAutoNum type="arabicParenR"/>
            </a:pPr>
            <a:r>
              <a:rPr lang="en-ZA" dirty="0">
                <a:solidFill>
                  <a:schemeClr val="bg1"/>
                </a:solidFill>
                <a:effectLst/>
              </a:rPr>
              <a:t>What is the radioactive source of Argon? (5)</a:t>
            </a:r>
            <a:endParaRPr lang="en-ZA" sz="2000" dirty="0">
              <a:solidFill>
                <a:schemeClr val="bg1"/>
              </a:solidFill>
              <a:effectLst/>
            </a:endParaRPr>
          </a:p>
          <a:p>
            <a:pPr marL="457200" lvl="0" indent="-457200">
              <a:buFont typeface="+mj-lt"/>
              <a:buAutoNum type="arabicParenR"/>
            </a:pPr>
            <a:r>
              <a:rPr lang="en-ZA" dirty="0">
                <a:solidFill>
                  <a:schemeClr val="bg1"/>
                </a:solidFill>
                <a:effectLst/>
              </a:rPr>
              <a:t>What is the radioactive source of Helium? (5)</a:t>
            </a:r>
            <a:endParaRPr lang="en-ZA" sz="2000" dirty="0">
              <a:solidFill>
                <a:schemeClr val="bg1"/>
              </a:solidFill>
              <a:effectLst/>
            </a:endParaRPr>
          </a:p>
          <a:p>
            <a:pPr marL="457200" lvl="0" indent="-457200">
              <a:buFont typeface="+mj-lt"/>
              <a:buAutoNum type="arabicParenR"/>
            </a:pPr>
            <a:r>
              <a:rPr lang="en-ZA" dirty="0">
                <a:solidFill>
                  <a:schemeClr val="bg1"/>
                </a:solidFill>
                <a:effectLst/>
              </a:rPr>
              <a:t>Mention 2 atmospheric gases or particulates from;</a:t>
            </a:r>
            <a:endParaRPr lang="en-ZA" sz="2000" dirty="0">
              <a:solidFill>
                <a:schemeClr val="bg1"/>
              </a:solidFill>
              <a:effectLst/>
            </a:endParaRPr>
          </a:p>
          <a:p>
            <a:pPr lvl="1"/>
            <a:r>
              <a:rPr lang="en-ZA" dirty="0">
                <a:solidFill>
                  <a:schemeClr val="bg1"/>
                </a:solidFill>
                <a:effectLst/>
              </a:rPr>
              <a:t>Forest fire (2)</a:t>
            </a:r>
            <a:endParaRPr lang="en-ZA" sz="1800" dirty="0">
              <a:solidFill>
                <a:schemeClr val="bg1"/>
              </a:solidFill>
              <a:effectLst/>
            </a:endParaRPr>
          </a:p>
          <a:p>
            <a:pPr lvl="1"/>
            <a:r>
              <a:rPr lang="en-ZA" dirty="0">
                <a:solidFill>
                  <a:schemeClr val="bg1"/>
                </a:solidFill>
                <a:effectLst/>
              </a:rPr>
              <a:t>Sea spray (2)</a:t>
            </a:r>
            <a:endParaRPr lang="en-ZA" sz="1800" dirty="0">
              <a:solidFill>
                <a:schemeClr val="bg1"/>
              </a:solidFill>
              <a:effectLst/>
            </a:endParaRPr>
          </a:p>
          <a:p>
            <a:pPr lvl="1"/>
            <a:r>
              <a:rPr lang="en-ZA" dirty="0">
                <a:solidFill>
                  <a:schemeClr val="bg1"/>
                </a:solidFill>
                <a:effectLst/>
              </a:rPr>
              <a:t>Fumarolic activity. (2)</a:t>
            </a:r>
            <a:endParaRPr lang="en-ZA" sz="1800" dirty="0">
              <a:solidFill>
                <a:schemeClr val="bg1"/>
              </a:solidFill>
              <a:effectLst/>
            </a:endParaRPr>
          </a:p>
          <a:p>
            <a:pPr lvl="1"/>
            <a:r>
              <a:rPr lang="en-ZA" dirty="0">
                <a:solidFill>
                  <a:schemeClr val="bg1"/>
                </a:solidFill>
                <a:effectLst/>
              </a:rPr>
              <a:t>Meteor (2)</a:t>
            </a:r>
            <a:endParaRPr lang="en-ZA" sz="1800" dirty="0">
              <a:solidFill>
                <a:schemeClr val="bg1"/>
              </a:solidFill>
              <a:effectLst/>
            </a:endParaRPr>
          </a:p>
          <a:p>
            <a:endParaRPr lang="en-ZA" dirty="0">
              <a:solidFill>
                <a:schemeClr val="bg1"/>
              </a:solidFill>
            </a:endParaRPr>
          </a:p>
        </p:txBody>
      </p:sp>
    </p:spTree>
    <p:extLst>
      <p:ext uri="{BB962C8B-B14F-4D97-AF65-F5344CB8AC3E}">
        <p14:creationId xmlns:p14="http://schemas.microsoft.com/office/powerpoint/2010/main" val="30866023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F4ED-B939-486C-9F3C-4D4DB1E984A3}"/>
              </a:ext>
            </a:extLst>
          </p:cNvPr>
          <p:cNvSpPr>
            <a:spLocks noGrp="1"/>
          </p:cNvSpPr>
          <p:nvPr>
            <p:ph type="title"/>
          </p:nvPr>
        </p:nvSpPr>
        <p:spPr>
          <a:xfrm>
            <a:off x="467544" y="289725"/>
            <a:ext cx="8352928" cy="546987"/>
          </a:xfrm>
        </p:spPr>
        <p:txBody>
          <a:bodyPr>
            <a:noAutofit/>
          </a:bodyPr>
          <a:lstStyle/>
          <a:p>
            <a:r>
              <a:rPr lang="en-ZA" sz="2900" b="1" u="sng" dirty="0">
                <a:effectLst/>
              </a:rPr>
              <a:t>BIOLOGICAL SOURCES OF AIR REVIEW QUESTIONS</a:t>
            </a:r>
            <a:endParaRPr lang="en-ZA" sz="2900" dirty="0"/>
          </a:p>
        </p:txBody>
      </p:sp>
      <p:sp>
        <p:nvSpPr>
          <p:cNvPr id="3" name="Content Placeholder 2">
            <a:extLst>
              <a:ext uri="{FF2B5EF4-FFF2-40B4-BE49-F238E27FC236}">
                <a16:creationId xmlns:a16="http://schemas.microsoft.com/office/drawing/2014/main" id="{510C2DB7-5CE5-46E3-9DAD-667FFD09CA9C}"/>
              </a:ext>
            </a:extLst>
          </p:cNvPr>
          <p:cNvSpPr>
            <a:spLocks noGrp="1"/>
          </p:cNvSpPr>
          <p:nvPr>
            <p:ph idx="1"/>
          </p:nvPr>
        </p:nvSpPr>
        <p:spPr>
          <a:xfrm>
            <a:off x="467544" y="692696"/>
            <a:ext cx="8352928" cy="6048671"/>
          </a:xfrm>
        </p:spPr>
        <p:txBody>
          <a:bodyPr>
            <a:normAutofit fontScale="77500" lnSpcReduction="20000"/>
          </a:bodyPr>
          <a:lstStyle/>
          <a:p>
            <a:pPr marL="457200" lvl="0" indent="-457200">
              <a:buFont typeface="+mj-lt"/>
              <a:buAutoNum type="arabicParenR"/>
            </a:pPr>
            <a:r>
              <a:rPr lang="en-ZA" sz="1900" dirty="0">
                <a:solidFill>
                  <a:schemeClr val="bg1"/>
                </a:solidFill>
                <a:effectLst/>
              </a:rPr>
              <a:t>Mention one biological sources of the following atmospheric gases or particulates. (10)</a:t>
            </a:r>
          </a:p>
          <a:p>
            <a:pPr marL="914400" lvl="1" indent="-457200">
              <a:buFont typeface="+mj-lt"/>
              <a:buAutoNum type="alphaLcParenR"/>
            </a:pPr>
            <a:r>
              <a:rPr lang="en-ZA" sz="1900" dirty="0">
                <a:solidFill>
                  <a:schemeClr val="bg1"/>
                </a:solidFill>
                <a:effectLst/>
              </a:rPr>
              <a:t>O</a:t>
            </a:r>
            <a:r>
              <a:rPr lang="en-ZA" sz="1900" baseline="-25000" dirty="0">
                <a:solidFill>
                  <a:schemeClr val="bg1"/>
                </a:solidFill>
                <a:effectLst/>
              </a:rPr>
              <a:t>2</a:t>
            </a:r>
            <a:r>
              <a:rPr lang="en-ZA" sz="1900" dirty="0">
                <a:solidFill>
                  <a:schemeClr val="bg1"/>
                </a:solidFill>
                <a:effectLst/>
              </a:rPr>
              <a:t>                                                    f. DMS</a:t>
            </a:r>
          </a:p>
          <a:p>
            <a:pPr marL="914400" lvl="1" indent="-457200">
              <a:buFont typeface="+mj-lt"/>
              <a:buAutoNum type="alphaLcParenR"/>
            </a:pPr>
            <a:r>
              <a:rPr lang="en-ZA" sz="1900" dirty="0">
                <a:solidFill>
                  <a:schemeClr val="bg1"/>
                </a:solidFill>
                <a:effectLst/>
              </a:rPr>
              <a:t>CO</a:t>
            </a:r>
            <a:r>
              <a:rPr lang="en-ZA" sz="1900" baseline="-25000" dirty="0">
                <a:solidFill>
                  <a:schemeClr val="bg1"/>
                </a:solidFill>
                <a:effectLst/>
              </a:rPr>
              <a:t>2</a:t>
            </a:r>
            <a:r>
              <a:rPr lang="en-ZA" sz="1900" dirty="0">
                <a:solidFill>
                  <a:schemeClr val="bg1"/>
                </a:solidFill>
                <a:effectLst/>
              </a:rPr>
              <a:t>                                                 g. OCS</a:t>
            </a:r>
          </a:p>
          <a:p>
            <a:pPr marL="914400" lvl="1" indent="-457200">
              <a:buFont typeface="+mj-lt"/>
              <a:buAutoNum type="alphaLcParenR"/>
            </a:pPr>
            <a:r>
              <a:rPr lang="en-ZA" sz="1900" dirty="0">
                <a:solidFill>
                  <a:schemeClr val="bg1"/>
                </a:solidFill>
                <a:effectLst/>
              </a:rPr>
              <a:t>NH</a:t>
            </a:r>
            <a:r>
              <a:rPr lang="en-ZA" sz="1900" baseline="-25000" dirty="0">
                <a:solidFill>
                  <a:schemeClr val="bg1"/>
                </a:solidFill>
                <a:effectLst/>
              </a:rPr>
              <a:t>3</a:t>
            </a:r>
            <a:r>
              <a:rPr lang="en-ZA" sz="1900" dirty="0">
                <a:solidFill>
                  <a:schemeClr val="bg1"/>
                </a:solidFill>
                <a:effectLst/>
              </a:rPr>
              <a:t>                                                 h.  H</a:t>
            </a:r>
            <a:r>
              <a:rPr lang="en-ZA" sz="1900" baseline="-25000" dirty="0">
                <a:solidFill>
                  <a:schemeClr val="bg1"/>
                </a:solidFill>
                <a:effectLst/>
              </a:rPr>
              <a:t>2</a:t>
            </a:r>
            <a:r>
              <a:rPr lang="en-ZA" sz="1900" dirty="0">
                <a:solidFill>
                  <a:schemeClr val="bg1"/>
                </a:solidFill>
                <a:effectLst/>
              </a:rPr>
              <a:t>S</a:t>
            </a:r>
          </a:p>
          <a:p>
            <a:pPr marL="914400" lvl="1" indent="-457200">
              <a:buFont typeface="+mj-lt"/>
              <a:buAutoNum type="alphaLcParenR"/>
            </a:pPr>
            <a:r>
              <a:rPr lang="en-ZA" sz="1900" dirty="0">
                <a:solidFill>
                  <a:schemeClr val="bg1"/>
                </a:solidFill>
                <a:effectLst/>
              </a:rPr>
              <a:t>NH</a:t>
            </a:r>
            <a:r>
              <a:rPr lang="en-ZA" sz="1900" baseline="-25000" dirty="0">
                <a:solidFill>
                  <a:schemeClr val="bg1"/>
                </a:solidFill>
                <a:effectLst/>
              </a:rPr>
              <a:t>4 </a:t>
            </a:r>
            <a:r>
              <a:rPr lang="en-ZA" sz="1900" baseline="30000" dirty="0">
                <a:solidFill>
                  <a:schemeClr val="bg1"/>
                </a:solidFill>
                <a:effectLst/>
              </a:rPr>
              <a:t>-</a:t>
            </a:r>
            <a:r>
              <a:rPr lang="en-ZA" sz="1900" dirty="0">
                <a:solidFill>
                  <a:schemeClr val="bg1"/>
                </a:solidFill>
                <a:effectLst/>
              </a:rPr>
              <a:t>                                                </a:t>
            </a:r>
            <a:r>
              <a:rPr lang="en-ZA" sz="1900" dirty="0" err="1">
                <a:solidFill>
                  <a:schemeClr val="bg1"/>
                </a:solidFill>
                <a:effectLst/>
              </a:rPr>
              <a:t>i</a:t>
            </a:r>
            <a:r>
              <a:rPr lang="en-ZA" sz="1900" dirty="0">
                <a:solidFill>
                  <a:schemeClr val="bg1"/>
                </a:solidFill>
                <a:effectLst/>
              </a:rPr>
              <a:t>. CH</a:t>
            </a:r>
            <a:r>
              <a:rPr lang="en-ZA" sz="1900" baseline="-25000" dirty="0">
                <a:solidFill>
                  <a:schemeClr val="bg1"/>
                </a:solidFill>
                <a:effectLst/>
              </a:rPr>
              <a:t>4</a:t>
            </a:r>
            <a:endParaRPr lang="en-ZA" sz="1900" dirty="0">
              <a:solidFill>
                <a:schemeClr val="bg1"/>
              </a:solidFill>
              <a:effectLst/>
            </a:endParaRPr>
          </a:p>
          <a:p>
            <a:pPr marL="914400" lvl="1" indent="-457200">
              <a:buFont typeface="+mj-lt"/>
              <a:buAutoNum type="alphaLcParenR"/>
            </a:pPr>
            <a:r>
              <a:rPr lang="en-ZA" sz="1900" dirty="0">
                <a:solidFill>
                  <a:schemeClr val="bg1"/>
                </a:solidFill>
                <a:effectLst/>
              </a:rPr>
              <a:t>N</a:t>
            </a:r>
            <a:r>
              <a:rPr lang="en-ZA" sz="1900" baseline="-25000" dirty="0">
                <a:solidFill>
                  <a:schemeClr val="bg1"/>
                </a:solidFill>
                <a:effectLst/>
              </a:rPr>
              <a:t>2</a:t>
            </a:r>
            <a:r>
              <a:rPr lang="en-ZA" sz="1900" dirty="0">
                <a:solidFill>
                  <a:schemeClr val="bg1"/>
                </a:solidFill>
                <a:effectLst/>
              </a:rPr>
              <a:t>0                                                  g. CH</a:t>
            </a:r>
            <a:r>
              <a:rPr lang="en-ZA" sz="1900" baseline="-25000" dirty="0">
                <a:solidFill>
                  <a:schemeClr val="bg1"/>
                </a:solidFill>
                <a:effectLst/>
              </a:rPr>
              <a:t>3</a:t>
            </a:r>
            <a:r>
              <a:rPr lang="en-ZA" sz="1900" dirty="0">
                <a:solidFill>
                  <a:schemeClr val="bg1"/>
                </a:solidFill>
                <a:effectLst/>
              </a:rPr>
              <a:t>Cl</a:t>
            </a:r>
          </a:p>
          <a:p>
            <a:pPr marL="457200" lvl="0" indent="-457200">
              <a:buFont typeface="+mj-lt"/>
              <a:buAutoNum type="arabicParenR"/>
            </a:pPr>
            <a:r>
              <a:rPr lang="en-ZA" sz="1900" dirty="0">
                <a:solidFill>
                  <a:schemeClr val="bg1"/>
                </a:solidFill>
                <a:effectLst/>
              </a:rPr>
              <a:t>Sea water is major source of nitrogen for the atmosphere. True/false</a:t>
            </a:r>
          </a:p>
          <a:p>
            <a:pPr marL="457200" lvl="0" indent="-457200">
              <a:buFont typeface="+mj-lt"/>
              <a:buAutoNum type="arabicParenR"/>
            </a:pPr>
            <a:r>
              <a:rPr lang="en-ZA" sz="1900" dirty="0">
                <a:solidFill>
                  <a:schemeClr val="bg1"/>
                </a:solidFill>
                <a:effectLst/>
              </a:rPr>
              <a:t>Iodine deficiency is called ______________ and is common____________</a:t>
            </a:r>
          </a:p>
          <a:p>
            <a:pPr marL="457200" lvl="0" indent="-457200">
              <a:buFont typeface="+mj-lt"/>
              <a:buAutoNum type="arabicParenR"/>
            </a:pPr>
            <a:r>
              <a:rPr lang="en-ZA" sz="1900" dirty="0">
                <a:solidFill>
                  <a:schemeClr val="bg1"/>
                </a:solidFill>
                <a:effectLst/>
              </a:rPr>
              <a:t>Mention the biological process and atmospheric gases produced from the following Equations: (12)</a:t>
            </a:r>
          </a:p>
          <a:p>
            <a:pPr marL="914400" lvl="1" indent="-457200">
              <a:buFont typeface="+mj-lt"/>
              <a:buAutoNum type="alphaLcParenR"/>
            </a:pPr>
            <a:r>
              <a:rPr lang="en-ZA" sz="1900" dirty="0">
                <a:solidFill>
                  <a:schemeClr val="bg1"/>
                </a:solidFill>
                <a:effectLst/>
              </a:rPr>
              <a:t>6H</a:t>
            </a:r>
            <a:r>
              <a:rPr lang="en-ZA" sz="1900" baseline="-25000" dirty="0">
                <a:solidFill>
                  <a:schemeClr val="bg1"/>
                </a:solidFill>
                <a:effectLst/>
              </a:rPr>
              <a:t>2</a:t>
            </a:r>
            <a:r>
              <a:rPr lang="en-ZA" sz="1900" dirty="0">
                <a:solidFill>
                  <a:schemeClr val="bg1"/>
                </a:solidFill>
                <a:effectLst/>
              </a:rPr>
              <a:t>O + 6CO</a:t>
            </a:r>
            <a:r>
              <a:rPr lang="en-ZA" sz="1900" baseline="-25000" dirty="0">
                <a:solidFill>
                  <a:schemeClr val="bg1"/>
                </a:solidFill>
                <a:effectLst/>
              </a:rPr>
              <a:t>2</a:t>
            </a:r>
            <a:r>
              <a:rPr lang="en-ZA" sz="1900" dirty="0">
                <a:solidFill>
                  <a:schemeClr val="bg1"/>
                </a:solidFill>
                <a:effectLst/>
              </a:rPr>
              <a:t> → C</a:t>
            </a:r>
            <a:r>
              <a:rPr lang="en-ZA" sz="1900" baseline="-25000" dirty="0">
                <a:solidFill>
                  <a:schemeClr val="bg1"/>
                </a:solidFill>
                <a:effectLst/>
              </a:rPr>
              <a:t>6</a:t>
            </a:r>
            <a:r>
              <a:rPr lang="en-ZA" sz="1900" dirty="0">
                <a:solidFill>
                  <a:schemeClr val="bg1"/>
                </a:solidFill>
                <a:effectLst/>
              </a:rPr>
              <a:t>H</a:t>
            </a:r>
            <a:r>
              <a:rPr lang="en-ZA" sz="1900" baseline="-25000" dirty="0">
                <a:solidFill>
                  <a:schemeClr val="bg1"/>
                </a:solidFill>
                <a:effectLst/>
              </a:rPr>
              <a:t>12</a:t>
            </a:r>
            <a:r>
              <a:rPr lang="en-ZA" sz="1900" dirty="0">
                <a:solidFill>
                  <a:schemeClr val="bg1"/>
                </a:solidFill>
                <a:effectLst/>
              </a:rPr>
              <a:t>O</a:t>
            </a:r>
            <a:r>
              <a:rPr lang="en-ZA" sz="1900" baseline="-25000" dirty="0">
                <a:solidFill>
                  <a:schemeClr val="bg1"/>
                </a:solidFill>
                <a:effectLst/>
              </a:rPr>
              <a:t>6</a:t>
            </a:r>
            <a:r>
              <a:rPr lang="en-ZA" sz="1900" dirty="0">
                <a:solidFill>
                  <a:schemeClr val="bg1"/>
                </a:solidFill>
                <a:effectLst/>
              </a:rPr>
              <a:t> + 6O</a:t>
            </a:r>
            <a:r>
              <a:rPr lang="en-ZA" sz="1900" baseline="-25000" dirty="0">
                <a:solidFill>
                  <a:schemeClr val="bg1"/>
                </a:solidFill>
                <a:effectLst/>
              </a:rPr>
              <a:t>2</a:t>
            </a:r>
            <a:endParaRPr lang="en-ZA" sz="1900" dirty="0">
              <a:solidFill>
                <a:schemeClr val="bg1"/>
              </a:solidFill>
              <a:effectLst/>
            </a:endParaRPr>
          </a:p>
          <a:p>
            <a:pPr marL="914400" lvl="1" indent="-457200">
              <a:buFont typeface="+mj-lt"/>
              <a:buAutoNum type="alphaLcParenR"/>
            </a:pPr>
            <a:r>
              <a:rPr lang="en-ZA" sz="1900" dirty="0">
                <a:solidFill>
                  <a:schemeClr val="bg1"/>
                </a:solidFill>
                <a:effectLst/>
              </a:rPr>
              <a:t>C</a:t>
            </a:r>
            <a:r>
              <a:rPr lang="en-ZA" sz="1900" baseline="-25000" dirty="0">
                <a:solidFill>
                  <a:schemeClr val="bg1"/>
                </a:solidFill>
                <a:effectLst/>
              </a:rPr>
              <a:t>6</a:t>
            </a:r>
            <a:r>
              <a:rPr lang="en-ZA" sz="1900" dirty="0">
                <a:solidFill>
                  <a:schemeClr val="bg1"/>
                </a:solidFill>
                <a:effectLst/>
              </a:rPr>
              <a:t>H</a:t>
            </a:r>
            <a:r>
              <a:rPr lang="en-ZA" sz="1900" baseline="-25000" dirty="0">
                <a:solidFill>
                  <a:schemeClr val="bg1"/>
                </a:solidFill>
                <a:effectLst/>
              </a:rPr>
              <a:t>12</a:t>
            </a:r>
            <a:r>
              <a:rPr lang="en-ZA" sz="1900" dirty="0">
                <a:solidFill>
                  <a:schemeClr val="bg1"/>
                </a:solidFill>
                <a:effectLst/>
              </a:rPr>
              <a:t>O</a:t>
            </a:r>
            <a:r>
              <a:rPr lang="en-ZA" sz="1900" baseline="-25000" dirty="0">
                <a:solidFill>
                  <a:schemeClr val="bg1"/>
                </a:solidFill>
                <a:effectLst/>
              </a:rPr>
              <a:t>6</a:t>
            </a:r>
            <a:r>
              <a:rPr lang="en-ZA" sz="1900" dirty="0">
                <a:solidFill>
                  <a:schemeClr val="bg1"/>
                </a:solidFill>
                <a:effectLst/>
              </a:rPr>
              <a:t> + 6O</a:t>
            </a:r>
            <a:r>
              <a:rPr lang="en-ZA" sz="1900" baseline="-25000" dirty="0">
                <a:solidFill>
                  <a:schemeClr val="bg1"/>
                </a:solidFill>
                <a:effectLst/>
              </a:rPr>
              <a:t>2</a:t>
            </a:r>
            <a:r>
              <a:rPr lang="en-ZA" sz="1900" dirty="0">
                <a:solidFill>
                  <a:schemeClr val="bg1"/>
                </a:solidFill>
                <a:effectLst/>
              </a:rPr>
              <a:t> → 6CO</a:t>
            </a:r>
            <a:r>
              <a:rPr lang="en-ZA" sz="1900" baseline="-25000" dirty="0">
                <a:solidFill>
                  <a:schemeClr val="bg1"/>
                </a:solidFill>
                <a:effectLst/>
              </a:rPr>
              <a:t>2</a:t>
            </a:r>
            <a:r>
              <a:rPr lang="en-ZA" sz="1900" dirty="0">
                <a:solidFill>
                  <a:schemeClr val="bg1"/>
                </a:solidFill>
                <a:effectLst/>
              </a:rPr>
              <a:t> + 6H</a:t>
            </a:r>
            <a:r>
              <a:rPr lang="en-ZA" sz="1900" baseline="-25000" dirty="0">
                <a:solidFill>
                  <a:schemeClr val="bg1"/>
                </a:solidFill>
                <a:effectLst/>
              </a:rPr>
              <a:t>2</a:t>
            </a:r>
            <a:r>
              <a:rPr lang="en-ZA" sz="1900" dirty="0">
                <a:solidFill>
                  <a:schemeClr val="bg1"/>
                </a:solidFill>
                <a:effectLst/>
              </a:rPr>
              <a:t>O + 38ATP</a:t>
            </a:r>
          </a:p>
          <a:p>
            <a:pPr marL="914400" lvl="1" indent="-457200">
              <a:buFont typeface="+mj-lt"/>
              <a:buAutoNum type="alphaLcParenR"/>
            </a:pPr>
            <a:r>
              <a:rPr lang="en-ZA" sz="1900" dirty="0">
                <a:solidFill>
                  <a:schemeClr val="bg1"/>
                </a:solidFill>
                <a:effectLst/>
              </a:rPr>
              <a:t>NH</a:t>
            </a:r>
            <a:r>
              <a:rPr lang="en-ZA" sz="1900" baseline="-25000" dirty="0">
                <a:solidFill>
                  <a:schemeClr val="bg1"/>
                </a:solidFill>
                <a:effectLst/>
              </a:rPr>
              <a:t>2</a:t>
            </a:r>
            <a:r>
              <a:rPr lang="en-ZA" sz="1900" dirty="0">
                <a:solidFill>
                  <a:schemeClr val="bg1"/>
                </a:solidFill>
                <a:effectLst/>
              </a:rPr>
              <a:t>CONH</a:t>
            </a:r>
            <a:r>
              <a:rPr lang="en-ZA" sz="1900" baseline="-25000" dirty="0">
                <a:solidFill>
                  <a:schemeClr val="bg1"/>
                </a:solidFill>
                <a:effectLst/>
              </a:rPr>
              <a:t>2</a:t>
            </a:r>
            <a:r>
              <a:rPr lang="en-ZA" sz="1900" dirty="0">
                <a:solidFill>
                  <a:schemeClr val="bg1"/>
                </a:solidFill>
                <a:effectLst/>
              </a:rPr>
              <a:t>(</a:t>
            </a:r>
            <a:r>
              <a:rPr lang="en-ZA" sz="1900" dirty="0" err="1">
                <a:solidFill>
                  <a:schemeClr val="bg1"/>
                </a:solidFill>
                <a:effectLst/>
              </a:rPr>
              <a:t>aq</a:t>
            </a:r>
            <a:r>
              <a:rPr lang="en-ZA" sz="1900" dirty="0">
                <a:solidFill>
                  <a:schemeClr val="bg1"/>
                </a:solidFill>
                <a:effectLst/>
              </a:rPr>
              <a:t>) +H</a:t>
            </a:r>
            <a:r>
              <a:rPr lang="en-ZA" sz="1900" baseline="-25000" dirty="0">
                <a:solidFill>
                  <a:schemeClr val="bg1"/>
                </a:solidFill>
                <a:effectLst/>
              </a:rPr>
              <a:t>2</a:t>
            </a:r>
            <a:r>
              <a:rPr lang="en-ZA" sz="1900" dirty="0">
                <a:solidFill>
                  <a:schemeClr val="bg1"/>
                </a:solidFill>
                <a:effectLst/>
              </a:rPr>
              <a:t>O(l) </a:t>
            </a:r>
            <a:r>
              <a:rPr lang="en-ZA" sz="1900" dirty="0">
                <a:solidFill>
                  <a:schemeClr val="bg1"/>
                </a:solidFill>
                <a:effectLst/>
                <a:sym typeface="Wingdings" panose="05000000000000000000" pitchFamily="2" charset="2"/>
              </a:rPr>
              <a:t></a:t>
            </a:r>
            <a:r>
              <a:rPr lang="en-ZA" sz="1900" dirty="0">
                <a:solidFill>
                  <a:schemeClr val="bg1"/>
                </a:solidFill>
                <a:effectLst/>
              </a:rPr>
              <a:t> 2NH</a:t>
            </a:r>
            <a:r>
              <a:rPr lang="en-ZA" sz="1900" baseline="-25000" dirty="0">
                <a:solidFill>
                  <a:schemeClr val="bg1"/>
                </a:solidFill>
                <a:effectLst/>
              </a:rPr>
              <a:t>3</a:t>
            </a:r>
            <a:r>
              <a:rPr lang="en-ZA" sz="1900" dirty="0">
                <a:solidFill>
                  <a:schemeClr val="bg1"/>
                </a:solidFill>
                <a:effectLst/>
              </a:rPr>
              <a:t>(g) +CO</a:t>
            </a:r>
            <a:r>
              <a:rPr lang="en-ZA" sz="1900" baseline="-25000" dirty="0">
                <a:solidFill>
                  <a:schemeClr val="bg1"/>
                </a:solidFill>
                <a:effectLst/>
              </a:rPr>
              <a:t>2</a:t>
            </a:r>
            <a:r>
              <a:rPr lang="en-ZA" sz="1900" dirty="0">
                <a:solidFill>
                  <a:schemeClr val="bg1"/>
                </a:solidFill>
                <a:effectLst/>
              </a:rPr>
              <a:t>(g)</a:t>
            </a:r>
          </a:p>
          <a:p>
            <a:pPr marL="914400" lvl="1" indent="-457200">
              <a:buFont typeface="+mj-lt"/>
              <a:buAutoNum type="alphaLcParenR"/>
            </a:pPr>
            <a:r>
              <a:rPr lang="en-ZA" sz="1900" dirty="0">
                <a:solidFill>
                  <a:schemeClr val="bg1"/>
                </a:solidFill>
                <a:effectLst/>
              </a:rPr>
              <a:t>NH</a:t>
            </a:r>
            <a:r>
              <a:rPr lang="en-ZA" sz="1900" baseline="-25000" dirty="0">
                <a:solidFill>
                  <a:schemeClr val="bg1"/>
                </a:solidFill>
                <a:effectLst/>
              </a:rPr>
              <a:t>3</a:t>
            </a:r>
            <a:r>
              <a:rPr lang="en-ZA" sz="1900" dirty="0">
                <a:solidFill>
                  <a:schemeClr val="bg1"/>
                </a:solidFill>
                <a:effectLst/>
              </a:rPr>
              <a:t>(g) + H(</a:t>
            </a:r>
            <a:r>
              <a:rPr lang="en-ZA" sz="1900" dirty="0" err="1">
                <a:solidFill>
                  <a:schemeClr val="bg1"/>
                </a:solidFill>
                <a:effectLst/>
              </a:rPr>
              <a:t>aq</a:t>
            </a:r>
            <a:r>
              <a:rPr lang="en-ZA" sz="1900" dirty="0">
                <a:solidFill>
                  <a:schemeClr val="bg1"/>
                </a:solidFill>
                <a:effectLst/>
              </a:rPr>
              <a:t>) </a:t>
            </a:r>
            <a:r>
              <a:rPr lang="en-ZA" sz="1900" dirty="0">
                <a:solidFill>
                  <a:schemeClr val="bg1"/>
                </a:solidFill>
                <a:effectLst/>
                <a:sym typeface="Wingdings" panose="05000000000000000000" pitchFamily="2" charset="2"/>
              </a:rPr>
              <a:t></a:t>
            </a:r>
            <a:r>
              <a:rPr lang="en-ZA" sz="1900" dirty="0">
                <a:solidFill>
                  <a:schemeClr val="bg1"/>
                </a:solidFill>
                <a:effectLst/>
              </a:rPr>
              <a:t> NH</a:t>
            </a:r>
            <a:r>
              <a:rPr lang="en-ZA" sz="1900" baseline="-25000" dirty="0">
                <a:solidFill>
                  <a:schemeClr val="bg1"/>
                </a:solidFill>
                <a:effectLst/>
              </a:rPr>
              <a:t>4</a:t>
            </a:r>
            <a:r>
              <a:rPr lang="en-ZA" sz="1900" dirty="0">
                <a:solidFill>
                  <a:schemeClr val="bg1"/>
                </a:solidFill>
                <a:effectLst/>
              </a:rPr>
              <a:t> </a:t>
            </a:r>
            <a:r>
              <a:rPr lang="en-ZA" sz="1900" baseline="30000" dirty="0">
                <a:solidFill>
                  <a:schemeClr val="bg1"/>
                </a:solidFill>
                <a:effectLst/>
              </a:rPr>
              <a:t>+</a:t>
            </a:r>
            <a:r>
              <a:rPr lang="en-ZA" sz="1900" dirty="0">
                <a:solidFill>
                  <a:schemeClr val="bg1"/>
                </a:solidFill>
                <a:effectLst/>
              </a:rPr>
              <a:t>(</a:t>
            </a:r>
            <a:r>
              <a:rPr lang="en-ZA" sz="1900" dirty="0" err="1">
                <a:solidFill>
                  <a:schemeClr val="bg1"/>
                </a:solidFill>
                <a:effectLst/>
              </a:rPr>
              <a:t>aq</a:t>
            </a:r>
            <a:r>
              <a:rPr lang="en-ZA" sz="1900" dirty="0">
                <a:solidFill>
                  <a:schemeClr val="bg1"/>
                </a:solidFill>
                <a:effectLst/>
              </a:rPr>
              <a:t>)</a:t>
            </a:r>
          </a:p>
          <a:p>
            <a:pPr marL="914400" lvl="1" indent="-457200">
              <a:buFont typeface="+mj-lt"/>
              <a:buAutoNum type="alphaLcParenR"/>
            </a:pPr>
            <a:r>
              <a:rPr lang="en-ZA" sz="1900" dirty="0">
                <a:solidFill>
                  <a:schemeClr val="bg1"/>
                </a:solidFill>
                <a:effectLst/>
              </a:rPr>
              <a:t>2NH</a:t>
            </a:r>
            <a:r>
              <a:rPr lang="en-ZA" sz="1900" baseline="-25000" dirty="0">
                <a:solidFill>
                  <a:schemeClr val="bg1"/>
                </a:solidFill>
                <a:effectLst/>
              </a:rPr>
              <a:t>3</a:t>
            </a:r>
            <a:r>
              <a:rPr lang="en-ZA" sz="1900" dirty="0">
                <a:solidFill>
                  <a:schemeClr val="bg1"/>
                </a:solidFill>
                <a:effectLst/>
              </a:rPr>
              <a:t>(g) + 2O</a:t>
            </a:r>
            <a:r>
              <a:rPr lang="en-ZA" sz="1900" baseline="-25000" dirty="0">
                <a:solidFill>
                  <a:schemeClr val="bg1"/>
                </a:solidFill>
                <a:effectLst/>
              </a:rPr>
              <a:t>2</a:t>
            </a:r>
            <a:r>
              <a:rPr lang="en-ZA" sz="1900" dirty="0">
                <a:solidFill>
                  <a:schemeClr val="bg1"/>
                </a:solidFill>
                <a:effectLst/>
              </a:rPr>
              <a:t>(g) </a:t>
            </a:r>
            <a:r>
              <a:rPr lang="en-ZA" sz="1900" dirty="0">
                <a:solidFill>
                  <a:schemeClr val="bg1"/>
                </a:solidFill>
                <a:effectLst/>
                <a:sym typeface="Wingdings" panose="05000000000000000000" pitchFamily="2" charset="2"/>
              </a:rPr>
              <a:t></a:t>
            </a:r>
            <a:r>
              <a:rPr lang="en-ZA" sz="1900" dirty="0">
                <a:solidFill>
                  <a:schemeClr val="bg1"/>
                </a:solidFill>
                <a:effectLst/>
              </a:rPr>
              <a:t> N</a:t>
            </a:r>
            <a:r>
              <a:rPr lang="en-ZA" sz="1900" baseline="-25000" dirty="0">
                <a:solidFill>
                  <a:schemeClr val="bg1"/>
                </a:solidFill>
                <a:effectLst/>
              </a:rPr>
              <a:t>2</a:t>
            </a:r>
            <a:r>
              <a:rPr lang="en-ZA" sz="1900" dirty="0">
                <a:solidFill>
                  <a:schemeClr val="bg1"/>
                </a:solidFill>
                <a:effectLst/>
              </a:rPr>
              <a:t>O(g) +3H</a:t>
            </a:r>
            <a:r>
              <a:rPr lang="en-ZA" sz="1900" baseline="-25000" dirty="0">
                <a:solidFill>
                  <a:schemeClr val="bg1"/>
                </a:solidFill>
                <a:effectLst/>
              </a:rPr>
              <a:t>2</a:t>
            </a:r>
            <a:r>
              <a:rPr lang="en-ZA" sz="1900" dirty="0">
                <a:solidFill>
                  <a:schemeClr val="bg1"/>
                </a:solidFill>
                <a:effectLst/>
              </a:rPr>
              <a:t>O(g)</a:t>
            </a:r>
          </a:p>
          <a:p>
            <a:pPr marL="914400" lvl="1" indent="-457200">
              <a:buFont typeface="+mj-lt"/>
              <a:buAutoNum type="alphaLcParenR"/>
            </a:pPr>
            <a:r>
              <a:rPr lang="en-ZA" sz="1900" dirty="0">
                <a:solidFill>
                  <a:schemeClr val="bg1"/>
                </a:solidFill>
                <a:effectLst/>
              </a:rPr>
              <a:t>C</a:t>
            </a:r>
            <a:r>
              <a:rPr lang="en-ZA" sz="1900" baseline="-25000" dirty="0">
                <a:solidFill>
                  <a:schemeClr val="bg1"/>
                </a:solidFill>
                <a:effectLst/>
              </a:rPr>
              <a:t>6</a:t>
            </a:r>
            <a:r>
              <a:rPr lang="en-ZA" sz="1900" dirty="0">
                <a:solidFill>
                  <a:schemeClr val="bg1"/>
                </a:solidFill>
                <a:effectLst/>
              </a:rPr>
              <a:t>H</a:t>
            </a:r>
            <a:r>
              <a:rPr lang="en-ZA" sz="1900" baseline="-25000" dirty="0">
                <a:solidFill>
                  <a:schemeClr val="bg1"/>
                </a:solidFill>
                <a:effectLst/>
              </a:rPr>
              <a:t>12</a:t>
            </a:r>
            <a:r>
              <a:rPr lang="en-ZA" sz="1900" dirty="0">
                <a:solidFill>
                  <a:schemeClr val="bg1"/>
                </a:solidFill>
                <a:effectLst/>
              </a:rPr>
              <a:t>O</a:t>
            </a:r>
            <a:r>
              <a:rPr lang="en-ZA" sz="1900" baseline="-25000" dirty="0">
                <a:solidFill>
                  <a:schemeClr val="bg1"/>
                </a:solidFill>
                <a:effectLst/>
              </a:rPr>
              <a:t>6</a:t>
            </a:r>
            <a:r>
              <a:rPr lang="en-ZA" sz="1900" dirty="0">
                <a:solidFill>
                  <a:schemeClr val="bg1"/>
                </a:solidFill>
                <a:effectLst/>
              </a:rPr>
              <a:t> + Yeast </a:t>
            </a:r>
            <a:r>
              <a:rPr lang="en-ZA" sz="1900" dirty="0">
                <a:solidFill>
                  <a:schemeClr val="bg1"/>
                </a:solidFill>
                <a:effectLst/>
                <a:sym typeface="Wingdings" panose="05000000000000000000" pitchFamily="2" charset="2"/>
              </a:rPr>
              <a:t></a:t>
            </a:r>
            <a:r>
              <a:rPr lang="en-ZA" sz="1900" dirty="0">
                <a:solidFill>
                  <a:schemeClr val="bg1"/>
                </a:solidFill>
                <a:effectLst/>
              </a:rPr>
              <a:t> 2C</a:t>
            </a:r>
            <a:r>
              <a:rPr lang="en-ZA" sz="1900" baseline="-25000" dirty="0">
                <a:solidFill>
                  <a:schemeClr val="bg1"/>
                </a:solidFill>
                <a:effectLst/>
              </a:rPr>
              <a:t>2</a:t>
            </a:r>
            <a:r>
              <a:rPr lang="en-ZA" sz="1900" dirty="0">
                <a:solidFill>
                  <a:schemeClr val="bg1"/>
                </a:solidFill>
                <a:effectLst/>
              </a:rPr>
              <a:t>H</a:t>
            </a:r>
            <a:r>
              <a:rPr lang="en-ZA" sz="1900" baseline="-25000" dirty="0">
                <a:solidFill>
                  <a:schemeClr val="bg1"/>
                </a:solidFill>
                <a:effectLst/>
              </a:rPr>
              <a:t>5</a:t>
            </a:r>
            <a:r>
              <a:rPr lang="en-ZA" sz="1900" dirty="0">
                <a:solidFill>
                  <a:schemeClr val="bg1"/>
                </a:solidFill>
                <a:effectLst/>
              </a:rPr>
              <a:t>OH + 2CO</a:t>
            </a:r>
            <a:r>
              <a:rPr lang="en-ZA" sz="1900" baseline="-25000" dirty="0">
                <a:solidFill>
                  <a:schemeClr val="bg1"/>
                </a:solidFill>
                <a:effectLst/>
              </a:rPr>
              <a:t>2</a:t>
            </a:r>
            <a:r>
              <a:rPr lang="en-ZA" sz="1900" dirty="0">
                <a:solidFill>
                  <a:schemeClr val="bg1"/>
                </a:solidFill>
                <a:effectLst/>
              </a:rPr>
              <a:t> + 2ATP.</a:t>
            </a:r>
          </a:p>
          <a:p>
            <a:pPr marL="457200" lvl="0" indent="-457200">
              <a:buFont typeface="+mj-lt"/>
              <a:buAutoNum type="arabicParenR"/>
            </a:pPr>
            <a:r>
              <a:rPr lang="en-ZA" sz="1900" dirty="0">
                <a:solidFill>
                  <a:schemeClr val="bg1"/>
                </a:solidFill>
                <a:effectLst/>
              </a:rPr>
              <a:t>How is HNO</a:t>
            </a:r>
            <a:r>
              <a:rPr lang="en-ZA" sz="1900" baseline="-25000" dirty="0">
                <a:solidFill>
                  <a:schemeClr val="bg1"/>
                </a:solidFill>
                <a:effectLst/>
              </a:rPr>
              <a:t>3</a:t>
            </a:r>
            <a:r>
              <a:rPr lang="en-ZA" sz="1900" dirty="0">
                <a:solidFill>
                  <a:schemeClr val="bg1"/>
                </a:solidFill>
                <a:effectLst/>
              </a:rPr>
              <a:t> formed in the atmosphere and give a reason of its importance. (2)</a:t>
            </a:r>
          </a:p>
          <a:p>
            <a:pPr marL="457200" lvl="0" indent="-457200">
              <a:buFont typeface="+mj-lt"/>
              <a:buAutoNum type="arabicParenR"/>
            </a:pPr>
            <a:r>
              <a:rPr lang="en-ZA" sz="1900" dirty="0">
                <a:solidFill>
                  <a:schemeClr val="bg1"/>
                </a:solidFill>
                <a:effectLst/>
              </a:rPr>
              <a:t>O</a:t>
            </a:r>
            <a:r>
              <a:rPr lang="en-ZA" sz="1900" baseline="-25000" dirty="0">
                <a:solidFill>
                  <a:schemeClr val="bg1"/>
                </a:solidFill>
                <a:effectLst/>
              </a:rPr>
              <a:t>3 </a:t>
            </a:r>
            <a:r>
              <a:rPr lang="en-ZA" sz="1900" dirty="0">
                <a:solidFill>
                  <a:schemeClr val="bg1"/>
                </a:solidFill>
                <a:effectLst/>
              </a:rPr>
              <a:t>is an important gas normally found in the stratosphere, write 3 chemical equations of how recycled in the atmosphere. (2)</a:t>
            </a:r>
          </a:p>
          <a:p>
            <a:pPr marL="457200" lvl="0" indent="-457200">
              <a:buFont typeface="+mj-lt"/>
              <a:buAutoNum type="arabicParenR"/>
            </a:pPr>
            <a:r>
              <a:rPr lang="en-ZA" sz="1900" dirty="0">
                <a:solidFill>
                  <a:schemeClr val="bg1"/>
                </a:solidFill>
                <a:effectLst/>
              </a:rPr>
              <a:t>Write 3 compounds and destroy the O</a:t>
            </a:r>
            <a:r>
              <a:rPr lang="en-ZA" sz="1900" baseline="-25000" dirty="0">
                <a:solidFill>
                  <a:schemeClr val="bg1"/>
                </a:solidFill>
                <a:effectLst/>
              </a:rPr>
              <a:t>3</a:t>
            </a:r>
            <a:r>
              <a:rPr lang="en-ZA" sz="1900" dirty="0">
                <a:solidFill>
                  <a:schemeClr val="bg1"/>
                </a:solidFill>
                <a:effectLst/>
              </a:rPr>
              <a:t> layer. (3)</a:t>
            </a:r>
          </a:p>
          <a:p>
            <a:endParaRPr lang="en-ZA" dirty="0">
              <a:solidFill>
                <a:schemeClr val="bg1"/>
              </a:solidFill>
            </a:endParaRPr>
          </a:p>
        </p:txBody>
      </p:sp>
    </p:spTree>
    <p:extLst>
      <p:ext uri="{BB962C8B-B14F-4D97-AF65-F5344CB8AC3E}">
        <p14:creationId xmlns:p14="http://schemas.microsoft.com/office/powerpoint/2010/main" val="320842753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F4ED-B939-486C-9F3C-4D4DB1E984A3}"/>
              </a:ext>
            </a:extLst>
          </p:cNvPr>
          <p:cNvSpPr>
            <a:spLocks noGrp="1"/>
          </p:cNvSpPr>
          <p:nvPr>
            <p:ph type="title"/>
          </p:nvPr>
        </p:nvSpPr>
        <p:spPr>
          <a:xfrm>
            <a:off x="467544" y="260648"/>
            <a:ext cx="8352928" cy="618995"/>
          </a:xfrm>
        </p:spPr>
        <p:txBody>
          <a:bodyPr>
            <a:normAutofit/>
          </a:bodyPr>
          <a:lstStyle/>
          <a:p>
            <a:pPr algn="ctr"/>
            <a:r>
              <a:rPr lang="en-ZA" b="1" dirty="0">
                <a:effectLst/>
              </a:rPr>
              <a:t>URBAN POLLUTION </a:t>
            </a:r>
            <a:r>
              <a:rPr lang="en-ZA" b="1" u="sng" dirty="0">
                <a:effectLst/>
              </a:rPr>
              <a:t>REVIEW QUESTIONS</a:t>
            </a:r>
            <a:endParaRPr lang="en-ZA" dirty="0"/>
          </a:p>
        </p:txBody>
      </p:sp>
      <p:sp>
        <p:nvSpPr>
          <p:cNvPr id="3" name="Content Placeholder 2">
            <a:extLst>
              <a:ext uri="{FF2B5EF4-FFF2-40B4-BE49-F238E27FC236}">
                <a16:creationId xmlns:a16="http://schemas.microsoft.com/office/drawing/2014/main" id="{510C2DB7-5CE5-46E3-9DAD-667FFD09CA9C}"/>
              </a:ext>
            </a:extLst>
          </p:cNvPr>
          <p:cNvSpPr>
            <a:spLocks noGrp="1"/>
          </p:cNvSpPr>
          <p:nvPr>
            <p:ph idx="1"/>
          </p:nvPr>
        </p:nvSpPr>
        <p:spPr>
          <a:xfrm>
            <a:off x="467544" y="879644"/>
            <a:ext cx="8352928" cy="5861724"/>
          </a:xfrm>
        </p:spPr>
        <p:txBody>
          <a:bodyPr>
            <a:normAutofit lnSpcReduction="10000"/>
          </a:bodyPr>
          <a:lstStyle/>
          <a:p>
            <a:pPr lvl="0">
              <a:lnSpc>
                <a:spcPct val="110000"/>
              </a:lnSpc>
            </a:pPr>
            <a:r>
              <a:rPr lang="en-ZA" sz="1700" dirty="0">
                <a:solidFill>
                  <a:schemeClr val="bg1"/>
                </a:solidFill>
                <a:effectLst/>
              </a:rPr>
              <a:t>Mention 2 types of air pollution that can occur in cites. (2)</a:t>
            </a:r>
          </a:p>
          <a:p>
            <a:pPr lvl="0">
              <a:lnSpc>
                <a:spcPct val="110000"/>
              </a:lnSpc>
            </a:pPr>
            <a:r>
              <a:rPr lang="en-ZA" sz="1700" dirty="0">
                <a:solidFill>
                  <a:schemeClr val="bg1"/>
                </a:solidFill>
                <a:effectLst/>
              </a:rPr>
              <a:t>Names 5 gases and/or particulates found in London Smog (b) Mention their sources. (5)</a:t>
            </a:r>
          </a:p>
          <a:p>
            <a:pPr lvl="0">
              <a:lnSpc>
                <a:spcPct val="110000"/>
              </a:lnSpc>
            </a:pPr>
            <a:r>
              <a:rPr lang="en-ZA" sz="1700" dirty="0">
                <a:solidFill>
                  <a:schemeClr val="bg1"/>
                </a:solidFill>
                <a:effectLst/>
              </a:rPr>
              <a:t>Names 5 gases and/or particulates found in Los Angeles Smog (b) Mention their sources. (5)</a:t>
            </a:r>
          </a:p>
          <a:p>
            <a:pPr lvl="0">
              <a:lnSpc>
                <a:spcPct val="110000"/>
              </a:lnSpc>
            </a:pPr>
            <a:r>
              <a:rPr lang="en-ZA" sz="1700" dirty="0">
                <a:solidFill>
                  <a:schemeClr val="bg1"/>
                </a:solidFill>
                <a:effectLst/>
              </a:rPr>
              <a:t>Mention 3 conditions necessary for smog to occur. (3)</a:t>
            </a:r>
          </a:p>
          <a:p>
            <a:pPr lvl="0">
              <a:lnSpc>
                <a:spcPct val="110000"/>
              </a:lnSpc>
            </a:pPr>
            <a:r>
              <a:rPr lang="en-ZA" sz="1700" dirty="0">
                <a:solidFill>
                  <a:schemeClr val="bg1"/>
                </a:solidFill>
                <a:effectLst/>
              </a:rPr>
              <a:t>What is mineral of Fe in the earth and fossil fuels. (2)</a:t>
            </a:r>
          </a:p>
          <a:p>
            <a:pPr lvl="0">
              <a:lnSpc>
                <a:spcPct val="110000"/>
              </a:lnSpc>
            </a:pPr>
            <a:r>
              <a:rPr lang="en-ZA" sz="1700" dirty="0">
                <a:solidFill>
                  <a:schemeClr val="bg1"/>
                </a:solidFill>
                <a:effectLst/>
              </a:rPr>
              <a:t>Write one health or environmental effect of the following gases of particulate found in smog. (6)</a:t>
            </a:r>
          </a:p>
          <a:p>
            <a:pPr marL="1257300" lvl="2" indent="-342900">
              <a:lnSpc>
                <a:spcPct val="110000"/>
              </a:lnSpc>
              <a:buFont typeface="+mj-lt"/>
              <a:buAutoNum type="alphaLcPeriod"/>
            </a:pPr>
            <a:r>
              <a:rPr lang="en-ZA" sz="1700" dirty="0">
                <a:solidFill>
                  <a:schemeClr val="bg1"/>
                </a:solidFill>
                <a:effectLst/>
              </a:rPr>
              <a:t>Ground O</a:t>
            </a:r>
            <a:r>
              <a:rPr lang="en-ZA" sz="1700" baseline="-25000" dirty="0">
                <a:solidFill>
                  <a:schemeClr val="bg1"/>
                </a:solidFill>
                <a:effectLst/>
              </a:rPr>
              <a:t>3</a:t>
            </a:r>
            <a:r>
              <a:rPr lang="en-ZA" sz="1700" dirty="0">
                <a:solidFill>
                  <a:schemeClr val="bg1"/>
                </a:solidFill>
                <a:effectLst/>
              </a:rPr>
              <a:t>                         e.  PAN</a:t>
            </a:r>
          </a:p>
          <a:p>
            <a:pPr marL="1257300" lvl="2" indent="-342900">
              <a:lnSpc>
                <a:spcPct val="110000"/>
              </a:lnSpc>
              <a:buFont typeface="+mj-lt"/>
              <a:buAutoNum type="alphaLcPeriod"/>
            </a:pPr>
            <a:r>
              <a:rPr lang="en-ZA" sz="1700" dirty="0">
                <a:solidFill>
                  <a:schemeClr val="bg1"/>
                </a:solidFill>
                <a:effectLst/>
              </a:rPr>
              <a:t>PAH                                  f.  CO</a:t>
            </a:r>
          </a:p>
          <a:p>
            <a:pPr marL="1257300" lvl="2" indent="-342900">
              <a:lnSpc>
                <a:spcPct val="110000"/>
              </a:lnSpc>
              <a:buFont typeface="+mj-lt"/>
              <a:buAutoNum type="alphaLcPeriod"/>
            </a:pPr>
            <a:r>
              <a:rPr lang="en-ZA" sz="1700" dirty="0">
                <a:solidFill>
                  <a:schemeClr val="bg1"/>
                </a:solidFill>
                <a:effectLst/>
              </a:rPr>
              <a:t>SO</a:t>
            </a:r>
            <a:r>
              <a:rPr lang="en-ZA" sz="1700" baseline="-25000" dirty="0">
                <a:solidFill>
                  <a:schemeClr val="bg1"/>
                </a:solidFill>
                <a:effectLst/>
              </a:rPr>
              <a:t>2</a:t>
            </a:r>
            <a:r>
              <a:rPr lang="en-ZA" sz="1700" dirty="0">
                <a:solidFill>
                  <a:schemeClr val="bg1"/>
                </a:solidFill>
                <a:effectLst/>
              </a:rPr>
              <a:t>                                    g. Toluene</a:t>
            </a:r>
          </a:p>
          <a:p>
            <a:pPr marL="1257300" lvl="2" indent="-342900">
              <a:lnSpc>
                <a:spcPct val="110000"/>
              </a:lnSpc>
              <a:buFont typeface="+mj-lt"/>
              <a:buAutoNum type="alphaLcPeriod"/>
            </a:pPr>
            <a:r>
              <a:rPr lang="en-ZA" sz="1700" dirty="0">
                <a:solidFill>
                  <a:schemeClr val="bg1"/>
                </a:solidFill>
                <a:effectLst/>
              </a:rPr>
              <a:t>C</a:t>
            </a:r>
            <a:r>
              <a:rPr lang="en-ZA" sz="1700" baseline="-25000" dirty="0">
                <a:solidFill>
                  <a:schemeClr val="bg1"/>
                </a:solidFill>
                <a:effectLst/>
              </a:rPr>
              <a:t>6</a:t>
            </a:r>
            <a:r>
              <a:rPr lang="en-ZA" sz="1700" dirty="0">
                <a:solidFill>
                  <a:schemeClr val="bg1"/>
                </a:solidFill>
                <a:effectLst/>
              </a:rPr>
              <a:t>H</a:t>
            </a:r>
            <a:r>
              <a:rPr lang="en-ZA" sz="1700" baseline="-25000" dirty="0">
                <a:solidFill>
                  <a:schemeClr val="bg1"/>
                </a:solidFill>
                <a:effectLst/>
              </a:rPr>
              <a:t>6</a:t>
            </a:r>
            <a:r>
              <a:rPr lang="en-ZA" sz="1700" dirty="0">
                <a:solidFill>
                  <a:schemeClr val="bg1"/>
                </a:solidFill>
                <a:effectLst/>
              </a:rPr>
              <a:t>                                  h.  C</a:t>
            </a:r>
          </a:p>
          <a:p>
            <a:pPr lvl="0">
              <a:lnSpc>
                <a:spcPct val="110000"/>
              </a:lnSpc>
            </a:pPr>
            <a:r>
              <a:rPr lang="en-ZA" sz="1700" dirty="0">
                <a:solidFill>
                  <a:schemeClr val="bg1"/>
                </a:solidFill>
                <a:effectLst/>
              </a:rPr>
              <a:t>How is ground Ozone formed? (6)</a:t>
            </a:r>
          </a:p>
          <a:p>
            <a:pPr lvl="0">
              <a:lnSpc>
                <a:spcPct val="110000"/>
              </a:lnSpc>
            </a:pPr>
            <a:r>
              <a:rPr lang="en-ZA" sz="1700" dirty="0">
                <a:solidFill>
                  <a:schemeClr val="bg1"/>
                </a:solidFill>
                <a:effectLst/>
              </a:rPr>
              <a:t>Define the following terms (5)</a:t>
            </a:r>
          </a:p>
          <a:p>
            <a:pPr marL="1257300" lvl="2" indent="-342900">
              <a:lnSpc>
                <a:spcPct val="110000"/>
              </a:lnSpc>
              <a:buFont typeface="+mj-lt"/>
              <a:buAutoNum type="alphaLcPeriod"/>
            </a:pPr>
            <a:r>
              <a:rPr lang="en-ZA" sz="1700" dirty="0">
                <a:solidFill>
                  <a:schemeClr val="bg1"/>
                </a:solidFill>
                <a:effectLst/>
              </a:rPr>
              <a:t>Dust                                     e.  PM-</a:t>
            </a:r>
            <a:r>
              <a:rPr lang="en-ZA" sz="1700" baseline="-25000" dirty="0">
                <a:solidFill>
                  <a:schemeClr val="bg1"/>
                </a:solidFill>
                <a:effectLst/>
              </a:rPr>
              <a:t>10</a:t>
            </a:r>
            <a:endParaRPr lang="en-ZA" sz="1700" dirty="0">
              <a:solidFill>
                <a:schemeClr val="bg1"/>
              </a:solidFill>
              <a:effectLst/>
            </a:endParaRPr>
          </a:p>
          <a:p>
            <a:pPr marL="1257300" lvl="2" indent="-342900">
              <a:lnSpc>
                <a:spcPct val="110000"/>
              </a:lnSpc>
              <a:buFont typeface="+mj-lt"/>
              <a:buAutoNum type="alphaLcPeriod"/>
            </a:pPr>
            <a:r>
              <a:rPr lang="en-ZA" sz="1700" dirty="0">
                <a:solidFill>
                  <a:schemeClr val="bg1"/>
                </a:solidFill>
                <a:effectLst/>
              </a:rPr>
              <a:t>Particulate                            f.   PM-</a:t>
            </a:r>
            <a:r>
              <a:rPr lang="en-ZA" sz="1700" baseline="-25000" dirty="0">
                <a:solidFill>
                  <a:schemeClr val="bg1"/>
                </a:solidFill>
                <a:effectLst/>
              </a:rPr>
              <a:t>2.5  </a:t>
            </a:r>
            <a:endParaRPr lang="en-ZA" sz="1700" dirty="0">
              <a:solidFill>
                <a:schemeClr val="bg1"/>
              </a:solidFill>
              <a:effectLst/>
            </a:endParaRPr>
          </a:p>
          <a:p>
            <a:pPr marL="1257300" lvl="2" indent="-342900">
              <a:lnSpc>
                <a:spcPct val="110000"/>
              </a:lnSpc>
              <a:buFont typeface="+mj-lt"/>
              <a:buAutoNum type="alphaLcPeriod"/>
            </a:pPr>
            <a:r>
              <a:rPr lang="en-ZA" sz="1700" dirty="0">
                <a:solidFill>
                  <a:schemeClr val="bg1"/>
                </a:solidFill>
                <a:effectLst/>
              </a:rPr>
              <a:t>Aerosols</a:t>
            </a:r>
          </a:p>
          <a:p>
            <a:endParaRPr lang="en-ZA" dirty="0">
              <a:solidFill>
                <a:schemeClr val="bg1"/>
              </a:solidFill>
            </a:endParaRPr>
          </a:p>
        </p:txBody>
      </p:sp>
    </p:spTree>
    <p:extLst>
      <p:ext uri="{BB962C8B-B14F-4D97-AF65-F5344CB8AC3E}">
        <p14:creationId xmlns:p14="http://schemas.microsoft.com/office/powerpoint/2010/main" val="7060267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a:t>
            </a:r>
          </a:p>
        </p:txBody>
      </p:sp>
      <p:sp>
        <p:nvSpPr>
          <p:cNvPr id="3" name="Content Placeholder 2"/>
          <p:cNvSpPr>
            <a:spLocks noGrp="1"/>
          </p:cNvSpPr>
          <p:nvPr>
            <p:ph idx="1"/>
          </p:nvPr>
        </p:nvSpPr>
        <p:spPr>
          <a:xfrm>
            <a:off x="179512" y="1412776"/>
            <a:ext cx="8784976" cy="5256584"/>
          </a:xfrm>
        </p:spPr>
        <p:txBody>
          <a:bodyPr>
            <a:normAutofit lnSpcReduction="10000"/>
          </a:bodyPr>
          <a:lstStyle/>
          <a:p>
            <a:pPr marL="0" indent="0">
              <a:buNone/>
            </a:pPr>
            <a:endParaRPr lang="en-ZA" dirty="0"/>
          </a:p>
          <a:p>
            <a:pPr marL="0" indent="0" algn="ctr">
              <a:buNone/>
            </a:pPr>
            <a:r>
              <a:rPr lang="en-ZA" sz="8800" dirty="0"/>
              <a:t>THE END </a:t>
            </a:r>
          </a:p>
          <a:p>
            <a:pPr marL="0" indent="0" algn="ctr">
              <a:buNone/>
            </a:pPr>
            <a:r>
              <a:rPr lang="en-ZA" sz="8800" dirty="0"/>
              <a:t>OF </a:t>
            </a:r>
          </a:p>
          <a:p>
            <a:pPr marL="0" indent="0" algn="ctr">
              <a:buNone/>
            </a:pPr>
            <a:r>
              <a:rPr lang="en-ZA" sz="8800" dirty="0"/>
              <a:t>PART 3</a:t>
            </a:r>
          </a:p>
        </p:txBody>
      </p:sp>
    </p:spTree>
    <p:extLst>
      <p:ext uri="{BB962C8B-B14F-4D97-AF65-F5344CB8AC3E}">
        <p14:creationId xmlns:p14="http://schemas.microsoft.com/office/powerpoint/2010/main" val="312403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rmAutofit/>
          </a:bodyPr>
          <a:lstStyle/>
          <a:p>
            <a:r>
              <a:rPr lang="en-ZA" b="1" dirty="0"/>
              <a:t>Composition of the atmosphere</a:t>
            </a:r>
            <a:r>
              <a:rPr lang="en-ZA" dirty="0"/>
              <a:t>.</a:t>
            </a:r>
          </a:p>
        </p:txBody>
      </p:sp>
      <p:sp>
        <p:nvSpPr>
          <p:cNvPr id="3" name="Content Placeholder 2"/>
          <p:cNvSpPr>
            <a:spLocks noGrp="1"/>
          </p:cNvSpPr>
          <p:nvPr>
            <p:ph idx="1"/>
          </p:nvPr>
        </p:nvSpPr>
        <p:spPr>
          <a:xfrm>
            <a:off x="179512" y="1412776"/>
            <a:ext cx="8784976" cy="5256584"/>
          </a:xfrm>
        </p:spPr>
        <p:txBody>
          <a:bodyPr>
            <a:normAutofit/>
          </a:bodyPr>
          <a:lstStyle/>
          <a:p>
            <a:r>
              <a:rPr lang="en-ZA" dirty="0">
                <a:solidFill>
                  <a:schemeClr val="bg1"/>
                </a:solidFill>
              </a:rPr>
              <a:t>Bulk composition of the atmosphere is quite similar all over the Earth because of the high degree of mixing within the atmosphere. </a:t>
            </a:r>
          </a:p>
          <a:p>
            <a:r>
              <a:rPr lang="en-ZA" dirty="0">
                <a:solidFill>
                  <a:schemeClr val="bg1"/>
                </a:solidFill>
              </a:rPr>
              <a:t>This mixing is driven in a horizontal sense by the rotation of the Earth. </a:t>
            </a:r>
          </a:p>
          <a:p>
            <a:r>
              <a:rPr lang="en-ZA" dirty="0">
                <a:solidFill>
                  <a:schemeClr val="bg1"/>
                </a:solidFill>
              </a:rPr>
              <a:t>Vertical mixing is largely the product of heating of the surface of the Earth by incoming solar radiation. </a:t>
            </a:r>
          </a:p>
          <a:p>
            <a:r>
              <a:rPr lang="en-ZA" dirty="0">
                <a:solidFill>
                  <a:schemeClr val="bg1"/>
                </a:solidFill>
              </a:rPr>
              <a:t>The oceans have a much slower mixing rate, but even this is sufficient to ensure a relatively constant bulk composition in much the same way as the atmosphere.</a:t>
            </a:r>
          </a:p>
          <a:p>
            <a:r>
              <a:rPr lang="en-ZA" dirty="0">
                <a:solidFill>
                  <a:schemeClr val="bg1"/>
                </a:solidFill>
              </a:rPr>
              <a:t>However, some parts of the atmosphere are not so well mixed and here quite profound changes in bulk composition are found.</a:t>
            </a:r>
          </a:p>
        </p:txBody>
      </p:sp>
    </p:spTree>
    <p:extLst>
      <p:ext uri="{BB962C8B-B14F-4D97-AF65-F5344CB8AC3E}">
        <p14:creationId xmlns:p14="http://schemas.microsoft.com/office/powerpoint/2010/main" val="3284390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6060" y="116632"/>
            <a:ext cx="7264907" cy="6476205"/>
          </a:xfrm>
        </p:spPr>
      </p:pic>
    </p:spTree>
    <p:extLst>
      <p:ext uri="{BB962C8B-B14F-4D97-AF65-F5344CB8AC3E}">
        <p14:creationId xmlns:p14="http://schemas.microsoft.com/office/powerpoint/2010/main" val="2664168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The Troposphere</a:t>
            </a:r>
          </a:p>
        </p:txBody>
      </p:sp>
      <p:sp>
        <p:nvSpPr>
          <p:cNvPr id="3" name="Content Placeholder 2"/>
          <p:cNvSpPr>
            <a:spLocks noGrp="1"/>
          </p:cNvSpPr>
          <p:nvPr>
            <p:ph idx="1"/>
          </p:nvPr>
        </p:nvSpPr>
        <p:spPr>
          <a:xfrm>
            <a:off x="179512" y="1412776"/>
            <a:ext cx="8784976" cy="5256584"/>
          </a:xfrm>
        </p:spPr>
        <p:txBody>
          <a:bodyPr>
            <a:normAutofit/>
          </a:bodyPr>
          <a:lstStyle/>
          <a:p>
            <a:r>
              <a:rPr lang="en-ZA" dirty="0">
                <a:solidFill>
                  <a:schemeClr val="bg1"/>
                </a:solidFill>
              </a:rPr>
              <a:t>The lower atmosphere, which is termed the </a:t>
            </a:r>
            <a:r>
              <a:rPr lang="en-ZA" b="1" i="1" dirty="0">
                <a:solidFill>
                  <a:schemeClr val="bg1"/>
                </a:solidFill>
              </a:rPr>
              <a:t>troposphere</a:t>
            </a:r>
            <a:r>
              <a:rPr lang="en-ZA" dirty="0">
                <a:solidFill>
                  <a:schemeClr val="bg1"/>
                </a:solidFill>
              </a:rPr>
              <a:t> , is well mixed by convection. </a:t>
            </a:r>
          </a:p>
          <a:p>
            <a:r>
              <a:rPr lang="en-ZA" dirty="0">
                <a:solidFill>
                  <a:schemeClr val="bg1"/>
                </a:solidFill>
              </a:rPr>
              <a:t>Thunderstorms are the most apparent of the convective driving forces. </a:t>
            </a:r>
          </a:p>
          <a:p>
            <a:r>
              <a:rPr lang="en-ZA" dirty="0">
                <a:solidFill>
                  <a:schemeClr val="bg1"/>
                </a:solidFill>
              </a:rPr>
              <a:t>Temperature declines with height in the troposphere; solar energy heats the surface of the Earth and this in turn heats the directly overlying air, causing the convective mixing. </a:t>
            </a:r>
          </a:p>
          <a:p>
            <a:r>
              <a:rPr lang="en-ZA" dirty="0">
                <a:solidFill>
                  <a:schemeClr val="bg1"/>
                </a:solidFill>
              </a:rPr>
              <a:t>This is because the warmer air that is in contact with the surface of the Earth is lighter and tends to rise. </a:t>
            </a:r>
          </a:p>
        </p:txBody>
      </p:sp>
    </p:spTree>
    <p:extLst>
      <p:ext uri="{BB962C8B-B14F-4D97-AF65-F5344CB8AC3E}">
        <p14:creationId xmlns:p14="http://schemas.microsoft.com/office/powerpoint/2010/main" val="1813676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The Stratosphere </a:t>
            </a:r>
          </a:p>
        </p:txBody>
      </p:sp>
      <p:sp>
        <p:nvSpPr>
          <p:cNvPr id="3" name="Content Placeholder 2"/>
          <p:cNvSpPr>
            <a:spLocks noGrp="1"/>
          </p:cNvSpPr>
          <p:nvPr>
            <p:ph idx="1"/>
          </p:nvPr>
        </p:nvSpPr>
        <p:spPr>
          <a:xfrm>
            <a:off x="395536" y="1052736"/>
            <a:ext cx="8208912" cy="5328592"/>
          </a:xfrm>
        </p:spPr>
        <p:txBody>
          <a:bodyPr>
            <a:normAutofit fontScale="92500" lnSpcReduction="10000"/>
          </a:bodyPr>
          <a:lstStyle/>
          <a:p>
            <a:r>
              <a:rPr lang="en-ZA" dirty="0">
                <a:solidFill>
                  <a:schemeClr val="bg1"/>
                </a:solidFill>
              </a:rPr>
              <a:t>However, at a height of some 15–25 km, the atmosphere is heated by the absorption of ultra- violet radiation by oxygen (O</a:t>
            </a:r>
            <a:r>
              <a:rPr lang="en-ZA" baseline="-25000" dirty="0">
                <a:solidFill>
                  <a:schemeClr val="bg1"/>
                </a:solidFill>
              </a:rPr>
              <a:t>2</a:t>
            </a:r>
            <a:r>
              <a:rPr lang="en-ZA" dirty="0">
                <a:solidFill>
                  <a:schemeClr val="bg1"/>
                </a:solidFill>
              </a:rPr>
              <a:t>) and Ozone (O</a:t>
            </a:r>
            <a:r>
              <a:rPr lang="en-ZA" baseline="-25000" dirty="0">
                <a:solidFill>
                  <a:schemeClr val="bg1"/>
                </a:solidFill>
              </a:rPr>
              <a:t>3</a:t>
            </a:r>
            <a:r>
              <a:rPr lang="en-ZA" dirty="0">
                <a:solidFill>
                  <a:schemeClr val="bg1"/>
                </a:solidFill>
              </a:rPr>
              <a:t>)</a:t>
            </a:r>
          </a:p>
          <a:p>
            <a:r>
              <a:rPr lang="en-ZA" dirty="0">
                <a:solidFill>
                  <a:schemeClr val="bg1"/>
                </a:solidFill>
              </a:rPr>
              <a:t>The rise in temperature with height has the effect of giving the upper part of the atmosphere great stability against vertical mixing. </a:t>
            </a:r>
          </a:p>
          <a:p>
            <a:r>
              <a:rPr lang="en-ZA" dirty="0">
                <a:solidFill>
                  <a:schemeClr val="bg1"/>
                </a:solidFill>
              </a:rPr>
              <a:t>This is because the heavy cold air at the bottom has no tendency to rise. </a:t>
            </a:r>
          </a:p>
          <a:p>
            <a:r>
              <a:rPr lang="en-ZA" dirty="0">
                <a:solidFill>
                  <a:schemeClr val="bg1"/>
                </a:solidFill>
              </a:rPr>
              <a:t>This region of the atmosphere has air in distinct layers or strata and is thus called the stratosphere. </a:t>
            </a:r>
          </a:p>
          <a:p>
            <a:r>
              <a:rPr lang="en-ZA" dirty="0">
                <a:solidFill>
                  <a:schemeClr val="bg1"/>
                </a:solidFill>
              </a:rPr>
              <a:t>The well-known O</a:t>
            </a:r>
            <a:r>
              <a:rPr lang="en-ZA" baseline="-25000" dirty="0">
                <a:solidFill>
                  <a:schemeClr val="bg1"/>
                </a:solidFill>
              </a:rPr>
              <a:t>3</a:t>
            </a:r>
            <a:r>
              <a:rPr lang="en-ZA" dirty="0">
                <a:solidFill>
                  <a:schemeClr val="bg1"/>
                </a:solidFill>
              </a:rPr>
              <a:t> layer forms at these altitudes. Despite this stability, even the stratosphere is well mixed compared with the atmosphere even higher up. </a:t>
            </a:r>
          </a:p>
        </p:txBody>
      </p:sp>
    </p:spTree>
    <p:extLst>
      <p:ext uri="{BB962C8B-B14F-4D97-AF65-F5344CB8AC3E}">
        <p14:creationId xmlns:p14="http://schemas.microsoft.com/office/powerpoint/2010/main" val="2582254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68152"/>
          </a:xfrm>
        </p:spPr>
        <p:txBody>
          <a:bodyPr>
            <a:normAutofit/>
          </a:bodyPr>
          <a:lstStyle/>
          <a:p>
            <a:r>
              <a:rPr lang="en-ZA" dirty="0"/>
              <a:t>The Heterosphere.</a:t>
            </a:r>
          </a:p>
        </p:txBody>
      </p:sp>
      <p:sp>
        <p:nvSpPr>
          <p:cNvPr id="3" name="Content Placeholder 2"/>
          <p:cNvSpPr>
            <a:spLocks noGrp="1"/>
          </p:cNvSpPr>
          <p:nvPr>
            <p:ph idx="1"/>
          </p:nvPr>
        </p:nvSpPr>
        <p:spPr>
          <a:xfrm>
            <a:off x="176464" y="1210219"/>
            <a:ext cx="8784976" cy="5445224"/>
          </a:xfrm>
        </p:spPr>
        <p:txBody>
          <a:bodyPr>
            <a:noAutofit/>
          </a:bodyPr>
          <a:lstStyle/>
          <a:p>
            <a:pPr>
              <a:lnSpc>
                <a:spcPct val="100000"/>
              </a:lnSpc>
            </a:pPr>
            <a:r>
              <a:rPr lang="en-ZA" sz="2200" dirty="0">
                <a:solidFill>
                  <a:schemeClr val="bg1"/>
                </a:solidFill>
              </a:rPr>
              <a:t>Above about 120 km, turbulent mixing is so weak that individual gas molecules can separate under gravitational settling. </a:t>
            </a:r>
          </a:p>
          <a:p>
            <a:pPr>
              <a:lnSpc>
                <a:spcPct val="100000"/>
              </a:lnSpc>
            </a:pPr>
            <a:r>
              <a:rPr lang="en-ZA" sz="2200" dirty="0">
                <a:solidFill>
                  <a:schemeClr val="bg1"/>
                </a:solidFill>
              </a:rPr>
              <a:t>Thus the relative concentrations of atomic oxygen (O) and nitrogen (N) are greatest lower down, while the lighter hydrogen (H) and helium (He) are found to predominate higher up.</a:t>
            </a:r>
          </a:p>
          <a:p>
            <a:pPr>
              <a:lnSpc>
                <a:spcPct val="100000"/>
              </a:lnSpc>
            </a:pPr>
            <a:r>
              <a:rPr lang="en-ZA" sz="2200" dirty="0">
                <a:solidFill>
                  <a:schemeClr val="bg1"/>
                </a:solidFill>
              </a:rPr>
              <a:t>Figure below shows the various layers of the atmosphere. The part where gravitational settling occurs is usually termed the </a:t>
            </a:r>
            <a:r>
              <a:rPr lang="en-ZA" sz="2200" b="1" i="1" dirty="0" err="1">
                <a:solidFill>
                  <a:schemeClr val="bg1"/>
                </a:solidFill>
              </a:rPr>
              <a:t>heterosphere</a:t>
            </a:r>
            <a:r>
              <a:rPr lang="en-ZA" sz="2200" dirty="0">
                <a:solidFill>
                  <a:schemeClr val="bg1"/>
                </a:solidFill>
              </a:rPr>
              <a:t>, because of the varying composition. The better-mixed part of the atmosphere below is called the </a:t>
            </a:r>
            <a:r>
              <a:rPr lang="en-ZA" sz="2200" b="1" i="1" dirty="0" err="1">
                <a:solidFill>
                  <a:schemeClr val="bg1"/>
                </a:solidFill>
              </a:rPr>
              <a:t>homosphere</a:t>
            </a:r>
            <a:r>
              <a:rPr lang="en-ZA" sz="2200" dirty="0">
                <a:solidFill>
                  <a:schemeClr val="bg1"/>
                </a:solidFill>
              </a:rPr>
              <a:t>.</a:t>
            </a:r>
          </a:p>
          <a:p>
            <a:pPr>
              <a:lnSpc>
                <a:spcPct val="100000"/>
              </a:lnSpc>
            </a:pPr>
            <a:r>
              <a:rPr lang="en-ZA" sz="2200" b="1" i="1" dirty="0" err="1">
                <a:solidFill>
                  <a:schemeClr val="bg1"/>
                </a:solidFill>
              </a:rPr>
              <a:t>Turbopause</a:t>
            </a:r>
            <a:r>
              <a:rPr lang="en-ZA" sz="2200" dirty="0">
                <a:solidFill>
                  <a:schemeClr val="bg1"/>
                </a:solidFill>
              </a:rPr>
              <a:t> is the term given to the boundary that separates these two parts. </a:t>
            </a:r>
          </a:p>
          <a:p>
            <a:pPr>
              <a:lnSpc>
                <a:spcPct val="100000"/>
              </a:lnSpc>
            </a:pPr>
            <a:r>
              <a:rPr lang="en-ZA" sz="2200" dirty="0">
                <a:solidFill>
                  <a:schemeClr val="bg1"/>
                </a:solidFill>
              </a:rPr>
              <a:t>The </a:t>
            </a:r>
            <a:r>
              <a:rPr lang="en-ZA" sz="2200" dirty="0" err="1">
                <a:solidFill>
                  <a:schemeClr val="bg1"/>
                </a:solidFill>
              </a:rPr>
              <a:t>heterosphere</a:t>
            </a:r>
            <a:r>
              <a:rPr lang="en-ZA" sz="2200" dirty="0">
                <a:solidFill>
                  <a:schemeClr val="bg1"/>
                </a:solidFill>
              </a:rPr>
              <a:t> is so high (hundreds of kilometres) that pressure is extremely low, as emphasized by the logarithmic scale in the figure.</a:t>
            </a:r>
          </a:p>
        </p:txBody>
      </p:sp>
    </p:spTree>
    <p:extLst>
      <p:ext uri="{BB962C8B-B14F-4D97-AF65-F5344CB8AC3E}">
        <p14:creationId xmlns:p14="http://schemas.microsoft.com/office/powerpoint/2010/main" val="3503917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a:t>
            </a:r>
          </a:p>
        </p:txBody>
      </p:sp>
      <p:sp>
        <p:nvSpPr>
          <p:cNvPr id="3" name="Content Placeholder 2"/>
          <p:cNvSpPr>
            <a:spLocks noGrp="1"/>
          </p:cNvSpPr>
          <p:nvPr>
            <p:ph idx="1"/>
          </p:nvPr>
        </p:nvSpPr>
        <p:spPr>
          <a:xfrm>
            <a:off x="179512" y="1412776"/>
            <a:ext cx="8784976" cy="5256584"/>
          </a:xfrm>
        </p:spPr>
        <p:txBody>
          <a:bodyPr>
            <a:normAutofit fontScale="92500"/>
          </a:bodyPr>
          <a:lstStyle/>
          <a:p>
            <a:r>
              <a:rPr lang="en-ZA" dirty="0"/>
              <a:t>Vertical air mixing of the atmosphere is largely the product of heating of the surface of the Earth by incoming 1_________.</a:t>
            </a:r>
          </a:p>
          <a:p>
            <a:r>
              <a:rPr lang="en-ZA" dirty="0"/>
              <a:t>Horizontal air mixing of the atmosphere is driven by the 2________.</a:t>
            </a:r>
          </a:p>
          <a:p>
            <a:r>
              <a:rPr lang="en-ZA" dirty="0"/>
              <a:t>3__________declines with height in the troposphere;</a:t>
            </a:r>
          </a:p>
          <a:p>
            <a:r>
              <a:rPr lang="en-ZA" dirty="0"/>
              <a:t>The Atmosphere has five layer namely 4_______________________.</a:t>
            </a:r>
          </a:p>
          <a:p>
            <a:r>
              <a:rPr lang="en-ZA" dirty="0"/>
              <a:t>The lower atmosphere, which is termed the 5_______ , is well mixed by convection.</a:t>
            </a:r>
          </a:p>
          <a:p>
            <a:r>
              <a:rPr lang="en-ZA" dirty="0"/>
              <a:t>In The Heterosphere, the relative concentrations of 6_____ and  7_______  gases are greatest lower down, while the lighter 8 ______ and 9_____ gases are found to predominate higher up in the atmosphere.</a:t>
            </a:r>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p:txBody>
      </p:sp>
    </p:spTree>
    <p:extLst>
      <p:ext uri="{BB962C8B-B14F-4D97-AF65-F5344CB8AC3E}">
        <p14:creationId xmlns:p14="http://schemas.microsoft.com/office/powerpoint/2010/main" val="4011450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r>
              <a:rPr lang="en-ZA" sz="4000" b="1" dirty="0"/>
              <a:t>Partial pressure</a:t>
            </a:r>
            <a:endParaRPr lang="en-ZA" sz="4000" dirty="0"/>
          </a:p>
        </p:txBody>
      </p:sp>
      <p:sp>
        <p:nvSpPr>
          <p:cNvPr id="3" name="Content Placeholder 2"/>
          <p:cNvSpPr>
            <a:spLocks noGrp="1"/>
          </p:cNvSpPr>
          <p:nvPr>
            <p:ph idx="1"/>
          </p:nvPr>
        </p:nvSpPr>
        <p:spPr>
          <a:xfrm>
            <a:off x="179512" y="1412776"/>
            <a:ext cx="8784976" cy="5256584"/>
          </a:xfrm>
        </p:spPr>
        <p:txBody>
          <a:bodyPr>
            <a:normAutofit fontScale="85000" lnSpcReduction="10000"/>
          </a:bodyPr>
          <a:lstStyle/>
          <a:p>
            <a:r>
              <a:rPr lang="en-ZA" sz="2800" dirty="0">
                <a:solidFill>
                  <a:schemeClr val="bg1"/>
                </a:solidFill>
              </a:rPr>
              <a:t>In a mixture of gases like the troposphere, Dalton’s law of partial pressure is obeyed. </a:t>
            </a:r>
          </a:p>
          <a:p>
            <a:r>
              <a:rPr lang="en-ZA" sz="2800" dirty="0">
                <a:solidFill>
                  <a:schemeClr val="bg1"/>
                </a:solidFill>
              </a:rPr>
              <a:t>This means that individual gases in the atmosphere will decline in pressure at the same rate as the total pressure. </a:t>
            </a:r>
          </a:p>
          <a:p>
            <a:r>
              <a:rPr lang="en-ZA" sz="2800" dirty="0">
                <a:solidFill>
                  <a:schemeClr val="bg1"/>
                </a:solidFill>
              </a:rPr>
              <a:t>This can all be conveniently represented by the barometric equation:</a:t>
            </a:r>
          </a:p>
          <a:p>
            <a:endParaRPr lang="en-ZA" sz="2400" dirty="0">
              <a:solidFill>
                <a:schemeClr val="bg1"/>
              </a:solidFill>
            </a:endParaRPr>
          </a:p>
          <a:p>
            <a:pPr algn="ctr"/>
            <a:r>
              <a:rPr lang="en-ZA" sz="2800" i="1" dirty="0" err="1">
                <a:solidFill>
                  <a:schemeClr val="bg1"/>
                </a:solidFill>
              </a:rPr>
              <a:t>p</a:t>
            </a:r>
            <a:r>
              <a:rPr lang="en-ZA" sz="2800" i="1" baseline="-25000" dirty="0" err="1">
                <a:solidFill>
                  <a:schemeClr val="bg1"/>
                </a:solidFill>
              </a:rPr>
              <a:t>z</a:t>
            </a:r>
            <a:r>
              <a:rPr lang="en-ZA" sz="2800" i="1" dirty="0">
                <a:solidFill>
                  <a:schemeClr val="bg1"/>
                </a:solidFill>
              </a:rPr>
              <a:t> </a:t>
            </a:r>
            <a:r>
              <a:rPr lang="en-ZA" sz="2800" dirty="0">
                <a:solidFill>
                  <a:schemeClr val="bg1"/>
                </a:solidFill>
              </a:rPr>
              <a:t>= </a:t>
            </a:r>
            <a:r>
              <a:rPr lang="en-ZA" sz="2800" i="1" dirty="0" err="1">
                <a:solidFill>
                  <a:schemeClr val="bg1"/>
                </a:solidFill>
              </a:rPr>
              <a:t>p</a:t>
            </a:r>
            <a:r>
              <a:rPr lang="en-ZA" sz="2800" i="1" baseline="-25000" dirty="0" err="1">
                <a:solidFill>
                  <a:schemeClr val="bg1"/>
                </a:solidFill>
              </a:rPr>
              <a:t>o</a:t>
            </a:r>
            <a:r>
              <a:rPr lang="en-ZA" sz="2800" i="1" dirty="0">
                <a:solidFill>
                  <a:schemeClr val="bg1"/>
                </a:solidFill>
              </a:rPr>
              <a:t> </a:t>
            </a:r>
            <a:r>
              <a:rPr lang="en-ZA" sz="2800" i="1" baseline="30000" dirty="0" err="1">
                <a:solidFill>
                  <a:schemeClr val="bg1"/>
                </a:solidFill>
              </a:rPr>
              <a:t>exp</a:t>
            </a:r>
            <a:r>
              <a:rPr lang="en-ZA" sz="2800" baseline="30000" dirty="0">
                <a:solidFill>
                  <a:schemeClr val="bg1"/>
                </a:solidFill>
              </a:rPr>
              <a:t>(-</a:t>
            </a:r>
            <a:r>
              <a:rPr lang="en-ZA" sz="2800" i="1" baseline="30000" dirty="0">
                <a:solidFill>
                  <a:schemeClr val="bg1"/>
                </a:solidFill>
              </a:rPr>
              <a:t>z /H</a:t>
            </a:r>
            <a:r>
              <a:rPr lang="en-ZA" sz="2800" baseline="30000" dirty="0">
                <a:solidFill>
                  <a:schemeClr val="bg1"/>
                </a:solidFill>
              </a:rPr>
              <a:t>)   </a:t>
            </a:r>
            <a:r>
              <a:rPr lang="en-ZA" sz="2800" dirty="0">
                <a:solidFill>
                  <a:schemeClr val="bg1"/>
                </a:solidFill>
              </a:rPr>
              <a:t>mm</a:t>
            </a:r>
          </a:p>
          <a:p>
            <a:r>
              <a:rPr lang="en-ZA" sz="2800" dirty="0">
                <a:solidFill>
                  <a:schemeClr val="bg1"/>
                </a:solidFill>
              </a:rPr>
              <a:t>where </a:t>
            </a:r>
            <a:r>
              <a:rPr lang="en-ZA" sz="2800" i="1" dirty="0" err="1">
                <a:solidFill>
                  <a:schemeClr val="bg1"/>
                </a:solidFill>
              </a:rPr>
              <a:t>p</a:t>
            </a:r>
            <a:r>
              <a:rPr lang="en-ZA" sz="2800" baseline="-25000" dirty="0" err="1">
                <a:solidFill>
                  <a:schemeClr val="bg1"/>
                </a:solidFill>
              </a:rPr>
              <a:t>z</a:t>
            </a:r>
            <a:r>
              <a:rPr lang="en-ZA" sz="2800" dirty="0">
                <a:solidFill>
                  <a:schemeClr val="bg1"/>
                </a:solidFill>
              </a:rPr>
              <a:t> is the pressure at altitude </a:t>
            </a:r>
            <a:r>
              <a:rPr lang="en-ZA" sz="2800" i="1" dirty="0">
                <a:solidFill>
                  <a:schemeClr val="bg1"/>
                </a:solidFill>
              </a:rPr>
              <a:t>z</a:t>
            </a:r>
            <a:r>
              <a:rPr lang="en-ZA" sz="2800" dirty="0">
                <a:solidFill>
                  <a:schemeClr val="bg1"/>
                </a:solidFill>
              </a:rPr>
              <a:t>, </a:t>
            </a:r>
            <a:r>
              <a:rPr lang="en-ZA" sz="2800" i="1" dirty="0">
                <a:solidFill>
                  <a:schemeClr val="bg1"/>
                </a:solidFill>
              </a:rPr>
              <a:t>p</a:t>
            </a:r>
            <a:r>
              <a:rPr lang="en-ZA" sz="2800" baseline="-25000" dirty="0">
                <a:solidFill>
                  <a:schemeClr val="bg1"/>
                </a:solidFill>
              </a:rPr>
              <a:t>0</a:t>
            </a:r>
            <a:r>
              <a:rPr lang="en-ZA" sz="2800" dirty="0">
                <a:solidFill>
                  <a:schemeClr val="bg1"/>
                </a:solidFill>
              </a:rPr>
              <a:t> the pressure at ground level and </a:t>
            </a:r>
            <a:r>
              <a:rPr lang="en-ZA" sz="2800" i="1" dirty="0">
                <a:solidFill>
                  <a:schemeClr val="bg1"/>
                </a:solidFill>
              </a:rPr>
              <a:t>H</a:t>
            </a:r>
            <a:r>
              <a:rPr lang="en-ZA" sz="2800" dirty="0">
                <a:solidFill>
                  <a:schemeClr val="bg1"/>
                </a:solidFill>
              </a:rPr>
              <a:t>, the scale height (about 8.4 km in the lower troposphere and a measure of the rate at which pressure falls with height).</a:t>
            </a:r>
            <a:endParaRPr lang="en-ZA" sz="2800" baseline="30000" dirty="0">
              <a:solidFill>
                <a:schemeClr val="bg1"/>
              </a:solidFill>
            </a:endParaRPr>
          </a:p>
        </p:txBody>
      </p:sp>
    </p:spTree>
    <p:extLst>
      <p:ext uri="{BB962C8B-B14F-4D97-AF65-F5344CB8AC3E}">
        <p14:creationId xmlns:p14="http://schemas.microsoft.com/office/powerpoint/2010/main" val="11014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t>
            </a:r>
          </a:p>
        </p:txBody>
      </p:sp>
      <p:sp>
        <p:nvSpPr>
          <p:cNvPr id="3" name="Content Placeholder 2"/>
          <p:cNvSpPr>
            <a:spLocks noGrp="1"/>
          </p:cNvSpPr>
          <p:nvPr>
            <p:ph idx="1"/>
          </p:nvPr>
        </p:nvSpPr>
        <p:spPr>
          <a:xfrm>
            <a:off x="539552" y="1340768"/>
            <a:ext cx="8064896" cy="5112568"/>
          </a:xfrm>
        </p:spPr>
        <p:txBody>
          <a:bodyPr>
            <a:normAutofit/>
          </a:bodyPr>
          <a:lstStyle/>
          <a:p>
            <a:r>
              <a:rPr lang="en-ZA" dirty="0">
                <a:solidFill>
                  <a:schemeClr val="bg1"/>
                </a:solidFill>
              </a:rPr>
              <a:t>We can solve this equation and show that the pressure declines so rapidly in the lower atmosphere that it reaches 50% of its ground level value by 5.8 km. </a:t>
            </a:r>
          </a:p>
          <a:p>
            <a:r>
              <a:rPr lang="en-ZA" dirty="0">
                <a:solidFill>
                  <a:schemeClr val="bg1"/>
                </a:solidFill>
              </a:rPr>
              <a:t>This is painfully obvious to people who have found themselves exhausted when trying to climb high mountains. </a:t>
            </a:r>
          </a:p>
          <a:p>
            <a:r>
              <a:rPr lang="en-ZA" dirty="0">
                <a:solidFill>
                  <a:schemeClr val="bg1"/>
                </a:solidFill>
              </a:rPr>
              <a:t>We should note that if equation 3.1 is integrated over the troposphere it accounts for about 90% of all atmospheric gases.</a:t>
            </a:r>
          </a:p>
        </p:txBody>
      </p:sp>
    </p:spTree>
    <p:extLst>
      <p:ext uri="{BB962C8B-B14F-4D97-AF65-F5344CB8AC3E}">
        <p14:creationId xmlns:p14="http://schemas.microsoft.com/office/powerpoint/2010/main" val="295004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altLang="en-US" b="1" dirty="0">
                <a:latin typeface="Bahnschrift Light" panose="020B0502040204020203" pitchFamily="34" charset="0"/>
                <a:cs typeface="Trebuchet MS" pitchFamily="34" charset="0"/>
              </a:rPr>
              <a:t>JULY, 2018</a:t>
            </a:r>
          </a:p>
        </p:txBody>
      </p:sp>
      <p:sp>
        <p:nvSpPr>
          <p:cNvPr id="4099" name="Content Placeholder 2"/>
          <p:cNvSpPr>
            <a:spLocks noGrp="1"/>
          </p:cNvSpPr>
          <p:nvPr>
            <p:ph idx="1"/>
          </p:nvPr>
        </p:nvSpPr>
        <p:spPr/>
        <p:txBody>
          <a:bodyPr/>
          <a:lstStyle/>
          <a:p>
            <a:pPr marL="0" indent="0">
              <a:buFont typeface="Wingdings 2" pitchFamily="18" charset="2"/>
              <a:buNone/>
            </a:pPr>
            <a:r>
              <a:rPr lang="en-GB" altLang="en-US" dirty="0"/>
              <a:t>.</a:t>
            </a:r>
          </a:p>
        </p:txBody>
      </p:sp>
      <p:sp>
        <p:nvSpPr>
          <p:cNvPr id="4" name="Rectangle 3">
            <a:extLst>
              <a:ext uri="{FF2B5EF4-FFF2-40B4-BE49-F238E27FC236}">
                <a16:creationId xmlns:a16="http://schemas.microsoft.com/office/drawing/2014/main" id="{B1EE8437-AEDA-4027-81C9-72715367DEC8}"/>
              </a:ext>
            </a:extLst>
          </p:cNvPr>
          <p:cNvSpPr/>
          <p:nvPr/>
        </p:nvSpPr>
        <p:spPr>
          <a:xfrm>
            <a:off x="971600" y="1484784"/>
            <a:ext cx="7056784" cy="2585323"/>
          </a:xfrm>
          <a:prstGeom prst="rect">
            <a:avLst/>
          </a:prstGeom>
          <a:noFill/>
        </p:spPr>
        <p:txBody>
          <a:bodyPr>
            <a:spAutoFit/>
          </a:bodyPr>
          <a:lstStyle/>
          <a:p>
            <a:pPr algn="ctr" eaLnBrk="1" hangingPunct="1">
              <a:defRPr/>
            </a:pPr>
            <a:endParaRPr lang="en-GB"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eaLnBrk="1" hangingPunct="1">
              <a:defRPr/>
            </a:pPr>
            <a:r>
              <a:rPr lang="en-GB"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ENVIRONMENTAL</a:t>
            </a:r>
          </a:p>
          <a:p>
            <a:pPr algn="ctr" eaLnBrk="1" hangingPunct="1">
              <a:defRPr/>
            </a:pPr>
            <a:r>
              <a:rPr lang="en-GB"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CHEMISTRY</a:t>
            </a:r>
          </a:p>
        </p:txBody>
      </p:sp>
    </p:spTree>
    <p:extLst>
      <p:ext uri="{BB962C8B-B14F-4D97-AF65-F5344CB8AC3E}">
        <p14:creationId xmlns:p14="http://schemas.microsoft.com/office/powerpoint/2010/main" val="2274056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t>
            </a:r>
          </a:p>
        </p:txBody>
      </p:sp>
      <p:sp>
        <p:nvSpPr>
          <p:cNvPr id="3" name="Content Placeholder 2"/>
          <p:cNvSpPr>
            <a:spLocks noGrp="1"/>
          </p:cNvSpPr>
          <p:nvPr>
            <p:ph idx="1"/>
          </p:nvPr>
        </p:nvSpPr>
        <p:spPr>
          <a:xfrm>
            <a:off x="755576" y="1484784"/>
            <a:ext cx="7776864" cy="4752528"/>
          </a:xfrm>
        </p:spPr>
        <p:txBody>
          <a:bodyPr>
            <a:normAutofit/>
          </a:bodyPr>
          <a:lstStyle/>
          <a:p>
            <a:r>
              <a:rPr lang="en-ZA" dirty="0">
                <a:solidFill>
                  <a:schemeClr val="bg1"/>
                </a:solidFill>
              </a:rPr>
              <a:t>The rest are largely in the stratosphere and the low mass of the upper atmosphere reminds us that it will be sensitive to pollutants. </a:t>
            </a:r>
          </a:p>
          <a:p>
            <a:r>
              <a:rPr lang="en-ZA" dirty="0">
                <a:solidFill>
                  <a:schemeClr val="bg1"/>
                </a:solidFill>
              </a:rPr>
              <a:t>There is so little gas in the stratosphere that relatively small amounts of trace pollutants can have a big impact. </a:t>
            </a:r>
          </a:p>
          <a:p>
            <a:r>
              <a:rPr lang="en-ZA" dirty="0">
                <a:solidFill>
                  <a:schemeClr val="bg1"/>
                </a:solidFill>
              </a:rPr>
              <a:t>Furthermore, pollutants will be held in relatively well-defined layers because of the restricted vertical mixing and this will prevent dispersal and dilution.</a:t>
            </a:r>
          </a:p>
        </p:txBody>
      </p:sp>
    </p:spTree>
    <p:extLst>
      <p:ext uri="{BB962C8B-B14F-4D97-AF65-F5344CB8AC3E}">
        <p14:creationId xmlns:p14="http://schemas.microsoft.com/office/powerpoint/2010/main" val="1210510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t>
            </a:r>
          </a:p>
        </p:txBody>
      </p:sp>
      <p:sp>
        <p:nvSpPr>
          <p:cNvPr id="3" name="Content Placeholder 2"/>
          <p:cNvSpPr>
            <a:spLocks noGrp="1"/>
          </p:cNvSpPr>
          <p:nvPr>
            <p:ph idx="1"/>
          </p:nvPr>
        </p:nvSpPr>
        <p:spPr>
          <a:xfrm>
            <a:off x="856060" y="1196752"/>
            <a:ext cx="7429499" cy="5328592"/>
          </a:xfrm>
        </p:spPr>
        <p:txBody>
          <a:bodyPr>
            <a:normAutofit fontScale="92500" lnSpcReduction="10000"/>
          </a:bodyPr>
          <a:lstStyle/>
          <a:p>
            <a:r>
              <a:rPr lang="en-ZA" dirty="0">
                <a:solidFill>
                  <a:schemeClr val="bg1"/>
                </a:solidFill>
              </a:rPr>
              <a:t>It is well known that the atmosphere consists mostly of nitrogen (N</a:t>
            </a:r>
            <a:r>
              <a:rPr lang="en-ZA" baseline="-25000" dirty="0">
                <a:solidFill>
                  <a:schemeClr val="bg1"/>
                </a:solidFill>
              </a:rPr>
              <a:t>2</a:t>
            </a:r>
            <a:r>
              <a:rPr lang="en-ZA" dirty="0">
                <a:solidFill>
                  <a:schemeClr val="bg1"/>
                </a:solidFill>
              </a:rPr>
              <a:t>) and O</a:t>
            </a:r>
            <a:r>
              <a:rPr lang="en-ZA" baseline="-25000" dirty="0">
                <a:solidFill>
                  <a:schemeClr val="bg1"/>
                </a:solidFill>
              </a:rPr>
              <a:t>2</a:t>
            </a:r>
            <a:r>
              <a:rPr lang="en-ZA" dirty="0">
                <a:solidFill>
                  <a:schemeClr val="bg1"/>
                </a:solidFill>
              </a:rPr>
              <a:t>, with a small percentage of argon (</a:t>
            </a:r>
            <a:r>
              <a:rPr lang="en-ZA" dirty="0" err="1">
                <a:solidFill>
                  <a:schemeClr val="bg1"/>
                </a:solidFill>
              </a:rPr>
              <a:t>Ar</a:t>
            </a:r>
            <a:r>
              <a:rPr lang="en-ZA" dirty="0">
                <a:solidFill>
                  <a:schemeClr val="bg1"/>
                </a:solidFill>
              </a:rPr>
              <a:t>). </a:t>
            </a:r>
          </a:p>
          <a:p>
            <a:r>
              <a:rPr lang="en-ZA" dirty="0">
                <a:solidFill>
                  <a:schemeClr val="bg1"/>
                </a:solidFill>
              </a:rPr>
              <a:t>The concentrations of the major gases are listed in Table 3.1. Water (H</a:t>
            </a:r>
            <a:r>
              <a:rPr lang="en-ZA" baseline="-25000" dirty="0">
                <a:solidFill>
                  <a:schemeClr val="bg1"/>
                </a:solidFill>
              </a:rPr>
              <a:t>2</a:t>
            </a:r>
            <a:r>
              <a:rPr lang="en-ZA" dirty="0">
                <a:solidFill>
                  <a:schemeClr val="bg1"/>
                </a:solidFill>
              </a:rPr>
              <a:t>O) is also an important gas, but its abundance varies a great deal. </a:t>
            </a:r>
          </a:p>
          <a:p>
            <a:r>
              <a:rPr lang="en-ZA" dirty="0">
                <a:solidFill>
                  <a:schemeClr val="bg1"/>
                </a:solidFill>
              </a:rPr>
              <a:t>In the atmosphere as a whole, the concentration of water is dependent on temperature. </a:t>
            </a:r>
          </a:p>
          <a:p>
            <a:r>
              <a:rPr lang="en-ZA" dirty="0">
                <a:solidFill>
                  <a:schemeClr val="bg1"/>
                </a:solidFill>
              </a:rPr>
              <a:t>Carbon dioxide (CO</a:t>
            </a:r>
            <a:r>
              <a:rPr lang="en-ZA" baseline="-25000" dirty="0">
                <a:solidFill>
                  <a:schemeClr val="bg1"/>
                </a:solidFill>
              </a:rPr>
              <a:t>2</a:t>
            </a:r>
            <a:r>
              <a:rPr lang="en-ZA" dirty="0">
                <a:solidFill>
                  <a:schemeClr val="bg1"/>
                </a:solidFill>
              </a:rPr>
              <a:t>) has a much lower concentration, as do many other relatively inert (i.e. unreactive) trace gases. </a:t>
            </a:r>
          </a:p>
          <a:p>
            <a:r>
              <a:rPr lang="en-ZA" dirty="0">
                <a:solidFill>
                  <a:schemeClr val="bg1"/>
                </a:solidFill>
              </a:rPr>
              <a:t>Apart from water, and to a lesser extent CO</a:t>
            </a:r>
            <a:r>
              <a:rPr lang="en-ZA" baseline="-25000" dirty="0">
                <a:solidFill>
                  <a:schemeClr val="bg1"/>
                </a:solidFill>
              </a:rPr>
              <a:t>2</a:t>
            </a:r>
            <a:r>
              <a:rPr lang="en-ZA" dirty="0">
                <a:solidFill>
                  <a:schemeClr val="bg1"/>
                </a:solidFill>
              </a:rPr>
              <a:t>, most of these gases remain at fairly constant concentrations in the atmosphere.</a:t>
            </a:r>
          </a:p>
        </p:txBody>
      </p:sp>
    </p:spTree>
    <p:extLst>
      <p:ext uri="{BB962C8B-B14F-4D97-AF65-F5344CB8AC3E}">
        <p14:creationId xmlns:p14="http://schemas.microsoft.com/office/powerpoint/2010/main" val="3213321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t>
            </a:r>
          </a:p>
        </p:txBody>
      </p:sp>
      <p:sp>
        <p:nvSpPr>
          <p:cNvPr id="3" name="Content Placeholder 2"/>
          <p:cNvSpPr>
            <a:spLocks noGrp="1"/>
          </p:cNvSpPr>
          <p:nvPr>
            <p:ph idx="1"/>
          </p:nvPr>
        </p:nvSpPr>
        <p:spPr>
          <a:xfrm>
            <a:off x="467544" y="1052736"/>
            <a:ext cx="7818015" cy="5328592"/>
          </a:xfrm>
        </p:spPr>
        <p:txBody>
          <a:bodyPr/>
          <a:lstStyle/>
          <a:p>
            <a:r>
              <a:rPr lang="en-ZA" dirty="0">
                <a:solidFill>
                  <a:schemeClr val="bg1"/>
                </a:solidFill>
              </a:rPr>
              <a:t>Although the non-variant gases can hardly be said to be unimportant, the attention of atmospheric chemists usually focuses on the reactive trace gases. </a:t>
            </a:r>
          </a:p>
          <a:p>
            <a:r>
              <a:rPr lang="en-ZA" dirty="0">
                <a:solidFill>
                  <a:schemeClr val="bg1"/>
                </a:solidFill>
              </a:rPr>
              <a:t>In the same way, much interest in the chemistry of seawater revolves around its trace components and not water itself or sodium chloride (</a:t>
            </a:r>
            <a:r>
              <a:rPr lang="en-ZA" dirty="0" err="1">
                <a:solidFill>
                  <a:schemeClr val="bg1"/>
                </a:solidFill>
              </a:rPr>
              <a:t>NaCl</a:t>
            </a:r>
            <a:r>
              <a:rPr lang="en-ZA" dirty="0">
                <a:solidFill>
                  <a:schemeClr val="bg1"/>
                </a:solidFill>
              </a:rPr>
              <a:t>), its main dissolved salt .</a:t>
            </a:r>
          </a:p>
        </p:txBody>
      </p:sp>
    </p:spTree>
    <p:extLst>
      <p:ext uri="{BB962C8B-B14F-4D97-AF65-F5344CB8AC3E}">
        <p14:creationId xmlns:p14="http://schemas.microsoft.com/office/powerpoint/2010/main" val="1760796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404664"/>
            <a:ext cx="7429499" cy="936104"/>
          </a:xfrm>
        </p:spPr>
        <p:txBody>
          <a:bodyPr>
            <a:normAutofit fontScale="90000"/>
          </a:bodyPr>
          <a:lstStyle/>
          <a:p>
            <a:pPr algn="ctr"/>
            <a:r>
              <a:rPr lang="en-ZA" dirty="0"/>
              <a:t>Bulky Concentration of Unpolluted Air</a:t>
            </a:r>
          </a:p>
        </p:txBody>
      </p:sp>
      <p:pic>
        <p:nvPicPr>
          <p:cNvPr id="2050" name="Picture 2" descr="C:\Users\2017 IMDC\Desktop\Environmental Health\ICU Env Chemistry Materials 2018\Environmental Chemistry pics\Atmospheric Chem Pics\Bulk Composition of Unpolluted Air.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56060" y="1340768"/>
            <a:ext cx="7429499"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42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TEXT BOX</a:t>
            </a:r>
          </a:p>
        </p:txBody>
      </p:sp>
      <p:sp>
        <p:nvSpPr>
          <p:cNvPr id="3" name="Content Placeholder 2"/>
          <p:cNvSpPr>
            <a:spLocks noGrp="1"/>
          </p:cNvSpPr>
          <p:nvPr>
            <p:ph idx="1"/>
          </p:nvPr>
        </p:nvSpPr>
        <p:spPr>
          <a:xfrm>
            <a:off x="395536" y="1052736"/>
            <a:ext cx="8424936" cy="5400600"/>
          </a:xfrm>
        </p:spPr>
        <p:txBody>
          <a:bodyPr>
            <a:normAutofit/>
          </a:bodyPr>
          <a:lstStyle/>
          <a:p>
            <a:r>
              <a:rPr lang="en-ZA" dirty="0">
                <a:solidFill>
                  <a:schemeClr val="bg1"/>
                </a:solidFill>
              </a:rPr>
              <a:t>The total pressure of a mixture of gases is equal to the sum of the pressures of the individual components. </a:t>
            </a:r>
          </a:p>
          <a:p>
            <a:r>
              <a:rPr lang="en-ZA" dirty="0">
                <a:solidFill>
                  <a:schemeClr val="bg1"/>
                </a:solidFill>
              </a:rPr>
              <a:t>The pressure–volume relationship of an ideal gas (i.e. a gas composed of atoms with negligible volume and which undergo perfectly elastic collisions with one another) is defined as;</a:t>
            </a:r>
          </a:p>
          <a:p>
            <a:endParaRPr lang="en-ZA" dirty="0">
              <a:solidFill>
                <a:schemeClr val="bg1"/>
              </a:solidFill>
            </a:endParaRPr>
          </a:p>
          <a:p>
            <a:pPr marL="0" indent="0" algn="ctr">
              <a:buNone/>
            </a:pPr>
            <a:r>
              <a:rPr lang="en-ZA" i="1" dirty="0" err="1">
                <a:solidFill>
                  <a:schemeClr val="bg1"/>
                </a:solidFill>
              </a:rPr>
              <a:t>pV</a:t>
            </a:r>
            <a:r>
              <a:rPr lang="en-ZA" i="1" dirty="0">
                <a:solidFill>
                  <a:schemeClr val="bg1"/>
                </a:solidFill>
              </a:rPr>
              <a:t> </a:t>
            </a:r>
            <a:r>
              <a:rPr lang="en-ZA" dirty="0">
                <a:solidFill>
                  <a:schemeClr val="bg1"/>
                </a:solidFill>
              </a:rPr>
              <a:t>= </a:t>
            </a:r>
            <a:r>
              <a:rPr lang="en-ZA" i="1" dirty="0" err="1">
                <a:solidFill>
                  <a:schemeClr val="bg1"/>
                </a:solidFill>
              </a:rPr>
              <a:t>nRT</a:t>
            </a:r>
            <a:endParaRPr lang="en-ZA" i="1" dirty="0">
              <a:solidFill>
                <a:schemeClr val="bg1"/>
              </a:solidFill>
            </a:endParaRPr>
          </a:p>
          <a:p>
            <a:r>
              <a:rPr lang="en-ZA" dirty="0">
                <a:solidFill>
                  <a:schemeClr val="bg1"/>
                </a:solidFill>
              </a:rPr>
              <a:t>where </a:t>
            </a:r>
            <a:r>
              <a:rPr lang="en-ZA" i="1" dirty="0">
                <a:solidFill>
                  <a:schemeClr val="bg1"/>
                </a:solidFill>
              </a:rPr>
              <a:t>p </a:t>
            </a:r>
            <a:r>
              <a:rPr lang="en-ZA" dirty="0">
                <a:solidFill>
                  <a:schemeClr val="bg1"/>
                </a:solidFill>
              </a:rPr>
              <a:t>is the partial pressure, </a:t>
            </a:r>
          </a:p>
          <a:p>
            <a:r>
              <a:rPr lang="en-ZA" i="1" dirty="0">
                <a:solidFill>
                  <a:schemeClr val="bg1"/>
                </a:solidFill>
              </a:rPr>
              <a:t>V </a:t>
            </a:r>
            <a:r>
              <a:rPr lang="en-ZA" dirty="0">
                <a:solidFill>
                  <a:schemeClr val="bg1"/>
                </a:solidFill>
              </a:rPr>
              <a:t>the volume, </a:t>
            </a:r>
            <a:r>
              <a:rPr lang="en-ZA" i="1" dirty="0">
                <a:solidFill>
                  <a:schemeClr val="bg1"/>
                </a:solidFill>
              </a:rPr>
              <a:t>n </a:t>
            </a:r>
            <a:r>
              <a:rPr lang="en-ZA" dirty="0">
                <a:solidFill>
                  <a:schemeClr val="bg1"/>
                </a:solidFill>
              </a:rPr>
              <a:t>the number of moles of gas,</a:t>
            </a:r>
          </a:p>
          <a:p>
            <a:r>
              <a:rPr lang="en-ZA" i="1" dirty="0">
                <a:solidFill>
                  <a:schemeClr val="bg1"/>
                </a:solidFill>
              </a:rPr>
              <a:t>R </a:t>
            </a:r>
            <a:r>
              <a:rPr lang="en-ZA" dirty="0">
                <a:solidFill>
                  <a:schemeClr val="bg1"/>
                </a:solidFill>
              </a:rPr>
              <a:t>the gas constant and </a:t>
            </a:r>
            <a:r>
              <a:rPr lang="en-ZA" i="1" dirty="0">
                <a:solidFill>
                  <a:schemeClr val="bg1"/>
                </a:solidFill>
              </a:rPr>
              <a:t>T </a:t>
            </a:r>
            <a:r>
              <a:rPr lang="en-ZA" dirty="0">
                <a:solidFill>
                  <a:schemeClr val="bg1"/>
                </a:solidFill>
              </a:rPr>
              <a:t>the absolute temperature</a:t>
            </a:r>
          </a:p>
        </p:txBody>
      </p:sp>
    </p:spTree>
    <p:extLst>
      <p:ext uri="{BB962C8B-B14F-4D97-AF65-F5344CB8AC3E}">
        <p14:creationId xmlns:p14="http://schemas.microsoft.com/office/powerpoint/2010/main" val="2878182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solidFill>
                  <a:schemeClr val="bg1"/>
                </a:solidFill>
              </a:rPr>
              <a:t>TEXT BOX</a:t>
            </a:r>
          </a:p>
        </p:txBody>
      </p:sp>
      <p:sp>
        <p:nvSpPr>
          <p:cNvPr id="3" name="Content Placeholder 2"/>
          <p:cNvSpPr>
            <a:spLocks noGrp="1"/>
          </p:cNvSpPr>
          <p:nvPr>
            <p:ph idx="1"/>
          </p:nvPr>
        </p:nvSpPr>
        <p:spPr>
          <a:xfrm>
            <a:off x="395536" y="1412776"/>
            <a:ext cx="8568952" cy="4824536"/>
          </a:xfrm>
        </p:spPr>
        <p:txBody>
          <a:bodyPr/>
          <a:lstStyle/>
          <a:p>
            <a:r>
              <a:rPr lang="en-ZA" dirty="0">
                <a:solidFill>
                  <a:schemeClr val="bg1"/>
                </a:solidFill>
              </a:rPr>
              <a:t>Real gases behave like ideal gases at low pressure and we denote a mixture of gases (1, 2, 3) through the use of subscripts:</a:t>
            </a:r>
          </a:p>
          <a:p>
            <a:pPr marL="0" indent="0" algn="ctr">
              <a:buNone/>
            </a:pPr>
            <a:r>
              <a:rPr lang="en-ZA" i="1" dirty="0">
                <a:solidFill>
                  <a:schemeClr val="bg1"/>
                </a:solidFill>
              </a:rPr>
              <a:t>p</a:t>
            </a:r>
            <a:r>
              <a:rPr lang="en-ZA" i="1" baseline="-25000" dirty="0">
                <a:solidFill>
                  <a:schemeClr val="bg1"/>
                </a:solidFill>
              </a:rPr>
              <a:t>1</a:t>
            </a:r>
            <a:r>
              <a:rPr lang="en-ZA" i="1" dirty="0">
                <a:solidFill>
                  <a:schemeClr val="bg1"/>
                </a:solidFill>
              </a:rPr>
              <a:t>V = n</a:t>
            </a:r>
            <a:r>
              <a:rPr lang="en-ZA" i="1" baseline="-25000" dirty="0">
                <a:solidFill>
                  <a:schemeClr val="bg1"/>
                </a:solidFill>
              </a:rPr>
              <a:t>1</a:t>
            </a:r>
            <a:r>
              <a:rPr lang="en-ZA" i="1" dirty="0">
                <a:solidFill>
                  <a:schemeClr val="bg1"/>
                </a:solidFill>
              </a:rPr>
              <a:t> RT</a:t>
            </a:r>
          </a:p>
          <a:p>
            <a:pPr marL="0" indent="0" algn="ctr">
              <a:buNone/>
            </a:pPr>
            <a:r>
              <a:rPr lang="en-ZA" i="1" dirty="0">
                <a:solidFill>
                  <a:schemeClr val="bg1"/>
                </a:solidFill>
              </a:rPr>
              <a:t>p</a:t>
            </a:r>
            <a:r>
              <a:rPr lang="en-ZA" i="1" baseline="-25000" dirty="0">
                <a:solidFill>
                  <a:schemeClr val="bg1"/>
                </a:solidFill>
              </a:rPr>
              <a:t>2</a:t>
            </a:r>
            <a:r>
              <a:rPr lang="en-ZA" i="1" dirty="0">
                <a:solidFill>
                  <a:schemeClr val="bg1"/>
                </a:solidFill>
              </a:rPr>
              <a:t> V = n</a:t>
            </a:r>
            <a:r>
              <a:rPr lang="en-ZA" i="1" baseline="-25000" dirty="0">
                <a:solidFill>
                  <a:schemeClr val="bg1"/>
                </a:solidFill>
              </a:rPr>
              <a:t>2</a:t>
            </a:r>
            <a:r>
              <a:rPr lang="en-ZA" i="1" dirty="0">
                <a:solidFill>
                  <a:schemeClr val="bg1"/>
                </a:solidFill>
              </a:rPr>
              <a:t> RT</a:t>
            </a:r>
          </a:p>
          <a:p>
            <a:pPr marL="0" indent="0" algn="ctr">
              <a:buNone/>
            </a:pPr>
            <a:r>
              <a:rPr lang="en-ZA" i="1" dirty="0">
                <a:solidFill>
                  <a:schemeClr val="bg1"/>
                </a:solidFill>
              </a:rPr>
              <a:t>p</a:t>
            </a:r>
            <a:r>
              <a:rPr lang="en-ZA" i="1" baseline="-25000" dirty="0">
                <a:solidFill>
                  <a:schemeClr val="bg1"/>
                </a:solidFill>
              </a:rPr>
              <a:t>3</a:t>
            </a:r>
            <a:r>
              <a:rPr lang="en-ZA" i="1" dirty="0">
                <a:solidFill>
                  <a:schemeClr val="bg1"/>
                </a:solidFill>
              </a:rPr>
              <a:t> V = n</a:t>
            </a:r>
            <a:r>
              <a:rPr lang="en-ZA" i="1" baseline="-25000" dirty="0">
                <a:solidFill>
                  <a:schemeClr val="bg1"/>
                </a:solidFill>
              </a:rPr>
              <a:t>3</a:t>
            </a:r>
            <a:r>
              <a:rPr lang="en-ZA" i="1" dirty="0">
                <a:solidFill>
                  <a:schemeClr val="bg1"/>
                </a:solidFill>
              </a:rPr>
              <a:t> RT</a:t>
            </a:r>
            <a:endParaRPr lang="en-ZA" dirty="0">
              <a:solidFill>
                <a:schemeClr val="bg1"/>
              </a:solidFill>
            </a:endParaRPr>
          </a:p>
        </p:txBody>
      </p:sp>
    </p:spTree>
    <p:extLst>
      <p:ext uri="{BB962C8B-B14F-4D97-AF65-F5344CB8AC3E}">
        <p14:creationId xmlns:p14="http://schemas.microsoft.com/office/powerpoint/2010/main" val="2910194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TEXT BOX.</a:t>
            </a:r>
          </a:p>
        </p:txBody>
      </p:sp>
      <p:sp>
        <p:nvSpPr>
          <p:cNvPr id="3" name="Content Placeholder 2"/>
          <p:cNvSpPr>
            <a:spLocks noGrp="1"/>
          </p:cNvSpPr>
          <p:nvPr>
            <p:ph idx="1"/>
          </p:nvPr>
        </p:nvSpPr>
        <p:spPr>
          <a:xfrm>
            <a:off x="683568" y="1412776"/>
            <a:ext cx="7848872" cy="5184576"/>
          </a:xfrm>
        </p:spPr>
        <p:txBody>
          <a:bodyPr>
            <a:normAutofit/>
          </a:bodyPr>
          <a:lstStyle/>
          <a:p>
            <a:r>
              <a:rPr lang="en-ZA" dirty="0">
                <a:solidFill>
                  <a:schemeClr val="bg1"/>
                </a:solidFill>
              </a:rPr>
              <a:t>Hence:</a:t>
            </a:r>
          </a:p>
          <a:p>
            <a:r>
              <a:rPr lang="pt-BR" dirty="0">
                <a:solidFill>
                  <a:schemeClr val="bg1"/>
                </a:solidFill>
              </a:rPr>
              <a:t>(</a:t>
            </a:r>
            <a:r>
              <a:rPr lang="pt-BR" i="1" dirty="0">
                <a:solidFill>
                  <a:schemeClr val="bg1"/>
                </a:solidFill>
              </a:rPr>
              <a:t>p</a:t>
            </a:r>
            <a:r>
              <a:rPr lang="pt-BR" baseline="-25000" dirty="0">
                <a:solidFill>
                  <a:schemeClr val="bg1"/>
                </a:solidFill>
              </a:rPr>
              <a:t>1</a:t>
            </a:r>
            <a:r>
              <a:rPr lang="pt-BR" dirty="0">
                <a:solidFill>
                  <a:schemeClr val="bg1"/>
                </a:solidFill>
              </a:rPr>
              <a:t> + </a:t>
            </a:r>
            <a:r>
              <a:rPr lang="pt-BR" i="1" dirty="0">
                <a:solidFill>
                  <a:schemeClr val="bg1"/>
                </a:solidFill>
              </a:rPr>
              <a:t>p</a:t>
            </a:r>
            <a:r>
              <a:rPr lang="pt-BR" baseline="-25000" dirty="0">
                <a:solidFill>
                  <a:schemeClr val="bg1"/>
                </a:solidFill>
              </a:rPr>
              <a:t>2</a:t>
            </a:r>
            <a:r>
              <a:rPr lang="pt-BR" dirty="0">
                <a:solidFill>
                  <a:schemeClr val="bg1"/>
                </a:solidFill>
              </a:rPr>
              <a:t> + </a:t>
            </a:r>
            <a:r>
              <a:rPr lang="pt-BR" i="1" dirty="0">
                <a:solidFill>
                  <a:schemeClr val="bg1"/>
                </a:solidFill>
              </a:rPr>
              <a:t>p</a:t>
            </a:r>
            <a:r>
              <a:rPr lang="pt-BR" baseline="-25000" dirty="0">
                <a:solidFill>
                  <a:schemeClr val="bg1"/>
                </a:solidFill>
              </a:rPr>
              <a:t>3</a:t>
            </a:r>
            <a:r>
              <a:rPr lang="pt-BR" dirty="0">
                <a:solidFill>
                  <a:schemeClr val="bg1"/>
                </a:solidFill>
              </a:rPr>
              <a:t> )</a:t>
            </a:r>
            <a:r>
              <a:rPr lang="pt-BR" i="1" dirty="0">
                <a:solidFill>
                  <a:schemeClr val="bg1"/>
                </a:solidFill>
              </a:rPr>
              <a:t>V </a:t>
            </a:r>
            <a:r>
              <a:rPr lang="pt-BR" dirty="0">
                <a:solidFill>
                  <a:schemeClr val="bg1"/>
                </a:solidFill>
              </a:rPr>
              <a:t>= (</a:t>
            </a:r>
            <a:r>
              <a:rPr lang="pt-BR" i="1" dirty="0">
                <a:solidFill>
                  <a:schemeClr val="bg1"/>
                </a:solidFill>
              </a:rPr>
              <a:t>n</a:t>
            </a:r>
            <a:r>
              <a:rPr lang="pt-BR" baseline="-25000" dirty="0">
                <a:solidFill>
                  <a:schemeClr val="bg1"/>
                </a:solidFill>
              </a:rPr>
              <a:t>1</a:t>
            </a:r>
            <a:r>
              <a:rPr lang="pt-BR" dirty="0">
                <a:solidFill>
                  <a:schemeClr val="bg1"/>
                </a:solidFill>
              </a:rPr>
              <a:t> + </a:t>
            </a:r>
            <a:r>
              <a:rPr lang="pt-BR" i="1" dirty="0">
                <a:solidFill>
                  <a:schemeClr val="bg1"/>
                </a:solidFill>
              </a:rPr>
              <a:t>n</a:t>
            </a:r>
            <a:r>
              <a:rPr lang="pt-BR" baseline="-25000" dirty="0">
                <a:solidFill>
                  <a:schemeClr val="bg1"/>
                </a:solidFill>
              </a:rPr>
              <a:t>2</a:t>
            </a:r>
            <a:r>
              <a:rPr lang="pt-BR" dirty="0">
                <a:solidFill>
                  <a:schemeClr val="bg1"/>
                </a:solidFill>
              </a:rPr>
              <a:t> + </a:t>
            </a:r>
            <a:r>
              <a:rPr lang="pt-BR" i="1" dirty="0">
                <a:solidFill>
                  <a:schemeClr val="bg1"/>
                </a:solidFill>
              </a:rPr>
              <a:t>n</a:t>
            </a:r>
            <a:r>
              <a:rPr lang="pt-BR" baseline="-25000" dirty="0">
                <a:solidFill>
                  <a:schemeClr val="bg1"/>
                </a:solidFill>
              </a:rPr>
              <a:t>3</a:t>
            </a:r>
            <a:r>
              <a:rPr lang="pt-BR" dirty="0">
                <a:solidFill>
                  <a:schemeClr val="bg1"/>
                </a:solidFill>
              </a:rPr>
              <a:t> )</a:t>
            </a:r>
            <a:r>
              <a:rPr lang="pt-BR" i="1" dirty="0">
                <a:solidFill>
                  <a:schemeClr val="bg1"/>
                </a:solidFill>
              </a:rPr>
              <a:t>RT</a:t>
            </a:r>
          </a:p>
          <a:p>
            <a:r>
              <a:rPr lang="en-ZA" dirty="0">
                <a:solidFill>
                  <a:schemeClr val="bg1"/>
                </a:solidFill>
              </a:rPr>
              <a:t>Or</a:t>
            </a:r>
          </a:p>
          <a:p>
            <a:r>
              <a:rPr lang="pt-BR" i="1" dirty="0">
                <a:solidFill>
                  <a:schemeClr val="bg1"/>
                </a:solidFill>
              </a:rPr>
              <a:t>p</a:t>
            </a:r>
            <a:r>
              <a:rPr lang="pt-BR" i="1" baseline="-25000" dirty="0">
                <a:solidFill>
                  <a:schemeClr val="bg1"/>
                </a:solidFill>
              </a:rPr>
              <a:t>T</a:t>
            </a:r>
            <a:r>
              <a:rPr lang="pt-BR" i="1" dirty="0">
                <a:solidFill>
                  <a:schemeClr val="bg1"/>
                </a:solidFill>
              </a:rPr>
              <a:t>V </a:t>
            </a:r>
            <a:r>
              <a:rPr lang="pt-BR" dirty="0">
                <a:solidFill>
                  <a:schemeClr val="bg1"/>
                </a:solidFill>
              </a:rPr>
              <a:t>= (</a:t>
            </a:r>
            <a:r>
              <a:rPr lang="pt-BR" i="1" dirty="0">
                <a:solidFill>
                  <a:schemeClr val="bg1"/>
                </a:solidFill>
              </a:rPr>
              <a:t>n</a:t>
            </a:r>
            <a:r>
              <a:rPr lang="pt-BR" i="1" baseline="-25000" dirty="0">
                <a:solidFill>
                  <a:schemeClr val="bg1"/>
                </a:solidFill>
              </a:rPr>
              <a:t>1</a:t>
            </a:r>
            <a:r>
              <a:rPr lang="pt-BR" i="1" dirty="0">
                <a:solidFill>
                  <a:schemeClr val="bg1"/>
                </a:solidFill>
              </a:rPr>
              <a:t> </a:t>
            </a:r>
            <a:r>
              <a:rPr lang="pt-BR" dirty="0">
                <a:solidFill>
                  <a:schemeClr val="bg1"/>
                </a:solidFill>
              </a:rPr>
              <a:t>+ </a:t>
            </a:r>
            <a:r>
              <a:rPr lang="pt-BR" i="1" dirty="0">
                <a:solidFill>
                  <a:schemeClr val="bg1"/>
                </a:solidFill>
              </a:rPr>
              <a:t>n</a:t>
            </a:r>
            <a:r>
              <a:rPr lang="pt-BR" i="1" baseline="-25000" dirty="0">
                <a:solidFill>
                  <a:schemeClr val="bg1"/>
                </a:solidFill>
              </a:rPr>
              <a:t>2</a:t>
            </a:r>
            <a:r>
              <a:rPr lang="pt-BR" i="1" dirty="0">
                <a:solidFill>
                  <a:schemeClr val="bg1"/>
                </a:solidFill>
              </a:rPr>
              <a:t> </a:t>
            </a:r>
            <a:r>
              <a:rPr lang="pt-BR" dirty="0">
                <a:solidFill>
                  <a:schemeClr val="bg1"/>
                </a:solidFill>
              </a:rPr>
              <a:t>+ </a:t>
            </a:r>
            <a:r>
              <a:rPr lang="pt-BR" i="1" dirty="0">
                <a:solidFill>
                  <a:schemeClr val="bg1"/>
                </a:solidFill>
              </a:rPr>
              <a:t>n</a:t>
            </a:r>
            <a:r>
              <a:rPr lang="pt-BR" i="1" baseline="-25000" dirty="0">
                <a:solidFill>
                  <a:schemeClr val="bg1"/>
                </a:solidFill>
              </a:rPr>
              <a:t>3</a:t>
            </a:r>
            <a:r>
              <a:rPr lang="pt-BR" i="1" dirty="0">
                <a:solidFill>
                  <a:schemeClr val="bg1"/>
                </a:solidFill>
              </a:rPr>
              <a:t> </a:t>
            </a:r>
            <a:r>
              <a:rPr lang="pt-BR" dirty="0">
                <a:solidFill>
                  <a:schemeClr val="bg1"/>
                </a:solidFill>
              </a:rPr>
              <a:t>)</a:t>
            </a:r>
            <a:r>
              <a:rPr lang="pt-BR" i="1" dirty="0">
                <a:solidFill>
                  <a:schemeClr val="bg1"/>
                </a:solidFill>
              </a:rPr>
              <a:t>RT</a:t>
            </a:r>
            <a:endParaRPr lang="en-ZA" dirty="0">
              <a:solidFill>
                <a:schemeClr val="bg1"/>
              </a:solidFill>
            </a:endParaRPr>
          </a:p>
          <a:p>
            <a:r>
              <a:rPr lang="en-ZA" dirty="0">
                <a:solidFill>
                  <a:schemeClr val="bg1"/>
                </a:solidFill>
              </a:rPr>
              <a:t>where </a:t>
            </a:r>
            <a:r>
              <a:rPr lang="en-ZA" i="1" dirty="0" err="1">
                <a:solidFill>
                  <a:schemeClr val="bg1"/>
                </a:solidFill>
              </a:rPr>
              <a:t>p</a:t>
            </a:r>
            <a:r>
              <a:rPr lang="en-ZA" dirty="0" err="1">
                <a:solidFill>
                  <a:schemeClr val="bg1"/>
                </a:solidFill>
              </a:rPr>
              <a:t>T</a:t>
            </a:r>
            <a:r>
              <a:rPr lang="en-ZA" dirty="0">
                <a:solidFill>
                  <a:schemeClr val="bg1"/>
                </a:solidFill>
              </a:rPr>
              <a:t> is the total pressure of the mixture.</a:t>
            </a:r>
          </a:p>
        </p:txBody>
      </p:sp>
      <p:sp>
        <p:nvSpPr>
          <p:cNvPr id="5" name="Title 1"/>
          <p:cNvSpPr txBox="1">
            <a:spLocks/>
          </p:cNvSpPr>
          <p:nvPr/>
        </p:nvSpPr>
        <p:spPr>
          <a:xfrm>
            <a:off x="331912" y="269032"/>
            <a:ext cx="8856984" cy="936104"/>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ZA"/>
              <a:t>.</a:t>
            </a:r>
            <a:endParaRPr lang="en-ZA" dirty="0"/>
          </a:p>
        </p:txBody>
      </p:sp>
    </p:spTree>
    <p:extLst>
      <p:ext uri="{BB962C8B-B14F-4D97-AF65-F5344CB8AC3E}">
        <p14:creationId xmlns:p14="http://schemas.microsoft.com/office/powerpoint/2010/main" val="3284390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TEXT BOX.</a:t>
            </a:r>
          </a:p>
        </p:txBody>
      </p:sp>
      <p:sp>
        <p:nvSpPr>
          <p:cNvPr id="3" name="Content Placeholder 2"/>
          <p:cNvSpPr>
            <a:spLocks noGrp="1"/>
          </p:cNvSpPr>
          <p:nvPr>
            <p:ph idx="1"/>
          </p:nvPr>
        </p:nvSpPr>
        <p:spPr>
          <a:xfrm>
            <a:off x="323528" y="1412776"/>
            <a:ext cx="8640960" cy="5184576"/>
          </a:xfrm>
        </p:spPr>
        <p:txBody>
          <a:bodyPr>
            <a:normAutofit/>
          </a:bodyPr>
          <a:lstStyle/>
          <a:p>
            <a:r>
              <a:rPr lang="en-ZA" dirty="0">
                <a:solidFill>
                  <a:schemeClr val="bg1"/>
                </a:solidFill>
              </a:rPr>
              <a:t>The implication that partial pressure </a:t>
            </a:r>
            <a:r>
              <a:rPr lang="en-ZA" i="1" dirty="0">
                <a:solidFill>
                  <a:schemeClr val="bg1"/>
                </a:solidFill>
              </a:rPr>
              <a:t>p</a:t>
            </a:r>
            <a:r>
              <a:rPr lang="en-ZA" i="1" baseline="-25000" dirty="0">
                <a:solidFill>
                  <a:schemeClr val="bg1"/>
                </a:solidFill>
              </a:rPr>
              <a:t>i</a:t>
            </a:r>
            <a:r>
              <a:rPr lang="en-ZA" i="1" dirty="0">
                <a:solidFill>
                  <a:schemeClr val="bg1"/>
                </a:solidFill>
              </a:rPr>
              <a:t> </a:t>
            </a:r>
            <a:r>
              <a:rPr lang="en-ZA" dirty="0">
                <a:solidFill>
                  <a:schemeClr val="bg1"/>
                </a:solidFill>
              </a:rPr>
              <a:t>is a function of </a:t>
            </a:r>
            <a:r>
              <a:rPr lang="en-ZA" i="1" dirty="0" err="1">
                <a:solidFill>
                  <a:schemeClr val="bg1"/>
                </a:solidFill>
              </a:rPr>
              <a:t>n</a:t>
            </a:r>
            <a:r>
              <a:rPr lang="en-ZA" i="1" baseline="-25000" dirty="0" err="1">
                <a:solidFill>
                  <a:schemeClr val="bg1"/>
                </a:solidFill>
              </a:rPr>
              <a:t>i</a:t>
            </a:r>
            <a:r>
              <a:rPr lang="en-ZA" i="1" baseline="-25000" dirty="0">
                <a:solidFill>
                  <a:schemeClr val="bg1"/>
                </a:solidFill>
              </a:rPr>
              <a:t> </a:t>
            </a:r>
            <a:r>
              <a:rPr lang="en-ZA" dirty="0">
                <a:solidFill>
                  <a:schemeClr val="bg1"/>
                </a:solidFill>
              </a:rPr>
              <a:t>means that the barometric law</a:t>
            </a:r>
          </a:p>
          <a:p>
            <a:endParaRPr lang="en-ZA" dirty="0">
              <a:solidFill>
                <a:schemeClr val="bg1"/>
              </a:solidFill>
            </a:endParaRPr>
          </a:p>
          <a:p>
            <a:pPr algn="ctr"/>
            <a:r>
              <a:rPr lang="en-ZA" i="1" dirty="0" err="1">
                <a:solidFill>
                  <a:schemeClr val="bg1"/>
                </a:solidFill>
              </a:rPr>
              <a:t>p</a:t>
            </a:r>
            <a:r>
              <a:rPr lang="en-ZA" i="1" baseline="-25000" dirty="0" err="1">
                <a:solidFill>
                  <a:schemeClr val="bg1"/>
                </a:solidFill>
              </a:rPr>
              <a:t>z</a:t>
            </a:r>
            <a:r>
              <a:rPr lang="en-ZA" i="1" dirty="0">
                <a:solidFill>
                  <a:schemeClr val="bg1"/>
                </a:solidFill>
              </a:rPr>
              <a:t> </a:t>
            </a:r>
            <a:r>
              <a:rPr lang="en-ZA" dirty="0">
                <a:solidFill>
                  <a:schemeClr val="bg1"/>
                </a:solidFill>
              </a:rPr>
              <a:t>= </a:t>
            </a:r>
            <a:r>
              <a:rPr lang="en-ZA" i="1" dirty="0" err="1">
                <a:solidFill>
                  <a:schemeClr val="bg1"/>
                </a:solidFill>
              </a:rPr>
              <a:t>p</a:t>
            </a:r>
            <a:r>
              <a:rPr lang="en-ZA" i="1" baseline="-25000" dirty="0" err="1">
                <a:solidFill>
                  <a:schemeClr val="bg1"/>
                </a:solidFill>
              </a:rPr>
              <a:t>o</a:t>
            </a:r>
            <a:r>
              <a:rPr lang="en-ZA" i="1" baseline="-25000" dirty="0">
                <a:solidFill>
                  <a:schemeClr val="bg1"/>
                </a:solidFill>
              </a:rPr>
              <a:t> </a:t>
            </a:r>
            <a:r>
              <a:rPr lang="en-ZA" dirty="0">
                <a:solidFill>
                  <a:schemeClr val="bg1"/>
                </a:solidFill>
              </a:rPr>
              <a:t>(-</a:t>
            </a:r>
            <a:r>
              <a:rPr lang="en-ZA" i="1" dirty="0">
                <a:solidFill>
                  <a:schemeClr val="bg1"/>
                </a:solidFill>
              </a:rPr>
              <a:t>z </a:t>
            </a:r>
          </a:p>
          <a:p>
            <a:r>
              <a:rPr lang="en-ZA" dirty="0">
                <a:solidFill>
                  <a:schemeClr val="bg1"/>
                </a:solidFill>
              </a:rPr>
              <a:t>can be rewritten:</a:t>
            </a:r>
          </a:p>
          <a:p>
            <a:pPr algn="ctr"/>
            <a:r>
              <a:rPr lang="en-ZA" i="1" dirty="0" err="1">
                <a:solidFill>
                  <a:schemeClr val="bg1"/>
                </a:solidFill>
              </a:rPr>
              <a:t>n</a:t>
            </a:r>
            <a:r>
              <a:rPr lang="en-ZA" i="1" baseline="-25000" dirty="0" err="1">
                <a:solidFill>
                  <a:schemeClr val="bg1"/>
                </a:solidFill>
              </a:rPr>
              <a:t>z</a:t>
            </a:r>
            <a:r>
              <a:rPr lang="en-ZA" i="1" dirty="0">
                <a:solidFill>
                  <a:schemeClr val="bg1"/>
                </a:solidFill>
              </a:rPr>
              <a:t> </a:t>
            </a:r>
            <a:r>
              <a:rPr lang="en-ZA" dirty="0">
                <a:solidFill>
                  <a:schemeClr val="bg1"/>
                </a:solidFill>
              </a:rPr>
              <a:t>= </a:t>
            </a:r>
            <a:r>
              <a:rPr lang="en-ZA" i="1" dirty="0">
                <a:solidFill>
                  <a:schemeClr val="bg1"/>
                </a:solidFill>
              </a:rPr>
              <a:t>n</a:t>
            </a:r>
            <a:r>
              <a:rPr lang="en-ZA" i="1" baseline="-25000" dirty="0">
                <a:solidFill>
                  <a:schemeClr val="bg1"/>
                </a:solidFill>
              </a:rPr>
              <a:t>o</a:t>
            </a:r>
            <a:r>
              <a:rPr lang="en-ZA" i="1" dirty="0">
                <a:solidFill>
                  <a:schemeClr val="bg1"/>
                </a:solidFill>
              </a:rPr>
              <a:t> </a:t>
            </a:r>
            <a:r>
              <a:rPr lang="en-ZA" dirty="0">
                <a:solidFill>
                  <a:schemeClr val="bg1"/>
                </a:solidFill>
              </a:rPr>
              <a:t>(-</a:t>
            </a:r>
            <a:r>
              <a:rPr lang="en-ZA" i="1" dirty="0">
                <a:solidFill>
                  <a:schemeClr val="bg1"/>
                </a:solidFill>
              </a:rPr>
              <a:t>z H</a:t>
            </a:r>
            <a:r>
              <a:rPr lang="en-ZA" dirty="0">
                <a:solidFill>
                  <a:schemeClr val="bg1"/>
                </a:solidFill>
              </a:rPr>
              <a:t>)</a:t>
            </a:r>
          </a:p>
          <a:p>
            <a:r>
              <a:rPr lang="en-ZA" dirty="0">
                <a:solidFill>
                  <a:schemeClr val="bg1"/>
                </a:solidFill>
              </a:rPr>
              <a:t>or even:</a:t>
            </a:r>
          </a:p>
          <a:p>
            <a:pPr algn="ctr"/>
            <a:r>
              <a:rPr lang="en-ZA" i="1" dirty="0" err="1">
                <a:solidFill>
                  <a:schemeClr val="bg1"/>
                </a:solidFill>
              </a:rPr>
              <a:t>c</a:t>
            </a:r>
            <a:r>
              <a:rPr lang="en-ZA" i="1" baseline="-25000" dirty="0" err="1">
                <a:solidFill>
                  <a:schemeClr val="bg1"/>
                </a:solidFill>
              </a:rPr>
              <a:t>z</a:t>
            </a:r>
            <a:r>
              <a:rPr lang="en-ZA" i="1" dirty="0">
                <a:solidFill>
                  <a:schemeClr val="bg1"/>
                </a:solidFill>
              </a:rPr>
              <a:t> </a:t>
            </a:r>
            <a:r>
              <a:rPr lang="en-ZA" dirty="0">
                <a:solidFill>
                  <a:schemeClr val="bg1"/>
                </a:solidFill>
              </a:rPr>
              <a:t>= </a:t>
            </a:r>
            <a:r>
              <a:rPr lang="en-ZA" i="1" dirty="0">
                <a:solidFill>
                  <a:schemeClr val="bg1"/>
                </a:solidFill>
              </a:rPr>
              <a:t>c</a:t>
            </a:r>
            <a:r>
              <a:rPr lang="en-ZA" i="1" baseline="-25000" dirty="0">
                <a:solidFill>
                  <a:schemeClr val="bg1"/>
                </a:solidFill>
              </a:rPr>
              <a:t>o</a:t>
            </a:r>
            <a:r>
              <a:rPr lang="en-ZA" dirty="0">
                <a:solidFill>
                  <a:schemeClr val="bg1"/>
                </a:solidFill>
              </a:rPr>
              <a:t>(-</a:t>
            </a:r>
            <a:r>
              <a:rPr lang="en-ZA" i="1" dirty="0">
                <a:solidFill>
                  <a:schemeClr val="bg1"/>
                </a:solidFill>
              </a:rPr>
              <a:t>z H</a:t>
            </a:r>
            <a:r>
              <a:rPr lang="en-ZA" dirty="0">
                <a:solidFill>
                  <a:schemeClr val="bg1"/>
                </a:solidFill>
              </a:rPr>
              <a:t>)</a:t>
            </a:r>
          </a:p>
        </p:txBody>
      </p:sp>
    </p:spTree>
    <p:extLst>
      <p:ext uri="{BB962C8B-B14F-4D97-AF65-F5344CB8AC3E}">
        <p14:creationId xmlns:p14="http://schemas.microsoft.com/office/powerpoint/2010/main" val="1813676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657587" cy="650242"/>
          </a:xfrm>
        </p:spPr>
        <p:txBody>
          <a:bodyPr/>
          <a:lstStyle/>
          <a:p>
            <a:r>
              <a:rPr lang="en-ZA" dirty="0"/>
              <a:t>TEXT BOX</a:t>
            </a:r>
          </a:p>
        </p:txBody>
      </p:sp>
      <p:sp>
        <p:nvSpPr>
          <p:cNvPr id="3" name="Content Placeholder 2"/>
          <p:cNvSpPr>
            <a:spLocks noGrp="1"/>
          </p:cNvSpPr>
          <p:nvPr>
            <p:ph idx="1"/>
          </p:nvPr>
        </p:nvSpPr>
        <p:spPr>
          <a:xfrm>
            <a:off x="395536" y="1054906"/>
            <a:ext cx="8064896" cy="5614453"/>
          </a:xfrm>
        </p:spPr>
        <p:txBody>
          <a:bodyPr>
            <a:normAutofit fontScale="92500" lnSpcReduction="10000"/>
          </a:bodyPr>
          <a:lstStyle/>
          <a:p>
            <a:r>
              <a:rPr lang="en-ZA" dirty="0">
                <a:solidFill>
                  <a:schemeClr val="bg1"/>
                </a:solidFill>
              </a:rPr>
              <a:t>where </a:t>
            </a:r>
            <a:r>
              <a:rPr lang="en-ZA" i="1" dirty="0">
                <a:solidFill>
                  <a:schemeClr val="bg1"/>
                </a:solidFill>
              </a:rPr>
              <a:t>c </a:t>
            </a:r>
            <a:r>
              <a:rPr lang="en-ZA" dirty="0">
                <a:solidFill>
                  <a:schemeClr val="bg1"/>
                </a:solidFill>
              </a:rPr>
              <a:t>is some unit of the amount of material per unit volume (gm-3 or molecules cm-3). </a:t>
            </a:r>
          </a:p>
          <a:p>
            <a:r>
              <a:rPr lang="en-ZA" dirty="0">
                <a:solidFill>
                  <a:schemeClr val="bg1"/>
                </a:solidFill>
              </a:rPr>
              <a:t>The barometric law predicts that pressure and concentration of gases in the atmosphere decline at the same rate with height.</a:t>
            </a:r>
          </a:p>
          <a:p>
            <a:r>
              <a:rPr lang="en-ZA" dirty="0">
                <a:solidFill>
                  <a:schemeClr val="bg1"/>
                </a:solidFill>
              </a:rPr>
              <a:t>The relationship between partial pressure and gas-phase concentration explains why concentrations in the atmosphere are frequently expressed in parts per million (ppm) or parts per billion (ppb)</a:t>
            </a:r>
          </a:p>
          <a:p>
            <a:r>
              <a:rPr lang="en-ZA" dirty="0">
                <a:solidFill>
                  <a:schemeClr val="bg1"/>
                </a:solidFill>
              </a:rPr>
              <a:t>This is done on a volume basis so that 1ppm means 1 cm</a:t>
            </a:r>
            <a:r>
              <a:rPr lang="en-ZA" baseline="30000" dirty="0">
                <a:solidFill>
                  <a:schemeClr val="bg1"/>
                </a:solidFill>
              </a:rPr>
              <a:t>3</a:t>
            </a:r>
            <a:r>
              <a:rPr lang="en-ZA" dirty="0">
                <a:solidFill>
                  <a:schemeClr val="bg1"/>
                </a:solidFill>
              </a:rPr>
              <a:t> of a substance is present in 10</a:t>
            </a:r>
            <a:r>
              <a:rPr lang="en-ZA" baseline="30000" dirty="0">
                <a:solidFill>
                  <a:schemeClr val="bg1"/>
                </a:solidFill>
              </a:rPr>
              <a:t>6</a:t>
            </a:r>
            <a:r>
              <a:rPr lang="en-ZA" dirty="0">
                <a:solidFill>
                  <a:schemeClr val="bg1"/>
                </a:solidFill>
              </a:rPr>
              <a:t>cm</a:t>
            </a:r>
            <a:r>
              <a:rPr lang="en-ZA" baseline="30000" dirty="0">
                <a:solidFill>
                  <a:schemeClr val="bg1"/>
                </a:solidFill>
              </a:rPr>
              <a:t>3</a:t>
            </a:r>
            <a:r>
              <a:rPr lang="en-ZA" dirty="0">
                <a:solidFill>
                  <a:schemeClr val="bg1"/>
                </a:solidFill>
              </a:rPr>
              <a:t> of air. </a:t>
            </a:r>
          </a:p>
          <a:p>
            <a:r>
              <a:rPr lang="en-ZA" dirty="0">
                <a:solidFill>
                  <a:schemeClr val="bg1"/>
                </a:solidFill>
              </a:rPr>
              <a:t>It also requires that there is one molecule of the substance present for every million molecules of air, or one mole of the substance present for every million moles of air.</a:t>
            </a:r>
          </a:p>
        </p:txBody>
      </p:sp>
    </p:spTree>
    <p:extLst>
      <p:ext uri="{BB962C8B-B14F-4D97-AF65-F5344CB8AC3E}">
        <p14:creationId xmlns:p14="http://schemas.microsoft.com/office/powerpoint/2010/main" val="4011450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TEXT BOX</a:t>
            </a:r>
          </a:p>
        </p:txBody>
      </p:sp>
      <p:sp>
        <p:nvSpPr>
          <p:cNvPr id="3" name="Content Placeholder 2"/>
          <p:cNvSpPr>
            <a:spLocks noGrp="1"/>
          </p:cNvSpPr>
          <p:nvPr>
            <p:ph idx="1"/>
          </p:nvPr>
        </p:nvSpPr>
        <p:spPr/>
        <p:txBody>
          <a:bodyPr/>
          <a:lstStyle/>
          <a:p>
            <a:r>
              <a:rPr lang="en-ZA" dirty="0">
                <a:solidFill>
                  <a:schemeClr val="bg1"/>
                </a:solidFill>
              </a:rPr>
              <a:t>This ppm unit is thus a kind of mole ratio. It can be directly related to pressure through the law of partial pressure, so at one atmosphere (1atm) pressure a gas present at a concentration of 1 ppm will have a pressure of 10</a:t>
            </a:r>
            <a:r>
              <a:rPr lang="en-ZA" baseline="30000" dirty="0">
                <a:solidFill>
                  <a:schemeClr val="bg1"/>
                </a:solidFill>
              </a:rPr>
              <a:t>-6</a:t>
            </a:r>
            <a:r>
              <a:rPr lang="en-ZA" dirty="0">
                <a:solidFill>
                  <a:schemeClr val="bg1"/>
                </a:solidFill>
              </a:rPr>
              <a:t>atm.</a:t>
            </a:r>
          </a:p>
        </p:txBody>
      </p:sp>
    </p:spTree>
    <p:extLst>
      <p:ext uri="{BB962C8B-B14F-4D97-AF65-F5344CB8AC3E}">
        <p14:creationId xmlns:p14="http://schemas.microsoft.com/office/powerpoint/2010/main" val="258225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971550" y="260350"/>
            <a:ext cx="7124700" cy="923925"/>
          </a:xfrm>
        </p:spPr>
        <p:txBody>
          <a:bodyPr>
            <a:normAutofit fontScale="90000"/>
          </a:bodyPr>
          <a:lstStyle/>
          <a:p>
            <a:pPr eaLnBrk="1" hangingPunct="1"/>
            <a:r>
              <a:rPr lang="en-GB" altLang="en-US" b="1" u="sng" dirty="0">
                <a:cs typeface="Trebuchet MS" pitchFamily="34" charset="0"/>
              </a:rPr>
              <a:t>Course Outline</a:t>
            </a:r>
            <a:r>
              <a:rPr lang="en-GB" altLang="en-US" dirty="0">
                <a:cs typeface="Trebuchet MS" pitchFamily="34" charset="0"/>
              </a:rPr>
              <a:t>:</a:t>
            </a:r>
            <a:br>
              <a:rPr lang="en-GB" altLang="en-US" dirty="0">
                <a:cs typeface="Trebuchet MS" pitchFamily="34" charset="0"/>
              </a:rPr>
            </a:br>
            <a:endParaRPr lang="en-GB" altLang="en-US" dirty="0">
              <a:cs typeface="Trebuchet MS" pitchFamily="34" charset="0"/>
            </a:endParaRPr>
          </a:p>
        </p:txBody>
      </p:sp>
      <p:sp>
        <p:nvSpPr>
          <p:cNvPr id="3" name="Content Placeholder 2">
            <a:extLst>
              <a:ext uri="{FF2B5EF4-FFF2-40B4-BE49-F238E27FC236}">
                <a16:creationId xmlns:a16="http://schemas.microsoft.com/office/drawing/2014/main" id="{DA68E912-D168-4514-92F4-F0B555E46408}"/>
              </a:ext>
            </a:extLst>
          </p:cNvPr>
          <p:cNvSpPr>
            <a:spLocks noGrp="1"/>
          </p:cNvSpPr>
          <p:nvPr>
            <p:ph idx="1"/>
          </p:nvPr>
        </p:nvSpPr>
        <p:spPr>
          <a:xfrm>
            <a:off x="539552" y="1184275"/>
            <a:ext cx="7992888" cy="5373687"/>
          </a:xfrm>
        </p:spPr>
        <p:txBody>
          <a:bodyPr>
            <a:normAutofit fontScale="70000" lnSpcReduction="20000"/>
          </a:bodyPr>
          <a:lstStyle/>
          <a:p>
            <a:pPr eaLnBrk="1" hangingPunct="1">
              <a:defRPr/>
            </a:pPr>
            <a:endParaRPr lang="en-GB" dirty="0"/>
          </a:p>
          <a:p>
            <a:r>
              <a:rPr lang="en-GB" b="1" dirty="0"/>
              <a:t>TOPIC 1: </a:t>
            </a:r>
            <a:r>
              <a:rPr lang="en-US" b="1" dirty="0"/>
              <a:t>CHAPTER 1: INTRODUCTION TO ENVIRONMENTAL CHEMISTRY</a:t>
            </a:r>
            <a:br>
              <a:rPr lang="en-US" b="1" dirty="0"/>
            </a:br>
            <a:r>
              <a:rPr lang="en-US" dirty="0"/>
              <a:t>1 Chemistry and Environmental Chemistry</a:t>
            </a:r>
            <a:br>
              <a:rPr lang="en-US" dirty="0"/>
            </a:br>
            <a:r>
              <a:rPr lang="en-US" dirty="0"/>
              <a:t>2 The Building Blocks of Matter</a:t>
            </a:r>
            <a:br>
              <a:rPr lang="en-US" dirty="0"/>
            </a:br>
            <a:r>
              <a:rPr lang="en-US" dirty="0"/>
              <a:t>3 Chemical Bonds, Compound Formation and Octet Rule</a:t>
            </a:r>
            <a:endParaRPr lang="en-ZA" dirty="0"/>
          </a:p>
          <a:p>
            <a:r>
              <a:rPr lang="en-GB" b="1" dirty="0"/>
              <a:t>TOPIC 2:	</a:t>
            </a:r>
            <a:r>
              <a:rPr lang="en-US" b="1" dirty="0"/>
              <a:t>CHAPTER 2: ACIDS, BASES, AND SALTS</a:t>
            </a:r>
            <a:br>
              <a:rPr lang="en-US" dirty="0"/>
            </a:br>
            <a:r>
              <a:rPr lang="en-US" dirty="0"/>
              <a:t>1 The Importance and nature of Acids, Bases, and Salts</a:t>
            </a:r>
            <a:br>
              <a:rPr lang="en-US" dirty="0"/>
            </a:br>
            <a:r>
              <a:rPr lang="en-US" dirty="0"/>
              <a:t>2 Dissociation of Acids and Bases in Water</a:t>
            </a:r>
            <a:br>
              <a:rPr lang="en-US" dirty="0"/>
            </a:br>
            <a:r>
              <a:rPr lang="en-US" dirty="0"/>
              <a:t>3 pH and the Relationship Between Hydrogen Ion and Hydroxide Ion Concentrations</a:t>
            </a:r>
            <a:br>
              <a:rPr lang="en-US" dirty="0"/>
            </a:br>
            <a:r>
              <a:rPr lang="en-US" dirty="0"/>
              <a:t>4 Preparation of Acids, Bases and Salts</a:t>
            </a:r>
            <a:endParaRPr lang="en-ZA" dirty="0"/>
          </a:p>
          <a:p>
            <a:r>
              <a:rPr lang="en-GB" b="1" u="sng" dirty="0"/>
              <a:t>WEEK 3:</a:t>
            </a:r>
            <a:r>
              <a:rPr lang="en-GB" dirty="0"/>
              <a:t> </a:t>
            </a:r>
            <a:endParaRPr lang="en-ZA" dirty="0"/>
          </a:p>
          <a:p>
            <a:r>
              <a:rPr lang="en-GB" b="1" dirty="0"/>
              <a:t>TOPIC 3:	</a:t>
            </a:r>
            <a:r>
              <a:rPr lang="en-US" b="1" dirty="0"/>
              <a:t>CHAPTER 3: SOLUTIONS</a:t>
            </a:r>
            <a:br>
              <a:rPr lang="en-US" b="1" dirty="0"/>
            </a:br>
            <a:r>
              <a:rPr lang="en-US" dirty="0"/>
              <a:t>1 The Solution Process, Solubility and Concentration</a:t>
            </a:r>
            <a:br>
              <a:rPr lang="en-US" dirty="0"/>
            </a:br>
            <a:r>
              <a:rPr lang="en-US" dirty="0"/>
              <a:t>2 Standard Solutions and Titrations</a:t>
            </a:r>
            <a:br>
              <a:rPr lang="en-US" dirty="0"/>
            </a:br>
            <a:r>
              <a:rPr lang="en-US" dirty="0"/>
              <a:t>3 Solution </a:t>
            </a:r>
            <a:r>
              <a:rPr lang="en-US" dirty="0" err="1"/>
              <a:t>Equilibria</a:t>
            </a:r>
            <a:br>
              <a:rPr lang="en-US" dirty="0"/>
            </a:br>
            <a:r>
              <a:rPr lang="en-US" dirty="0"/>
              <a:t>4 Colloidal Suspensions </a:t>
            </a:r>
            <a:r>
              <a:rPr lang="en-US" dirty="0" err="1"/>
              <a:t>Onlines</a:t>
            </a:r>
            <a:r>
              <a:rPr lang="en-US" dirty="0"/>
              <a:t> Sources</a:t>
            </a:r>
            <a:endParaRPr lang="en-ZA" dirty="0"/>
          </a:p>
        </p:txBody>
      </p:sp>
    </p:spTree>
    <p:extLst>
      <p:ext uri="{BB962C8B-B14F-4D97-AF65-F5344CB8AC3E}">
        <p14:creationId xmlns:p14="http://schemas.microsoft.com/office/powerpoint/2010/main" val="3104616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b="1" dirty="0"/>
              <a:t>Steady state or equilibrium?</a:t>
            </a:r>
            <a:endParaRPr lang="en-ZA" dirty="0"/>
          </a:p>
        </p:txBody>
      </p:sp>
      <p:sp>
        <p:nvSpPr>
          <p:cNvPr id="3" name="Content Placeholder 2"/>
          <p:cNvSpPr>
            <a:spLocks noGrp="1"/>
          </p:cNvSpPr>
          <p:nvPr>
            <p:ph idx="1"/>
          </p:nvPr>
        </p:nvSpPr>
        <p:spPr/>
        <p:txBody>
          <a:bodyPr>
            <a:normAutofit fontScale="92500"/>
          </a:bodyPr>
          <a:lstStyle/>
          <a:p>
            <a:r>
              <a:rPr lang="en-ZA" dirty="0">
                <a:solidFill>
                  <a:schemeClr val="bg1"/>
                </a:solidFill>
              </a:rPr>
              <a:t>Let us look at an individual trace gas in the atmosphere. We will take methane (CH</a:t>
            </a:r>
            <a:r>
              <a:rPr lang="en-ZA" baseline="-25000" dirty="0">
                <a:solidFill>
                  <a:schemeClr val="bg1"/>
                </a:solidFill>
              </a:rPr>
              <a:t>4</a:t>
            </a:r>
            <a:r>
              <a:rPr lang="en-ZA" dirty="0">
                <a:solidFill>
                  <a:schemeClr val="bg1"/>
                </a:solidFill>
              </a:rPr>
              <a:t>), not an especially reactive gas, as an illustration. </a:t>
            </a:r>
          </a:p>
          <a:p>
            <a:r>
              <a:rPr lang="en-ZA" dirty="0">
                <a:solidFill>
                  <a:schemeClr val="bg1"/>
                </a:solidFill>
              </a:rPr>
              <a:t>It is present in the atmosphere at about 1.7 ppm (Box 3.1). </a:t>
            </a:r>
          </a:p>
          <a:p>
            <a:r>
              <a:rPr lang="en-ZA" dirty="0">
                <a:solidFill>
                  <a:schemeClr val="bg1"/>
                </a:solidFill>
              </a:rPr>
              <a:t>Methane could be imagined to react with O</a:t>
            </a:r>
            <a:r>
              <a:rPr lang="en-ZA" baseline="-25000" dirty="0">
                <a:solidFill>
                  <a:schemeClr val="bg1"/>
                </a:solidFill>
              </a:rPr>
              <a:t>2</a:t>
            </a:r>
            <a:r>
              <a:rPr lang="en-ZA" dirty="0">
                <a:solidFill>
                  <a:schemeClr val="bg1"/>
                </a:solidFill>
              </a:rPr>
              <a:t> in the following way:</a:t>
            </a:r>
          </a:p>
          <a:p>
            <a:r>
              <a:rPr lang="en-ZA" dirty="0">
                <a:solidFill>
                  <a:schemeClr val="bg1"/>
                </a:solidFill>
              </a:rPr>
              <a:t>CH</a:t>
            </a:r>
            <a:r>
              <a:rPr lang="en-ZA" baseline="-25000" dirty="0">
                <a:solidFill>
                  <a:schemeClr val="bg1"/>
                </a:solidFill>
              </a:rPr>
              <a:t>4</a:t>
            </a:r>
            <a:r>
              <a:rPr lang="en-ZA" dirty="0">
                <a:solidFill>
                  <a:schemeClr val="bg1"/>
                </a:solidFill>
              </a:rPr>
              <a:t>(g) + 2O</a:t>
            </a:r>
            <a:r>
              <a:rPr lang="en-ZA" baseline="-25000" dirty="0">
                <a:solidFill>
                  <a:schemeClr val="bg1"/>
                </a:solidFill>
              </a:rPr>
              <a:t>2</a:t>
            </a:r>
            <a:r>
              <a:rPr lang="en-ZA" dirty="0">
                <a:solidFill>
                  <a:schemeClr val="bg1"/>
                </a:solidFill>
              </a:rPr>
              <a:t>(g) </a:t>
            </a:r>
            <a:r>
              <a:rPr lang="en-ZA" dirty="0">
                <a:solidFill>
                  <a:schemeClr val="bg1"/>
                </a:solidFill>
                <a:latin typeface="Calibri"/>
                <a:cs typeface="Calibri"/>
              </a:rPr>
              <a:t>→</a:t>
            </a:r>
            <a:r>
              <a:rPr lang="en-ZA" dirty="0">
                <a:solidFill>
                  <a:schemeClr val="bg1"/>
                </a:solidFill>
              </a:rPr>
              <a:t>CO</a:t>
            </a:r>
            <a:r>
              <a:rPr lang="en-ZA" baseline="-25000" dirty="0">
                <a:solidFill>
                  <a:schemeClr val="bg1"/>
                </a:solidFill>
              </a:rPr>
              <a:t>2</a:t>
            </a:r>
            <a:r>
              <a:rPr lang="en-ZA" dirty="0">
                <a:solidFill>
                  <a:schemeClr val="bg1"/>
                </a:solidFill>
              </a:rPr>
              <a:t>(g) + 2H</a:t>
            </a:r>
            <a:r>
              <a:rPr lang="en-ZA" baseline="-25000" dirty="0">
                <a:solidFill>
                  <a:schemeClr val="bg1"/>
                </a:solidFill>
              </a:rPr>
              <a:t>2</a:t>
            </a:r>
            <a:r>
              <a:rPr lang="en-ZA" dirty="0">
                <a:solidFill>
                  <a:schemeClr val="bg1"/>
                </a:solidFill>
              </a:rPr>
              <a:t>O(g)</a:t>
            </a:r>
          </a:p>
        </p:txBody>
      </p:sp>
    </p:spTree>
    <p:extLst>
      <p:ext uri="{BB962C8B-B14F-4D97-AF65-F5344CB8AC3E}">
        <p14:creationId xmlns:p14="http://schemas.microsoft.com/office/powerpoint/2010/main" val="3503917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1412776"/>
                <a:ext cx="8352928" cy="5040560"/>
              </a:xfrm>
            </p:spPr>
            <p:txBody>
              <a:bodyPr>
                <a:normAutofit lnSpcReduction="10000"/>
              </a:bodyPr>
              <a:lstStyle/>
              <a:p>
                <a:r>
                  <a:rPr lang="en-ZA" sz="2400" dirty="0">
                    <a:solidFill>
                      <a:schemeClr val="bg1"/>
                    </a:solidFill>
                  </a:rPr>
                  <a:t>The reaction can be represented as an equilibrium situation (Text box) and described by the conventional equation.</a:t>
                </a:r>
              </a:p>
              <a:p>
                <a:endParaRPr lang="en-ZA" sz="2400" dirty="0">
                  <a:solidFill>
                    <a:schemeClr val="bg1"/>
                  </a:solidFill>
                </a:endParaRPr>
              </a:p>
              <a:p>
                <a:pPr algn="ctr"/>
                <a:r>
                  <a:rPr lang="en-ZA" sz="2400" i="1" dirty="0">
                    <a:solidFill>
                      <a:schemeClr val="bg1"/>
                    </a:solidFill>
                  </a:rPr>
                  <a:t>K</a:t>
                </a:r>
                <a:r>
                  <a:rPr lang="en-ZA" sz="3500" dirty="0">
                    <a:solidFill>
                      <a:schemeClr val="bg1"/>
                    </a:solidFill>
                  </a:rPr>
                  <a:t>= </a:t>
                </a:r>
                <a14:m>
                  <m:oMath xmlns:m="http://schemas.openxmlformats.org/officeDocument/2006/math">
                    <m:f>
                      <m:fPr>
                        <m:ctrlPr>
                          <a:rPr lang="en-ZA" sz="3500" i="1" smtClean="0">
                            <a:solidFill>
                              <a:schemeClr val="bg1"/>
                            </a:solidFill>
                            <a:latin typeface="Cambria Math" panose="02040503050406030204" pitchFamily="18" charset="0"/>
                          </a:rPr>
                        </m:ctrlPr>
                      </m:fPr>
                      <m:num>
                        <m:r>
                          <a:rPr lang="en-ZA" sz="3500" b="0" i="1" smtClean="0">
                            <a:solidFill>
                              <a:schemeClr val="bg1"/>
                            </a:solidFill>
                            <a:latin typeface="Cambria Math" panose="02040503050406030204" pitchFamily="18" charset="0"/>
                          </a:rPr>
                          <m:t>𝑐𝐶𝑂</m:t>
                        </m:r>
                        <m:r>
                          <a:rPr lang="en-ZA" sz="3500" b="0" i="1" baseline="-25000" smtClean="0">
                            <a:solidFill>
                              <a:schemeClr val="bg1"/>
                            </a:solidFill>
                            <a:latin typeface="Cambria Math" panose="02040503050406030204" pitchFamily="18" charset="0"/>
                          </a:rPr>
                          <m:t>2</m:t>
                        </m:r>
                        <m:r>
                          <a:rPr lang="en-ZA" sz="3500" b="0" i="1" smtClean="0">
                            <a:solidFill>
                              <a:schemeClr val="bg1"/>
                            </a:solidFill>
                            <a:latin typeface="Cambria Math" panose="02040503050406030204" pitchFamily="18" charset="0"/>
                          </a:rPr>
                          <m:t> .  </m:t>
                        </m:r>
                        <m:r>
                          <a:rPr lang="en-ZA" sz="3500" b="0" i="1" smtClean="0">
                            <a:solidFill>
                              <a:schemeClr val="bg1"/>
                            </a:solidFill>
                            <a:latin typeface="Cambria Math" panose="02040503050406030204" pitchFamily="18" charset="0"/>
                          </a:rPr>
                          <m:t>𝑐𝐻</m:t>
                        </m:r>
                        <m:r>
                          <a:rPr lang="en-ZA" sz="3500" b="0" i="1" baseline="-25000" smtClean="0">
                            <a:solidFill>
                              <a:schemeClr val="bg1"/>
                            </a:solidFill>
                            <a:latin typeface="Cambria Math" panose="02040503050406030204" pitchFamily="18" charset="0"/>
                          </a:rPr>
                          <m:t>2</m:t>
                        </m:r>
                        <m:r>
                          <a:rPr lang="en-ZA" sz="3500" b="0" i="1" smtClean="0">
                            <a:solidFill>
                              <a:schemeClr val="bg1"/>
                            </a:solidFill>
                            <a:latin typeface="Cambria Math" panose="02040503050406030204" pitchFamily="18" charset="0"/>
                          </a:rPr>
                          <m:t>𝑂</m:t>
                        </m:r>
                        <m:r>
                          <a:rPr lang="en-ZA" sz="3500" b="0" i="1" baseline="30000" smtClean="0">
                            <a:solidFill>
                              <a:schemeClr val="bg1"/>
                            </a:solidFill>
                            <a:latin typeface="Cambria Math" panose="02040503050406030204" pitchFamily="18" charset="0"/>
                          </a:rPr>
                          <m:t>2</m:t>
                        </m:r>
                        <m:r>
                          <a:rPr lang="en-ZA" sz="3500" i="1" smtClean="0">
                            <a:solidFill>
                              <a:schemeClr val="bg1"/>
                            </a:solidFill>
                            <a:latin typeface="Cambria Math" panose="02040503050406030204" pitchFamily="18" charset="0"/>
                          </a:rPr>
                          <m:t> </m:t>
                        </m:r>
                      </m:num>
                      <m:den>
                        <m:r>
                          <a:rPr lang="en-ZA" sz="3500" i="1">
                            <a:solidFill>
                              <a:schemeClr val="bg1"/>
                            </a:solidFill>
                            <a:latin typeface="Cambria Math" panose="02040503050406030204" pitchFamily="18" charset="0"/>
                          </a:rPr>
                          <m:t>𝑐𝐶</m:t>
                        </m:r>
                        <m:r>
                          <a:rPr lang="en-ZA" sz="3500" b="0" i="1" smtClean="0">
                            <a:solidFill>
                              <a:schemeClr val="bg1"/>
                            </a:solidFill>
                            <a:latin typeface="Cambria Math" panose="02040503050406030204" pitchFamily="18" charset="0"/>
                          </a:rPr>
                          <m:t>𝐻</m:t>
                        </m:r>
                        <m:r>
                          <a:rPr lang="en-ZA" sz="3500" b="0" i="1" baseline="-25000" smtClean="0">
                            <a:solidFill>
                              <a:schemeClr val="bg1"/>
                            </a:solidFill>
                            <a:latin typeface="Cambria Math" panose="02040503050406030204" pitchFamily="18" charset="0"/>
                          </a:rPr>
                          <m:t>4</m:t>
                        </m:r>
                        <m:r>
                          <a:rPr lang="en-ZA" sz="3500" i="1">
                            <a:solidFill>
                              <a:schemeClr val="bg1"/>
                            </a:solidFill>
                            <a:latin typeface="Cambria Math" panose="02040503050406030204" pitchFamily="18" charset="0"/>
                          </a:rPr>
                          <m:t> .  </m:t>
                        </m:r>
                        <m:r>
                          <a:rPr lang="en-ZA" sz="3500" b="0" i="1" smtClean="0">
                            <a:solidFill>
                              <a:schemeClr val="bg1"/>
                            </a:solidFill>
                            <a:latin typeface="Cambria Math"/>
                          </a:rPr>
                          <m:t>𝑐𝑂</m:t>
                        </m:r>
                        <m:r>
                          <a:rPr lang="en-ZA" sz="3500" b="0" i="1" baseline="-25000" smtClean="0">
                            <a:solidFill>
                              <a:schemeClr val="bg1"/>
                            </a:solidFill>
                            <a:latin typeface="Cambria Math"/>
                          </a:rPr>
                          <m:t>2</m:t>
                        </m:r>
                        <m:r>
                          <a:rPr lang="en-ZA" sz="3500" i="1" baseline="30000">
                            <a:solidFill>
                              <a:schemeClr val="bg1"/>
                            </a:solidFill>
                            <a:latin typeface="Cambria Math" panose="02040503050406030204" pitchFamily="18" charset="0"/>
                          </a:rPr>
                          <m:t>2</m:t>
                        </m:r>
                      </m:den>
                    </m:f>
                  </m:oMath>
                </a14:m>
                <a:endParaRPr lang="en-ZA" sz="3500" dirty="0">
                  <a:solidFill>
                    <a:schemeClr val="bg1"/>
                  </a:solidFill>
                </a:endParaRPr>
              </a:p>
              <a:p>
                <a:endParaRPr lang="en-ZA" sz="2400" i="1" dirty="0">
                  <a:solidFill>
                    <a:schemeClr val="bg1"/>
                  </a:solidFill>
                </a:endParaRPr>
              </a:p>
              <a:p>
                <a:r>
                  <a:rPr lang="en-ZA" sz="2400" dirty="0">
                    <a:solidFill>
                      <a:schemeClr val="bg1"/>
                    </a:solidFill>
                  </a:rPr>
                  <a:t>which can be written in terms of pressure</a:t>
                </a:r>
              </a:p>
              <a:p>
                <a:endParaRPr lang="en-ZA" sz="2400" dirty="0">
                  <a:solidFill>
                    <a:schemeClr val="bg1"/>
                  </a:solidFill>
                </a:endParaRPr>
              </a:p>
              <a:p>
                <a:pPr algn="ctr"/>
                <a:r>
                  <a:rPr lang="en-ZA" sz="3200" i="1" dirty="0">
                    <a:solidFill>
                      <a:schemeClr val="bg1"/>
                    </a:solidFill>
                  </a:rPr>
                  <a:t>K</a:t>
                </a:r>
                <a:r>
                  <a:rPr lang="en-ZA" sz="3200" dirty="0">
                    <a:solidFill>
                      <a:schemeClr val="bg1"/>
                    </a:solidFill>
                  </a:rPr>
                  <a:t>= </a:t>
                </a:r>
                <a14:m>
                  <m:oMath xmlns:m="http://schemas.openxmlformats.org/officeDocument/2006/math">
                    <m:f>
                      <m:fPr>
                        <m:ctrlPr>
                          <a:rPr lang="en-ZA" sz="3200" i="1">
                            <a:solidFill>
                              <a:schemeClr val="bg1"/>
                            </a:solidFill>
                            <a:latin typeface="Cambria Math" panose="02040503050406030204" pitchFamily="18" charset="0"/>
                          </a:rPr>
                        </m:ctrlPr>
                      </m:fPr>
                      <m:num>
                        <m:r>
                          <a:rPr lang="en-ZA" sz="3200" b="0" i="1" smtClean="0">
                            <a:solidFill>
                              <a:schemeClr val="bg1"/>
                            </a:solidFill>
                            <a:latin typeface="Cambria Math"/>
                          </a:rPr>
                          <m:t>𝑝</m:t>
                        </m:r>
                        <m:r>
                          <a:rPr lang="en-ZA" sz="3200" i="1">
                            <a:solidFill>
                              <a:schemeClr val="bg1"/>
                            </a:solidFill>
                            <a:latin typeface="Cambria Math"/>
                          </a:rPr>
                          <m:t>𝐶𝑂</m:t>
                        </m:r>
                        <m:r>
                          <a:rPr lang="en-ZA" sz="3200" i="1" baseline="-25000">
                            <a:solidFill>
                              <a:schemeClr val="bg1"/>
                            </a:solidFill>
                            <a:latin typeface="Cambria Math"/>
                          </a:rPr>
                          <m:t>2</m:t>
                        </m:r>
                        <m:r>
                          <a:rPr lang="en-ZA" sz="3200" i="1">
                            <a:solidFill>
                              <a:schemeClr val="bg1"/>
                            </a:solidFill>
                            <a:latin typeface="Cambria Math"/>
                          </a:rPr>
                          <m:t> .  </m:t>
                        </m:r>
                        <m:r>
                          <a:rPr lang="en-ZA" sz="3200" b="0" i="1" smtClean="0">
                            <a:solidFill>
                              <a:schemeClr val="bg1"/>
                            </a:solidFill>
                            <a:latin typeface="Cambria Math"/>
                          </a:rPr>
                          <m:t>𝑝</m:t>
                        </m:r>
                        <m:r>
                          <a:rPr lang="en-ZA" sz="3200" i="1">
                            <a:solidFill>
                              <a:schemeClr val="bg1"/>
                            </a:solidFill>
                            <a:latin typeface="Cambria Math"/>
                          </a:rPr>
                          <m:t>𝐻</m:t>
                        </m:r>
                        <m:r>
                          <a:rPr lang="en-ZA" sz="3200" i="1" baseline="-25000">
                            <a:solidFill>
                              <a:schemeClr val="bg1"/>
                            </a:solidFill>
                            <a:latin typeface="Cambria Math"/>
                          </a:rPr>
                          <m:t>2</m:t>
                        </m:r>
                        <m:r>
                          <a:rPr lang="en-ZA" sz="3200" i="1">
                            <a:solidFill>
                              <a:schemeClr val="bg1"/>
                            </a:solidFill>
                            <a:latin typeface="Cambria Math"/>
                          </a:rPr>
                          <m:t>𝑂</m:t>
                        </m:r>
                        <m:r>
                          <a:rPr lang="en-ZA" sz="3200" i="1" baseline="30000">
                            <a:solidFill>
                              <a:schemeClr val="bg1"/>
                            </a:solidFill>
                            <a:latin typeface="Cambria Math"/>
                          </a:rPr>
                          <m:t>2</m:t>
                        </m:r>
                        <m:r>
                          <a:rPr lang="en-ZA" sz="3200" i="1">
                            <a:solidFill>
                              <a:schemeClr val="bg1"/>
                            </a:solidFill>
                            <a:latin typeface="Cambria Math"/>
                          </a:rPr>
                          <m:t> </m:t>
                        </m:r>
                      </m:num>
                      <m:den>
                        <m:r>
                          <a:rPr lang="en-ZA" sz="3200" b="0" i="1" smtClean="0">
                            <a:solidFill>
                              <a:schemeClr val="bg1"/>
                            </a:solidFill>
                            <a:latin typeface="Cambria Math"/>
                          </a:rPr>
                          <m:t>𝑝</m:t>
                        </m:r>
                        <m:r>
                          <a:rPr lang="en-ZA" sz="3200" i="1">
                            <a:solidFill>
                              <a:schemeClr val="bg1"/>
                            </a:solidFill>
                            <a:latin typeface="Cambria Math"/>
                          </a:rPr>
                          <m:t>𝐶𝐻</m:t>
                        </m:r>
                        <m:r>
                          <a:rPr lang="en-ZA" sz="3200" i="1" baseline="-25000">
                            <a:solidFill>
                              <a:schemeClr val="bg1"/>
                            </a:solidFill>
                            <a:latin typeface="Cambria Math"/>
                          </a:rPr>
                          <m:t>4</m:t>
                        </m:r>
                        <m:r>
                          <a:rPr lang="en-ZA" sz="3200" i="1">
                            <a:solidFill>
                              <a:schemeClr val="bg1"/>
                            </a:solidFill>
                            <a:latin typeface="Cambria Math"/>
                          </a:rPr>
                          <m:t> .  </m:t>
                        </m:r>
                        <m:r>
                          <a:rPr lang="en-ZA" sz="3200" b="0" i="1" smtClean="0">
                            <a:solidFill>
                              <a:schemeClr val="bg1"/>
                            </a:solidFill>
                            <a:latin typeface="Cambria Math"/>
                          </a:rPr>
                          <m:t>𝑝</m:t>
                        </m:r>
                        <m:r>
                          <a:rPr lang="en-ZA" sz="3200" i="1" smtClean="0">
                            <a:solidFill>
                              <a:schemeClr val="bg1"/>
                            </a:solidFill>
                            <a:latin typeface="Cambria Math"/>
                          </a:rPr>
                          <m:t>𝐶𝑂</m:t>
                        </m:r>
                        <m:r>
                          <a:rPr lang="en-ZA" sz="3200" i="1" baseline="-25000">
                            <a:solidFill>
                              <a:schemeClr val="bg1"/>
                            </a:solidFill>
                            <a:latin typeface="Cambria Math"/>
                          </a:rPr>
                          <m:t>2</m:t>
                        </m:r>
                        <m:r>
                          <a:rPr lang="en-ZA" sz="3200" i="1" baseline="30000">
                            <a:solidFill>
                              <a:schemeClr val="bg1"/>
                            </a:solidFill>
                            <a:latin typeface="Cambria Math"/>
                          </a:rPr>
                          <m:t>2</m:t>
                        </m:r>
                      </m:den>
                    </m:f>
                  </m:oMath>
                </a14:m>
                <a:endParaRPr lang="en-ZA" sz="3200" dirty="0">
                  <a:solidFill>
                    <a:schemeClr val="bg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1412776"/>
                <a:ext cx="8352928" cy="5040560"/>
              </a:xfrm>
              <a:blipFill>
                <a:blip r:embed="rId2"/>
                <a:stretch>
                  <a:fillRect l="-2044" t="-3023" r="-1533" b="-1572"/>
                </a:stretch>
              </a:blipFill>
            </p:spPr>
            <p:txBody>
              <a:bodyPr/>
              <a:lstStyle/>
              <a:p>
                <a:r>
                  <a:rPr lang="en-ZA">
                    <a:noFill/>
                  </a:rPr>
                  <a:t> </a:t>
                </a:r>
              </a:p>
            </p:txBody>
          </p:sp>
        </mc:Fallback>
      </mc:AlternateContent>
    </p:spTree>
    <p:extLst>
      <p:ext uri="{BB962C8B-B14F-4D97-AF65-F5344CB8AC3E}">
        <p14:creationId xmlns:p14="http://schemas.microsoft.com/office/powerpoint/2010/main" val="11014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7992888" cy="936104"/>
          </a:xfrm>
        </p:spPr>
        <p:txBody>
          <a:bodyPr/>
          <a:lstStyle/>
          <a:p>
            <a:r>
              <a:rPr lang="en-ZA" dirty="0"/>
              <a:t>.</a:t>
            </a:r>
          </a:p>
        </p:txBody>
      </p:sp>
      <p:sp>
        <p:nvSpPr>
          <p:cNvPr id="3" name="Content Placeholder 2"/>
          <p:cNvSpPr>
            <a:spLocks noGrp="1"/>
          </p:cNvSpPr>
          <p:nvPr>
            <p:ph idx="1"/>
          </p:nvPr>
        </p:nvSpPr>
        <p:spPr>
          <a:xfrm>
            <a:off x="539552" y="1124744"/>
            <a:ext cx="7992887" cy="5472608"/>
          </a:xfrm>
        </p:spPr>
        <p:txBody>
          <a:bodyPr>
            <a:normAutofit fontScale="92500" lnSpcReduction="10000"/>
          </a:bodyPr>
          <a:lstStyle/>
          <a:p>
            <a:r>
              <a:rPr lang="en-ZA" dirty="0">
                <a:solidFill>
                  <a:schemeClr val="bg1"/>
                </a:solidFill>
              </a:rPr>
              <a:t>The equilibrium constant (</a:t>
            </a:r>
            <a:r>
              <a:rPr lang="en-ZA" i="1" dirty="0">
                <a:solidFill>
                  <a:schemeClr val="bg1"/>
                </a:solidFill>
              </a:rPr>
              <a:t>K</a:t>
            </a:r>
            <a:r>
              <a:rPr lang="en-ZA" dirty="0">
                <a:solidFill>
                  <a:schemeClr val="bg1"/>
                </a:solidFill>
              </a:rPr>
              <a:t>) is about 10</a:t>
            </a:r>
            <a:r>
              <a:rPr lang="en-ZA" baseline="30000" dirty="0">
                <a:solidFill>
                  <a:schemeClr val="bg1"/>
                </a:solidFill>
              </a:rPr>
              <a:t>140</a:t>
            </a:r>
            <a:r>
              <a:rPr lang="en-ZA" dirty="0">
                <a:solidFill>
                  <a:schemeClr val="bg1"/>
                </a:solidFill>
              </a:rPr>
              <a:t> (Box ). This is an extremely large number, which suggests that the equilibrium position of this reaction lies very much to the right and that CH4 should tend to be at low concentrations in the atmosphere. </a:t>
            </a:r>
          </a:p>
          <a:p>
            <a:r>
              <a:rPr lang="en-ZA" dirty="0">
                <a:solidFill>
                  <a:schemeClr val="bg1"/>
                </a:solidFill>
              </a:rPr>
              <a:t>How low? We can calculate this by rearranging the equation and solving for CH4. </a:t>
            </a:r>
          </a:p>
          <a:p>
            <a:r>
              <a:rPr lang="en-ZA" dirty="0">
                <a:solidFill>
                  <a:schemeClr val="bg1"/>
                </a:solidFill>
              </a:rPr>
              <a:t>Oxygen, we can see from Table , has a concentration of about 21%, i.e. 0.21 </a:t>
            </a:r>
            <a:r>
              <a:rPr lang="en-ZA" dirty="0" err="1">
                <a:solidFill>
                  <a:schemeClr val="bg1"/>
                </a:solidFill>
              </a:rPr>
              <a:t>atm</a:t>
            </a:r>
            <a:r>
              <a:rPr lang="en-ZA" dirty="0">
                <a:solidFill>
                  <a:schemeClr val="bg1"/>
                </a:solidFill>
              </a:rPr>
              <a:t>, while CO2 and H2O have values of 0.000 36 and about 0.01 </a:t>
            </a:r>
            <a:r>
              <a:rPr lang="en-ZA" dirty="0" err="1">
                <a:solidFill>
                  <a:schemeClr val="bg1"/>
                </a:solidFill>
              </a:rPr>
              <a:t>atm</a:t>
            </a:r>
            <a:r>
              <a:rPr lang="en-ZA" dirty="0">
                <a:solidFill>
                  <a:schemeClr val="bg1"/>
                </a:solidFill>
              </a:rPr>
              <a:t> respectively.</a:t>
            </a:r>
          </a:p>
          <a:p>
            <a:r>
              <a:rPr lang="en-ZA" dirty="0">
                <a:solidFill>
                  <a:schemeClr val="bg1"/>
                </a:solidFill>
              </a:rPr>
              <a:t> Substituting these into equation  and solving the equation gives an equilibrium concentration of 8 x 10</a:t>
            </a:r>
            <a:r>
              <a:rPr lang="en-ZA" baseline="30000" dirty="0">
                <a:solidFill>
                  <a:schemeClr val="bg1"/>
                </a:solidFill>
              </a:rPr>
              <a:t>-147</a:t>
            </a:r>
            <a:r>
              <a:rPr lang="en-ZA" dirty="0">
                <a:solidFill>
                  <a:schemeClr val="bg1"/>
                </a:solidFill>
              </a:rPr>
              <a:t> atm.</a:t>
            </a:r>
          </a:p>
          <a:p>
            <a:r>
              <a:rPr lang="en-ZA" dirty="0">
                <a:solidFill>
                  <a:schemeClr val="bg1"/>
                </a:solidFill>
              </a:rPr>
              <a:t> This is very different from the value of 1.7 x 10</a:t>
            </a:r>
            <a:r>
              <a:rPr lang="en-ZA" baseline="30000" dirty="0">
                <a:solidFill>
                  <a:schemeClr val="bg1"/>
                </a:solidFill>
              </a:rPr>
              <a:t>-6 </a:t>
            </a:r>
            <a:r>
              <a:rPr lang="en-ZA" dirty="0" err="1">
                <a:solidFill>
                  <a:schemeClr val="bg1"/>
                </a:solidFill>
              </a:rPr>
              <a:t>atm</a:t>
            </a:r>
            <a:r>
              <a:rPr lang="en-ZA" dirty="0">
                <a:solidFill>
                  <a:schemeClr val="bg1"/>
                </a:solidFill>
              </a:rPr>
              <a:t> actually found present in air.</a:t>
            </a:r>
          </a:p>
          <a:p>
            <a:endParaRPr lang="en-ZA" dirty="0">
              <a:solidFill>
                <a:schemeClr val="bg1"/>
              </a:solidFill>
            </a:endParaRPr>
          </a:p>
        </p:txBody>
      </p:sp>
    </p:spTree>
    <p:extLst>
      <p:ext uri="{BB962C8B-B14F-4D97-AF65-F5344CB8AC3E}">
        <p14:creationId xmlns:p14="http://schemas.microsoft.com/office/powerpoint/2010/main" val="2151286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a:t>
            </a:r>
          </a:p>
        </p:txBody>
      </p:sp>
      <p:sp>
        <p:nvSpPr>
          <p:cNvPr id="3" name="Content Placeholder 2"/>
          <p:cNvSpPr>
            <a:spLocks noGrp="1"/>
          </p:cNvSpPr>
          <p:nvPr>
            <p:ph idx="1"/>
          </p:nvPr>
        </p:nvSpPr>
        <p:spPr>
          <a:xfrm>
            <a:off x="384773" y="1049613"/>
            <a:ext cx="8640960" cy="5256584"/>
          </a:xfrm>
        </p:spPr>
        <p:txBody>
          <a:bodyPr>
            <a:normAutofit/>
          </a:bodyPr>
          <a:lstStyle/>
          <a:p>
            <a:r>
              <a:rPr lang="en-ZA" dirty="0">
                <a:solidFill>
                  <a:schemeClr val="bg1"/>
                </a:solidFill>
              </a:rPr>
              <a:t>What has gone wrong? This simple calculation tells us that gases in the atmosphere are not necessarily in equilibrium. </a:t>
            </a:r>
          </a:p>
          <a:p>
            <a:r>
              <a:rPr lang="en-ZA" dirty="0">
                <a:solidFill>
                  <a:schemeClr val="bg1"/>
                </a:solidFill>
              </a:rPr>
              <a:t>This does not mean that atmospheric composition is especially unstable, but just that it is not governed by chemical equilibrium. </a:t>
            </a:r>
          </a:p>
          <a:p>
            <a:r>
              <a:rPr lang="en-ZA" dirty="0">
                <a:solidFill>
                  <a:schemeClr val="bg1"/>
                </a:solidFill>
              </a:rPr>
              <a:t>Many trace gases in the atmosphere are in steady state. </a:t>
            </a:r>
          </a:p>
          <a:p>
            <a:r>
              <a:rPr lang="en-ZA" b="1" i="1" dirty="0">
                <a:solidFill>
                  <a:schemeClr val="bg1"/>
                </a:solidFill>
              </a:rPr>
              <a:t>Steady state </a:t>
            </a:r>
            <a:r>
              <a:rPr lang="en-ZA" dirty="0">
                <a:solidFill>
                  <a:schemeClr val="bg1"/>
                </a:solidFill>
              </a:rPr>
              <a:t>describes the delicate balance between the input and output of the gas to the atmosphere. </a:t>
            </a:r>
          </a:p>
          <a:p>
            <a:r>
              <a:rPr lang="en-ZA" dirty="0">
                <a:solidFill>
                  <a:schemeClr val="bg1"/>
                </a:solidFill>
              </a:rPr>
              <a:t>The notion of a balance between the source of a gas to the atmosphere and sinks for that gas is an extremely important one. </a:t>
            </a:r>
          </a:p>
          <a:p>
            <a:r>
              <a:rPr lang="en-ZA" dirty="0">
                <a:solidFill>
                  <a:schemeClr val="bg1"/>
                </a:solidFill>
              </a:rPr>
              <a:t>The situation is often written in terms of the equation:</a:t>
            </a:r>
          </a:p>
        </p:txBody>
      </p:sp>
    </p:spTree>
    <p:extLst>
      <p:ext uri="{BB962C8B-B14F-4D97-AF65-F5344CB8AC3E}">
        <p14:creationId xmlns:p14="http://schemas.microsoft.com/office/powerpoint/2010/main" val="2910194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a:t>
            </a:r>
          </a:p>
        </p:txBody>
      </p:sp>
      <p:sp>
        <p:nvSpPr>
          <p:cNvPr id="3" name="Content Placeholder 2"/>
          <p:cNvSpPr>
            <a:spLocks noGrp="1"/>
          </p:cNvSpPr>
          <p:nvPr>
            <p:ph idx="1"/>
          </p:nvPr>
        </p:nvSpPr>
        <p:spPr>
          <a:xfrm>
            <a:off x="323528" y="620688"/>
            <a:ext cx="8640960" cy="6048672"/>
          </a:xfrm>
        </p:spPr>
        <p:txBody>
          <a:bodyPr>
            <a:normAutofit/>
          </a:bodyPr>
          <a:lstStyle/>
          <a:p>
            <a:r>
              <a:rPr lang="en-ZA" i="1" dirty="0">
                <a:solidFill>
                  <a:schemeClr val="bg1"/>
                </a:solidFill>
              </a:rPr>
              <a:t>F</a:t>
            </a:r>
            <a:r>
              <a:rPr lang="en-ZA" baseline="-25000" dirty="0">
                <a:solidFill>
                  <a:schemeClr val="bg1"/>
                </a:solidFill>
              </a:rPr>
              <a:t>in</a:t>
            </a:r>
            <a:r>
              <a:rPr lang="en-ZA" dirty="0">
                <a:solidFill>
                  <a:schemeClr val="bg1"/>
                </a:solidFill>
              </a:rPr>
              <a:t> = </a:t>
            </a:r>
            <a:r>
              <a:rPr lang="en-ZA" i="1" dirty="0" err="1">
                <a:solidFill>
                  <a:schemeClr val="bg1"/>
                </a:solidFill>
              </a:rPr>
              <a:t>F</a:t>
            </a:r>
            <a:r>
              <a:rPr lang="en-ZA" baseline="-25000" dirty="0" err="1">
                <a:solidFill>
                  <a:schemeClr val="bg1"/>
                </a:solidFill>
              </a:rPr>
              <a:t>out</a:t>
            </a:r>
            <a:r>
              <a:rPr lang="en-ZA" dirty="0">
                <a:solidFill>
                  <a:schemeClr val="bg1"/>
                </a:solidFill>
              </a:rPr>
              <a:t> = A /</a:t>
            </a:r>
            <a:r>
              <a:rPr lang="en-ZA" dirty="0">
                <a:solidFill>
                  <a:schemeClr val="bg1"/>
                </a:solidFill>
                <a:latin typeface="Calibri"/>
                <a:cs typeface="Calibri"/>
              </a:rPr>
              <a:t>ꚍ</a:t>
            </a:r>
          </a:p>
          <a:p>
            <a:r>
              <a:rPr lang="en-ZA" dirty="0">
                <a:solidFill>
                  <a:schemeClr val="bg1"/>
                </a:solidFill>
              </a:rPr>
              <a:t>where </a:t>
            </a:r>
            <a:r>
              <a:rPr lang="en-ZA" i="1" dirty="0">
                <a:solidFill>
                  <a:schemeClr val="bg1"/>
                </a:solidFill>
              </a:rPr>
              <a:t>F</a:t>
            </a:r>
            <a:r>
              <a:rPr lang="en-ZA" baseline="-25000" dirty="0">
                <a:solidFill>
                  <a:schemeClr val="bg1"/>
                </a:solidFill>
              </a:rPr>
              <a:t>in</a:t>
            </a:r>
            <a:r>
              <a:rPr lang="en-ZA" dirty="0">
                <a:solidFill>
                  <a:schemeClr val="bg1"/>
                </a:solidFill>
              </a:rPr>
              <a:t> and </a:t>
            </a:r>
            <a:r>
              <a:rPr lang="en-ZA" i="1" dirty="0" err="1">
                <a:solidFill>
                  <a:schemeClr val="bg1"/>
                </a:solidFill>
              </a:rPr>
              <a:t>F</a:t>
            </a:r>
            <a:r>
              <a:rPr lang="en-ZA" baseline="-25000" dirty="0" err="1">
                <a:solidFill>
                  <a:schemeClr val="bg1"/>
                </a:solidFill>
              </a:rPr>
              <a:t>out</a:t>
            </a:r>
            <a:r>
              <a:rPr lang="en-ZA" dirty="0">
                <a:solidFill>
                  <a:schemeClr val="bg1"/>
                </a:solidFill>
              </a:rPr>
              <a:t> are the fluxes in and out of the atmosphere, </a:t>
            </a:r>
            <a:r>
              <a:rPr lang="en-ZA" i="1" dirty="0">
                <a:solidFill>
                  <a:schemeClr val="bg1"/>
                </a:solidFill>
              </a:rPr>
              <a:t>A </a:t>
            </a:r>
            <a:r>
              <a:rPr lang="en-ZA" dirty="0">
                <a:solidFill>
                  <a:schemeClr val="bg1"/>
                </a:solidFill>
              </a:rPr>
              <a:t>is the total amount of the gas in the atmosphere and t is the residence time of the gas.</a:t>
            </a:r>
          </a:p>
          <a:p>
            <a:r>
              <a:rPr lang="en-ZA" dirty="0">
                <a:solidFill>
                  <a:schemeClr val="bg1"/>
                </a:solidFill>
              </a:rPr>
              <a:t>To be in steady state the input term must equal the output term. </a:t>
            </a:r>
          </a:p>
          <a:p>
            <a:r>
              <a:rPr lang="en-ZA" dirty="0">
                <a:solidFill>
                  <a:schemeClr val="bg1"/>
                </a:solidFill>
              </a:rPr>
              <a:t>Imagine the atmosphere as a leaky bucket into which a tap is pouring water. The bucket would fill for a while until the pressure rose and the leaks were rapid enough to match the inflow rate. At that point we could say that the system was in steady state.</a:t>
            </a:r>
          </a:p>
        </p:txBody>
      </p:sp>
    </p:spTree>
    <p:extLst>
      <p:ext uri="{BB962C8B-B14F-4D97-AF65-F5344CB8AC3E}">
        <p14:creationId xmlns:p14="http://schemas.microsoft.com/office/powerpoint/2010/main" val="3284390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a:t>
            </a:r>
          </a:p>
        </p:txBody>
      </p:sp>
      <p:sp>
        <p:nvSpPr>
          <p:cNvPr id="3" name="Content Placeholder 2"/>
          <p:cNvSpPr>
            <a:spLocks noGrp="1"/>
          </p:cNvSpPr>
          <p:nvPr>
            <p:ph idx="1"/>
          </p:nvPr>
        </p:nvSpPr>
        <p:spPr>
          <a:xfrm>
            <a:off x="323528" y="332656"/>
            <a:ext cx="8640960" cy="6336704"/>
          </a:xfrm>
        </p:spPr>
        <p:txBody>
          <a:bodyPr>
            <a:normAutofit fontScale="77500" lnSpcReduction="20000"/>
          </a:bodyPr>
          <a:lstStyle/>
          <a:p>
            <a:r>
              <a:rPr lang="en-ZA" dirty="0">
                <a:solidFill>
                  <a:schemeClr val="bg1"/>
                </a:solidFill>
              </a:rPr>
              <a:t>Methane input into the atmosphere occurs at a rate of 500Tgyr-1 (i.e. 500 x 10</a:t>
            </a:r>
            <a:r>
              <a:rPr lang="en-ZA" baseline="30000" dirty="0">
                <a:solidFill>
                  <a:schemeClr val="bg1"/>
                </a:solidFill>
              </a:rPr>
              <a:t>9</a:t>
            </a:r>
            <a:r>
              <a:rPr lang="en-ZA" dirty="0">
                <a:solidFill>
                  <a:schemeClr val="bg1"/>
                </a:solidFill>
              </a:rPr>
              <a:t> kg yr-1). </a:t>
            </a:r>
          </a:p>
          <a:p>
            <a:r>
              <a:rPr lang="en-ZA" dirty="0">
                <a:solidFill>
                  <a:schemeClr val="bg1"/>
                </a:solidFill>
              </a:rPr>
              <a:t>We have seen that the atmosphere has CH</a:t>
            </a:r>
            <a:r>
              <a:rPr lang="en-ZA" baseline="-25000" dirty="0">
                <a:solidFill>
                  <a:schemeClr val="bg1"/>
                </a:solidFill>
              </a:rPr>
              <a:t>4</a:t>
            </a:r>
            <a:r>
              <a:rPr lang="en-ZA" dirty="0">
                <a:solidFill>
                  <a:schemeClr val="bg1"/>
                </a:solidFill>
              </a:rPr>
              <a:t> at a concentration of 1.7 ppm. </a:t>
            </a:r>
          </a:p>
          <a:p>
            <a:r>
              <a:rPr lang="en-ZA" dirty="0">
                <a:solidFill>
                  <a:schemeClr val="bg1"/>
                </a:solidFill>
              </a:rPr>
              <a:t>The total atmospheric mass is 5.2 x 10</a:t>
            </a:r>
            <a:r>
              <a:rPr lang="en-ZA" baseline="30000" dirty="0">
                <a:solidFill>
                  <a:schemeClr val="bg1"/>
                </a:solidFill>
              </a:rPr>
              <a:t>18</a:t>
            </a:r>
            <a:r>
              <a:rPr lang="en-ZA" dirty="0">
                <a:solidFill>
                  <a:schemeClr val="bg1"/>
                </a:solidFill>
              </a:rPr>
              <a:t> kg. </a:t>
            </a:r>
          </a:p>
          <a:p>
            <a:r>
              <a:rPr lang="en-ZA" dirty="0">
                <a:solidFill>
                  <a:schemeClr val="bg1"/>
                </a:solidFill>
              </a:rPr>
              <a:t>If we allow for the slight differences between the molecular mass of CH</a:t>
            </a:r>
            <a:r>
              <a:rPr lang="en-ZA" baseline="-25000" dirty="0">
                <a:solidFill>
                  <a:schemeClr val="bg1"/>
                </a:solidFill>
              </a:rPr>
              <a:t>4</a:t>
            </a:r>
            <a:r>
              <a:rPr lang="en-ZA" dirty="0">
                <a:solidFill>
                  <a:schemeClr val="bg1"/>
                </a:solidFill>
              </a:rPr>
              <a:t> and that of the atmosphere as a whole (i.e. 16/29), the total mass of CH</a:t>
            </a:r>
            <a:r>
              <a:rPr lang="en-ZA" baseline="-25000" dirty="0">
                <a:solidFill>
                  <a:schemeClr val="bg1"/>
                </a:solidFill>
              </a:rPr>
              <a:t>4</a:t>
            </a:r>
            <a:r>
              <a:rPr lang="en-ZA" dirty="0">
                <a:solidFill>
                  <a:schemeClr val="bg1"/>
                </a:solidFill>
              </a:rPr>
              <a:t> in the atmosphere can be estimated as 4.8 x 10</a:t>
            </a:r>
            <a:r>
              <a:rPr lang="en-ZA" baseline="30000" dirty="0">
                <a:solidFill>
                  <a:schemeClr val="bg1"/>
                </a:solidFill>
              </a:rPr>
              <a:t>12</a:t>
            </a:r>
            <a:r>
              <a:rPr lang="en-ZA" dirty="0">
                <a:solidFill>
                  <a:schemeClr val="bg1"/>
                </a:solidFill>
              </a:rPr>
              <a:t> kg. </a:t>
            </a:r>
          </a:p>
          <a:p>
            <a:r>
              <a:rPr lang="en-ZA" dirty="0">
                <a:solidFill>
                  <a:schemeClr val="bg1"/>
                </a:solidFill>
              </a:rPr>
              <a:t>Substituting these values in equation 3.5 gives a residence time of 9.75 years. </a:t>
            </a:r>
          </a:p>
          <a:p>
            <a:r>
              <a:rPr lang="en-ZA" dirty="0">
                <a:solidFill>
                  <a:schemeClr val="bg1"/>
                </a:solidFill>
              </a:rPr>
              <a:t>This represents the average lifetime of a CH</a:t>
            </a:r>
            <a:r>
              <a:rPr lang="en-ZA" baseline="-25000" dirty="0">
                <a:solidFill>
                  <a:schemeClr val="bg1"/>
                </a:solidFill>
              </a:rPr>
              <a:t>4</a:t>
            </a:r>
            <a:r>
              <a:rPr lang="en-ZA" dirty="0">
                <a:solidFill>
                  <a:schemeClr val="bg1"/>
                </a:solidFill>
              </a:rPr>
              <a:t> molecule in the atmosphere (at least, it would if the atmosphere was very well mixed).</a:t>
            </a:r>
          </a:p>
          <a:p>
            <a:r>
              <a:rPr lang="en-ZA" dirty="0">
                <a:solidFill>
                  <a:schemeClr val="bg1"/>
                </a:solidFill>
              </a:rPr>
              <a:t>Residence time is the fundamental quantity that describes systems in steady state. </a:t>
            </a:r>
          </a:p>
          <a:p>
            <a:r>
              <a:rPr lang="en-ZA" dirty="0">
                <a:solidFill>
                  <a:schemeClr val="bg1"/>
                </a:solidFill>
              </a:rPr>
              <a:t>It is a very powerful concept that plays a central role in much of environmental chemistry. </a:t>
            </a:r>
          </a:p>
          <a:p>
            <a:r>
              <a:rPr lang="en-ZA" dirty="0">
                <a:solidFill>
                  <a:schemeClr val="bg1"/>
                </a:solidFill>
              </a:rPr>
              <a:t>Compounds with long residence times can accumulate to relatively high concentrations compared with those with shorter ones. </a:t>
            </a:r>
          </a:p>
          <a:p>
            <a:r>
              <a:rPr lang="en-ZA" dirty="0">
                <a:solidFill>
                  <a:schemeClr val="bg1"/>
                </a:solidFill>
              </a:rPr>
              <a:t>However, even though gases with short residence times are removed quickly, their high reactivity can yield reaction products that cause problems.</a:t>
            </a:r>
          </a:p>
        </p:txBody>
      </p:sp>
    </p:spTree>
    <p:extLst>
      <p:ext uri="{BB962C8B-B14F-4D97-AF65-F5344CB8AC3E}">
        <p14:creationId xmlns:p14="http://schemas.microsoft.com/office/powerpoint/2010/main" val="1813676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a:t>
            </a:r>
          </a:p>
        </p:txBody>
      </p:sp>
      <p:sp>
        <p:nvSpPr>
          <p:cNvPr id="3" name="Content Placeholder 2"/>
          <p:cNvSpPr>
            <a:spLocks noGrp="1"/>
          </p:cNvSpPr>
          <p:nvPr>
            <p:ph idx="1"/>
          </p:nvPr>
        </p:nvSpPr>
        <p:spPr>
          <a:xfrm>
            <a:off x="179512" y="1412776"/>
            <a:ext cx="8784976" cy="5256584"/>
          </a:xfrm>
        </p:spPr>
        <p:txBody>
          <a:bodyPr/>
          <a:lstStyle/>
          <a:p>
            <a:r>
              <a:rPr lang="en-ZA" dirty="0">
                <a:solidFill>
                  <a:schemeClr val="bg1"/>
                </a:solidFill>
              </a:rPr>
              <a:t>The famous atmospheric chemist C.E. </a:t>
            </a:r>
            <a:r>
              <a:rPr lang="en-ZA" dirty="0" err="1">
                <a:solidFill>
                  <a:schemeClr val="bg1"/>
                </a:solidFill>
              </a:rPr>
              <a:t>Junge</a:t>
            </a:r>
            <a:r>
              <a:rPr lang="en-ZA" dirty="0">
                <a:solidFill>
                  <a:schemeClr val="bg1"/>
                </a:solidFill>
              </a:rPr>
              <a:t> made an important observation about residence times and the variability of gases in the atmosphere. </a:t>
            </a:r>
          </a:p>
          <a:p>
            <a:r>
              <a:rPr lang="en-ZA" dirty="0">
                <a:solidFill>
                  <a:schemeClr val="bg1"/>
                </a:solidFill>
              </a:rPr>
              <a:t>If a gas has a long residence time, then it will have ample time to become well mixed in the atmosphere and thus would be expected to show great constancy in concentration all around the globe. </a:t>
            </a:r>
          </a:p>
          <a:p>
            <a:r>
              <a:rPr lang="en-ZA" dirty="0">
                <a:solidFill>
                  <a:schemeClr val="bg1"/>
                </a:solidFill>
              </a:rPr>
              <a:t>This is the case and the results of measurements are</a:t>
            </a:r>
          </a:p>
          <a:p>
            <a:r>
              <a:rPr lang="en-ZA" dirty="0">
                <a:solidFill>
                  <a:schemeClr val="bg1"/>
                </a:solidFill>
              </a:rPr>
              <a:t>illustrated in Fig. 3.3.</a:t>
            </a:r>
          </a:p>
        </p:txBody>
      </p:sp>
    </p:spTree>
    <p:extLst>
      <p:ext uri="{BB962C8B-B14F-4D97-AF65-F5344CB8AC3E}">
        <p14:creationId xmlns:p14="http://schemas.microsoft.com/office/powerpoint/2010/main" val="4011450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558635"/>
            <a:ext cx="6840760" cy="5750685"/>
          </a:xfrm>
        </p:spPr>
      </p:pic>
    </p:spTree>
    <p:extLst>
      <p:ext uri="{BB962C8B-B14F-4D97-AF65-F5344CB8AC3E}">
        <p14:creationId xmlns:p14="http://schemas.microsoft.com/office/powerpoint/2010/main" val="2582254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16632"/>
            <a:ext cx="6554867" cy="1524000"/>
          </a:xfrm>
        </p:spPr>
        <p:txBody>
          <a:bodyPr>
            <a:normAutofit/>
          </a:bodyPr>
          <a:lstStyle/>
          <a:p>
            <a:r>
              <a:rPr lang="en-ZA" b="1" dirty="0"/>
              <a:t>Natural sources</a:t>
            </a:r>
            <a:endParaRPr lang="en-ZA" dirty="0"/>
          </a:p>
        </p:txBody>
      </p:sp>
      <p:sp>
        <p:nvSpPr>
          <p:cNvPr id="3" name="Content Placeholder 2"/>
          <p:cNvSpPr>
            <a:spLocks noGrp="1"/>
          </p:cNvSpPr>
          <p:nvPr>
            <p:ph idx="1"/>
          </p:nvPr>
        </p:nvSpPr>
        <p:spPr>
          <a:xfrm>
            <a:off x="539552" y="1124744"/>
            <a:ext cx="8136904" cy="5400600"/>
          </a:xfrm>
        </p:spPr>
        <p:txBody>
          <a:bodyPr>
            <a:normAutofit/>
          </a:bodyPr>
          <a:lstStyle/>
          <a:p>
            <a:r>
              <a:rPr lang="en-ZA" dirty="0">
                <a:solidFill>
                  <a:schemeClr val="bg1"/>
                </a:solidFill>
              </a:rPr>
              <a:t>Since the atmosphere can be treated, on a large scale, as if it were in steady state we have a model that views the atmosphere as having sources, a reservoir (i.e. the atmosphere itself) and removal processes, all in delicate balance. </a:t>
            </a:r>
          </a:p>
          <a:p>
            <a:r>
              <a:rPr lang="en-ZA" dirty="0">
                <a:solidFill>
                  <a:schemeClr val="bg1"/>
                </a:solidFill>
              </a:rPr>
              <a:t>The sources need to be quite stable over the long term. </a:t>
            </a:r>
          </a:p>
          <a:p>
            <a:r>
              <a:rPr lang="en-ZA" dirty="0">
                <a:solidFill>
                  <a:schemeClr val="bg1"/>
                </a:solidFill>
              </a:rPr>
              <a:t>If they are not, then the balance will shift. </a:t>
            </a:r>
          </a:p>
          <a:p>
            <a:r>
              <a:rPr lang="en-ZA" dirty="0">
                <a:solidFill>
                  <a:schemeClr val="bg1"/>
                </a:solidFill>
              </a:rPr>
              <a:t>In terms of our earlier analogy, the level in the leaking bucket will change.</a:t>
            </a:r>
          </a:p>
          <a:p>
            <a:r>
              <a:rPr lang="en-ZA" dirty="0">
                <a:solidFill>
                  <a:schemeClr val="bg1"/>
                </a:solidFill>
              </a:rPr>
              <a:t>The best-known, and most worrying, example of such a shift is the increasing magnitude of the CO</a:t>
            </a:r>
            <a:r>
              <a:rPr lang="en-ZA" baseline="-25000" dirty="0">
                <a:solidFill>
                  <a:schemeClr val="bg1"/>
                </a:solidFill>
              </a:rPr>
              <a:t>2</a:t>
            </a:r>
            <a:r>
              <a:rPr lang="en-ZA" dirty="0">
                <a:solidFill>
                  <a:schemeClr val="bg1"/>
                </a:solidFill>
              </a:rPr>
              <a:t> source because of the consumption of vast amounts of fossil fuel by human activities.</a:t>
            </a:r>
          </a:p>
        </p:txBody>
      </p:sp>
    </p:spTree>
    <p:extLst>
      <p:ext uri="{BB962C8B-B14F-4D97-AF65-F5344CB8AC3E}">
        <p14:creationId xmlns:p14="http://schemas.microsoft.com/office/powerpoint/2010/main" val="3503917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98871" y="836712"/>
            <a:ext cx="8784976" cy="5472608"/>
          </a:xfrm>
        </p:spPr>
        <p:txBody>
          <a:bodyPr>
            <a:normAutofit lnSpcReduction="10000"/>
          </a:bodyPr>
          <a:lstStyle/>
          <a:p>
            <a:r>
              <a:rPr lang="en-ZA" dirty="0">
                <a:solidFill>
                  <a:schemeClr val="bg1"/>
                </a:solidFill>
              </a:rPr>
              <a:t>This has given rise to a continuing increase in the CO</a:t>
            </a:r>
            <a:r>
              <a:rPr lang="en-ZA" baseline="-25000" dirty="0">
                <a:solidFill>
                  <a:schemeClr val="bg1"/>
                </a:solidFill>
              </a:rPr>
              <a:t>2</a:t>
            </a:r>
            <a:r>
              <a:rPr lang="en-ZA" dirty="0">
                <a:solidFill>
                  <a:schemeClr val="bg1"/>
                </a:solidFill>
              </a:rPr>
              <a:t> concentration in the atmosphere. </a:t>
            </a:r>
          </a:p>
          <a:p>
            <a:r>
              <a:rPr lang="en-ZA" dirty="0">
                <a:solidFill>
                  <a:schemeClr val="bg1"/>
                </a:solidFill>
              </a:rPr>
              <a:t>The predicted rise in temperature, due to the greenhouse effect, is explored in detail in Chapter 7. </a:t>
            </a:r>
          </a:p>
          <a:p>
            <a:r>
              <a:rPr lang="en-ZA" dirty="0">
                <a:solidFill>
                  <a:schemeClr val="bg1"/>
                </a:solidFill>
              </a:rPr>
              <a:t>There are many sources of trace components in the atmosphere, which can be divided into different categories, such as geochemical, biological and human or anthropogenic sources. </a:t>
            </a:r>
          </a:p>
          <a:p>
            <a:r>
              <a:rPr lang="en-ZA" dirty="0">
                <a:solidFill>
                  <a:schemeClr val="bg1"/>
                </a:solidFill>
              </a:rPr>
              <a:t>Some of these sources are hard to categorize. Is a forest fire a geochemical, biological or human source—particularly if the forest was planted or the fire started through human activities? </a:t>
            </a:r>
          </a:p>
          <a:p>
            <a:r>
              <a:rPr lang="en-ZA" dirty="0">
                <a:solidFill>
                  <a:schemeClr val="bg1"/>
                </a:solidFill>
              </a:rPr>
              <a:t>Although our definitions can become a little blurred, it is nevertheless useful to categorize sources.</a:t>
            </a:r>
            <a:endParaRPr lang="en-ZA" sz="2400" dirty="0">
              <a:solidFill>
                <a:schemeClr val="bg1"/>
              </a:solidFill>
            </a:endParaRPr>
          </a:p>
        </p:txBody>
      </p:sp>
    </p:spTree>
    <p:extLst>
      <p:ext uri="{BB962C8B-B14F-4D97-AF65-F5344CB8AC3E}">
        <p14:creationId xmlns:p14="http://schemas.microsoft.com/office/powerpoint/2010/main" val="1101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39552" y="404664"/>
            <a:ext cx="7992888" cy="936104"/>
          </a:xfrm>
        </p:spPr>
        <p:txBody>
          <a:bodyPr/>
          <a:lstStyle/>
          <a:p>
            <a:r>
              <a:rPr lang="en-GB" altLang="en-US" b="1" u="sng" dirty="0">
                <a:cs typeface="Trebuchet MS" pitchFamily="34" charset="0"/>
              </a:rPr>
              <a:t>Course Outline </a:t>
            </a:r>
            <a:r>
              <a:rPr lang="en-GB" altLang="en-US" u="sng" dirty="0">
                <a:cs typeface="Trebuchet MS" pitchFamily="34" charset="0"/>
              </a:rPr>
              <a:t>: </a:t>
            </a:r>
            <a:r>
              <a:rPr lang="en-GB" altLang="en-US" b="1" i="1" u="sng" dirty="0" err="1">
                <a:cs typeface="Trebuchet MS" pitchFamily="34" charset="0"/>
              </a:rPr>
              <a:t>contn</a:t>
            </a:r>
            <a:r>
              <a:rPr lang="en-GB" altLang="en-US" b="1" i="1" u="sng" dirty="0">
                <a:cs typeface="Trebuchet MS" pitchFamily="34" charset="0"/>
              </a:rPr>
              <a:t>.</a:t>
            </a:r>
          </a:p>
        </p:txBody>
      </p:sp>
      <p:sp>
        <p:nvSpPr>
          <p:cNvPr id="3" name="Content Placeholder 2">
            <a:extLst>
              <a:ext uri="{FF2B5EF4-FFF2-40B4-BE49-F238E27FC236}">
                <a16:creationId xmlns:a16="http://schemas.microsoft.com/office/drawing/2014/main" id="{E14BF32C-15C3-4E0B-86AD-6BBD46360AA8}"/>
              </a:ext>
            </a:extLst>
          </p:cNvPr>
          <p:cNvSpPr>
            <a:spLocks noGrp="1"/>
          </p:cNvSpPr>
          <p:nvPr>
            <p:ph idx="1"/>
          </p:nvPr>
        </p:nvSpPr>
        <p:spPr>
          <a:xfrm>
            <a:off x="539552" y="1196752"/>
            <a:ext cx="7992888" cy="5328593"/>
          </a:xfrm>
        </p:spPr>
        <p:txBody>
          <a:bodyPr>
            <a:normAutofit fontScale="70000" lnSpcReduction="20000"/>
          </a:bodyPr>
          <a:lstStyle/>
          <a:p>
            <a:r>
              <a:rPr lang="en-GB" b="1" u="sng" dirty="0"/>
              <a:t>WEEK 4:</a:t>
            </a:r>
            <a:endParaRPr lang="en-ZA" dirty="0"/>
          </a:p>
          <a:p>
            <a:r>
              <a:rPr lang="en-GB" dirty="0"/>
              <a:t> </a:t>
            </a:r>
            <a:r>
              <a:rPr lang="en-GB" b="1" dirty="0"/>
              <a:t>TOPIC: 4)	</a:t>
            </a:r>
            <a:r>
              <a:rPr lang="en-US" b="1" dirty="0"/>
              <a:t>CHAPTER 4: ENVIRONMENTAL CHEMISTRY OF WATER</a:t>
            </a:r>
            <a:br>
              <a:rPr lang="en-US" dirty="0"/>
            </a:br>
            <a:r>
              <a:rPr lang="en-US" dirty="0"/>
              <a:t>1 Aquatic Chemistry</a:t>
            </a:r>
            <a:br>
              <a:rPr lang="en-US" dirty="0"/>
            </a:br>
            <a:r>
              <a:rPr lang="en-US" dirty="0"/>
              <a:t>2 Metal Ions and Calcium in Water</a:t>
            </a:r>
            <a:br>
              <a:rPr lang="en-US" dirty="0"/>
            </a:br>
            <a:r>
              <a:rPr lang="en-US" dirty="0"/>
              <a:t>3 Oxidation-Reduction - </a:t>
            </a:r>
            <a:r>
              <a:rPr lang="en-US" dirty="0" err="1"/>
              <a:t>Complexation</a:t>
            </a:r>
            <a:r>
              <a:rPr lang="en-US" dirty="0"/>
              <a:t> and Chelation and Water Interactions with Other Phases</a:t>
            </a:r>
            <a:endParaRPr lang="en-ZA" dirty="0"/>
          </a:p>
          <a:p>
            <a:r>
              <a:rPr lang="en-GB" b="1" u="sng" dirty="0"/>
              <a:t>WEEK 5:</a:t>
            </a:r>
            <a:endParaRPr lang="en-ZA" dirty="0"/>
          </a:p>
          <a:p>
            <a:r>
              <a:rPr lang="en-US" b="1" dirty="0"/>
              <a:t>TOPIC 5: CHAPTER 5: WATER POLLUTION</a:t>
            </a:r>
            <a:br>
              <a:rPr lang="en-US" dirty="0"/>
            </a:br>
            <a:r>
              <a:rPr lang="en-US" dirty="0"/>
              <a:t>1 Nature and Types of Water Pollutants</a:t>
            </a:r>
            <a:br>
              <a:rPr lang="en-US" dirty="0"/>
            </a:br>
            <a:r>
              <a:rPr lang="en-US" dirty="0"/>
              <a:t>2 Elemental Pollutants, Heavy Metal, Metalloid</a:t>
            </a:r>
            <a:br>
              <a:rPr lang="en-US" dirty="0"/>
            </a:br>
            <a:r>
              <a:rPr lang="en-US" dirty="0"/>
              <a:t>3 Organically Bound Metals and Metalloids</a:t>
            </a:r>
            <a:endParaRPr lang="en-ZA" dirty="0"/>
          </a:p>
          <a:p>
            <a:r>
              <a:rPr lang="en-GB" b="1" u="sng" dirty="0"/>
              <a:t>WEEK 6:</a:t>
            </a:r>
            <a:endParaRPr lang="en-ZA" dirty="0"/>
          </a:p>
          <a:p>
            <a:r>
              <a:rPr lang="en-US" b="1" dirty="0"/>
              <a:t>TOPIC 6: CHAPTER 5: WATER POLLUTION</a:t>
            </a:r>
            <a:br>
              <a:rPr lang="en-US" dirty="0"/>
            </a:br>
            <a:r>
              <a:rPr lang="en-US" dirty="0"/>
              <a:t>4 Inorganic Species</a:t>
            </a:r>
            <a:br>
              <a:rPr lang="en-US" dirty="0"/>
            </a:br>
            <a:r>
              <a:rPr lang="en-US" dirty="0"/>
              <a:t>5 Oxygen, Oxidants, and </a:t>
            </a:r>
            <a:r>
              <a:rPr lang="en-US" dirty="0" err="1"/>
              <a:t>Reductants</a:t>
            </a:r>
            <a:br>
              <a:rPr lang="en-US" dirty="0"/>
            </a:br>
            <a:r>
              <a:rPr lang="en-US" dirty="0"/>
              <a:t>6 Organic Pollutants, Pesticides in Water and Polychlorinated Biphenyls</a:t>
            </a:r>
            <a:r>
              <a:rPr lang="en-GB" dirty="0"/>
              <a:t>	</a:t>
            </a:r>
            <a:endParaRPr lang="en-ZA" dirty="0"/>
          </a:p>
          <a:p>
            <a:pPr marL="0" indent="0">
              <a:buNone/>
              <a:defRPr/>
            </a:pPr>
            <a:endParaRPr lang="en-GB" dirty="0"/>
          </a:p>
          <a:p>
            <a:pPr marL="0" indent="0" eaLnBrk="1" hangingPunct="1">
              <a:buNone/>
              <a:defRPr/>
            </a:pPr>
            <a:endParaRPr lang="en-GB" dirty="0"/>
          </a:p>
        </p:txBody>
      </p:sp>
    </p:spTree>
    <p:extLst>
      <p:ext uri="{BB962C8B-B14F-4D97-AF65-F5344CB8AC3E}">
        <p14:creationId xmlns:p14="http://schemas.microsoft.com/office/powerpoint/2010/main" val="3353521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920880" cy="720080"/>
          </a:xfrm>
        </p:spPr>
        <p:txBody>
          <a:bodyPr>
            <a:normAutofit/>
          </a:bodyPr>
          <a:lstStyle/>
          <a:p>
            <a:pPr algn="ctr"/>
            <a:r>
              <a:rPr lang="en-ZA" b="1" dirty="0"/>
              <a:t>1-Geochemical Sources</a:t>
            </a:r>
            <a:endParaRPr lang="en-ZA" dirty="0"/>
          </a:p>
        </p:txBody>
      </p:sp>
      <p:sp>
        <p:nvSpPr>
          <p:cNvPr id="3" name="Content Placeholder 2"/>
          <p:cNvSpPr>
            <a:spLocks noGrp="1"/>
          </p:cNvSpPr>
          <p:nvPr>
            <p:ph idx="1"/>
          </p:nvPr>
        </p:nvSpPr>
        <p:spPr>
          <a:xfrm>
            <a:off x="169067" y="836712"/>
            <a:ext cx="8784976" cy="5832648"/>
          </a:xfrm>
        </p:spPr>
        <p:txBody>
          <a:bodyPr>
            <a:noAutofit/>
          </a:bodyPr>
          <a:lstStyle/>
          <a:p>
            <a:pPr>
              <a:lnSpc>
                <a:spcPct val="100000"/>
              </a:lnSpc>
            </a:pPr>
            <a:r>
              <a:rPr lang="en-ZA" sz="2000" dirty="0">
                <a:solidFill>
                  <a:schemeClr val="bg1"/>
                </a:solidFill>
              </a:rPr>
              <a:t>Perhaps the largest geochemical sources are wind-blown dusts and sea sprays, which put huge amounts of solid material into the atmosphere. </a:t>
            </a:r>
          </a:p>
          <a:p>
            <a:pPr>
              <a:lnSpc>
                <a:spcPct val="100000"/>
              </a:lnSpc>
            </a:pPr>
            <a:r>
              <a:rPr lang="en-ZA" sz="2000" dirty="0">
                <a:solidFill>
                  <a:schemeClr val="bg1"/>
                </a:solidFill>
              </a:rPr>
              <a:t>The dust is largely soil from arid regions of the Earth. If this dust is fine enough, it can spread over large areas of the globe and is important in redistributing material. </a:t>
            </a:r>
          </a:p>
          <a:p>
            <a:pPr>
              <a:lnSpc>
                <a:spcPct val="100000"/>
              </a:lnSpc>
            </a:pPr>
            <a:r>
              <a:rPr lang="en-ZA" sz="2000" dirty="0">
                <a:solidFill>
                  <a:schemeClr val="bg1"/>
                </a:solidFill>
              </a:rPr>
              <a:t>Often, however, the chemical effects of the dust in the atmosphere are not particularly evident, because dusts are not chemically very reactive. </a:t>
            </a:r>
          </a:p>
          <a:p>
            <a:pPr>
              <a:lnSpc>
                <a:spcPct val="100000"/>
              </a:lnSpc>
            </a:pPr>
            <a:r>
              <a:rPr lang="en-ZA" sz="2000" dirty="0">
                <a:solidFill>
                  <a:schemeClr val="bg1"/>
                </a:solidFill>
              </a:rPr>
              <a:t>By contrast, wind-blown sea spray places a more reactive entity into the atmosphere as salt particles.</a:t>
            </a:r>
          </a:p>
          <a:p>
            <a:pPr>
              <a:lnSpc>
                <a:spcPct val="100000"/>
              </a:lnSpc>
            </a:pPr>
            <a:r>
              <a:rPr lang="en-ZA" sz="2000" dirty="0">
                <a:solidFill>
                  <a:schemeClr val="bg1"/>
                </a:solidFill>
              </a:rPr>
              <a:t>The salt particles from the oceans are hygroscopic and under humid conditions these tiny </a:t>
            </a:r>
            <a:r>
              <a:rPr lang="en-ZA" sz="2000" dirty="0" err="1">
                <a:solidFill>
                  <a:schemeClr val="bg1"/>
                </a:solidFill>
              </a:rPr>
              <a:t>NaCl</a:t>
            </a:r>
            <a:r>
              <a:rPr lang="en-ZA" sz="2000" dirty="0">
                <a:solidFill>
                  <a:schemeClr val="bg1"/>
                </a:solidFill>
              </a:rPr>
              <a:t> crystals attract water and form a concentrated solution droplet or aerosol. Ultimately, this process can take part in cloud formation. </a:t>
            </a:r>
          </a:p>
          <a:p>
            <a:pPr>
              <a:lnSpc>
                <a:spcPct val="100000"/>
              </a:lnSpc>
            </a:pPr>
            <a:r>
              <a:rPr lang="en-ZA" sz="2000" dirty="0">
                <a:solidFill>
                  <a:schemeClr val="bg1"/>
                </a:solidFill>
              </a:rPr>
              <a:t>The droplets can also be a site for important chemical reactions in the atmosphere. </a:t>
            </a:r>
          </a:p>
          <a:p>
            <a:pPr>
              <a:lnSpc>
                <a:spcPct val="100000"/>
              </a:lnSpc>
            </a:pPr>
            <a:r>
              <a:rPr lang="en-ZA" sz="2000" dirty="0">
                <a:solidFill>
                  <a:schemeClr val="bg1"/>
                </a:solidFill>
              </a:rPr>
              <a:t>If strong acids in the atmosphere, perhaps nitric acid (HNO3) or sulphuric acid (H2SO4), dissolve in these small droplets, hydrogen chloride (</a:t>
            </a:r>
            <a:r>
              <a:rPr lang="en-ZA" sz="2000" dirty="0" err="1">
                <a:solidFill>
                  <a:schemeClr val="bg1"/>
                </a:solidFill>
              </a:rPr>
              <a:t>HCl</a:t>
            </a:r>
            <a:r>
              <a:rPr lang="en-ZA" sz="2000" dirty="0">
                <a:solidFill>
                  <a:schemeClr val="bg1"/>
                </a:solidFill>
              </a:rPr>
              <a:t>) can be formed. </a:t>
            </a:r>
          </a:p>
        </p:txBody>
      </p:sp>
    </p:spTree>
    <p:extLst>
      <p:ext uri="{BB962C8B-B14F-4D97-AF65-F5344CB8AC3E}">
        <p14:creationId xmlns:p14="http://schemas.microsoft.com/office/powerpoint/2010/main" val="2878182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7338" y="115888"/>
            <a:ext cx="8856662" cy="936625"/>
          </a:xfrm>
        </p:spPr>
        <p:txBody>
          <a:bodyPr/>
          <a:lstStyle/>
          <a:p>
            <a:r>
              <a:rPr lang="en-ZA" dirty="0"/>
              <a:t>.</a:t>
            </a:r>
          </a:p>
        </p:txBody>
      </p:sp>
      <p:sp>
        <p:nvSpPr>
          <p:cNvPr id="3" name="Content Placeholder 2"/>
          <p:cNvSpPr>
            <a:spLocks noGrp="1"/>
          </p:cNvSpPr>
          <p:nvPr>
            <p:ph sz="quarter" idx="4294967295"/>
          </p:nvPr>
        </p:nvSpPr>
        <p:spPr>
          <a:xfrm>
            <a:off x="0" y="404813"/>
            <a:ext cx="8785225" cy="6337300"/>
          </a:xfrm>
        </p:spPr>
        <p:txBody>
          <a:bodyPr>
            <a:noAutofit/>
          </a:bodyPr>
          <a:lstStyle/>
          <a:p>
            <a:pPr>
              <a:lnSpc>
                <a:spcPct val="100000"/>
              </a:lnSpc>
            </a:pPr>
            <a:r>
              <a:rPr lang="en-ZA" sz="2000" dirty="0">
                <a:solidFill>
                  <a:schemeClr val="bg1"/>
                </a:solidFill>
              </a:rPr>
              <a:t>It is thought that this process is an important source of </a:t>
            </a:r>
            <a:r>
              <a:rPr lang="en-ZA" sz="2000" dirty="0" err="1">
                <a:solidFill>
                  <a:schemeClr val="bg1"/>
                </a:solidFill>
              </a:rPr>
              <a:t>HCl</a:t>
            </a:r>
            <a:r>
              <a:rPr lang="en-ZA" sz="2000" dirty="0">
                <a:solidFill>
                  <a:schemeClr val="bg1"/>
                </a:solidFill>
              </a:rPr>
              <a:t> in the atmosphere:</a:t>
            </a:r>
          </a:p>
          <a:p>
            <a:pPr lvl="1">
              <a:lnSpc>
                <a:spcPct val="100000"/>
              </a:lnSpc>
            </a:pPr>
            <a:r>
              <a:rPr lang="it-IT" dirty="0">
                <a:solidFill>
                  <a:schemeClr val="bg1"/>
                </a:solidFill>
              </a:rPr>
              <a:t>H</a:t>
            </a:r>
            <a:r>
              <a:rPr lang="it-IT" baseline="-25000" dirty="0">
                <a:solidFill>
                  <a:schemeClr val="bg1"/>
                </a:solidFill>
              </a:rPr>
              <a:t>2</a:t>
            </a:r>
            <a:r>
              <a:rPr lang="it-IT" dirty="0">
                <a:solidFill>
                  <a:schemeClr val="bg1"/>
                </a:solidFill>
              </a:rPr>
              <a:t>SO</a:t>
            </a:r>
            <a:r>
              <a:rPr lang="it-IT" baseline="-25000" dirty="0">
                <a:solidFill>
                  <a:schemeClr val="bg1"/>
                </a:solidFill>
              </a:rPr>
              <a:t>4</a:t>
            </a:r>
            <a:r>
              <a:rPr lang="it-IT" dirty="0">
                <a:solidFill>
                  <a:schemeClr val="bg1"/>
                </a:solidFill>
              </a:rPr>
              <a:t>(in aerosol) +NaCl(in aerosol) </a:t>
            </a:r>
            <a:r>
              <a:rPr lang="it-IT" dirty="0">
                <a:solidFill>
                  <a:schemeClr val="bg1"/>
                </a:solidFill>
                <a:sym typeface="Wingdings" panose="05000000000000000000" pitchFamily="2" charset="2"/>
              </a:rPr>
              <a:t> </a:t>
            </a:r>
            <a:r>
              <a:rPr lang="it-IT" dirty="0">
                <a:solidFill>
                  <a:schemeClr val="bg1"/>
                </a:solidFill>
              </a:rPr>
              <a:t>HCl(g) +NaHSO</a:t>
            </a:r>
            <a:r>
              <a:rPr lang="it-IT" baseline="-25000" dirty="0">
                <a:solidFill>
                  <a:schemeClr val="bg1"/>
                </a:solidFill>
              </a:rPr>
              <a:t>4</a:t>
            </a:r>
            <a:r>
              <a:rPr lang="it-IT" dirty="0">
                <a:solidFill>
                  <a:schemeClr val="bg1"/>
                </a:solidFill>
              </a:rPr>
              <a:t>(in aerosol)</a:t>
            </a:r>
          </a:p>
          <a:p>
            <a:pPr>
              <a:lnSpc>
                <a:spcPct val="100000"/>
              </a:lnSpc>
            </a:pPr>
            <a:r>
              <a:rPr lang="en-ZA" sz="2000" b="1" i="1" dirty="0">
                <a:solidFill>
                  <a:schemeClr val="bg1"/>
                </a:solidFill>
              </a:rPr>
              <a:t>Incoming meteors </a:t>
            </a:r>
            <a:r>
              <a:rPr lang="en-ZA" sz="2000" dirty="0">
                <a:solidFill>
                  <a:schemeClr val="bg1"/>
                </a:solidFill>
              </a:rPr>
              <a:t>also inject particles into the atmosphere. This is a very small source compared with </a:t>
            </a:r>
            <a:r>
              <a:rPr lang="en-ZA" sz="2000" b="1" i="1" dirty="0">
                <a:solidFill>
                  <a:schemeClr val="bg1"/>
                </a:solidFill>
              </a:rPr>
              <a:t>wind-blown dust or forest fires</a:t>
            </a:r>
            <a:r>
              <a:rPr lang="en-ZA" sz="2000" dirty="0">
                <a:solidFill>
                  <a:schemeClr val="bg1"/>
                </a:solidFill>
              </a:rPr>
              <a:t>, but meteors make their contribution to the upper parts of the atmosphere where the gas is at a low density. </a:t>
            </a:r>
          </a:p>
          <a:p>
            <a:pPr>
              <a:lnSpc>
                <a:spcPct val="100000"/>
              </a:lnSpc>
            </a:pPr>
            <a:r>
              <a:rPr lang="en-ZA" sz="2000" dirty="0">
                <a:solidFill>
                  <a:schemeClr val="bg1"/>
                </a:solidFill>
              </a:rPr>
              <a:t>Here, a small contribution can be particularly significant and the metals ablated from incoming meteors enter a series of chemical reactions.</a:t>
            </a:r>
          </a:p>
          <a:p>
            <a:pPr>
              <a:lnSpc>
                <a:spcPct val="100000"/>
              </a:lnSpc>
            </a:pPr>
            <a:r>
              <a:rPr lang="en-ZA" sz="2000" b="1" i="1" dirty="0">
                <a:solidFill>
                  <a:schemeClr val="bg1"/>
                </a:solidFill>
              </a:rPr>
              <a:t>Volcanoes</a:t>
            </a:r>
            <a:r>
              <a:rPr lang="en-ZA" sz="2000" dirty="0">
                <a:solidFill>
                  <a:schemeClr val="bg1"/>
                </a:solidFill>
              </a:rPr>
              <a:t> are a large source of dust and particularly powerful eruptions can push dust into the stratosphere. </a:t>
            </a:r>
          </a:p>
          <a:p>
            <a:pPr>
              <a:lnSpc>
                <a:spcPct val="100000"/>
              </a:lnSpc>
            </a:pPr>
            <a:r>
              <a:rPr lang="en-ZA" sz="2000" dirty="0">
                <a:solidFill>
                  <a:schemeClr val="bg1"/>
                </a:solidFill>
              </a:rPr>
              <a:t>It has long been known that volcanic particles can change global temperature by blocking out sunlight. They can also perturb the chemistry at high altitudes. </a:t>
            </a:r>
          </a:p>
          <a:p>
            <a:pPr>
              <a:lnSpc>
                <a:spcPct val="100000"/>
              </a:lnSpc>
            </a:pPr>
            <a:r>
              <a:rPr lang="en-ZA" sz="2000" dirty="0">
                <a:solidFill>
                  <a:schemeClr val="bg1"/>
                </a:solidFill>
              </a:rPr>
              <a:t>Along with the dust, volcanoes are huge sources of gases such as sulphur dioxide (SO</a:t>
            </a:r>
            <a:r>
              <a:rPr lang="en-ZA" sz="2000" baseline="-25000" dirty="0">
                <a:solidFill>
                  <a:schemeClr val="bg1"/>
                </a:solidFill>
              </a:rPr>
              <a:t>2</a:t>
            </a:r>
            <a:r>
              <a:rPr lang="en-ZA" sz="2000" dirty="0">
                <a:solidFill>
                  <a:schemeClr val="bg1"/>
                </a:solidFill>
              </a:rPr>
              <a:t>), CO</a:t>
            </a:r>
            <a:r>
              <a:rPr lang="en-ZA" sz="2000" baseline="-25000" dirty="0">
                <a:solidFill>
                  <a:schemeClr val="bg1"/>
                </a:solidFill>
              </a:rPr>
              <a:t>2</a:t>
            </a:r>
            <a:r>
              <a:rPr lang="en-ZA" sz="2000" dirty="0">
                <a:solidFill>
                  <a:schemeClr val="bg1"/>
                </a:solidFill>
              </a:rPr>
              <a:t>, </a:t>
            </a:r>
            <a:r>
              <a:rPr lang="en-ZA" sz="2000" dirty="0" err="1">
                <a:solidFill>
                  <a:schemeClr val="bg1"/>
                </a:solidFill>
              </a:rPr>
              <a:t>HCl</a:t>
            </a:r>
            <a:r>
              <a:rPr lang="en-ZA" sz="2000" dirty="0">
                <a:solidFill>
                  <a:schemeClr val="bg1"/>
                </a:solidFill>
              </a:rPr>
              <a:t> and hydrogen fluoride (HF).</a:t>
            </a:r>
          </a:p>
          <a:p>
            <a:pPr>
              <a:lnSpc>
                <a:spcPct val="100000"/>
              </a:lnSpc>
            </a:pPr>
            <a:r>
              <a:rPr lang="en-ZA" sz="2000" dirty="0">
                <a:solidFill>
                  <a:schemeClr val="bg1"/>
                </a:solidFill>
              </a:rPr>
              <a:t>These gases can react in the stratosphere to provide a further source of particles, with H2SO4 being the most important particle produced indirectly from volcanoes.</a:t>
            </a:r>
          </a:p>
        </p:txBody>
      </p:sp>
    </p:spTree>
    <p:extLst>
      <p:ext uri="{BB962C8B-B14F-4D97-AF65-F5344CB8AC3E}">
        <p14:creationId xmlns:p14="http://schemas.microsoft.com/office/powerpoint/2010/main" val="2910194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a:t>
            </a:r>
          </a:p>
        </p:txBody>
      </p:sp>
      <p:sp>
        <p:nvSpPr>
          <p:cNvPr id="3" name="Content Placeholder 2"/>
          <p:cNvSpPr>
            <a:spLocks noGrp="1"/>
          </p:cNvSpPr>
          <p:nvPr>
            <p:ph idx="1"/>
          </p:nvPr>
        </p:nvSpPr>
        <p:spPr>
          <a:xfrm>
            <a:off x="179512" y="1412776"/>
            <a:ext cx="8784976" cy="5256584"/>
          </a:xfrm>
        </p:spPr>
        <p:txBody>
          <a:bodyPr>
            <a:normAutofit fontScale="92500" lnSpcReduction="20000"/>
          </a:bodyPr>
          <a:lstStyle/>
          <a:p>
            <a:r>
              <a:rPr lang="en-ZA" dirty="0">
                <a:solidFill>
                  <a:schemeClr val="bg1"/>
                </a:solidFill>
              </a:rPr>
              <a:t>It is important to realize that the volcanic source is a very discontinuous one, both in time and space. Large volcanic eruptions are infrequent. </a:t>
            </a:r>
          </a:p>
          <a:p>
            <a:r>
              <a:rPr lang="en-ZA" dirty="0">
                <a:solidFill>
                  <a:schemeClr val="bg1"/>
                </a:solidFill>
              </a:rPr>
              <a:t>It may be that years pass without any really major eruptions and then suddenly more material released in a single event than for many years previously. </a:t>
            </a:r>
          </a:p>
          <a:p>
            <a:r>
              <a:rPr lang="en-ZA" dirty="0">
                <a:solidFill>
                  <a:schemeClr val="bg1"/>
                </a:solidFill>
              </a:rPr>
              <a:t>The eruptions occur in very specific locations where there are active volcanoes. </a:t>
            </a:r>
          </a:p>
          <a:p>
            <a:r>
              <a:rPr lang="en-ZA" dirty="0">
                <a:solidFill>
                  <a:schemeClr val="bg1"/>
                </a:solidFill>
              </a:rPr>
              <a:t>In addition to massive eruptions that push great quantities of material into the upper parts of the atmosphere, we must not neglect smaller fumarolic emissions, from volcanic cracks and fissures, which gently release gases to the lower atmosphere over very long periods of time. </a:t>
            </a:r>
          </a:p>
          <a:p>
            <a:r>
              <a:rPr lang="en-ZA" dirty="0">
                <a:solidFill>
                  <a:schemeClr val="bg1"/>
                </a:solidFill>
              </a:rPr>
              <a:t>The balance between these two volcanic sources is not accurately known, although for SO</a:t>
            </a:r>
            <a:r>
              <a:rPr lang="en-ZA" baseline="-25000" dirty="0">
                <a:solidFill>
                  <a:schemeClr val="bg1"/>
                </a:solidFill>
              </a:rPr>
              <a:t>2</a:t>
            </a:r>
            <a:r>
              <a:rPr lang="en-ZA" dirty="0">
                <a:solidFill>
                  <a:schemeClr val="bg1"/>
                </a:solidFill>
              </a:rPr>
              <a:t> it is probably about 50 : 50.</a:t>
            </a:r>
          </a:p>
        </p:txBody>
      </p:sp>
    </p:spTree>
    <p:extLst>
      <p:ext uri="{BB962C8B-B14F-4D97-AF65-F5344CB8AC3E}">
        <p14:creationId xmlns:p14="http://schemas.microsoft.com/office/powerpoint/2010/main" val="32843908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a:t>
            </a:r>
          </a:p>
        </p:txBody>
      </p:sp>
      <p:sp>
        <p:nvSpPr>
          <p:cNvPr id="3" name="Content Placeholder 2"/>
          <p:cNvSpPr>
            <a:spLocks noGrp="1"/>
          </p:cNvSpPr>
          <p:nvPr>
            <p:ph idx="1"/>
          </p:nvPr>
        </p:nvSpPr>
        <p:spPr>
          <a:xfrm>
            <a:off x="179512" y="1412776"/>
            <a:ext cx="8784976" cy="5256584"/>
          </a:xfrm>
        </p:spPr>
        <p:txBody>
          <a:bodyPr>
            <a:normAutofit fontScale="85000" lnSpcReduction="10000"/>
          </a:bodyPr>
          <a:lstStyle/>
          <a:p>
            <a:r>
              <a:rPr lang="en-ZA" dirty="0">
                <a:solidFill>
                  <a:schemeClr val="bg1"/>
                </a:solidFill>
                <a:latin typeface="Baskerville Old Face" panose="02020602080505020303" pitchFamily="18" charset="0"/>
              </a:rPr>
              <a:t>Radioactive elements in rocks (see Section 2.8), most importantly potassium (K) and heavy elements such as radium (Ra), uranium (U) and thorium (</a:t>
            </a:r>
            <a:r>
              <a:rPr lang="en-ZA" dirty="0" err="1">
                <a:solidFill>
                  <a:schemeClr val="bg1"/>
                </a:solidFill>
                <a:latin typeface="Baskerville Old Face" panose="02020602080505020303" pitchFamily="18" charset="0"/>
              </a:rPr>
              <a:t>Th</a:t>
            </a:r>
            <a:r>
              <a:rPr lang="en-ZA" dirty="0">
                <a:solidFill>
                  <a:schemeClr val="bg1"/>
                </a:solidFill>
                <a:latin typeface="Baskerville Old Face" panose="02020602080505020303" pitchFamily="18" charset="0"/>
              </a:rPr>
              <a:t>), can release gases. </a:t>
            </a:r>
          </a:p>
          <a:p>
            <a:r>
              <a:rPr lang="en-ZA" dirty="0">
                <a:solidFill>
                  <a:schemeClr val="bg1"/>
                </a:solidFill>
                <a:latin typeface="Baskerville Old Face" panose="02020602080505020303" pitchFamily="18" charset="0"/>
              </a:rPr>
              <a:t>Argon (</a:t>
            </a:r>
            <a:r>
              <a:rPr lang="en-ZA" dirty="0" err="1">
                <a:solidFill>
                  <a:schemeClr val="bg1"/>
                </a:solidFill>
                <a:latin typeface="Baskerville Old Face" panose="02020602080505020303" pitchFamily="18" charset="0"/>
              </a:rPr>
              <a:t>Ar</a:t>
            </a:r>
            <a:r>
              <a:rPr lang="en-ZA" dirty="0">
                <a:solidFill>
                  <a:schemeClr val="bg1"/>
                </a:solidFill>
                <a:latin typeface="Baskerville Old Face" panose="02020602080505020303" pitchFamily="18" charset="0"/>
              </a:rPr>
              <a:t>) arises from potassium decay and radon (Rn, a radioactive gas that has a half-life of 3.8 days) from radium decay. The uranium–thorium decay series results in the production of a particles, which are helium nuclei.</a:t>
            </a:r>
          </a:p>
          <a:p>
            <a:r>
              <a:rPr lang="en-ZA" dirty="0">
                <a:solidFill>
                  <a:schemeClr val="bg1"/>
                </a:solidFill>
                <a:latin typeface="Baskerville Old Face" panose="02020602080505020303" pitchFamily="18" charset="0"/>
              </a:rPr>
              <a:t>Once these nuclei capture electrons, helium has effectively been added to the atmosphere.</a:t>
            </a:r>
          </a:p>
          <a:p>
            <a:r>
              <a:rPr lang="en-ZA" dirty="0">
                <a:solidFill>
                  <a:schemeClr val="bg1"/>
                </a:solidFill>
                <a:latin typeface="Baskerville Old Face" panose="02020602080505020303" pitchFamily="18" charset="0"/>
              </a:rPr>
              <a:t>Helium has not accumulated in the atmosphere over time because it is light enough to escape into space. </a:t>
            </a:r>
          </a:p>
          <a:p>
            <a:r>
              <a:rPr lang="en-ZA" dirty="0">
                <a:solidFill>
                  <a:schemeClr val="bg1"/>
                </a:solidFill>
                <a:latin typeface="Baskerville Old Face" panose="02020602080505020303" pitchFamily="18" charset="0"/>
              </a:rPr>
              <a:t>The concentration of helium has been thus maintained in steady state through a balance of radioactive emanation from the crust and loss from the top of the atmosphere.</a:t>
            </a:r>
          </a:p>
        </p:txBody>
      </p:sp>
    </p:spTree>
    <p:extLst>
      <p:ext uri="{BB962C8B-B14F-4D97-AF65-F5344CB8AC3E}">
        <p14:creationId xmlns:p14="http://schemas.microsoft.com/office/powerpoint/2010/main" val="1813676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836712"/>
            <a:ext cx="7776864" cy="5184576"/>
          </a:xfrm>
        </p:spPr>
      </p:pic>
    </p:spTree>
    <p:extLst>
      <p:ext uri="{BB962C8B-B14F-4D97-AF65-F5344CB8AC3E}">
        <p14:creationId xmlns:p14="http://schemas.microsoft.com/office/powerpoint/2010/main" val="40114500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496944" cy="936104"/>
          </a:xfrm>
        </p:spPr>
        <p:txBody>
          <a:bodyPr>
            <a:normAutofit/>
          </a:bodyPr>
          <a:lstStyle/>
          <a:p>
            <a:pPr algn="ctr"/>
            <a:r>
              <a:rPr lang="en-ZA" b="1" dirty="0"/>
              <a:t>2-Biological sources of ATM</a:t>
            </a:r>
            <a:endParaRPr lang="en-ZA" dirty="0"/>
          </a:p>
        </p:txBody>
      </p:sp>
      <p:sp>
        <p:nvSpPr>
          <p:cNvPr id="3" name="Content Placeholder 2"/>
          <p:cNvSpPr>
            <a:spLocks noGrp="1"/>
          </p:cNvSpPr>
          <p:nvPr>
            <p:ph idx="1"/>
          </p:nvPr>
        </p:nvSpPr>
        <p:spPr>
          <a:xfrm>
            <a:off x="395536" y="1052736"/>
            <a:ext cx="8208912" cy="5328592"/>
          </a:xfrm>
        </p:spPr>
        <p:txBody>
          <a:bodyPr>
            <a:normAutofit fontScale="85000" lnSpcReduction="10000"/>
          </a:bodyPr>
          <a:lstStyle/>
          <a:p>
            <a:r>
              <a:rPr lang="en-ZA" dirty="0">
                <a:solidFill>
                  <a:schemeClr val="bg1"/>
                </a:solidFill>
              </a:rPr>
              <a:t>Unlike the geological sources, biology does not appear to be a large direct source of particles to the atmosphere, unless we consider forest fires to be a biological source. </a:t>
            </a:r>
          </a:p>
          <a:p>
            <a:r>
              <a:rPr lang="en-ZA" dirty="0">
                <a:solidFill>
                  <a:schemeClr val="bg1"/>
                </a:solidFill>
              </a:rPr>
              <a:t>Table 3.2 shows that forest fires are quite an important source of carbon (C), i.e. soot/smoke particles.</a:t>
            </a:r>
          </a:p>
          <a:p>
            <a:r>
              <a:rPr lang="en-ZA" dirty="0">
                <a:solidFill>
                  <a:schemeClr val="bg1"/>
                </a:solidFill>
              </a:rPr>
              <a:t>The living forest also plays an important role in exchanging gases with the</a:t>
            </a:r>
          </a:p>
          <a:p>
            <a:r>
              <a:rPr lang="en-ZA" dirty="0">
                <a:solidFill>
                  <a:schemeClr val="bg1"/>
                </a:solidFill>
              </a:rPr>
              <a:t>atmosphere. The major gases O2 and CO2 are, of course, involved in respiration and photosynthesis. However, forests also emit enormous quantities of trace organic compounds. </a:t>
            </a:r>
          </a:p>
          <a:p>
            <a:r>
              <a:rPr lang="en-ZA" dirty="0">
                <a:solidFill>
                  <a:schemeClr val="bg1"/>
                </a:solidFill>
              </a:rPr>
              <a:t>Terpenes, (a class of lipids) such as </a:t>
            </a:r>
            <a:r>
              <a:rPr lang="en-ZA" dirty="0" err="1">
                <a:solidFill>
                  <a:schemeClr val="bg1"/>
                </a:solidFill>
              </a:rPr>
              <a:t>pinene</a:t>
            </a:r>
            <a:r>
              <a:rPr lang="en-ZA" dirty="0">
                <a:solidFill>
                  <a:schemeClr val="bg1"/>
                </a:solidFill>
              </a:rPr>
              <a:t> and limonene give forests their wonderful odour. </a:t>
            </a:r>
          </a:p>
          <a:p>
            <a:r>
              <a:rPr lang="en-ZA" dirty="0">
                <a:solidFill>
                  <a:schemeClr val="bg1"/>
                </a:solidFill>
              </a:rPr>
              <a:t>Forests are also important sources of organic acids, aldehydes and other organic compounds.</a:t>
            </a:r>
          </a:p>
        </p:txBody>
      </p:sp>
    </p:spTree>
    <p:extLst>
      <p:ext uri="{BB962C8B-B14F-4D97-AF65-F5344CB8AC3E}">
        <p14:creationId xmlns:p14="http://schemas.microsoft.com/office/powerpoint/2010/main" val="2582254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a:t>
            </a:r>
          </a:p>
        </p:txBody>
      </p:sp>
      <p:sp>
        <p:nvSpPr>
          <p:cNvPr id="3" name="Content Placeholder 2"/>
          <p:cNvSpPr>
            <a:spLocks noGrp="1"/>
          </p:cNvSpPr>
          <p:nvPr>
            <p:ph idx="1"/>
          </p:nvPr>
        </p:nvSpPr>
        <p:spPr>
          <a:xfrm>
            <a:off x="301752" y="1124744"/>
            <a:ext cx="8534400" cy="5400600"/>
          </a:xfrm>
          <a:noFill/>
        </p:spPr>
        <p:txBody>
          <a:bodyPr>
            <a:normAutofit fontScale="85000" lnSpcReduction="10000"/>
          </a:bodyPr>
          <a:lstStyle/>
          <a:p>
            <a:r>
              <a:rPr lang="en-ZA" dirty="0">
                <a:solidFill>
                  <a:schemeClr val="bg1"/>
                </a:solidFill>
              </a:rPr>
              <a:t>Although forests are obvious as sources of gas, it is the microorganisms that are especially important in generating atmospheric trace gases. </a:t>
            </a:r>
          </a:p>
          <a:p>
            <a:r>
              <a:rPr lang="en-ZA" dirty="0">
                <a:solidFill>
                  <a:schemeClr val="bg1"/>
                </a:solidFill>
              </a:rPr>
              <a:t>Methane, which we have already discussed, is generated by reactions in anaerobic systems. </a:t>
            </a:r>
          </a:p>
          <a:p>
            <a:r>
              <a:rPr lang="en-ZA" dirty="0">
                <a:solidFill>
                  <a:schemeClr val="bg1"/>
                </a:solidFill>
              </a:rPr>
              <a:t>Damp soils, as found in marshes or rice paddles, are important microbiologically dominated environments, as are the digestive tracts of ruminants such as cattle.</a:t>
            </a:r>
          </a:p>
          <a:p>
            <a:r>
              <a:rPr lang="en-ZA" dirty="0">
                <a:solidFill>
                  <a:schemeClr val="bg1"/>
                </a:solidFill>
              </a:rPr>
              <a:t>The soils of the Earth are rich in nitrogen compounds, giving rise to a whole range of active nitrogen chemistry that generates many nitrogenous trace gases.</a:t>
            </a:r>
          </a:p>
          <a:p>
            <a:r>
              <a:rPr lang="en-ZA" dirty="0">
                <a:solidFill>
                  <a:schemeClr val="bg1"/>
                </a:solidFill>
              </a:rPr>
              <a:t>We can consider urea (NH2CONH2), present in animal urine, as a typical biologically generated nitrogen compound in soil. Hydrolysis converts NH2CONH2 to ammonia (NH3) and CO2 according to the equation:</a:t>
            </a:r>
          </a:p>
          <a:p>
            <a:pPr lvl="1" algn="ctr"/>
            <a:r>
              <a:rPr lang="en-ZA" dirty="0">
                <a:solidFill>
                  <a:schemeClr val="bg1"/>
                </a:solidFill>
              </a:rPr>
              <a:t>NH2CONH2(</a:t>
            </a:r>
            <a:r>
              <a:rPr lang="en-ZA" dirty="0" err="1">
                <a:solidFill>
                  <a:schemeClr val="bg1"/>
                </a:solidFill>
              </a:rPr>
              <a:t>aq</a:t>
            </a:r>
            <a:r>
              <a:rPr lang="en-ZA" dirty="0">
                <a:solidFill>
                  <a:schemeClr val="bg1"/>
                </a:solidFill>
              </a:rPr>
              <a:t>) +H2O(l) </a:t>
            </a:r>
            <a:r>
              <a:rPr lang="en-ZA" dirty="0">
                <a:solidFill>
                  <a:schemeClr val="bg1"/>
                </a:solidFill>
                <a:sym typeface="Wingdings" panose="05000000000000000000" pitchFamily="2" charset="2"/>
              </a:rPr>
              <a:t> </a:t>
            </a:r>
            <a:r>
              <a:rPr lang="en-ZA" dirty="0">
                <a:solidFill>
                  <a:schemeClr val="bg1"/>
                </a:solidFill>
              </a:rPr>
              <a:t>2NH3(g) +CO2(g)</a:t>
            </a:r>
          </a:p>
        </p:txBody>
      </p:sp>
    </p:spTree>
    <p:extLst>
      <p:ext uri="{BB962C8B-B14F-4D97-AF65-F5344CB8AC3E}">
        <p14:creationId xmlns:p14="http://schemas.microsoft.com/office/powerpoint/2010/main" val="3503917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ctr"/>
            <a:r>
              <a:rPr lang="en-ZA" sz="2400" dirty="0"/>
              <a:t>.</a:t>
            </a:r>
          </a:p>
        </p:txBody>
      </p:sp>
      <p:sp>
        <p:nvSpPr>
          <p:cNvPr id="3" name="Content Placeholder 2"/>
          <p:cNvSpPr>
            <a:spLocks noGrp="1"/>
          </p:cNvSpPr>
          <p:nvPr>
            <p:ph idx="1"/>
          </p:nvPr>
        </p:nvSpPr>
        <p:spPr>
          <a:xfrm>
            <a:off x="179512" y="1052736"/>
            <a:ext cx="8784976" cy="5616624"/>
          </a:xfrm>
        </p:spPr>
        <p:txBody>
          <a:bodyPr>
            <a:normAutofit/>
          </a:bodyPr>
          <a:lstStyle/>
          <a:p>
            <a:r>
              <a:rPr lang="en-ZA" dirty="0">
                <a:solidFill>
                  <a:schemeClr val="bg1"/>
                </a:solidFill>
              </a:rPr>
              <a:t>If the soil where this hydrolysis occurs is alkaline (Box 3.3), gaseous NH3 can be released, although in acidic conditions it will react to form the non-volatile ammonium ion (NH4 +):</a:t>
            </a:r>
          </a:p>
          <a:p>
            <a:pPr lvl="1"/>
            <a:r>
              <a:rPr lang="en-ZA" sz="2400" dirty="0">
                <a:solidFill>
                  <a:schemeClr val="bg1"/>
                </a:solidFill>
              </a:rPr>
              <a:t>NH</a:t>
            </a:r>
            <a:r>
              <a:rPr lang="en-ZA" sz="2400" baseline="-25000" dirty="0">
                <a:solidFill>
                  <a:schemeClr val="bg1"/>
                </a:solidFill>
              </a:rPr>
              <a:t>3</a:t>
            </a:r>
            <a:r>
              <a:rPr lang="en-ZA" sz="2400" dirty="0">
                <a:solidFill>
                  <a:schemeClr val="bg1"/>
                </a:solidFill>
              </a:rPr>
              <a:t>(g) + H(</a:t>
            </a:r>
            <a:r>
              <a:rPr lang="en-ZA" sz="2400" dirty="0" err="1">
                <a:solidFill>
                  <a:schemeClr val="bg1"/>
                </a:solidFill>
              </a:rPr>
              <a:t>aq</a:t>
            </a:r>
            <a:r>
              <a:rPr lang="en-ZA" sz="2400" dirty="0">
                <a:solidFill>
                  <a:schemeClr val="bg1"/>
                </a:solidFill>
              </a:rPr>
              <a:t>) </a:t>
            </a:r>
            <a:r>
              <a:rPr lang="en-ZA" sz="2400" dirty="0">
                <a:solidFill>
                  <a:schemeClr val="bg1"/>
                </a:solidFill>
                <a:sym typeface="Wingdings" panose="05000000000000000000" pitchFamily="2" charset="2"/>
              </a:rPr>
              <a:t> </a:t>
            </a:r>
            <a:r>
              <a:rPr lang="en-ZA" sz="2400" dirty="0">
                <a:solidFill>
                  <a:schemeClr val="bg1"/>
                </a:solidFill>
              </a:rPr>
              <a:t>NH</a:t>
            </a:r>
            <a:r>
              <a:rPr lang="en-ZA" sz="2400" baseline="-25000" dirty="0">
                <a:solidFill>
                  <a:schemeClr val="bg1"/>
                </a:solidFill>
              </a:rPr>
              <a:t>4</a:t>
            </a:r>
            <a:r>
              <a:rPr lang="en-ZA" sz="2400" dirty="0">
                <a:solidFill>
                  <a:schemeClr val="bg1"/>
                </a:solidFill>
              </a:rPr>
              <a:t> </a:t>
            </a:r>
            <a:r>
              <a:rPr lang="en-ZA" sz="2400" baseline="30000" dirty="0">
                <a:solidFill>
                  <a:schemeClr val="bg1"/>
                </a:solidFill>
              </a:rPr>
              <a:t>+</a:t>
            </a:r>
            <a:r>
              <a:rPr lang="en-ZA" sz="2400" dirty="0">
                <a:solidFill>
                  <a:schemeClr val="bg1"/>
                </a:solidFill>
              </a:rPr>
              <a:t>(</a:t>
            </a:r>
            <a:r>
              <a:rPr lang="en-ZA" sz="2400" dirty="0" err="1">
                <a:solidFill>
                  <a:schemeClr val="bg1"/>
                </a:solidFill>
              </a:rPr>
              <a:t>aq</a:t>
            </a:r>
            <a:r>
              <a:rPr lang="en-ZA" sz="2400" dirty="0">
                <a:solidFill>
                  <a:schemeClr val="bg1"/>
                </a:solidFill>
              </a:rPr>
              <a:t>)</a:t>
            </a:r>
          </a:p>
          <a:p>
            <a:r>
              <a:rPr lang="en-ZA" dirty="0">
                <a:solidFill>
                  <a:schemeClr val="bg1"/>
                </a:solidFill>
              </a:rPr>
              <a:t>Plants can absorb soil NH</a:t>
            </a:r>
            <a:r>
              <a:rPr lang="en-ZA" baseline="-25000" dirty="0">
                <a:solidFill>
                  <a:schemeClr val="bg1"/>
                </a:solidFill>
              </a:rPr>
              <a:t>3 </a:t>
            </a:r>
            <a:r>
              <a:rPr lang="en-ZA" dirty="0">
                <a:solidFill>
                  <a:schemeClr val="bg1"/>
                </a:solidFill>
              </a:rPr>
              <a:t>or NH</a:t>
            </a:r>
            <a:r>
              <a:rPr lang="en-ZA" baseline="-25000" dirty="0">
                <a:solidFill>
                  <a:schemeClr val="bg1"/>
                </a:solidFill>
              </a:rPr>
              <a:t>4</a:t>
            </a:r>
            <a:r>
              <a:rPr lang="en-ZA" baseline="30000" dirty="0">
                <a:solidFill>
                  <a:schemeClr val="bg1"/>
                </a:solidFill>
              </a:rPr>
              <a:t>+</a:t>
            </a:r>
            <a:r>
              <a:rPr lang="en-ZA" dirty="0">
                <a:solidFill>
                  <a:schemeClr val="bg1"/>
                </a:solidFill>
              </a:rPr>
              <a:t> directly and some microorganisms, such as </a:t>
            </a:r>
            <a:r>
              <a:rPr lang="en-ZA" b="1" i="1" dirty="0" err="1">
                <a:solidFill>
                  <a:schemeClr val="bg1"/>
                </a:solidFill>
              </a:rPr>
              <a:t>Nitrosomonas</a:t>
            </a:r>
            <a:r>
              <a:rPr lang="en-ZA" dirty="0">
                <a:solidFill>
                  <a:schemeClr val="bg1"/>
                </a:solidFill>
              </a:rPr>
              <a:t>, oxidize NH</a:t>
            </a:r>
            <a:r>
              <a:rPr lang="en-ZA" baseline="-25000" dirty="0">
                <a:solidFill>
                  <a:schemeClr val="bg1"/>
                </a:solidFill>
              </a:rPr>
              <a:t>3</a:t>
            </a:r>
            <a:r>
              <a:rPr lang="en-ZA" dirty="0">
                <a:solidFill>
                  <a:schemeClr val="bg1"/>
                </a:solidFill>
              </a:rPr>
              <a:t>, using it as an energy source for respiration, in the same way that other cells use reduced carbon compounds. One possible reaction would be:</a:t>
            </a:r>
          </a:p>
          <a:p>
            <a:pPr lvl="1"/>
            <a:r>
              <a:rPr lang="en-ZA" dirty="0">
                <a:solidFill>
                  <a:schemeClr val="bg1"/>
                </a:solidFill>
              </a:rPr>
              <a:t>2NH</a:t>
            </a:r>
            <a:r>
              <a:rPr lang="en-ZA" baseline="-25000" dirty="0">
                <a:solidFill>
                  <a:schemeClr val="bg1"/>
                </a:solidFill>
              </a:rPr>
              <a:t>3</a:t>
            </a:r>
            <a:r>
              <a:rPr lang="en-ZA" dirty="0">
                <a:solidFill>
                  <a:schemeClr val="bg1"/>
                </a:solidFill>
              </a:rPr>
              <a:t>(g) + 2O</a:t>
            </a:r>
            <a:r>
              <a:rPr lang="en-ZA" baseline="-25000" dirty="0">
                <a:solidFill>
                  <a:schemeClr val="bg1"/>
                </a:solidFill>
              </a:rPr>
              <a:t>2</a:t>
            </a:r>
            <a:r>
              <a:rPr lang="en-ZA" dirty="0">
                <a:solidFill>
                  <a:schemeClr val="bg1"/>
                </a:solidFill>
              </a:rPr>
              <a:t>(g) </a:t>
            </a:r>
            <a:r>
              <a:rPr lang="en-ZA" dirty="0">
                <a:solidFill>
                  <a:schemeClr val="bg1"/>
                </a:solidFill>
                <a:sym typeface="Wingdings" panose="05000000000000000000" pitchFamily="2" charset="2"/>
              </a:rPr>
              <a:t> </a:t>
            </a:r>
            <a:r>
              <a:rPr lang="en-ZA" dirty="0">
                <a:solidFill>
                  <a:schemeClr val="bg1"/>
                </a:solidFill>
              </a:rPr>
              <a:t>N</a:t>
            </a:r>
            <a:r>
              <a:rPr lang="en-ZA" baseline="-25000" dirty="0">
                <a:solidFill>
                  <a:schemeClr val="bg1"/>
                </a:solidFill>
              </a:rPr>
              <a:t>2</a:t>
            </a:r>
            <a:r>
              <a:rPr lang="en-ZA" dirty="0">
                <a:solidFill>
                  <a:schemeClr val="bg1"/>
                </a:solidFill>
              </a:rPr>
              <a:t>O(g) +3H</a:t>
            </a:r>
            <a:r>
              <a:rPr lang="en-ZA" baseline="-25000" dirty="0">
                <a:solidFill>
                  <a:schemeClr val="bg1"/>
                </a:solidFill>
              </a:rPr>
              <a:t>2</a:t>
            </a:r>
            <a:r>
              <a:rPr lang="en-ZA" dirty="0">
                <a:solidFill>
                  <a:schemeClr val="bg1"/>
                </a:solidFill>
              </a:rPr>
              <a:t>O(g)</a:t>
            </a:r>
          </a:p>
          <a:p>
            <a:r>
              <a:rPr lang="en-ZA" dirty="0">
                <a:solidFill>
                  <a:schemeClr val="bg1"/>
                </a:solidFill>
              </a:rPr>
              <a:t>Here we can see a biological source for nitrous oxide (N</a:t>
            </a:r>
            <a:r>
              <a:rPr lang="en-ZA" baseline="-25000" dirty="0">
                <a:solidFill>
                  <a:schemeClr val="bg1"/>
                </a:solidFill>
              </a:rPr>
              <a:t>2</a:t>
            </a:r>
            <a:r>
              <a:rPr lang="en-ZA" dirty="0">
                <a:solidFill>
                  <a:schemeClr val="bg1"/>
                </a:solidFill>
              </a:rPr>
              <a:t>O), an important and rather stable trace gas in the troposphere.</a:t>
            </a:r>
          </a:p>
        </p:txBody>
      </p:sp>
    </p:spTree>
    <p:extLst>
      <p:ext uri="{BB962C8B-B14F-4D97-AF65-F5344CB8AC3E}">
        <p14:creationId xmlns:p14="http://schemas.microsoft.com/office/powerpoint/2010/main" val="11014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fontScale="92500" lnSpcReduction="10000"/>
          </a:bodyPr>
          <a:lstStyle/>
          <a:p>
            <a:r>
              <a:rPr lang="en-ZA" dirty="0">
                <a:solidFill>
                  <a:schemeClr val="bg1"/>
                </a:solidFill>
              </a:rPr>
              <a:t>In nature there are many other reactions of nitrogen compounds in soils that produce the gases: NH</a:t>
            </a:r>
            <a:r>
              <a:rPr lang="en-ZA" baseline="-25000" dirty="0">
                <a:solidFill>
                  <a:schemeClr val="bg1"/>
                </a:solidFill>
              </a:rPr>
              <a:t>3</a:t>
            </a:r>
            <a:r>
              <a:rPr lang="en-ZA" dirty="0">
                <a:solidFill>
                  <a:schemeClr val="bg1"/>
                </a:solidFill>
              </a:rPr>
              <a:t>, N</a:t>
            </a:r>
            <a:r>
              <a:rPr lang="en-ZA" baseline="-25000" dirty="0">
                <a:solidFill>
                  <a:schemeClr val="bg1"/>
                </a:solidFill>
              </a:rPr>
              <a:t>2</a:t>
            </a:r>
            <a:r>
              <a:rPr lang="en-ZA" dirty="0">
                <a:solidFill>
                  <a:schemeClr val="bg1"/>
                </a:solidFill>
              </a:rPr>
              <a:t>, N</a:t>
            </a:r>
            <a:r>
              <a:rPr lang="en-ZA" baseline="-25000" dirty="0">
                <a:solidFill>
                  <a:schemeClr val="bg1"/>
                </a:solidFill>
              </a:rPr>
              <a:t>2</a:t>
            </a:r>
            <a:r>
              <a:rPr lang="en-ZA" dirty="0">
                <a:solidFill>
                  <a:schemeClr val="bg1"/>
                </a:solidFill>
              </a:rPr>
              <a:t>O and nitric oxide (NO).</a:t>
            </a:r>
          </a:p>
          <a:p>
            <a:r>
              <a:rPr lang="en-ZA" dirty="0">
                <a:solidFill>
                  <a:schemeClr val="bg1"/>
                </a:solidFill>
              </a:rPr>
              <a:t>Microorganisms in the oceans also prove to be an enormous source of atmospheric trace gases. </a:t>
            </a:r>
          </a:p>
          <a:p>
            <a:r>
              <a:rPr lang="en-ZA" dirty="0">
                <a:solidFill>
                  <a:schemeClr val="bg1"/>
                </a:solidFill>
              </a:rPr>
              <a:t>Seawater is rich in dissolved sulphate and chloride (and to a lesser extent salts of the other halogens: fluorine (F), bromine (Br) and iodine (I)).</a:t>
            </a:r>
          </a:p>
          <a:p>
            <a:r>
              <a:rPr lang="en-ZA" dirty="0">
                <a:solidFill>
                  <a:schemeClr val="bg1"/>
                </a:solidFill>
              </a:rPr>
              <a:t>Marine microorganisms metabolize these elements, for reasons that are not properly understood, to generate sulphur (S) and halogen-containing trace gases.</a:t>
            </a:r>
          </a:p>
          <a:p>
            <a:r>
              <a:rPr lang="en-ZA" dirty="0">
                <a:solidFill>
                  <a:schemeClr val="bg1"/>
                </a:solidFill>
              </a:rPr>
              <a:t>However, the nitrate concentration of surface seawater is so low that the oceans are effectively a nitrogen desert. </a:t>
            </a:r>
          </a:p>
          <a:p>
            <a:r>
              <a:rPr lang="en-ZA" dirty="0">
                <a:solidFill>
                  <a:schemeClr val="bg1"/>
                </a:solidFill>
              </a:rPr>
              <a:t>This means that seawater is not such a large source of nitrogen-containing trace gases</a:t>
            </a:r>
            <a:endParaRPr lang="en-ZA" sz="2400" dirty="0">
              <a:solidFill>
                <a:schemeClr val="bg1"/>
              </a:solidFill>
            </a:endParaRPr>
          </a:p>
        </p:txBody>
      </p:sp>
    </p:spTree>
    <p:extLst>
      <p:ext uri="{BB962C8B-B14F-4D97-AF65-F5344CB8AC3E}">
        <p14:creationId xmlns:p14="http://schemas.microsoft.com/office/powerpoint/2010/main" val="336977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a:bodyPr>
          <a:lstStyle/>
          <a:p>
            <a:r>
              <a:rPr lang="en-ZA" dirty="0" err="1">
                <a:solidFill>
                  <a:schemeClr val="bg1"/>
                </a:solidFill>
              </a:rPr>
              <a:t>Organosulphides</a:t>
            </a:r>
            <a:r>
              <a:rPr lang="en-ZA" dirty="0">
                <a:solidFill>
                  <a:schemeClr val="bg1"/>
                </a:solidFill>
              </a:rPr>
              <a:t> produced by marine microorganisms make a particularly significant contribution to the atmospheric sulphur burden. </a:t>
            </a:r>
          </a:p>
          <a:p>
            <a:r>
              <a:rPr lang="en-ZA" dirty="0">
                <a:solidFill>
                  <a:schemeClr val="bg1"/>
                </a:solidFill>
              </a:rPr>
              <a:t>The most characteristic compound is dimethyl sulphide (DMS; (CH</a:t>
            </a:r>
            <a:r>
              <a:rPr lang="en-ZA" baseline="-25000" dirty="0">
                <a:solidFill>
                  <a:schemeClr val="bg1"/>
                </a:solidFill>
              </a:rPr>
              <a:t>3</a:t>
            </a:r>
            <a:r>
              <a:rPr lang="en-ZA" dirty="0">
                <a:solidFill>
                  <a:schemeClr val="bg1"/>
                </a:solidFill>
              </a:rPr>
              <a:t>)</a:t>
            </a:r>
            <a:r>
              <a:rPr lang="en-ZA" baseline="-25000" dirty="0">
                <a:solidFill>
                  <a:schemeClr val="bg1"/>
                </a:solidFill>
              </a:rPr>
              <a:t>2</a:t>
            </a:r>
            <a:r>
              <a:rPr lang="en-ZA" dirty="0">
                <a:solidFill>
                  <a:schemeClr val="bg1"/>
                </a:solidFill>
              </a:rPr>
              <a:t>S; Fig. 3.4a). </a:t>
            </a:r>
          </a:p>
          <a:p>
            <a:r>
              <a:rPr lang="en-ZA" dirty="0">
                <a:solidFill>
                  <a:schemeClr val="bg1"/>
                </a:solidFill>
              </a:rPr>
              <a:t>This volatile compound is produced by marine phytoplankton, such as </a:t>
            </a:r>
            <a:r>
              <a:rPr lang="en-ZA" i="1" dirty="0" err="1">
                <a:solidFill>
                  <a:schemeClr val="bg1"/>
                </a:solidFill>
              </a:rPr>
              <a:t>Phaeocystis</a:t>
            </a:r>
            <a:r>
              <a:rPr lang="en-ZA" i="1" dirty="0">
                <a:solidFill>
                  <a:schemeClr val="bg1"/>
                </a:solidFill>
              </a:rPr>
              <a:t> </a:t>
            </a:r>
            <a:r>
              <a:rPr lang="en-ZA" i="1" dirty="0" err="1">
                <a:solidFill>
                  <a:schemeClr val="bg1"/>
                </a:solidFill>
              </a:rPr>
              <a:t>pouchetii</a:t>
            </a:r>
            <a:r>
              <a:rPr lang="en-ZA" dirty="0">
                <a:solidFill>
                  <a:schemeClr val="bg1"/>
                </a:solidFill>
              </a:rPr>
              <a:t>, in the upper layers of the ocean by the hydrolysis of </a:t>
            </a:r>
            <a:r>
              <a:rPr lang="en-ZA" dirty="0" err="1">
                <a:solidFill>
                  <a:schemeClr val="bg1"/>
                </a:solidFill>
              </a:rPr>
              <a:t>betadimethylsulphoniopropionate</a:t>
            </a:r>
            <a:r>
              <a:rPr lang="en-ZA" dirty="0">
                <a:solidFill>
                  <a:schemeClr val="bg1"/>
                </a:solidFill>
              </a:rPr>
              <a:t> (DMSP; (CH</a:t>
            </a:r>
            <a:r>
              <a:rPr lang="en-ZA" baseline="-25000" dirty="0">
                <a:solidFill>
                  <a:schemeClr val="bg1"/>
                </a:solidFill>
              </a:rPr>
              <a:t>3</a:t>
            </a:r>
            <a:r>
              <a:rPr lang="en-ZA" dirty="0">
                <a:solidFill>
                  <a:schemeClr val="bg1"/>
                </a:solidFill>
              </a:rPr>
              <a:t>)2S+CH</a:t>
            </a:r>
            <a:r>
              <a:rPr lang="en-ZA" baseline="-25000" dirty="0">
                <a:solidFill>
                  <a:schemeClr val="bg1"/>
                </a:solidFill>
              </a:rPr>
              <a:t>2</a:t>
            </a:r>
            <a:r>
              <a:rPr lang="en-ZA" dirty="0">
                <a:solidFill>
                  <a:schemeClr val="bg1"/>
                </a:solidFill>
              </a:rPr>
              <a:t>CH</a:t>
            </a:r>
            <a:r>
              <a:rPr lang="en-ZA" baseline="-25000" dirty="0">
                <a:solidFill>
                  <a:schemeClr val="bg1"/>
                </a:solidFill>
              </a:rPr>
              <a:t>2</a:t>
            </a:r>
            <a:r>
              <a:rPr lang="en-ZA" dirty="0">
                <a:solidFill>
                  <a:schemeClr val="bg1"/>
                </a:solidFill>
              </a:rPr>
              <a:t>COO-) to DMS and acrylic acid (CH2CHCOOH):</a:t>
            </a:r>
          </a:p>
          <a:p>
            <a:r>
              <a:rPr lang="en-ZA" b="1" i="1" dirty="0">
                <a:solidFill>
                  <a:srgbClr val="FFFF00"/>
                </a:solidFill>
              </a:rPr>
              <a:t>PP +  (CH3)2S</a:t>
            </a:r>
            <a:r>
              <a:rPr lang="en-ZA" b="1" i="1" baseline="30000" dirty="0">
                <a:solidFill>
                  <a:srgbClr val="FFFF00"/>
                </a:solidFill>
              </a:rPr>
              <a:t>+</a:t>
            </a:r>
            <a:r>
              <a:rPr lang="en-ZA" b="1" i="1" dirty="0">
                <a:solidFill>
                  <a:srgbClr val="FFFF00"/>
                </a:solidFill>
              </a:rPr>
              <a:t>CH2CH2COO </a:t>
            </a:r>
            <a:r>
              <a:rPr lang="en-ZA" b="1" i="1" baseline="30000" dirty="0">
                <a:solidFill>
                  <a:srgbClr val="FFFF00"/>
                </a:solidFill>
              </a:rPr>
              <a:t>–</a:t>
            </a:r>
            <a:r>
              <a:rPr lang="en-ZA" b="1" i="1" dirty="0" err="1">
                <a:solidFill>
                  <a:srgbClr val="FFFF00"/>
                </a:solidFill>
              </a:rPr>
              <a:t>aq</a:t>
            </a:r>
            <a:r>
              <a:rPr lang="en-ZA" b="1" i="1" dirty="0">
                <a:solidFill>
                  <a:srgbClr val="FFFF00"/>
                </a:solidFill>
                <a:sym typeface="Wingdings" panose="05000000000000000000" pitchFamily="2" charset="2"/>
              </a:rPr>
              <a:t> </a:t>
            </a:r>
            <a:r>
              <a:rPr lang="en-ZA" b="1" i="1" dirty="0">
                <a:solidFill>
                  <a:srgbClr val="FFFF00"/>
                </a:solidFill>
              </a:rPr>
              <a:t>(CH3)2S (g) +CH2CHCOOH (</a:t>
            </a:r>
            <a:r>
              <a:rPr lang="en-ZA" b="1" i="1" dirty="0" err="1">
                <a:solidFill>
                  <a:srgbClr val="FFFF00"/>
                </a:solidFill>
              </a:rPr>
              <a:t>aq</a:t>
            </a:r>
            <a:r>
              <a:rPr lang="en-ZA" b="1" i="1" dirty="0">
                <a:solidFill>
                  <a:srgbClr val="FFFF00"/>
                </a:solidFill>
              </a:rPr>
              <a:t>)</a:t>
            </a:r>
          </a:p>
        </p:txBody>
      </p:sp>
    </p:spTree>
    <p:extLst>
      <p:ext uri="{BB962C8B-B14F-4D97-AF65-F5344CB8AC3E}">
        <p14:creationId xmlns:p14="http://schemas.microsoft.com/office/powerpoint/2010/main" val="843452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246" y="404664"/>
            <a:ext cx="7429499" cy="1008112"/>
          </a:xfrm>
        </p:spPr>
        <p:txBody>
          <a:bodyPr/>
          <a:lstStyle/>
          <a:p>
            <a:r>
              <a:rPr lang="en-GB" altLang="en-US" b="1" u="sng" dirty="0">
                <a:cs typeface="Trebuchet MS" pitchFamily="34" charset="0"/>
              </a:rPr>
              <a:t>Course Outline </a:t>
            </a:r>
            <a:r>
              <a:rPr lang="en-GB" altLang="en-US" u="sng" dirty="0">
                <a:cs typeface="Trebuchet MS" pitchFamily="34" charset="0"/>
              </a:rPr>
              <a:t>: </a:t>
            </a:r>
            <a:r>
              <a:rPr lang="en-GB" altLang="en-US" b="1" i="1" u="sng" dirty="0" err="1">
                <a:cs typeface="Trebuchet MS" pitchFamily="34" charset="0"/>
              </a:rPr>
              <a:t>contn</a:t>
            </a:r>
            <a:r>
              <a:rPr lang="en-GB" altLang="en-US" b="1" i="1" u="sng" dirty="0">
                <a:cs typeface="Trebuchet MS" pitchFamily="34" charset="0"/>
              </a:rPr>
              <a:t>.</a:t>
            </a:r>
            <a:endParaRPr lang="en-ZA" dirty="0"/>
          </a:p>
        </p:txBody>
      </p:sp>
      <p:sp>
        <p:nvSpPr>
          <p:cNvPr id="3" name="Content Placeholder 2"/>
          <p:cNvSpPr>
            <a:spLocks noGrp="1"/>
          </p:cNvSpPr>
          <p:nvPr>
            <p:ph idx="1"/>
          </p:nvPr>
        </p:nvSpPr>
        <p:spPr>
          <a:xfrm>
            <a:off x="539552" y="1412776"/>
            <a:ext cx="7992888" cy="4378425"/>
          </a:xfrm>
        </p:spPr>
        <p:txBody>
          <a:bodyPr>
            <a:normAutofit fontScale="77500" lnSpcReduction="20000"/>
          </a:bodyPr>
          <a:lstStyle/>
          <a:p>
            <a:r>
              <a:rPr lang="en-GB" b="1" dirty="0"/>
              <a:t>TOPIC 6: </a:t>
            </a:r>
            <a:r>
              <a:rPr lang="en-US" b="1" dirty="0"/>
              <a:t>CHAPTER 6: THE ATMOSPHERE AND ATMOSPHERIC CHEMISTRY</a:t>
            </a:r>
            <a:br>
              <a:rPr lang="en-US" dirty="0"/>
            </a:br>
            <a:r>
              <a:rPr lang="en-US" dirty="0"/>
              <a:t>1 The Atmosphere and Atmospheric Chemistry</a:t>
            </a:r>
            <a:br>
              <a:rPr lang="en-US" dirty="0"/>
            </a:br>
            <a:r>
              <a:rPr lang="en-US" dirty="0"/>
              <a:t>2 Physical Characteristics of the Atmosphere</a:t>
            </a:r>
            <a:br>
              <a:rPr lang="en-US" dirty="0"/>
            </a:br>
            <a:r>
              <a:rPr lang="en-US" dirty="0"/>
              <a:t>3 Energy Transfer in the Atmosphere</a:t>
            </a:r>
            <a:br>
              <a:rPr lang="en-US" dirty="0"/>
            </a:br>
            <a:r>
              <a:rPr lang="en-US" dirty="0"/>
              <a:t>4 Atmospheric Mass Transfer, Meteorology, and Weather</a:t>
            </a:r>
            <a:endParaRPr lang="en-ZA" dirty="0"/>
          </a:p>
          <a:p>
            <a:r>
              <a:rPr lang="en-GB" b="1" dirty="0"/>
              <a:t>TOPIC 6: </a:t>
            </a:r>
            <a:r>
              <a:rPr lang="en-US" b="1" dirty="0"/>
              <a:t>CHAPTER 6: THE ATMOSPHERE AND ATMOSPHERIC CHEMISTRY</a:t>
            </a:r>
            <a:endParaRPr lang="en-ZA" dirty="0"/>
          </a:p>
          <a:p>
            <a:r>
              <a:rPr lang="en-US" dirty="0"/>
              <a:t>5 Inversions and Air Pollution</a:t>
            </a:r>
            <a:br>
              <a:rPr lang="en-US" dirty="0"/>
            </a:br>
            <a:r>
              <a:rPr lang="en-US" dirty="0"/>
              <a:t>6 Chemical and Photochemical Reactions in the Atmosphere</a:t>
            </a:r>
            <a:br>
              <a:rPr lang="en-US" dirty="0"/>
            </a:br>
            <a:r>
              <a:rPr lang="en-US" dirty="0"/>
              <a:t>7 Acid–Base Reactions in the Atmosphere</a:t>
            </a:r>
            <a:br>
              <a:rPr lang="en-US" dirty="0"/>
            </a:br>
            <a:r>
              <a:rPr lang="en-US" dirty="0"/>
              <a:t>8 Reactions of Atmospheric Oxygen and Nitrogen </a:t>
            </a:r>
            <a:endParaRPr lang="en-ZA" dirty="0"/>
          </a:p>
          <a:p>
            <a:r>
              <a:rPr lang="en-GB" b="1" dirty="0"/>
              <a:t> </a:t>
            </a:r>
            <a:endParaRPr lang="en-ZA" dirty="0"/>
          </a:p>
          <a:p>
            <a:endParaRPr lang="en-ZA" dirty="0"/>
          </a:p>
        </p:txBody>
      </p:sp>
    </p:spTree>
    <p:extLst>
      <p:ext uri="{BB962C8B-B14F-4D97-AF65-F5344CB8AC3E}">
        <p14:creationId xmlns:p14="http://schemas.microsoft.com/office/powerpoint/2010/main" val="2143856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16632"/>
            <a:ext cx="7200800" cy="6705443"/>
          </a:xfrm>
        </p:spPr>
      </p:pic>
    </p:spTree>
    <p:extLst>
      <p:ext uri="{BB962C8B-B14F-4D97-AF65-F5344CB8AC3E}">
        <p14:creationId xmlns:p14="http://schemas.microsoft.com/office/powerpoint/2010/main" val="4133997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a:bodyPr>
          <a:lstStyle/>
          <a:p>
            <a:r>
              <a:rPr lang="en-ZA" dirty="0">
                <a:solidFill>
                  <a:schemeClr val="bg1"/>
                </a:solidFill>
              </a:rPr>
              <a:t>Another important sulphur compound released from the oceans is carbonyl sulphide (OCS). This can be produced by reaction between carbon disulphide (CS</a:t>
            </a:r>
            <a:r>
              <a:rPr lang="en-ZA" baseline="-25000" dirty="0">
                <a:solidFill>
                  <a:schemeClr val="bg1"/>
                </a:solidFill>
              </a:rPr>
              <a:t>2</a:t>
            </a:r>
            <a:r>
              <a:rPr lang="en-ZA" dirty="0">
                <a:solidFill>
                  <a:schemeClr val="bg1"/>
                </a:solidFill>
              </a:rPr>
              <a:t>) and water:</a:t>
            </a:r>
          </a:p>
          <a:p>
            <a:pPr algn="ctr"/>
            <a:r>
              <a:rPr lang="en-ZA" dirty="0">
                <a:solidFill>
                  <a:schemeClr val="bg1"/>
                </a:solidFill>
              </a:rPr>
              <a:t>CS</a:t>
            </a:r>
            <a:r>
              <a:rPr lang="en-ZA" baseline="-25000" dirty="0">
                <a:solidFill>
                  <a:schemeClr val="bg1"/>
                </a:solidFill>
              </a:rPr>
              <a:t>2</a:t>
            </a:r>
            <a:r>
              <a:rPr lang="en-ZA" dirty="0">
                <a:solidFill>
                  <a:schemeClr val="bg1"/>
                </a:solidFill>
              </a:rPr>
              <a:t>(g) +H</a:t>
            </a:r>
            <a:r>
              <a:rPr lang="en-ZA" baseline="-25000" dirty="0">
                <a:solidFill>
                  <a:schemeClr val="bg1"/>
                </a:solidFill>
              </a:rPr>
              <a:t>2</a:t>
            </a:r>
            <a:r>
              <a:rPr lang="en-ZA" dirty="0">
                <a:solidFill>
                  <a:schemeClr val="bg1"/>
                </a:solidFill>
              </a:rPr>
              <a:t>O(g) </a:t>
            </a:r>
            <a:r>
              <a:rPr lang="en-ZA" dirty="0">
                <a:solidFill>
                  <a:schemeClr val="bg1"/>
                </a:solidFill>
                <a:sym typeface="Wingdings" panose="05000000000000000000" pitchFamily="2" charset="2"/>
              </a:rPr>
              <a:t> </a:t>
            </a:r>
            <a:r>
              <a:rPr lang="en-ZA" dirty="0">
                <a:solidFill>
                  <a:schemeClr val="bg1"/>
                </a:solidFill>
              </a:rPr>
              <a:t>OCS(g) + H</a:t>
            </a:r>
            <a:r>
              <a:rPr lang="en-ZA" baseline="-25000" dirty="0">
                <a:solidFill>
                  <a:schemeClr val="bg1"/>
                </a:solidFill>
              </a:rPr>
              <a:t>2</a:t>
            </a:r>
            <a:r>
              <a:rPr lang="en-ZA" dirty="0">
                <a:solidFill>
                  <a:schemeClr val="bg1"/>
                </a:solidFill>
              </a:rPr>
              <a:t>S(g)</a:t>
            </a:r>
          </a:p>
          <a:p>
            <a:r>
              <a:rPr lang="en-ZA" dirty="0">
                <a:solidFill>
                  <a:schemeClr val="bg1"/>
                </a:solidFill>
              </a:rPr>
              <a:t>and, although the flux to the atmosphere is smaller than that of DMS, its stability means that it will accumulate to higher concentrations. </a:t>
            </a:r>
          </a:p>
          <a:p>
            <a:r>
              <a:rPr lang="en-ZA" dirty="0">
                <a:solidFill>
                  <a:schemeClr val="bg1"/>
                </a:solidFill>
              </a:rPr>
              <a:t>These sulphur gases have low solubility in water , making them able easily to escape from the oceans into the atmosphere.</a:t>
            </a:r>
            <a:endParaRPr lang="en-ZA" sz="2400" dirty="0">
              <a:solidFill>
                <a:schemeClr val="bg1"/>
              </a:solidFill>
            </a:endParaRPr>
          </a:p>
        </p:txBody>
      </p:sp>
    </p:spTree>
    <p:extLst>
      <p:ext uri="{BB962C8B-B14F-4D97-AF65-F5344CB8AC3E}">
        <p14:creationId xmlns:p14="http://schemas.microsoft.com/office/powerpoint/2010/main" val="251116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r>
              <a:rPr lang="en-ZA" sz="2400" dirty="0"/>
              <a:t>.</a:t>
            </a:r>
            <a:r>
              <a:rPr lang="en-ZA" sz="2400" b="1" dirty="0">
                <a:solidFill>
                  <a:schemeClr val="bg1"/>
                </a:solidFill>
              </a:rPr>
              <a:t> Halogenated organic compounds </a:t>
            </a:r>
            <a:endParaRPr lang="en-ZA" sz="2400" b="1" dirty="0"/>
          </a:p>
        </p:txBody>
      </p:sp>
      <p:sp>
        <p:nvSpPr>
          <p:cNvPr id="3" name="Content Placeholder 2"/>
          <p:cNvSpPr>
            <a:spLocks noGrp="1"/>
          </p:cNvSpPr>
          <p:nvPr>
            <p:ph idx="1"/>
          </p:nvPr>
        </p:nvSpPr>
        <p:spPr>
          <a:xfrm>
            <a:off x="179512" y="1052736"/>
            <a:ext cx="8784976" cy="5616624"/>
          </a:xfrm>
        </p:spPr>
        <p:txBody>
          <a:bodyPr>
            <a:normAutofit fontScale="92500"/>
          </a:bodyPr>
          <a:lstStyle/>
          <a:p>
            <a:r>
              <a:rPr lang="en-ZA" b="1" dirty="0">
                <a:solidFill>
                  <a:schemeClr val="bg1"/>
                </a:solidFill>
              </a:rPr>
              <a:t>Halogenated</a:t>
            </a:r>
            <a:r>
              <a:rPr lang="en-ZA" dirty="0">
                <a:solidFill>
                  <a:schemeClr val="bg1"/>
                </a:solidFill>
              </a:rPr>
              <a:t> organic compounds are well known in the atmosphere. </a:t>
            </a:r>
          </a:p>
          <a:p>
            <a:r>
              <a:rPr lang="en-ZA" dirty="0">
                <a:solidFill>
                  <a:schemeClr val="bg1"/>
                </a:solidFill>
              </a:rPr>
              <a:t>Although these have an obvious human source, being present in cleaning fluids, fire extinguishers and aerosol propellants, they also have a wide range of biological sources.</a:t>
            </a:r>
          </a:p>
          <a:p>
            <a:r>
              <a:rPr lang="en-ZA" dirty="0">
                <a:solidFill>
                  <a:schemeClr val="bg1"/>
                </a:solidFill>
              </a:rPr>
              <a:t>Methyl chloride (CH</a:t>
            </a:r>
            <a:r>
              <a:rPr lang="en-ZA" baseline="-25000" dirty="0">
                <a:solidFill>
                  <a:schemeClr val="bg1"/>
                </a:solidFill>
              </a:rPr>
              <a:t>3</a:t>
            </a:r>
            <a:r>
              <a:rPr lang="en-ZA" dirty="0">
                <a:solidFill>
                  <a:schemeClr val="bg1"/>
                </a:solidFill>
              </a:rPr>
              <a:t>Cl) is the most abundant halocarbon in the atmosphere and  arises primarily from poorly understood marine sources, although terrestrial microbiological processes and biomass burning also contribute. </a:t>
            </a:r>
          </a:p>
          <a:p>
            <a:r>
              <a:rPr lang="en-ZA" dirty="0">
                <a:solidFill>
                  <a:schemeClr val="bg1"/>
                </a:solidFill>
              </a:rPr>
              <a:t>Bromine- and iodine-containing organic compounds are also released from the oceans and the distribution of this marine iodine over land-masses represents an important source of this essential trace element for mammals. </a:t>
            </a:r>
          </a:p>
          <a:p>
            <a:r>
              <a:rPr lang="en-ZA" dirty="0">
                <a:solidFill>
                  <a:schemeClr val="bg1"/>
                </a:solidFill>
              </a:rPr>
              <a:t>As one might predict, the iodine-deficiency disease, goitre, has been common in regions remote from the oceans.</a:t>
            </a:r>
            <a:endParaRPr lang="en-ZA" sz="2400" dirty="0">
              <a:solidFill>
                <a:schemeClr val="bg1"/>
              </a:solidFill>
            </a:endParaRPr>
          </a:p>
        </p:txBody>
      </p:sp>
    </p:spTree>
    <p:extLst>
      <p:ext uri="{BB962C8B-B14F-4D97-AF65-F5344CB8AC3E}">
        <p14:creationId xmlns:p14="http://schemas.microsoft.com/office/powerpoint/2010/main" val="2020652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ctr"/>
            <a:r>
              <a:rPr lang="en-ZA" b="1" dirty="0"/>
              <a:t>Reactivity of trace substances</a:t>
            </a:r>
            <a:br>
              <a:rPr lang="en-ZA" b="1" dirty="0"/>
            </a:br>
            <a:r>
              <a:rPr lang="en-ZA" b="1" dirty="0"/>
              <a:t>in the atmosphere</a:t>
            </a:r>
            <a:endParaRPr lang="en-ZA" sz="2400" dirty="0"/>
          </a:p>
        </p:txBody>
      </p:sp>
      <p:sp>
        <p:nvSpPr>
          <p:cNvPr id="3" name="Content Placeholder 2"/>
          <p:cNvSpPr>
            <a:spLocks noGrp="1"/>
          </p:cNvSpPr>
          <p:nvPr>
            <p:ph idx="1"/>
          </p:nvPr>
        </p:nvSpPr>
        <p:spPr>
          <a:xfrm>
            <a:off x="179512" y="1052736"/>
            <a:ext cx="8784976" cy="5616624"/>
          </a:xfrm>
        </p:spPr>
        <p:txBody>
          <a:bodyPr>
            <a:normAutofit lnSpcReduction="10000"/>
          </a:bodyPr>
          <a:lstStyle/>
          <a:p>
            <a:pPr>
              <a:lnSpc>
                <a:spcPct val="110000"/>
              </a:lnSpc>
            </a:pPr>
            <a:r>
              <a:rPr lang="en-ZA" dirty="0">
                <a:solidFill>
                  <a:schemeClr val="bg1"/>
                </a:solidFill>
              </a:rPr>
              <a:t>Gases with short residence times in the atmosphere are clearly those that can be removed easily. Some of these gases are removed by being absorbed by plants or solids or into water.</a:t>
            </a:r>
          </a:p>
          <a:p>
            <a:pPr>
              <a:lnSpc>
                <a:spcPct val="110000"/>
              </a:lnSpc>
            </a:pPr>
            <a:r>
              <a:rPr lang="en-ZA" dirty="0">
                <a:solidFill>
                  <a:schemeClr val="bg1"/>
                </a:solidFill>
              </a:rPr>
              <a:t>However, chemical reactions are the usual reason for a gas having a short residence time.</a:t>
            </a:r>
          </a:p>
          <a:p>
            <a:pPr>
              <a:lnSpc>
                <a:spcPct val="110000"/>
              </a:lnSpc>
            </a:pPr>
            <a:r>
              <a:rPr lang="en-ZA" dirty="0">
                <a:solidFill>
                  <a:schemeClr val="bg1"/>
                </a:solidFill>
              </a:rPr>
              <a:t>What makes gases react in the atmosphere? It turns out that most of the trace gases listed in Table 3.3 are not very reactive with the major components of air.</a:t>
            </a:r>
          </a:p>
          <a:p>
            <a:pPr>
              <a:lnSpc>
                <a:spcPct val="110000"/>
              </a:lnSpc>
            </a:pPr>
            <a:r>
              <a:rPr lang="en-ZA" dirty="0">
                <a:solidFill>
                  <a:schemeClr val="bg1"/>
                </a:solidFill>
              </a:rPr>
              <a:t>In fact, the most important reactive entity in the atmosphere is a fragment of a water molecule, </a:t>
            </a:r>
            <a:r>
              <a:rPr lang="en-ZA" b="1" i="1" dirty="0">
                <a:solidFill>
                  <a:schemeClr val="bg1"/>
                </a:solidFill>
              </a:rPr>
              <a:t>the hydroxyl (OH) radical</a:t>
            </a:r>
            <a:r>
              <a:rPr lang="en-ZA" dirty="0">
                <a:solidFill>
                  <a:schemeClr val="bg1"/>
                </a:solidFill>
              </a:rPr>
              <a:t>. </a:t>
            </a:r>
          </a:p>
          <a:p>
            <a:pPr>
              <a:lnSpc>
                <a:spcPct val="110000"/>
              </a:lnSpc>
            </a:pPr>
            <a:r>
              <a:rPr lang="en-ZA" dirty="0">
                <a:solidFill>
                  <a:schemeClr val="bg1"/>
                </a:solidFill>
              </a:rPr>
              <a:t>This radical (a reactive molecular fragment) is formed by the </a:t>
            </a:r>
            <a:r>
              <a:rPr lang="en-ZA" dirty="0" err="1">
                <a:solidFill>
                  <a:schemeClr val="bg1"/>
                </a:solidFill>
              </a:rPr>
              <a:t>photochemically</a:t>
            </a:r>
            <a:r>
              <a:rPr lang="en-ZA" dirty="0">
                <a:solidFill>
                  <a:schemeClr val="bg1"/>
                </a:solidFill>
              </a:rPr>
              <a:t> initiated reaction sequence, started by the photon of light, </a:t>
            </a:r>
            <a:r>
              <a:rPr lang="en-ZA" i="1" dirty="0" err="1">
                <a:solidFill>
                  <a:schemeClr val="bg1"/>
                </a:solidFill>
              </a:rPr>
              <a:t>h</a:t>
            </a:r>
            <a:r>
              <a:rPr lang="en-ZA" dirty="0" err="1">
                <a:solidFill>
                  <a:schemeClr val="bg1"/>
                </a:solidFill>
              </a:rPr>
              <a:t>v</a:t>
            </a:r>
            <a:r>
              <a:rPr lang="en-ZA" dirty="0">
                <a:solidFill>
                  <a:schemeClr val="bg1"/>
                </a:solidFill>
              </a:rPr>
              <a:t>:</a:t>
            </a:r>
            <a:endParaRPr lang="en-ZA" sz="2400" dirty="0">
              <a:solidFill>
                <a:schemeClr val="bg1"/>
              </a:solidFill>
            </a:endParaRPr>
          </a:p>
        </p:txBody>
      </p:sp>
    </p:spTree>
    <p:extLst>
      <p:ext uri="{BB962C8B-B14F-4D97-AF65-F5344CB8AC3E}">
        <p14:creationId xmlns:p14="http://schemas.microsoft.com/office/powerpoint/2010/main" val="34192081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a:bodyPr>
          <a:lstStyle/>
          <a:p>
            <a:pPr lvl="1" algn="ctr"/>
            <a:r>
              <a:rPr lang="en-ZA" sz="2400" b="1" i="1" dirty="0">
                <a:solidFill>
                  <a:srgbClr val="FFFF00"/>
                </a:solidFill>
              </a:rPr>
              <a:t>O</a:t>
            </a:r>
            <a:r>
              <a:rPr lang="en-ZA" sz="2400" b="1" i="1" baseline="-25000" dirty="0">
                <a:solidFill>
                  <a:srgbClr val="FFFF00"/>
                </a:solidFill>
              </a:rPr>
              <a:t>3</a:t>
            </a:r>
            <a:r>
              <a:rPr lang="en-ZA" sz="2400" b="1" i="1" dirty="0">
                <a:solidFill>
                  <a:srgbClr val="FFFF00"/>
                </a:solidFill>
              </a:rPr>
              <a:t>(g) + </a:t>
            </a:r>
            <a:r>
              <a:rPr lang="en-ZA" sz="2400" b="1" i="1" dirty="0" err="1">
                <a:solidFill>
                  <a:srgbClr val="FFFF00"/>
                </a:solidFill>
              </a:rPr>
              <a:t>hv</a:t>
            </a:r>
            <a:r>
              <a:rPr lang="en-ZA" sz="2400" b="1" i="1" dirty="0">
                <a:solidFill>
                  <a:srgbClr val="FFFF00"/>
                </a:solidFill>
              </a:rPr>
              <a:t> </a:t>
            </a:r>
            <a:r>
              <a:rPr lang="en-ZA" sz="2400" b="1" i="1" dirty="0">
                <a:solidFill>
                  <a:srgbClr val="FFFF00"/>
                </a:solidFill>
                <a:sym typeface="Wingdings" panose="05000000000000000000" pitchFamily="2" charset="2"/>
              </a:rPr>
              <a:t></a:t>
            </a:r>
            <a:r>
              <a:rPr lang="en-ZA" sz="2400" b="1" i="1" dirty="0">
                <a:solidFill>
                  <a:srgbClr val="FFFF00"/>
                </a:solidFill>
              </a:rPr>
              <a:t>O</a:t>
            </a:r>
            <a:r>
              <a:rPr lang="en-ZA" sz="2400" b="1" i="1" baseline="-25000" dirty="0">
                <a:solidFill>
                  <a:srgbClr val="FFFF00"/>
                </a:solidFill>
              </a:rPr>
              <a:t>2</a:t>
            </a:r>
            <a:r>
              <a:rPr lang="en-ZA" sz="2400" b="1" i="1" dirty="0">
                <a:solidFill>
                  <a:srgbClr val="FFFF00"/>
                </a:solidFill>
              </a:rPr>
              <a:t>(g) +O(g)</a:t>
            </a:r>
          </a:p>
          <a:p>
            <a:pPr lvl="1" algn="ctr"/>
            <a:r>
              <a:rPr lang="en-ZA" sz="2400" b="1" i="1" dirty="0">
                <a:solidFill>
                  <a:srgbClr val="FFFF00"/>
                </a:solidFill>
              </a:rPr>
              <a:t>O(g) +H</a:t>
            </a:r>
            <a:r>
              <a:rPr lang="en-ZA" sz="2400" b="1" i="1" baseline="-25000" dirty="0">
                <a:solidFill>
                  <a:srgbClr val="FFFF00"/>
                </a:solidFill>
              </a:rPr>
              <a:t>2</a:t>
            </a:r>
            <a:r>
              <a:rPr lang="en-ZA" sz="2400" b="1" i="1" dirty="0">
                <a:solidFill>
                  <a:srgbClr val="FFFF00"/>
                </a:solidFill>
              </a:rPr>
              <a:t>O(g) </a:t>
            </a:r>
            <a:r>
              <a:rPr lang="en-ZA" sz="2400" b="1" i="1" dirty="0">
                <a:solidFill>
                  <a:srgbClr val="FFFF00"/>
                </a:solidFill>
                <a:sym typeface="Wingdings" panose="05000000000000000000" pitchFamily="2" charset="2"/>
              </a:rPr>
              <a:t></a:t>
            </a:r>
            <a:r>
              <a:rPr lang="en-ZA" sz="2400" b="1" i="1" dirty="0">
                <a:solidFill>
                  <a:srgbClr val="FFFF00"/>
                </a:solidFill>
              </a:rPr>
              <a:t>2OH(g)</a:t>
            </a:r>
          </a:p>
          <a:p>
            <a:r>
              <a:rPr lang="en-ZA" dirty="0">
                <a:solidFill>
                  <a:schemeClr val="bg1"/>
                </a:solidFill>
              </a:rPr>
              <a:t>The OH radical can react with many compounds in the atmosphere and thus it has a short residence time. The rates are faster than with abundant gases such as O</a:t>
            </a:r>
            <a:r>
              <a:rPr lang="en-ZA" baseline="-25000" dirty="0">
                <a:solidFill>
                  <a:schemeClr val="bg1"/>
                </a:solidFill>
              </a:rPr>
              <a:t>2</a:t>
            </a:r>
            <a:r>
              <a:rPr lang="en-ZA" dirty="0">
                <a:solidFill>
                  <a:schemeClr val="bg1"/>
                </a:solidFill>
              </a:rPr>
              <a:t>.</a:t>
            </a:r>
          </a:p>
          <a:p>
            <a:r>
              <a:rPr lang="en-ZA" dirty="0">
                <a:solidFill>
                  <a:schemeClr val="bg1"/>
                </a:solidFill>
              </a:rPr>
              <a:t>The reaction between nitrogen dioxide (NO</a:t>
            </a:r>
            <a:r>
              <a:rPr lang="en-ZA" baseline="-25000" dirty="0">
                <a:solidFill>
                  <a:schemeClr val="bg1"/>
                </a:solidFill>
              </a:rPr>
              <a:t>2</a:t>
            </a:r>
            <a:r>
              <a:rPr lang="en-ZA" dirty="0">
                <a:solidFill>
                  <a:schemeClr val="bg1"/>
                </a:solidFill>
              </a:rPr>
              <a:t>) and the OH radical leads to the formation of HNO</a:t>
            </a:r>
            <a:r>
              <a:rPr lang="en-ZA" baseline="-25000" dirty="0">
                <a:solidFill>
                  <a:schemeClr val="bg1"/>
                </a:solidFill>
              </a:rPr>
              <a:t>3</a:t>
            </a:r>
            <a:r>
              <a:rPr lang="en-ZA" dirty="0">
                <a:solidFill>
                  <a:schemeClr val="bg1"/>
                </a:solidFill>
              </a:rPr>
              <a:t>, an important contributor to acid rain.</a:t>
            </a:r>
          </a:p>
          <a:p>
            <a:pPr lvl="1" algn="ctr"/>
            <a:r>
              <a:rPr lang="en-ZA" sz="2400" b="1" i="1" dirty="0">
                <a:solidFill>
                  <a:srgbClr val="FFFF00"/>
                </a:solidFill>
              </a:rPr>
              <a:t>NO</a:t>
            </a:r>
            <a:r>
              <a:rPr lang="en-ZA" sz="2400" b="1" i="1" baseline="-25000" dirty="0">
                <a:solidFill>
                  <a:srgbClr val="FFFF00"/>
                </a:solidFill>
              </a:rPr>
              <a:t>2</a:t>
            </a:r>
            <a:r>
              <a:rPr lang="en-ZA" sz="2400" b="1" i="1" dirty="0">
                <a:solidFill>
                  <a:srgbClr val="FFFF00"/>
                </a:solidFill>
              </a:rPr>
              <a:t>(g) +OH(g) </a:t>
            </a:r>
            <a:r>
              <a:rPr lang="en-ZA" sz="2400" b="1" i="1" dirty="0">
                <a:solidFill>
                  <a:srgbClr val="FFFF00"/>
                </a:solidFill>
                <a:sym typeface="Wingdings" panose="05000000000000000000" pitchFamily="2" charset="2"/>
              </a:rPr>
              <a:t> </a:t>
            </a:r>
            <a:r>
              <a:rPr lang="en-ZA" sz="2400" b="1" i="1" dirty="0">
                <a:solidFill>
                  <a:srgbClr val="FFFF00"/>
                </a:solidFill>
              </a:rPr>
              <a:t>HNO</a:t>
            </a:r>
            <a:r>
              <a:rPr lang="en-ZA" sz="2400" b="1" i="1" baseline="-25000" dirty="0">
                <a:solidFill>
                  <a:srgbClr val="FFFF00"/>
                </a:solidFill>
              </a:rPr>
              <a:t>3</a:t>
            </a:r>
            <a:r>
              <a:rPr lang="en-ZA" sz="2400" b="1" i="1" dirty="0">
                <a:solidFill>
                  <a:srgbClr val="FFFF00"/>
                </a:solidFill>
              </a:rPr>
              <a:t>(g)</a:t>
            </a:r>
          </a:p>
        </p:txBody>
      </p:sp>
    </p:spTree>
    <p:extLst>
      <p:ext uri="{BB962C8B-B14F-4D97-AF65-F5344CB8AC3E}">
        <p14:creationId xmlns:p14="http://schemas.microsoft.com/office/powerpoint/2010/main" val="1605633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7" y="188640"/>
            <a:ext cx="9145277" cy="6467824"/>
          </a:xfrm>
        </p:spPr>
      </p:pic>
    </p:spTree>
    <p:extLst>
      <p:ext uri="{BB962C8B-B14F-4D97-AF65-F5344CB8AC3E}">
        <p14:creationId xmlns:p14="http://schemas.microsoft.com/office/powerpoint/2010/main" val="2033692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16632"/>
            <a:ext cx="8784976" cy="6552728"/>
          </a:xfrm>
        </p:spPr>
        <p:txBody>
          <a:bodyPr>
            <a:normAutofit lnSpcReduction="10000"/>
          </a:bodyPr>
          <a:lstStyle/>
          <a:p>
            <a:r>
              <a:rPr lang="en-ZA" dirty="0">
                <a:solidFill>
                  <a:schemeClr val="bg1"/>
                </a:solidFill>
              </a:rPr>
              <a:t>By contrast, kinetic measurements in the laboratory (which aim at determining the speed of reaction) show that gases that have slow rates of reaction with the OH radical have a long residence time in the atmosphere. Table 3.3 shows that OCS, N2O and even CH</a:t>
            </a:r>
            <a:r>
              <a:rPr lang="en-ZA" baseline="-25000" dirty="0">
                <a:solidFill>
                  <a:schemeClr val="bg1"/>
                </a:solidFill>
              </a:rPr>
              <a:t>4</a:t>
            </a:r>
            <a:r>
              <a:rPr lang="en-ZA" dirty="0">
                <a:solidFill>
                  <a:schemeClr val="bg1"/>
                </a:solidFill>
              </a:rPr>
              <a:t> have long residence times. </a:t>
            </a:r>
          </a:p>
          <a:p>
            <a:r>
              <a:rPr lang="en-ZA" dirty="0">
                <a:solidFill>
                  <a:schemeClr val="bg1"/>
                </a:solidFill>
              </a:rPr>
              <a:t>The CFCs (chlorofluorocarbons, Fig. 3.4b: refrigerants and aerosol propellants) also have very limited reactivity with OH. Gases like these build up in the atmosphere and eventually leak across the tropopause into the stratosphere. </a:t>
            </a:r>
          </a:p>
          <a:p>
            <a:r>
              <a:rPr lang="en-ZA" dirty="0">
                <a:solidFill>
                  <a:schemeClr val="bg1"/>
                </a:solidFill>
              </a:rPr>
              <a:t>Here a very different chemistry takes place, no longer dominated by OH but by reactions which involve </a:t>
            </a:r>
            <a:r>
              <a:rPr lang="en-ZA" b="1" i="1" dirty="0">
                <a:solidFill>
                  <a:schemeClr val="bg1"/>
                </a:solidFill>
              </a:rPr>
              <a:t>atomic oxygen (i.e. O). </a:t>
            </a:r>
          </a:p>
          <a:p>
            <a:r>
              <a:rPr lang="en-ZA" dirty="0">
                <a:solidFill>
                  <a:schemeClr val="bg1"/>
                </a:solidFill>
              </a:rPr>
              <a:t>Gases that react with atomic oxygen in the stratosphere can interfere with the production of O</a:t>
            </a:r>
            <a:r>
              <a:rPr lang="en-ZA" baseline="-25000" dirty="0">
                <a:solidFill>
                  <a:schemeClr val="bg1"/>
                </a:solidFill>
              </a:rPr>
              <a:t>3</a:t>
            </a:r>
            <a:r>
              <a:rPr lang="en-ZA" dirty="0">
                <a:solidFill>
                  <a:schemeClr val="bg1"/>
                </a:solidFill>
              </a:rPr>
              <a:t>:</a:t>
            </a:r>
          </a:p>
          <a:p>
            <a:pPr lvl="1" algn="ctr"/>
            <a:r>
              <a:rPr lang="en-ZA" b="1" i="1" dirty="0">
                <a:solidFill>
                  <a:schemeClr val="bg1"/>
                </a:solidFill>
              </a:rPr>
              <a:t>O(g) +O2(g) </a:t>
            </a:r>
            <a:r>
              <a:rPr lang="en-ZA" b="1" i="1" dirty="0">
                <a:solidFill>
                  <a:schemeClr val="bg1"/>
                </a:solidFill>
                <a:sym typeface="Wingdings" panose="05000000000000000000" pitchFamily="2" charset="2"/>
              </a:rPr>
              <a:t> </a:t>
            </a:r>
            <a:r>
              <a:rPr lang="en-ZA" b="1" i="1" dirty="0">
                <a:solidFill>
                  <a:schemeClr val="bg1"/>
                </a:solidFill>
              </a:rPr>
              <a:t>O3(g)</a:t>
            </a:r>
          </a:p>
        </p:txBody>
      </p:sp>
    </p:spTree>
    <p:extLst>
      <p:ext uri="{BB962C8B-B14F-4D97-AF65-F5344CB8AC3E}">
        <p14:creationId xmlns:p14="http://schemas.microsoft.com/office/powerpoint/2010/main" val="15856417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fontScale="92500" lnSpcReduction="10000"/>
          </a:bodyPr>
          <a:lstStyle/>
          <a:p>
            <a:r>
              <a:rPr lang="en-ZA" dirty="0">
                <a:solidFill>
                  <a:schemeClr val="bg1"/>
                </a:solidFill>
              </a:rPr>
              <a:t>And can be responsible for the depletion of the stratospheric O</a:t>
            </a:r>
            <a:r>
              <a:rPr lang="en-ZA" baseline="-25000" dirty="0">
                <a:solidFill>
                  <a:schemeClr val="bg1"/>
                </a:solidFill>
              </a:rPr>
              <a:t>3</a:t>
            </a:r>
            <a:r>
              <a:rPr lang="en-ZA" dirty="0">
                <a:solidFill>
                  <a:schemeClr val="bg1"/>
                </a:solidFill>
              </a:rPr>
              <a:t> layer. This means that CFCs are prime candidates for causing damage to stratospheric O</a:t>
            </a:r>
            <a:r>
              <a:rPr lang="en-ZA" baseline="-25000" dirty="0">
                <a:solidFill>
                  <a:schemeClr val="bg1"/>
                </a:solidFill>
              </a:rPr>
              <a:t>3</a:t>
            </a:r>
            <a:r>
              <a:rPr lang="en-ZA" dirty="0">
                <a:solidFill>
                  <a:schemeClr val="bg1"/>
                </a:solidFill>
              </a:rPr>
              <a:t> .</a:t>
            </a:r>
          </a:p>
          <a:p>
            <a:r>
              <a:rPr lang="en-ZA" dirty="0">
                <a:solidFill>
                  <a:schemeClr val="bg1"/>
                </a:solidFill>
              </a:rPr>
              <a:t>We should note that nitrogen compounds are also damaging to O</a:t>
            </a:r>
            <a:r>
              <a:rPr lang="en-ZA" baseline="-25000" dirty="0">
                <a:solidFill>
                  <a:schemeClr val="bg1"/>
                </a:solidFill>
              </a:rPr>
              <a:t>3</a:t>
            </a:r>
            <a:r>
              <a:rPr lang="en-ZA" dirty="0">
                <a:solidFill>
                  <a:schemeClr val="bg1"/>
                </a:solidFill>
              </a:rPr>
              <a:t> if they can be transported to the stratosphere, because they are involved in similar reaction sequences. </a:t>
            </a:r>
          </a:p>
          <a:p>
            <a:r>
              <a:rPr lang="en-ZA" dirty="0">
                <a:solidFill>
                  <a:schemeClr val="bg1"/>
                </a:solidFill>
              </a:rPr>
              <a:t>We have already seen that tropospheric NO</a:t>
            </a:r>
            <a:r>
              <a:rPr lang="en-ZA" baseline="-25000" dirty="0">
                <a:solidFill>
                  <a:schemeClr val="bg1"/>
                </a:solidFill>
              </a:rPr>
              <a:t>2</a:t>
            </a:r>
            <a:r>
              <a:rPr lang="en-ZA" dirty="0">
                <a:solidFill>
                  <a:schemeClr val="bg1"/>
                </a:solidFill>
              </a:rPr>
              <a:t> is unlikely to be transferred into the stratosphere . </a:t>
            </a:r>
          </a:p>
          <a:p>
            <a:r>
              <a:rPr lang="en-ZA" dirty="0">
                <a:solidFill>
                  <a:schemeClr val="bg1"/>
                </a:solidFill>
              </a:rPr>
              <a:t>It was, however, nitrogen compounds from the exhausts of commercial supersonic aircraft flying at high altitude that were the earliest suggested contaminants of concern. In this case the gases did not have to be unreactive and slowly transfer to the stratosphere, but were directly injected from aircraft engines.</a:t>
            </a:r>
            <a:endParaRPr lang="en-ZA" sz="2400" dirty="0">
              <a:solidFill>
                <a:schemeClr val="bg1"/>
              </a:solidFill>
            </a:endParaRPr>
          </a:p>
        </p:txBody>
      </p:sp>
    </p:spTree>
    <p:extLst>
      <p:ext uri="{BB962C8B-B14F-4D97-AF65-F5344CB8AC3E}">
        <p14:creationId xmlns:p14="http://schemas.microsoft.com/office/powerpoint/2010/main" val="3826846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476672"/>
            <a:ext cx="8784976" cy="6192688"/>
          </a:xfrm>
        </p:spPr>
        <p:txBody>
          <a:bodyPr>
            <a:normAutofit lnSpcReduction="10000"/>
          </a:bodyPr>
          <a:lstStyle/>
          <a:p>
            <a:r>
              <a:rPr lang="en-ZA" dirty="0">
                <a:solidFill>
                  <a:schemeClr val="bg1"/>
                </a:solidFill>
              </a:rPr>
              <a:t>A large stratospheric transport fleet never came about, so attention has now turned to N</a:t>
            </a:r>
            <a:r>
              <a:rPr lang="en-ZA" baseline="-25000" dirty="0">
                <a:solidFill>
                  <a:schemeClr val="bg1"/>
                </a:solidFill>
              </a:rPr>
              <a:t>2</a:t>
            </a:r>
            <a:r>
              <a:rPr lang="en-ZA" dirty="0">
                <a:solidFill>
                  <a:schemeClr val="bg1"/>
                </a:solidFill>
              </a:rPr>
              <a:t>O, a much more inert oxide of nitrogen produced at ground level and quite capable of getting into the stratosphere. </a:t>
            </a:r>
          </a:p>
          <a:p>
            <a:r>
              <a:rPr lang="en-ZA" dirty="0">
                <a:solidFill>
                  <a:schemeClr val="bg1"/>
                </a:solidFill>
              </a:rPr>
              <a:t>This gas is produced both from biological activities in fertile soils and by a range of combustion processes—most interestingly, automobile engines with catalytic converters.</a:t>
            </a:r>
          </a:p>
          <a:p>
            <a:r>
              <a:rPr lang="en-ZA" dirty="0">
                <a:solidFill>
                  <a:schemeClr val="bg1"/>
                </a:solidFill>
              </a:rPr>
              <a:t>Finally, we should note that some reactions lead to the formation of particles in the atmosphere. Most particles are effectively removed by rainfall and thus have residence times close to the 4–10 days of atmospheric water. </a:t>
            </a:r>
          </a:p>
          <a:p>
            <a:r>
              <a:rPr lang="en-ZA" dirty="0">
                <a:solidFill>
                  <a:schemeClr val="bg1"/>
                </a:solidFill>
              </a:rPr>
              <a:t>By contrast, very small particles in the 0.1–1mm size range are not very effectively removed by rain droplets and have rather longer residence times.</a:t>
            </a:r>
            <a:endParaRPr lang="en-ZA" sz="2400" dirty="0">
              <a:solidFill>
                <a:schemeClr val="bg1"/>
              </a:solidFill>
            </a:endParaRPr>
          </a:p>
        </p:txBody>
      </p:sp>
    </p:spTree>
    <p:extLst>
      <p:ext uri="{BB962C8B-B14F-4D97-AF65-F5344CB8AC3E}">
        <p14:creationId xmlns:p14="http://schemas.microsoft.com/office/powerpoint/2010/main" val="15675788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720080"/>
          </a:xfrm>
        </p:spPr>
        <p:txBody>
          <a:bodyPr>
            <a:noAutofit/>
          </a:bodyPr>
          <a:lstStyle/>
          <a:p>
            <a:pPr algn="ctr"/>
            <a:r>
              <a:rPr lang="en-ZA" b="1" dirty="0"/>
              <a:t>The urban atmosphere</a:t>
            </a:r>
            <a:endParaRPr lang="en-ZA" sz="2400" dirty="0"/>
          </a:p>
        </p:txBody>
      </p:sp>
      <p:sp>
        <p:nvSpPr>
          <p:cNvPr id="3" name="Content Placeholder 2"/>
          <p:cNvSpPr>
            <a:spLocks noGrp="1"/>
          </p:cNvSpPr>
          <p:nvPr>
            <p:ph idx="1"/>
          </p:nvPr>
        </p:nvSpPr>
        <p:spPr>
          <a:xfrm>
            <a:off x="179512" y="836712"/>
            <a:ext cx="8784976" cy="5832648"/>
          </a:xfrm>
        </p:spPr>
        <p:txBody>
          <a:bodyPr>
            <a:normAutofit fontScale="85000" lnSpcReduction="10000"/>
          </a:bodyPr>
          <a:lstStyle/>
          <a:p>
            <a:r>
              <a:rPr lang="en-ZA" dirty="0">
                <a:solidFill>
                  <a:schemeClr val="bg1"/>
                </a:solidFill>
              </a:rPr>
              <a:t>In the section above we began to look </a:t>
            </a:r>
            <a:r>
              <a:rPr lang="en-ZA" b="1" i="1" u="sng" dirty="0">
                <a:solidFill>
                  <a:schemeClr val="bg1"/>
                </a:solidFill>
              </a:rPr>
              <a:t>at human influence </a:t>
            </a:r>
            <a:r>
              <a:rPr lang="en-ZA" dirty="0">
                <a:solidFill>
                  <a:schemeClr val="bg1"/>
                </a:solidFill>
              </a:rPr>
              <a:t>on the atmosphere.</a:t>
            </a:r>
          </a:p>
          <a:p>
            <a:r>
              <a:rPr lang="en-ZA" dirty="0">
                <a:solidFill>
                  <a:schemeClr val="bg1"/>
                </a:solidFill>
              </a:rPr>
              <a:t>The changes wrought by humans are important, though often subtle on the</a:t>
            </a:r>
          </a:p>
          <a:p>
            <a:r>
              <a:rPr lang="en-ZA" dirty="0">
                <a:solidFill>
                  <a:schemeClr val="bg1"/>
                </a:solidFill>
              </a:rPr>
              <a:t>global scale. It is in the urban atmosphere where human influence shows its clearest</a:t>
            </a:r>
          </a:p>
          <a:p>
            <a:r>
              <a:rPr lang="en-ZA" dirty="0">
                <a:solidFill>
                  <a:schemeClr val="bg1"/>
                </a:solidFill>
              </a:rPr>
              <a:t>impact, so it is necessary to treat the chemistry of the urban atmosphere as a</a:t>
            </a:r>
          </a:p>
          <a:p>
            <a:r>
              <a:rPr lang="en-ZA" dirty="0">
                <a:solidFill>
                  <a:schemeClr val="bg1"/>
                </a:solidFill>
              </a:rPr>
              <a:t>special case.</a:t>
            </a:r>
          </a:p>
          <a:p>
            <a:r>
              <a:rPr lang="en-ZA" dirty="0">
                <a:solidFill>
                  <a:schemeClr val="bg1"/>
                </a:solidFill>
              </a:rPr>
              <a:t>In urban environments there are pollutant compounds emitted to the atmosphere</a:t>
            </a:r>
          </a:p>
          <a:p>
            <a:r>
              <a:rPr lang="en-ZA" dirty="0">
                <a:solidFill>
                  <a:schemeClr val="bg1"/>
                </a:solidFill>
              </a:rPr>
              <a:t>directly and these are </a:t>
            </a:r>
            <a:r>
              <a:rPr lang="en-ZA" b="1" i="1" u="sng" dirty="0">
                <a:solidFill>
                  <a:schemeClr val="bg1"/>
                </a:solidFill>
              </a:rPr>
              <a:t>called primary pollutants</a:t>
            </a:r>
            <a:r>
              <a:rPr lang="en-ZA" dirty="0">
                <a:solidFill>
                  <a:schemeClr val="bg1"/>
                </a:solidFill>
              </a:rPr>
              <a:t>. Smoke is the archetypical</a:t>
            </a:r>
          </a:p>
          <a:p>
            <a:r>
              <a:rPr lang="en-ZA" dirty="0">
                <a:solidFill>
                  <a:schemeClr val="bg1"/>
                </a:solidFill>
              </a:rPr>
              <a:t>example of a primary pollutant. However, many compounds undergo reactions in the atmosphere, as we have seen in the section above. </a:t>
            </a:r>
          </a:p>
          <a:p>
            <a:r>
              <a:rPr lang="en-ZA" dirty="0">
                <a:solidFill>
                  <a:schemeClr val="bg1"/>
                </a:solidFill>
              </a:rPr>
              <a:t>The products of such reactions are called secondary pollutants. Thus, many primary pollutants can react to </a:t>
            </a:r>
            <a:r>
              <a:rPr lang="en-ZA" b="1" i="1" u="sng" dirty="0">
                <a:solidFill>
                  <a:schemeClr val="bg1"/>
                </a:solidFill>
              </a:rPr>
              <a:t>produce secondary pollutants</a:t>
            </a:r>
            <a:r>
              <a:rPr lang="en-ZA" dirty="0">
                <a:solidFill>
                  <a:schemeClr val="bg1"/>
                </a:solidFill>
              </a:rPr>
              <a:t>. It is the distinction between primary and secondary pollution that now governs our understanding of the difference between </a:t>
            </a:r>
            <a:r>
              <a:rPr lang="en-ZA" b="1" i="1" u="sng" dirty="0">
                <a:solidFill>
                  <a:schemeClr val="bg1"/>
                </a:solidFill>
              </a:rPr>
              <a:t>two quite distinct types </a:t>
            </a:r>
            <a:r>
              <a:rPr lang="en-ZA" dirty="0">
                <a:solidFill>
                  <a:schemeClr val="bg1"/>
                </a:solidFill>
              </a:rPr>
              <a:t>of air pollution that affect major cities of the world.</a:t>
            </a:r>
            <a:endParaRPr lang="en-ZA" sz="2400" dirty="0">
              <a:solidFill>
                <a:schemeClr val="bg1"/>
              </a:solidFill>
            </a:endParaRPr>
          </a:p>
        </p:txBody>
      </p:sp>
    </p:spTree>
    <p:extLst>
      <p:ext uri="{BB962C8B-B14F-4D97-AF65-F5344CB8AC3E}">
        <p14:creationId xmlns:p14="http://schemas.microsoft.com/office/powerpoint/2010/main" val="196584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u="sng" dirty="0">
                <a:cs typeface="Trebuchet MS" pitchFamily="34" charset="0"/>
              </a:rPr>
              <a:t>Course Outline </a:t>
            </a:r>
            <a:r>
              <a:rPr lang="en-GB" altLang="en-US" u="sng" dirty="0">
                <a:cs typeface="Trebuchet MS" pitchFamily="34" charset="0"/>
              </a:rPr>
              <a:t>: </a:t>
            </a:r>
            <a:r>
              <a:rPr lang="en-GB" altLang="en-US" b="1" i="1" u="sng" dirty="0" err="1">
                <a:cs typeface="Trebuchet MS" pitchFamily="34" charset="0"/>
              </a:rPr>
              <a:t>contn</a:t>
            </a:r>
            <a:r>
              <a:rPr lang="en-GB" altLang="en-US" b="1" i="1" u="sng" dirty="0">
                <a:cs typeface="Trebuchet MS" pitchFamily="34" charset="0"/>
              </a:rPr>
              <a:t>.</a:t>
            </a:r>
            <a:endParaRPr lang="en-ZA" dirty="0"/>
          </a:p>
        </p:txBody>
      </p:sp>
      <p:sp>
        <p:nvSpPr>
          <p:cNvPr id="3" name="Content Placeholder 2"/>
          <p:cNvSpPr>
            <a:spLocks noGrp="1"/>
          </p:cNvSpPr>
          <p:nvPr>
            <p:ph idx="1"/>
          </p:nvPr>
        </p:nvSpPr>
        <p:spPr>
          <a:xfrm>
            <a:off x="857251" y="2249487"/>
            <a:ext cx="7429499" cy="3541714"/>
          </a:xfrm>
        </p:spPr>
        <p:txBody>
          <a:bodyPr>
            <a:normAutofit fontScale="85000" lnSpcReduction="20000"/>
          </a:bodyPr>
          <a:lstStyle/>
          <a:p>
            <a:r>
              <a:rPr lang="en-GB" b="1" u="sng" dirty="0"/>
              <a:t>WEEK 9:</a:t>
            </a:r>
            <a:endParaRPr lang="en-ZA" dirty="0"/>
          </a:p>
          <a:p>
            <a:r>
              <a:rPr lang="en-GB" b="1" dirty="0"/>
              <a:t>TOPIC: </a:t>
            </a:r>
            <a:r>
              <a:rPr lang="en-US" b="1" dirty="0"/>
              <a:t>CHAPTER 7: SOIL ENVIRONMENTAL CHEMISTRY</a:t>
            </a:r>
            <a:br>
              <a:rPr lang="en-US" dirty="0"/>
            </a:br>
            <a:r>
              <a:rPr lang="en-US" dirty="0"/>
              <a:t>1 Nature and Composition of Soil</a:t>
            </a:r>
            <a:br>
              <a:rPr lang="en-US" dirty="0"/>
            </a:br>
            <a:r>
              <a:rPr lang="en-US" dirty="0"/>
              <a:t>2 Acid-Base and Ion Exchange Reactions in Soils</a:t>
            </a:r>
            <a:br>
              <a:rPr lang="en-US" dirty="0"/>
            </a:br>
            <a:r>
              <a:rPr lang="en-US" dirty="0"/>
              <a:t>3 Macronutrients and Micronutrients in Soil</a:t>
            </a:r>
            <a:endParaRPr lang="en-ZA" dirty="0"/>
          </a:p>
          <a:p>
            <a:r>
              <a:rPr lang="en-GB" b="1" u="sng" dirty="0"/>
              <a:t>WEEK 10:</a:t>
            </a:r>
            <a:endParaRPr lang="en-ZA" dirty="0"/>
          </a:p>
          <a:p>
            <a:r>
              <a:rPr lang="en-GB" b="1" dirty="0"/>
              <a:t>TOPIC: </a:t>
            </a:r>
            <a:r>
              <a:rPr lang="en-US" b="1" dirty="0"/>
              <a:t>CHAPTER 7: SOIL ENVIRONMENTAL CHEMISTRY</a:t>
            </a:r>
            <a:br>
              <a:rPr lang="en-US" dirty="0"/>
            </a:br>
            <a:r>
              <a:rPr lang="en-US" dirty="0"/>
              <a:t>4 Fertilizers</a:t>
            </a:r>
            <a:br>
              <a:rPr lang="en-US" dirty="0"/>
            </a:br>
            <a:r>
              <a:rPr lang="en-US" dirty="0"/>
              <a:t>5 Wastes and Pollutants in Soil</a:t>
            </a:r>
            <a:br>
              <a:rPr lang="en-US" dirty="0"/>
            </a:br>
            <a:r>
              <a:rPr lang="en-US" dirty="0"/>
              <a:t>6 Soil Loss and Degradation</a:t>
            </a:r>
            <a:endParaRPr lang="en-ZA" dirty="0"/>
          </a:p>
          <a:p>
            <a:endParaRPr lang="en-ZA" dirty="0"/>
          </a:p>
        </p:txBody>
      </p:sp>
    </p:spTree>
    <p:extLst>
      <p:ext uri="{BB962C8B-B14F-4D97-AF65-F5344CB8AC3E}">
        <p14:creationId xmlns:p14="http://schemas.microsoft.com/office/powerpoint/2010/main" val="4086461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ctr"/>
            <a:r>
              <a:rPr lang="en-ZA" sz="2400" b="1" dirty="0"/>
              <a:t>London smog—primary pollution</a:t>
            </a:r>
            <a:endParaRPr lang="en-ZA" sz="2400" dirty="0"/>
          </a:p>
        </p:txBody>
      </p:sp>
      <p:sp>
        <p:nvSpPr>
          <p:cNvPr id="3" name="Content Placeholder 2"/>
          <p:cNvSpPr>
            <a:spLocks noGrp="1"/>
          </p:cNvSpPr>
          <p:nvPr>
            <p:ph idx="1"/>
          </p:nvPr>
        </p:nvSpPr>
        <p:spPr>
          <a:xfrm>
            <a:off x="179512" y="1052736"/>
            <a:ext cx="8784976" cy="5616624"/>
          </a:xfrm>
        </p:spPr>
        <p:txBody>
          <a:bodyPr>
            <a:normAutofit fontScale="92500" lnSpcReduction="10000"/>
          </a:bodyPr>
          <a:lstStyle/>
          <a:p>
            <a:r>
              <a:rPr lang="en-ZA" dirty="0">
                <a:solidFill>
                  <a:schemeClr val="bg1"/>
                </a:solidFill>
              </a:rPr>
              <a:t>Urban pollution is largely the product of </a:t>
            </a:r>
            <a:r>
              <a:rPr lang="en-ZA" b="1" i="1" u="sng" dirty="0">
                <a:solidFill>
                  <a:schemeClr val="bg1"/>
                </a:solidFill>
              </a:rPr>
              <a:t>combustion processes</a:t>
            </a:r>
            <a:r>
              <a:rPr lang="en-ZA" dirty="0">
                <a:solidFill>
                  <a:schemeClr val="bg1"/>
                </a:solidFill>
              </a:rPr>
              <a:t>. In ancient times cities such as Imperial Rome experienced pollution problems due to wood smoke.</a:t>
            </a:r>
          </a:p>
          <a:p>
            <a:r>
              <a:rPr lang="en-ZA" dirty="0">
                <a:solidFill>
                  <a:schemeClr val="bg1"/>
                </a:solidFill>
              </a:rPr>
              <a:t>However, it was the transition to fossil fuel burning that caused the rapid development of air pollution problems. The inhabitants of London have burnt coal since the 13th century. </a:t>
            </a:r>
          </a:p>
          <a:p>
            <a:r>
              <a:rPr lang="en-ZA" dirty="0">
                <a:solidFill>
                  <a:schemeClr val="bg1"/>
                </a:solidFill>
              </a:rPr>
              <a:t>Concern and attempts to regulate coal burning began almost immediately, as there was a perceptible and rather strange smell associated with it.</a:t>
            </a:r>
          </a:p>
          <a:p>
            <a:r>
              <a:rPr lang="en-ZA" dirty="0">
                <a:solidFill>
                  <a:schemeClr val="bg1"/>
                </a:solidFill>
              </a:rPr>
              <a:t>Medieval Londoners thought this smell might be associated with disease.</a:t>
            </a:r>
          </a:p>
          <a:p>
            <a:r>
              <a:rPr lang="en-ZA" dirty="0">
                <a:solidFill>
                  <a:schemeClr val="bg1"/>
                </a:solidFill>
              </a:rPr>
              <a:t>Fuels usually consist of hydrocarbons, except in particularly exotic applications such as rocketry, where nitrogen, aluminium (Al) and even beryllium (Be) are sometimes used. </a:t>
            </a:r>
          </a:p>
          <a:p>
            <a:r>
              <a:rPr lang="en-ZA" dirty="0">
                <a:solidFill>
                  <a:schemeClr val="bg1"/>
                </a:solidFill>
              </a:rPr>
              <a:t>:</a:t>
            </a:r>
            <a:endParaRPr lang="en-ZA" sz="2400" dirty="0">
              <a:solidFill>
                <a:schemeClr val="bg1"/>
              </a:solidFill>
            </a:endParaRPr>
          </a:p>
        </p:txBody>
      </p:sp>
    </p:spTree>
    <p:extLst>
      <p:ext uri="{BB962C8B-B14F-4D97-AF65-F5344CB8AC3E}">
        <p14:creationId xmlns:p14="http://schemas.microsoft.com/office/powerpoint/2010/main" val="26959573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720080"/>
          </a:xfrm>
        </p:spPr>
        <p:txBody>
          <a:bodyPr>
            <a:noAutofit/>
          </a:bodyPr>
          <a:lstStyle/>
          <a:p>
            <a:pPr algn="l"/>
            <a:r>
              <a:rPr lang="en-ZA" sz="2400" dirty="0"/>
              <a:t>.</a:t>
            </a:r>
          </a:p>
        </p:txBody>
      </p:sp>
      <p:sp>
        <p:nvSpPr>
          <p:cNvPr id="3" name="Content Placeholder 2"/>
          <p:cNvSpPr>
            <a:spLocks noGrp="1"/>
          </p:cNvSpPr>
          <p:nvPr>
            <p:ph idx="1"/>
          </p:nvPr>
        </p:nvSpPr>
        <p:spPr>
          <a:xfrm>
            <a:off x="179512" y="836712"/>
            <a:ext cx="8784976" cy="5832648"/>
          </a:xfrm>
        </p:spPr>
        <p:txBody>
          <a:bodyPr>
            <a:normAutofit/>
          </a:bodyPr>
          <a:lstStyle/>
          <a:p>
            <a:r>
              <a:rPr lang="en-ZA" dirty="0">
                <a:solidFill>
                  <a:schemeClr val="bg1"/>
                </a:solidFill>
              </a:rPr>
              <a:t>Normal fuel combustion is an oxidation reaction and can be described</a:t>
            </a:r>
          </a:p>
          <a:p>
            <a:pPr lvl="1"/>
            <a:r>
              <a:rPr lang="pt-BR" sz="2400" b="1" i="1" dirty="0">
                <a:solidFill>
                  <a:srgbClr val="FFFF00"/>
                </a:solidFill>
              </a:rPr>
              <a:t>‘4CH’ </a:t>
            </a:r>
            <a:r>
              <a:rPr lang="pt-BR" sz="2400" b="1" i="1" baseline="-25000" dirty="0">
                <a:solidFill>
                  <a:srgbClr val="FFFF00"/>
                </a:solidFill>
              </a:rPr>
              <a:t>(fuel) </a:t>
            </a:r>
            <a:r>
              <a:rPr lang="pt-BR" sz="2400" b="1" i="1" dirty="0">
                <a:solidFill>
                  <a:srgbClr val="FFFF00"/>
                </a:solidFill>
              </a:rPr>
              <a:t>+5O</a:t>
            </a:r>
            <a:r>
              <a:rPr lang="pt-BR" sz="2400" b="1" i="1" baseline="-25000" dirty="0">
                <a:solidFill>
                  <a:srgbClr val="FFFF00"/>
                </a:solidFill>
              </a:rPr>
              <a:t>2(g)</a:t>
            </a:r>
            <a:r>
              <a:rPr lang="pt-BR" sz="2400" b="1" i="1" dirty="0">
                <a:solidFill>
                  <a:srgbClr val="FFFF00"/>
                </a:solidFill>
              </a:rPr>
              <a:t> </a:t>
            </a:r>
            <a:r>
              <a:rPr lang="pt-BR" sz="2400" b="1" i="1" dirty="0">
                <a:solidFill>
                  <a:srgbClr val="FFFF00"/>
                </a:solidFill>
                <a:sym typeface="Wingdings" panose="05000000000000000000" pitchFamily="2" charset="2"/>
              </a:rPr>
              <a:t></a:t>
            </a:r>
            <a:r>
              <a:rPr lang="pt-BR" sz="2400" b="1" i="1" dirty="0">
                <a:solidFill>
                  <a:srgbClr val="FFFF00"/>
                </a:solidFill>
              </a:rPr>
              <a:t> 4CO</a:t>
            </a:r>
            <a:r>
              <a:rPr lang="pt-BR" sz="2400" b="1" i="1" baseline="-25000" dirty="0">
                <a:solidFill>
                  <a:srgbClr val="FFFF00"/>
                </a:solidFill>
              </a:rPr>
              <a:t>2(g) </a:t>
            </a:r>
            <a:r>
              <a:rPr lang="pt-BR" sz="2400" b="1" i="1" dirty="0">
                <a:solidFill>
                  <a:srgbClr val="FFFF00"/>
                </a:solidFill>
              </a:rPr>
              <a:t>(carbon dixide) + 2H</a:t>
            </a:r>
            <a:r>
              <a:rPr lang="pt-BR" sz="2400" b="1" i="1" baseline="-25000" dirty="0">
                <a:solidFill>
                  <a:srgbClr val="FFFF00"/>
                </a:solidFill>
              </a:rPr>
              <a:t>2</a:t>
            </a:r>
            <a:r>
              <a:rPr lang="pt-BR" sz="2400" b="1" i="1" dirty="0">
                <a:solidFill>
                  <a:srgbClr val="FFFF00"/>
                </a:solidFill>
              </a:rPr>
              <a:t>O</a:t>
            </a:r>
            <a:r>
              <a:rPr lang="pt-BR" sz="2400" b="1" i="1" baseline="-25000" dirty="0">
                <a:solidFill>
                  <a:srgbClr val="FFFF00"/>
                </a:solidFill>
              </a:rPr>
              <a:t>(g)</a:t>
            </a:r>
          </a:p>
          <a:p>
            <a:r>
              <a:rPr lang="en-ZA" dirty="0">
                <a:solidFill>
                  <a:schemeClr val="bg1"/>
                </a:solidFill>
              </a:rPr>
              <a:t>This would not seem an especially dangerous activity as neither CO2 nor water is particularly toxic. However, let us consider a situation where there is not enough O2 during combustion, i.e. as might occur inside an engine or boiler. The equation might now be written:</a:t>
            </a:r>
          </a:p>
          <a:p>
            <a:pPr marL="685800" lvl="2" algn="ctr">
              <a:spcBef>
                <a:spcPts val="1000"/>
              </a:spcBef>
            </a:pPr>
            <a:r>
              <a:rPr lang="pt-BR" sz="2400" b="1" i="1" dirty="0">
                <a:solidFill>
                  <a:srgbClr val="FFFF00"/>
                </a:solidFill>
              </a:rPr>
              <a:t>‘4CH’ </a:t>
            </a:r>
            <a:r>
              <a:rPr lang="pt-BR" sz="2400" b="1" i="1" baseline="-25000" dirty="0">
                <a:solidFill>
                  <a:srgbClr val="FFFF00"/>
                </a:solidFill>
              </a:rPr>
              <a:t>(fuel) </a:t>
            </a:r>
            <a:r>
              <a:rPr lang="pt-BR" sz="2400" b="1" i="1" dirty="0">
                <a:solidFill>
                  <a:srgbClr val="FFFF00"/>
                </a:solidFill>
              </a:rPr>
              <a:t>+3O</a:t>
            </a:r>
            <a:r>
              <a:rPr lang="pt-BR" sz="2400" b="1" i="1" baseline="-25000" dirty="0">
                <a:solidFill>
                  <a:srgbClr val="FFFF00"/>
                </a:solidFill>
              </a:rPr>
              <a:t>2(g)</a:t>
            </a:r>
            <a:r>
              <a:rPr lang="pt-BR" sz="2400" b="1" i="1" dirty="0">
                <a:solidFill>
                  <a:srgbClr val="FFFF00"/>
                </a:solidFill>
              </a:rPr>
              <a:t> </a:t>
            </a:r>
            <a:r>
              <a:rPr lang="pt-BR" sz="2400" b="1" i="1" dirty="0">
                <a:solidFill>
                  <a:srgbClr val="FFFF00"/>
                </a:solidFill>
                <a:sym typeface="Wingdings" panose="05000000000000000000" pitchFamily="2" charset="2"/>
              </a:rPr>
              <a:t></a:t>
            </a:r>
            <a:r>
              <a:rPr lang="pt-BR" sz="2400" b="1" i="1" dirty="0">
                <a:solidFill>
                  <a:srgbClr val="FFFF00"/>
                </a:solidFill>
              </a:rPr>
              <a:t> 4CO</a:t>
            </a:r>
            <a:r>
              <a:rPr lang="pt-BR" sz="2400" b="1" i="1" baseline="-25000" dirty="0">
                <a:solidFill>
                  <a:srgbClr val="FFFF00"/>
                </a:solidFill>
              </a:rPr>
              <a:t>(g)</a:t>
            </a:r>
            <a:r>
              <a:rPr lang="pt-BR" sz="2400" b="1" i="1" dirty="0">
                <a:solidFill>
                  <a:srgbClr val="FFFF00"/>
                </a:solidFill>
              </a:rPr>
              <a:t>(carbon monoxide) + 2H</a:t>
            </a:r>
            <a:r>
              <a:rPr lang="pt-BR" sz="2400" b="1" i="1" baseline="-25000" dirty="0">
                <a:solidFill>
                  <a:srgbClr val="FFFF00"/>
                </a:solidFill>
              </a:rPr>
              <a:t>2</a:t>
            </a:r>
            <a:r>
              <a:rPr lang="pt-BR" sz="2400" b="1" i="1" dirty="0">
                <a:solidFill>
                  <a:srgbClr val="FFFF00"/>
                </a:solidFill>
              </a:rPr>
              <a:t>O</a:t>
            </a:r>
            <a:r>
              <a:rPr lang="pt-BR" sz="2400" b="1" i="1" baseline="-25000" dirty="0">
                <a:solidFill>
                  <a:srgbClr val="FFFF00"/>
                </a:solidFill>
              </a:rPr>
              <a:t>(g)</a:t>
            </a:r>
          </a:p>
          <a:p>
            <a:r>
              <a:rPr lang="en-ZA" dirty="0">
                <a:solidFill>
                  <a:schemeClr val="bg1"/>
                </a:solidFill>
              </a:rPr>
              <a:t>Here we have produced carbon monoxide (CO), a poisonous gas. With even less oxygen we can get carbon (i.e. smoke):</a:t>
            </a:r>
          </a:p>
          <a:p>
            <a:pPr marL="228600" lvl="2" algn="ctr">
              <a:spcBef>
                <a:spcPts val="1000"/>
              </a:spcBef>
            </a:pPr>
            <a:r>
              <a:rPr lang="pt-BR" sz="2400" b="1" i="1" dirty="0">
                <a:solidFill>
                  <a:srgbClr val="FFFF00"/>
                </a:solidFill>
              </a:rPr>
              <a:t>‘4CH’ </a:t>
            </a:r>
            <a:r>
              <a:rPr lang="pt-BR" sz="2400" b="1" i="1" baseline="-25000" dirty="0">
                <a:solidFill>
                  <a:srgbClr val="FFFF00"/>
                </a:solidFill>
              </a:rPr>
              <a:t>(fuel) </a:t>
            </a:r>
            <a:r>
              <a:rPr lang="pt-BR" sz="2400" b="1" i="1" dirty="0">
                <a:solidFill>
                  <a:srgbClr val="FFFF00"/>
                </a:solidFill>
              </a:rPr>
              <a:t>+O</a:t>
            </a:r>
            <a:r>
              <a:rPr lang="pt-BR" sz="2400" b="1" i="1" baseline="-25000" dirty="0">
                <a:solidFill>
                  <a:srgbClr val="FFFF00"/>
                </a:solidFill>
              </a:rPr>
              <a:t>2(g) </a:t>
            </a:r>
            <a:r>
              <a:rPr lang="pt-BR" sz="2400" b="1" i="1" dirty="0">
                <a:solidFill>
                  <a:srgbClr val="FFFF00"/>
                </a:solidFill>
                <a:sym typeface="Wingdings" panose="05000000000000000000" pitchFamily="2" charset="2"/>
              </a:rPr>
              <a:t></a:t>
            </a:r>
            <a:r>
              <a:rPr lang="pt-BR" sz="2400" b="1" i="1" dirty="0">
                <a:solidFill>
                  <a:srgbClr val="FFFF00"/>
                </a:solidFill>
              </a:rPr>
              <a:t> 4C</a:t>
            </a:r>
            <a:r>
              <a:rPr lang="pt-BR" sz="2400" b="1" i="1" baseline="-25000" dirty="0">
                <a:solidFill>
                  <a:srgbClr val="FFFF00"/>
                </a:solidFill>
              </a:rPr>
              <a:t>(s)</a:t>
            </a:r>
            <a:r>
              <a:rPr lang="pt-BR" sz="2400" b="1" i="1" dirty="0">
                <a:solidFill>
                  <a:srgbClr val="FFFF00"/>
                </a:solidFill>
              </a:rPr>
              <a:t> (smoke)+ 2H</a:t>
            </a:r>
            <a:r>
              <a:rPr lang="pt-BR" sz="2400" b="1" i="1" baseline="-25000" dirty="0">
                <a:solidFill>
                  <a:srgbClr val="FFFF00"/>
                </a:solidFill>
              </a:rPr>
              <a:t>2</a:t>
            </a:r>
            <a:r>
              <a:rPr lang="pt-BR" sz="2400" b="1" i="1" dirty="0">
                <a:solidFill>
                  <a:srgbClr val="FFFF00"/>
                </a:solidFill>
              </a:rPr>
              <a:t>O</a:t>
            </a:r>
            <a:r>
              <a:rPr lang="pt-BR" sz="2400" b="1" i="1" baseline="-25000" dirty="0">
                <a:solidFill>
                  <a:srgbClr val="FFFF00"/>
                </a:solidFill>
              </a:rPr>
              <a:t>(g)</a:t>
            </a:r>
          </a:p>
          <a:p>
            <a:endParaRPr lang="pt-BR" dirty="0"/>
          </a:p>
        </p:txBody>
      </p:sp>
    </p:spTree>
    <p:extLst>
      <p:ext uri="{BB962C8B-B14F-4D97-AF65-F5344CB8AC3E}">
        <p14:creationId xmlns:p14="http://schemas.microsoft.com/office/powerpoint/2010/main" val="510575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476672"/>
            <a:ext cx="8784976" cy="6192688"/>
          </a:xfrm>
        </p:spPr>
        <p:txBody>
          <a:bodyPr>
            <a:normAutofit fontScale="85000" lnSpcReduction="10000"/>
          </a:bodyPr>
          <a:lstStyle/>
          <a:p>
            <a:r>
              <a:rPr lang="en-ZA" dirty="0">
                <a:solidFill>
                  <a:schemeClr val="bg1"/>
                </a:solidFill>
              </a:rPr>
              <a:t>At low temperatures, in situations where there is relatively little O2, </a:t>
            </a:r>
            <a:r>
              <a:rPr lang="en-ZA" b="1" i="1" dirty="0">
                <a:solidFill>
                  <a:schemeClr val="bg1"/>
                </a:solidFill>
              </a:rPr>
              <a:t>pyrolysis reactions </a:t>
            </a:r>
            <a:r>
              <a:rPr lang="en-ZA" dirty="0">
                <a:solidFill>
                  <a:schemeClr val="bg1"/>
                </a:solidFill>
              </a:rPr>
              <a:t>(i.e. reactions where decomposition takes place as a result of heat) may cause a rearrangement of atoms that can lead to the formation of polycyclic aromatic hydrocarbons (PAH) during combustion. The most notorious of these is benzo[</a:t>
            </a:r>
            <a:r>
              <a:rPr lang="en-ZA" i="1" dirty="0">
                <a:solidFill>
                  <a:schemeClr val="bg1"/>
                </a:solidFill>
              </a:rPr>
              <a:t>a</a:t>
            </a:r>
            <a:r>
              <a:rPr lang="en-ZA" dirty="0">
                <a:solidFill>
                  <a:schemeClr val="bg1"/>
                </a:solidFill>
              </a:rPr>
              <a:t>]</a:t>
            </a:r>
            <a:r>
              <a:rPr lang="en-ZA" dirty="0" err="1">
                <a:solidFill>
                  <a:schemeClr val="bg1"/>
                </a:solidFill>
              </a:rPr>
              <a:t>pyrene</a:t>
            </a:r>
            <a:r>
              <a:rPr lang="en-ZA" dirty="0">
                <a:solidFill>
                  <a:schemeClr val="bg1"/>
                </a:solidFill>
              </a:rPr>
              <a:t> (B[</a:t>
            </a:r>
            <a:r>
              <a:rPr lang="en-ZA" i="1" dirty="0">
                <a:solidFill>
                  <a:schemeClr val="bg1"/>
                </a:solidFill>
              </a:rPr>
              <a:t>a</a:t>
            </a:r>
            <a:r>
              <a:rPr lang="en-ZA" dirty="0">
                <a:solidFill>
                  <a:schemeClr val="bg1"/>
                </a:solidFill>
              </a:rPr>
              <a:t>]P; see Fig. 2.4), a cancer-inducing compound.</a:t>
            </a:r>
          </a:p>
          <a:p>
            <a:r>
              <a:rPr lang="en-ZA" dirty="0">
                <a:solidFill>
                  <a:schemeClr val="bg1"/>
                </a:solidFill>
              </a:rPr>
              <a:t>Thus, although the combustion of fuels would initially seem a harmless activity, it can produce a range of pollutant carbon compounds. </a:t>
            </a:r>
          </a:p>
          <a:p>
            <a:r>
              <a:rPr lang="en-ZA" dirty="0">
                <a:solidFill>
                  <a:schemeClr val="bg1"/>
                </a:solidFill>
              </a:rPr>
              <a:t>When the earliest steam engines were being designed, engineers saw that an excess of oxygen would help convert all the carbon to CO</a:t>
            </a:r>
            <a:r>
              <a:rPr lang="en-ZA" baseline="-25000" dirty="0">
                <a:solidFill>
                  <a:schemeClr val="bg1"/>
                </a:solidFill>
              </a:rPr>
              <a:t>2</a:t>
            </a:r>
            <a:r>
              <a:rPr lang="en-ZA" dirty="0">
                <a:solidFill>
                  <a:schemeClr val="bg1"/>
                </a:solidFill>
              </a:rPr>
              <a:t>. To overcome this they adopted a philosophy of ‘burning your own smoke’, even though this required considerable skill to implement and was consequently of only limited success.</a:t>
            </a:r>
          </a:p>
          <a:p>
            <a:r>
              <a:rPr lang="en-ZA" dirty="0">
                <a:solidFill>
                  <a:schemeClr val="bg1"/>
                </a:solidFill>
              </a:rPr>
              <a:t>In addition to these problems, contaminants within the fuel can also cause air pollution. The most common and worrisome impurity in fossil fuels is sulphur (S), partly present as the mineral pyrite, FeS</a:t>
            </a:r>
            <a:r>
              <a:rPr lang="en-ZA" baseline="-25000" dirty="0">
                <a:solidFill>
                  <a:schemeClr val="bg1"/>
                </a:solidFill>
              </a:rPr>
              <a:t>2</a:t>
            </a:r>
            <a:r>
              <a:rPr lang="en-ZA" dirty="0">
                <a:solidFill>
                  <a:schemeClr val="bg1"/>
                </a:solidFill>
              </a:rPr>
              <a:t>. </a:t>
            </a:r>
          </a:p>
          <a:p>
            <a:r>
              <a:rPr lang="en-ZA" dirty="0">
                <a:solidFill>
                  <a:schemeClr val="bg1"/>
                </a:solidFill>
              </a:rPr>
              <a:t>There may be as much as 6% sulphur in some coals and this is converted to SO</a:t>
            </a:r>
            <a:r>
              <a:rPr lang="en-ZA" baseline="-25000" dirty="0">
                <a:solidFill>
                  <a:schemeClr val="bg1"/>
                </a:solidFill>
              </a:rPr>
              <a:t>2</a:t>
            </a:r>
            <a:r>
              <a:rPr lang="en-ZA" dirty="0">
                <a:solidFill>
                  <a:schemeClr val="bg1"/>
                </a:solidFill>
              </a:rPr>
              <a:t> on combustion: </a:t>
            </a:r>
            <a:r>
              <a:rPr lang="en-ZA" b="1" i="1" dirty="0">
                <a:solidFill>
                  <a:srgbClr val="FFFF00"/>
                </a:solidFill>
              </a:rPr>
              <a:t>4FeS</a:t>
            </a:r>
            <a:r>
              <a:rPr lang="en-ZA" b="1" i="1" baseline="-25000" dirty="0">
                <a:solidFill>
                  <a:srgbClr val="FFFF00"/>
                </a:solidFill>
              </a:rPr>
              <a:t>2</a:t>
            </a:r>
            <a:r>
              <a:rPr lang="en-ZA" b="1" i="1" dirty="0">
                <a:solidFill>
                  <a:srgbClr val="FFFF00"/>
                </a:solidFill>
              </a:rPr>
              <a:t>(s) +11O</a:t>
            </a:r>
            <a:r>
              <a:rPr lang="en-ZA" b="1" i="1" baseline="-25000" dirty="0">
                <a:solidFill>
                  <a:srgbClr val="FFFF00"/>
                </a:solidFill>
              </a:rPr>
              <a:t>2</a:t>
            </a:r>
            <a:r>
              <a:rPr lang="en-ZA" b="1" i="1" dirty="0">
                <a:solidFill>
                  <a:srgbClr val="FFFF00"/>
                </a:solidFill>
              </a:rPr>
              <a:t>(g) </a:t>
            </a:r>
            <a:r>
              <a:rPr lang="en-ZA" b="1" i="1" dirty="0">
                <a:solidFill>
                  <a:srgbClr val="FFFF00"/>
                </a:solidFill>
                <a:sym typeface="Wingdings" panose="05000000000000000000" pitchFamily="2" charset="2"/>
              </a:rPr>
              <a:t> </a:t>
            </a:r>
            <a:r>
              <a:rPr lang="en-ZA" b="1" i="1" dirty="0">
                <a:solidFill>
                  <a:srgbClr val="FFFF00"/>
                </a:solidFill>
              </a:rPr>
              <a:t>8SO</a:t>
            </a:r>
            <a:r>
              <a:rPr lang="en-ZA" b="1" i="1" baseline="-25000" dirty="0">
                <a:solidFill>
                  <a:srgbClr val="FFFF00"/>
                </a:solidFill>
              </a:rPr>
              <a:t>2</a:t>
            </a:r>
            <a:r>
              <a:rPr lang="en-ZA" b="1" i="1" dirty="0">
                <a:solidFill>
                  <a:srgbClr val="FFFF00"/>
                </a:solidFill>
              </a:rPr>
              <a:t>(g) + 2Fe</a:t>
            </a:r>
            <a:r>
              <a:rPr lang="en-ZA" b="1" i="1" baseline="-25000" dirty="0">
                <a:solidFill>
                  <a:srgbClr val="FFFF00"/>
                </a:solidFill>
              </a:rPr>
              <a:t>2</a:t>
            </a:r>
            <a:r>
              <a:rPr lang="en-ZA" b="1" i="1" dirty="0">
                <a:solidFill>
                  <a:srgbClr val="FFFF00"/>
                </a:solidFill>
              </a:rPr>
              <a:t>O</a:t>
            </a:r>
            <a:r>
              <a:rPr lang="en-ZA" b="1" i="1" baseline="-25000" dirty="0">
                <a:solidFill>
                  <a:srgbClr val="FFFF00"/>
                </a:solidFill>
              </a:rPr>
              <a:t>3</a:t>
            </a:r>
            <a:r>
              <a:rPr lang="en-ZA" b="1" i="1" dirty="0">
                <a:solidFill>
                  <a:srgbClr val="FFFF00"/>
                </a:solidFill>
              </a:rPr>
              <a:t>(s)</a:t>
            </a:r>
            <a:endParaRPr lang="en-ZA" sz="2400" b="1" i="1" dirty="0">
              <a:solidFill>
                <a:srgbClr val="FFFF00"/>
              </a:solidFill>
            </a:endParaRPr>
          </a:p>
        </p:txBody>
      </p:sp>
    </p:spTree>
    <p:extLst>
      <p:ext uri="{BB962C8B-B14F-4D97-AF65-F5344CB8AC3E}">
        <p14:creationId xmlns:p14="http://schemas.microsoft.com/office/powerpoint/2010/main" val="18739097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692696"/>
            <a:ext cx="8784976" cy="5976664"/>
          </a:xfrm>
        </p:spPr>
        <p:txBody>
          <a:bodyPr>
            <a:normAutofit fontScale="92500" lnSpcReduction="20000"/>
          </a:bodyPr>
          <a:lstStyle/>
          <a:p>
            <a:r>
              <a:rPr lang="en-ZA" dirty="0">
                <a:solidFill>
                  <a:schemeClr val="bg1"/>
                </a:solidFill>
              </a:rPr>
              <a:t>There are other impurities in fuels too, but sulphur has always been seen as most characteristic of the air pollution problems of cities. </a:t>
            </a:r>
          </a:p>
          <a:p>
            <a:r>
              <a:rPr lang="en-ZA" dirty="0">
                <a:solidFill>
                  <a:schemeClr val="bg1"/>
                </a:solidFill>
              </a:rPr>
              <a:t>If we look at the composition of various fuels (Table 3.4), we see that they contain quite variable amounts of sulphur. </a:t>
            </a:r>
          </a:p>
          <a:p>
            <a:r>
              <a:rPr lang="en-ZA" dirty="0">
                <a:solidFill>
                  <a:schemeClr val="bg1"/>
                </a:solidFill>
              </a:rPr>
              <a:t>The highest amounts of sulphur are found in coals and in fuel oils. These are the fuels used in stationary sources such as boilers, furnaces (and traditionally steam engines), domestic chimneys, steam turbines and power stations. </a:t>
            </a:r>
          </a:p>
          <a:p>
            <a:r>
              <a:rPr lang="en-ZA" dirty="0">
                <a:solidFill>
                  <a:schemeClr val="bg1"/>
                </a:solidFill>
              </a:rPr>
              <a:t>Thus, the main source of sulphur pollution, and indeed smoke, in the urban atmosphere is the stationary source. Smoke too is mainly associated with stationary sources. Steam trains and boats caused the occasional problem, but it was the stationary source that was most significant.</a:t>
            </a:r>
          </a:p>
          <a:p>
            <a:r>
              <a:rPr lang="en-ZA" dirty="0">
                <a:solidFill>
                  <a:schemeClr val="bg1"/>
                </a:solidFill>
              </a:rPr>
              <a:t>For many people, SO2 and smoke came to epitomize the traditional air pollution problems of cities. Smoke and SO2 are obviously primary pollutants because they are formed directly at a clearly evident pollutant source and enter the atmosphere in that form.</a:t>
            </a:r>
            <a:endParaRPr lang="en-ZA" sz="2400" dirty="0">
              <a:solidFill>
                <a:schemeClr val="bg1"/>
              </a:solidFill>
            </a:endParaRPr>
          </a:p>
        </p:txBody>
      </p:sp>
    </p:spTree>
    <p:extLst>
      <p:ext uri="{BB962C8B-B14F-4D97-AF65-F5344CB8AC3E}">
        <p14:creationId xmlns:p14="http://schemas.microsoft.com/office/powerpoint/2010/main" val="4057846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fontScale="92500" lnSpcReduction="20000"/>
          </a:bodyPr>
          <a:lstStyle/>
          <a:p>
            <a:r>
              <a:rPr lang="en-ZA" dirty="0">
                <a:solidFill>
                  <a:schemeClr val="bg1"/>
                </a:solidFill>
              </a:rPr>
              <a:t>Classical air pollution incidents in London occurred under damp and foggy conditions in the winter. Fuel use was at its highest and the air near-stagnant.</a:t>
            </a:r>
          </a:p>
          <a:p>
            <a:r>
              <a:rPr lang="en-ZA" dirty="0">
                <a:solidFill>
                  <a:schemeClr val="bg1"/>
                </a:solidFill>
              </a:rPr>
              <a:t>The presence of smoke and fog together led to the invention of the word smog (</a:t>
            </a:r>
            <a:r>
              <a:rPr lang="en-ZA" dirty="0" err="1">
                <a:solidFill>
                  <a:schemeClr val="bg1"/>
                </a:solidFill>
              </a:rPr>
              <a:t>sm</a:t>
            </a:r>
            <a:r>
              <a:rPr lang="en-ZA" dirty="0">
                <a:solidFill>
                  <a:schemeClr val="bg1"/>
                </a:solidFill>
              </a:rPr>
              <a:t>[</a:t>
            </a:r>
            <a:r>
              <a:rPr lang="en-ZA" dirty="0" err="1">
                <a:solidFill>
                  <a:schemeClr val="bg1"/>
                </a:solidFill>
              </a:rPr>
              <a:t>oke</a:t>
            </a:r>
            <a:r>
              <a:rPr lang="en-ZA" dirty="0">
                <a:solidFill>
                  <a:schemeClr val="bg1"/>
                </a:solidFill>
              </a:rPr>
              <a:t> and f]</a:t>
            </a:r>
            <a:r>
              <a:rPr lang="en-ZA" dirty="0" err="1">
                <a:solidFill>
                  <a:schemeClr val="bg1"/>
                </a:solidFill>
              </a:rPr>
              <a:t>og</a:t>
            </a:r>
            <a:r>
              <a:rPr lang="en-ZA" dirty="0">
                <a:solidFill>
                  <a:schemeClr val="bg1"/>
                </a:solidFill>
              </a:rPr>
              <a:t>), now often used to describe air pollution in general (Fig. 3.5).</a:t>
            </a:r>
          </a:p>
          <a:p>
            <a:r>
              <a:rPr lang="en-ZA" dirty="0">
                <a:solidFill>
                  <a:schemeClr val="bg1"/>
                </a:solidFill>
              </a:rPr>
              <a:t>Sulphur dioxide is fairly soluble so could dissolve into the water that condensed around smoke particles.</a:t>
            </a:r>
          </a:p>
          <a:p>
            <a:pPr algn="ctr"/>
            <a:r>
              <a:rPr lang="pt-BR" b="1" i="1" dirty="0">
                <a:solidFill>
                  <a:srgbClr val="FFFF00"/>
                </a:solidFill>
              </a:rPr>
              <a:t>SO</a:t>
            </a:r>
            <a:r>
              <a:rPr lang="pt-BR" b="1" i="1" baseline="-25000" dirty="0">
                <a:solidFill>
                  <a:srgbClr val="FFFF00"/>
                </a:solidFill>
              </a:rPr>
              <a:t>2(g</a:t>
            </a:r>
            <a:r>
              <a:rPr lang="pt-BR" b="1" i="1" baseline="-25000">
                <a:solidFill>
                  <a:srgbClr val="FFFF00"/>
                </a:solidFill>
              </a:rPr>
              <a:t>)</a:t>
            </a:r>
            <a:r>
              <a:rPr lang="pt-BR" b="1" i="1">
                <a:solidFill>
                  <a:srgbClr val="FFFF00"/>
                </a:solidFill>
              </a:rPr>
              <a:t> H</a:t>
            </a:r>
            <a:r>
              <a:rPr lang="pt-BR" b="1" i="1" baseline="-25000">
                <a:solidFill>
                  <a:srgbClr val="FFFF00"/>
                </a:solidFill>
              </a:rPr>
              <a:t>2</a:t>
            </a:r>
            <a:r>
              <a:rPr lang="pt-BR" b="1" i="1">
                <a:solidFill>
                  <a:srgbClr val="FFFF00"/>
                </a:solidFill>
              </a:rPr>
              <a:t>O</a:t>
            </a:r>
            <a:r>
              <a:rPr lang="pt-BR" b="1" i="1" baseline="-25000" dirty="0">
                <a:solidFill>
                  <a:srgbClr val="FFFF00"/>
                </a:solidFill>
              </a:rPr>
              <a:t>( l)</a:t>
            </a:r>
            <a:r>
              <a:rPr lang="pt-BR" b="1" i="1" dirty="0">
                <a:solidFill>
                  <a:srgbClr val="FFFF00"/>
                </a:solidFill>
              </a:rPr>
              <a:t> </a:t>
            </a:r>
            <a:r>
              <a:rPr lang="pt-BR" b="1" i="1" dirty="0">
                <a:solidFill>
                  <a:srgbClr val="FFFF00"/>
                </a:solidFill>
                <a:sym typeface="Wingdings" panose="05000000000000000000" pitchFamily="2" charset="2"/>
              </a:rPr>
              <a:t> </a:t>
            </a:r>
            <a:r>
              <a:rPr lang="pt-BR" b="1" i="1" dirty="0">
                <a:solidFill>
                  <a:srgbClr val="FFFF00"/>
                </a:solidFill>
              </a:rPr>
              <a:t>H</a:t>
            </a:r>
            <a:r>
              <a:rPr lang="pt-BR" b="1" i="1" baseline="30000" dirty="0">
                <a:solidFill>
                  <a:srgbClr val="FFFF00"/>
                </a:solidFill>
              </a:rPr>
              <a:t>+</a:t>
            </a:r>
            <a:r>
              <a:rPr lang="pt-BR" b="1" i="1" baseline="-25000" dirty="0">
                <a:solidFill>
                  <a:srgbClr val="FFFF00"/>
                </a:solidFill>
              </a:rPr>
              <a:t>(aq) </a:t>
            </a:r>
            <a:r>
              <a:rPr lang="pt-BR" b="1" i="1" dirty="0">
                <a:solidFill>
                  <a:srgbClr val="FFFF00"/>
                </a:solidFill>
              </a:rPr>
              <a:t> HSO</a:t>
            </a:r>
            <a:r>
              <a:rPr lang="pt-BR" b="1" i="1" baseline="-25000" dirty="0">
                <a:solidFill>
                  <a:srgbClr val="FFFF00"/>
                </a:solidFill>
              </a:rPr>
              <a:t>3</a:t>
            </a:r>
            <a:r>
              <a:rPr lang="pt-BR" b="1" i="1" baseline="30000" dirty="0">
                <a:solidFill>
                  <a:srgbClr val="FFFF00"/>
                </a:solidFill>
              </a:rPr>
              <a:t>-</a:t>
            </a:r>
            <a:r>
              <a:rPr lang="pt-BR" b="1" i="1" dirty="0">
                <a:solidFill>
                  <a:srgbClr val="FFFF00"/>
                </a:solidFill>
              </a:rPr>
              <a:t> aq</a:t>
            </a:r>
          </a:p>
          <a:p>
            <a:r>
              <a:rPr lang="en-ZA" dirty="0">
                <a:solidFill>
                  <a:schemeClr val="bg1"/>
                </a:solidFill>
              </a:rPr>
              <a:t>Traces of metal contaminants (iron (Fe) or manganese (</a:t>
            </a:r>
            <a:r>
              <a:rPr lang="en-ZA" dirty="0" err="1">
                <a:solidFill>
                  <a:schemeClr val="bg1"/>
                </a:solidFill>
              </a:rPr>
              <a:t>Mn</a:t>
            </a:r>
            <a:r>
              <a:rPr lang="en-ZA" dirty="0">
                <a:solidFill>
                  <a:schemeClr val="bg1"/>
                </a:solidFill>
              </a:rPr>
              <a:t>)) catalysed the conversion of dissolved SO</a:t>
            </a:r>
            <a:r>
              <a:rPr lang="en-ZA" baseline="-25000" dirty="0">
                <a:solidFill>
                  <a:schemeClr val="bg1"/>
                </a:solidFill>
              </a:rPr>
              <a:t>2</a:t>
            </a:r>
            <a:r>
              <a:rPr lang="en-ZA" dirty="0">
                <a:solidFill>
                  <a:schemeClr val="bg1"/>
                </a:solidFill>
              </a:rPr>
              <a:t> to H</a:t>
            </a:r>
            <a:r>
              <a:rPr lang="en-ZA" baseline="-25000" dirty="0">
                <a:solidFill>
                  <a:schemeClr val="bg1"/>
                </a:solidFill>
              </a:rPr>
              <a:t>2</a:t>
            </a:r>
            <a:r>
              <a:rPr lang="en-ZA" dirty="0">
                <a:solidFill>
                  <a:schemeClr val="bg1"/>
                </a:solidFill>
              </a:rPr>
              <a:t>SO</a:t>
            </a:r>
            <a:r>
              <a:rPr lang="en-ZA" baseline="-25000" dirty="0">
                <a:solidFill>
                  <a:schemeClr val="bg1"/>
                </a:solidFill>
              </a:rPr>
              <a:t>4</a:t>
            </a:r>
            <a:r>
              <a:rPr lang="en-ZA" dirty="0">
                <a:solidFill>
                  <a:schemeClr val="bg1"/>
                </a:solidFill>
              </a:rPr>
              <a:t> (see Box 4.4 for a definition of catalyst)</a:t>
            </a:r>
          </a:p>
          <a:p>
            <a:endParaRPr lang="pt-BR" dirty="0">
              <a:solidFill>
                <a:schemeClr val="bg1"/>
              </a:solidFill>
            </a:endParaRPr>
          </a:p>
          <a:p>
            <a:pPr algn="ctr"/>
            <a:r>
              <a:rPr lang="pt-BR" b="1" i="1" dirty="0">
                <a:solidFill>
                  <a:srgbClr val="FFFF00"/>
                </a:solidFill>
              </a:rPr>
              <a:t>2 HSO</a:t>
            </a:r>
            <a:r>
              <a:rPr lang="pt-BR" b="1" i="1" baseline="-25000" dirty="0">
                <a:solidFill>
                  <a:srgbClr val="FFFF00"/>
                </a:solidFill>
              </a:rPr>
              <a:t>3</a:t>
            </a:r>
            <a:r>
              <a:rPr lang="pt-BR" b="1" i="1" baseline="30000" dirty="0">
                <a:solidFill>
                  <a:srgbClr val="FFFF00"/>
                </a:solidFill>
              </a:rPr>
              <a:t>-</a:t>
            </a:r>
            <a:r>
              <a:rPr lang="pt-BR" b="1" i="1" dirty="0">
                <a:solidFill>
                  <a:srgbClr val="FFFF00"/>
                </a:solidFill>
              </a:rPr>
              <a:t> (aq) O</a:t>
            </a:r>
            <a:r>
              <a:rPr lang="pt-BR" b="1" i="1" baseline="-25000" dirty="0">
                <a:solidFill>
                  <a:srgbClr val="FFFF00"/>
                </a:solidFill>
              </a:rPr>
              <a:t>2</a:t>
            </a:r>
            <a:r>
              <a:rPr lang="pt-BR" b="1" i="1" dirty="0">
                <a:solidFill>
                  <a:srgbClr val="FFFF00"/>
                </a:solidFill>
              </a:rPr>
              <a:t> (aq)</a:t>
            </a:r>
            <a:r>
              <a:rPr lang="pt-BR" b="1" i="1" dirty="0">
                <a:solidFill>
                  <a:srgbClr val="FFFF00"/>
                </a:solidFill>
                <a:sym typeface="Wingdings" panose="05000000000000000000" pitchFamily="2" charset="2"/>
              </a:rPr>
              <a:t></a:t>
            </a:r>
            <a:r>
              <a:rPr lang="pt-BR" b="1" i="1" dirty="0">
                <a:solidFill>
                  <a:srgbClr val="FFFF00"/>
                </a:solidFill>
              </a:rPr>
              <a:t> 2H</a:t>
            </a:r>
            <a:r>
              <a:rPr lang="pt-BR" b="1" i="1" baseline="30000" dirty="0">
                <a:solidFill>
                  <a:srgbClr val="FFFF00"/>
                </a:solidFill>
              </a:rPr>
              <a:t>+</a:t>
            </a:r>
            <a:r>
              <a:rPr lang="pt-BR" b="1" i="1" dirty="0">
                <a:solidFill>
                  <a:srgbClr val="FFFF00"/>
                </a:solidFill>
              </a:rPr>
              <a:t> (aq) +2SO</a:t>
            </a:r>
            <a:r>
              <a:rPr lang="pt-BR" b="1" i="1" baseline="-25000" dirty="0">
                <a:solidFill>
                  <a:srgbClr val="FFFF00"/>
                </a:solidFill>
              </a:rPr>
              <a:t>4</a:t>
            </a:r>
            <a:r>
              <a:rPr lang="pt-BR" b="1" i="1" baseline="30000" dirty="0">
                <a:solidFill>
                  <a:srgbClr val="FFFF00"/>
                </a:solidFill>
              </a:rPr>
              <a:t>2-</a:t>
            </a:r>
            <a:r>
              <a:rPr lang="pt-BR" b="1" i="1" dirty="0">
                <a:solidFill>
                  <a:srgbClr val="FFFF00"/>
                </a:solidFill>
              </a:rPr>
              <a:t>(aq</a:t>
            </a:r>
            <a:r>
              <a:rPr lang="pt-BR" dirty="0">
                <a:solidFill>
                  <a:srgbClr val="FFFF00"/>
                </a:solidFill>
              </a:rPr>
              <a:t>)</a:t>
            </a:r>
          </a:p>
          <a:p>
            <a:endParaRPr lang="pt-BR" dirty="0">
              <a:solidFill>
                <a:schemeClr val="bg1"/>
              </a:solidFill>
            </a:endParaRPr>
          </a:p>
        </p:txBody>
      </p:sp>
    </p:spTree>
    <p:extLst>
      <p:ext uri="{BB962C8B-B14F-4D97-AF65-F5344CB8AC3E}">
        <p14:creationId xmlns:p14="http://schemas.microsoft.com/office/powerpoint/2010/main" val="4446636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fontScale="85000" lnSpcReduction="20000"/>
          </a:bodyPr>
          <a:lstStyle/>
          <a:p>
            <a:r>
              <a:rPr lang="en-ZA" dirty="0">
                <a:solidFill>
                  <a:schemeClr val="bg1"/>
                </a:solidFill>
              </a:rPr>
              <a:t>Sulphuric acid has a great affinity for water so the droplet absorbed more water. Gradually the droplets grew and the fog thickened, attaining very low pH values</a:t>
            </a:r>
          </a:p>
          <a:p>
            <a:r>
              <a:rPr lang="en-ZA" dirty="0">
                <a:solidFill>
                  <a:schemeClr val="bg1"/>
                </a:solidFill>
              </a:rPr>
              <a:t>(see Box 3.5).</a:t>
            </a:r>
          </a:p>
          <a:p>
            <a:r>
              <a:rPr lang="en-ZA" dirty="0">
                <a:solidFill>
                  <a:schemeClr val="bg1"/>
                </a:solidFill>
              </a:rPr>
              <a:t>Terrible fogs plagued London at the turn of the last century when Sherlock Holmes and Jack the Ripper paced the streets of the metropolis. </a:t>
            </a:r>
          </a:p>
          <a:p>
            <a:r>
              <a:rPr lang="en-ZA" dirty="0">
                <a:solidFill>
                  <a:schemeClr val="bg1"/>
                </a:solidFill>
              </a:rPr>
              <a:t>The incidence of bronchial disease invariably rose at times of prolonged winter fog—little wonder, considering that the fog droplets contained H</a:t>
            </a:r>
            <a:r>
              <a:rPr lang="en-ZA" baseline="-25000" dirty="0">
                <a:solidFill>
                  <a:schemeClr val="bg1"/>
                </a:solidFill>
              </a:rPr>
              <a:t>2</a:t>
            </a:r>
            <a:r>
              <a:rPr lang="en-ZA" dirty="0">
                <a:solidFill>
                  <a:schemeClr val="bg1"/>
                </a:solidFill>
              </a:rPr>
              <a:t>SO</a:t>
            </a:r>
            <a:r>
              <a:rPr lang="en-ZA" baseline="-25000" dirty="0">
                <a:solidFill>
                  <a:schemeClr val="bg1"/>
                </a:solidFill>
              </a:rPr>
              <a:t>4</a:t>
            </a:r>
            <a:r>
              <a:rPr lang="en-ZA" dirty="0">
                <a:solidFill>
                  <a:schemeClr val="bg1"/>
                </a:solidFill>
              </a:rPr>
              <a:t>. </a:t>
            </a:r>
          </a:p>
          <a:p>
            <a:r>
              <a:rPr lang="en-ZA" dirty="0">
                <a:solidFill>
                  <a:schemeClr val="bg1"/>
                </a:solidFill>
              </a:rPr>
              <a:t>Medical registrars in Victorian England realized that the fogs were affecting health, but they, along with others, were not able to legislate smoke out of existence.</a:t>
            </a:r>
          </a:p>
          <a:p>
            <a:r>
              <a:rPr lang="en-ZA" dirty="0">
                <a:solidFill>
                  <a:schemeClr val="bg1"/>
                </a:solidFill>
              </a:rPr>
              <a:t> Even where there was a will, and indeed there were enthusiasts in both Europe and North America who strove for change, the technology was far too naïve to achieve really noticeable improvements. </a:t>
            </a:r>
          </a:p>
          <a:p>
            <a:r>
              <a:rPr lang="en-ZA" dirty="0">
                <a:solidFill>
                  <a:schemeClr val="bg1"/>
                </a:solidFill>
              </a:rPr>
              <a:t>The improvements that did come about were often due to changes in fuel, in location of industry or in climate.</a:t>
            </a:r>
            <a:endParaRPr lang="en-ZA" sz="2400" dirty="0">
              <a:solidFill>
                <a:schemeClr val="bg1"/>
              </a:solidFill>
            </a:endParaRPr>
          </a:p>
        </p:txBody>
      </p:sp>
    </p:spTree>
    <p:extLst>
      <p:ext uri="{BB962C8B-B14F-4D97-AF65-F5344CB8AC3E}">
        <p14:creationId xmlns:p14="http://schemas.microsoft.com/office/powerpoint/2010/main" val="37335694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3" y="332656"/>
            <a:ext cx="7429499" cy="540051"/>
          </a:xfrm>
        </p:spPr>
        <p:txBody>
          <a:bodyPr>
            <a:normAutofit fontScale="90000"/>
          </a:bodyPr>
          <a:lstStyle/>
          <a:p>
            <a:pPr algn="ctr"/>
            <a:r>
              <a:rPr lang="en-ZA" dirty="0"/>
              <a:t>LONDON FOG, 1952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205" y="872707"/>
            <a:ext cx="6936256" cy="5652637"/>
          </a:xfrm>
        </p:spPr>
      </p:pic>
    </p:spTree>
    <p:extLst>
      <p:ext uri="{BB962C8B-B14F-4D97-AF65-F5344CB8AC3E}">
        <p14:creationId xmlns:p14="http://schemas.microsoft.com/office/powerpoint/2010/main" val="42537097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r>
              <a:rPr lang="en-ZA" sz="3300" b="1" dirty="0"/>
              <a:t>Los Angeles smog</a:t>
            </a:r>
            <a:r>
              <a:rPr lang="en-ZA" sz="3300" dirty="0"/>
              <a:t>—</a:t>
            </a:r>
            <a:r>
              <a:rPr lang="en-ZA" sz="3300" b="1" dirty="0"/>
              <a:t>secondary pollution</a:t>
            </a:r>
            <a:endParaRPr lang="en-ZA" sz="3300" dirty="0"/>
          </a:p>
        </p:txBody>
      </p:sp>
      <p:sp>
        <p:nvSpPr>
          <p:cNvPr id="3" name="Content Placeholder 2"/>
          <p:cNvSpPr>
            <a:spLocks noGrp="1"/>
          </p:cNvSpPr>
          <p:nvPr>
            <p:ph idx="1"/>
          </p:nvPr>
        </p:nvSpPr>
        <p:spPr>
          <a:xfrm>
            <a:off x="179512" y="1052736"/>
            <a:ext cx="8784976" cy="5616624"/>
          </a:xfrm>
        </p:spPr>
        <p:txBody>
          <a:bodyPr>
            <a:normAutofit fontScale="92500" lnSpcReduction="20000"/>
          </a:bodyPr>
          <a:lstStyle/>
          <a:p>
            <a:r>
              <a:rPr lang="en-ZA" dirty="0">
                <a:solidFill>
                  <a:schemeClr val="bg1"/>
                </a:solidFill>
              </a:rPr>
              <a:t>The air pollutants that we have been discussing so far have come from stationary sources. Traditionally, industrial and domestic activities in large cities burnt coal. The transition to petroleum-derived fuels this century has seen the emergence of an entirely new kind of air pollution. </a:t>
            </a:r>
          </a:p>
          <a:p>
            <a:r>
              <a:rPr lang="en-ZA" dirty="0">
                <a:solidFill>
                  <a:schemeClr val="bg1"/>
                </a:solidFill>
              </a:rPr>
              <a:t>This newer form of pollution is the result of the greater volatility of liquid fuels. The motor vehicle is such an important consumer of liquid fuels that it has become a major source of contemporary air pollution. However, the pollutants really responsible for causing the problems are not themselves emitted by motor vehicles.</a:t>
            </a:r>
          </a:p>
          <a:p>
            <a:r>
              <a:rPr lang="en-ZA" dirty="0">
                <a:solidFill>
                  <a:schemeClr val="bg1"/>
                </a:solidFill>
              </a:rPr>
              <a:t>Rather, they form in the atmosphere. These secondary pollutants are formed from the reactions of primary pollutants, such as NO and unburnt fuel, which come directly from the automobiles. </a:t>
            </a:r>
          </a:p>
          <a:p>
            <a:r>
              <a:rPr lang="en-ZA" dirty="0">
                <a:solidFill>
                  <a:schemeClr val="bg1"/>
                </a:solidFill>
              </a:rPr>
              <a:t>Chemical reactions that produce the secondary pollutants proceed most effectively in sunlight, so the resulting air pollution is called </a:t>
            </a:r>
            <a:r>
              <a:rPr lang="en-ZA" b="1" i="1" u="sng" dirty="0">
                <a:solidFill>
                  <a:schemeClr val="bg1"/>
                </a:solidFill>
              </a:rPr>
              <a:t>photochemical smog.</a:t>
            </a:r>
            <a:endParaRPr lang="en-ZA" sz="2400" b="1" i="1" u="sng" dirty="0">
              <a:solidFill>
                <a:schemeClr val="bg1"/>
              </a:solidFill>
            </a:endParaRPr>
          </a:p>
        </p:txBody>
      </p:sp>
    </p:spTree>
    <p:extLst>
      <p:ext uri="{BB962C8B-B14F-4D97-AF65-F5344CB8AC3E}">
        <p14:creationId xmlns:p14="http://schemas.microsoft.com/office/powerpoint/2010/main" val="29718082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.TEXT BOX </a:t>
            </a:r>
            <a:r>
              <a:rPr lang="en-ZA" sz="2400" dirty="0" err="1"/>
              <a:t>ph</a:t>
            </a:r>
            <a:r>
              <a:rPr lang="en-ZA" sz="2400" dirty="0"/>
              <a:t> SCALE</a:t>
            </a:r>
          </a:p>
        </p:txBody>
      </p:sp>
      <p:sp>
        <p:nvSpPr>
          <p:cNvPr id="3" name="Content Placeholder 2"/>
          <p:cNvSpPr>
            <a:spLocks noGrp="1"/>
          </p:cNvSpPr>
          <p:nvPr>
            <p:ph idx="1"/>
          </p:nvPr>
        </p:nvSpPr>
        <p:spPr>
          <a:xfrm>
            <a:off x="179512" y="764704"/>
            <a:ext cx="8784976" cy="5904656"/>
          </a:xfrm>
        </p:spPr>
        <p:txBody>
          <a:bodyPr>
            <a:noAutofit/>
          </a:bodyPr>
          <a:lstStyle/>
          <a:p>
            <a:r>
              <a:rPr lang="en-ZA" sz="2200" dirty="0">
                <a:solidFill>
                  <a:schemeClr val="bg1"/>
                </a:solidFill>
              </a:rPr>
              <a:t>The acidity of aqueous solutions is frequently described in terms of the pH scale. Acids (Box 3.3) give rise to hydrogen ions (H+) in solution and the pH value of such a solution is defined:</a:t>
            </a:r>
          </a:p>
          <a:p>
            <a:pPr lvl="1"/>
            <a:r>
              <a:rPr lang="en-ZA" sz="2200" b="1" i="1" dirty="0">
                <a:solidFill>
                  <a:srgbClr val="FFFF00"/>
                </a:solidFill>
              </a:rPr>
              <a:t>pH =-log</a:t>
            </a:r>
            <a:r>
              <a:rPr lang="en-ZA" sz="2200" b="1" i="1" baseline="-25000" dirty="0">
                <a:solidFill>
                  <a:srgbClr val="FFFF00"/>
                </a:solidFill>
              </a:rPr>
              <a:t>10</a:t>
            </a:r>
            <a:r>
              <a:rPr lang="en-ZA" sz="2200" b="1" i="1" dirty="0">
                <a:solidFill>
                  <a:srgbClr val="FFFF00"/>
                </a:solidFill>
              </a:rPr>
              <a:t> H</a:t>
            </a:r>
            <a:r>
              <a:rPr lang="en-ZA" sz="2200" b="1" i="1" baseline="30000" dirty="0">
                <a:solidFill>
                  <a:srgbClr val="FFFF00"/>
                </a:solidFill>
              </a:rPr>
              <a:t>+</a:t>
            </a:r>
            <a:r>
              <a:rPr lang="en-ZA" sz="2200" b="1" i="1" dirty="0">
                <a:solidFill>
                  <a:srgbClr val="FFFF00"/>
                </a:solidFill>
              </a:rPr>
              <a:t>(</a:t>
            </a:r>
            <a:r>
              <a:rPr lang="en-ZA" sz="2200" b="1" i="1" dirty="0" err="1">
                <a:solidFill>
                  <a:srgbClr val="FFFF00"/>
                </a:solidFill>
              </a:rPr>
              <a:t>aq</a:t>
            </a:r>
            <a:r>
              <a:rPr lang="en-ZA" sz="2200" b="1" i="1" dirty="0">
                <a:solidFill>
                  <a:srgbClr val="FFFF00"/>
                </a:solidFill>
              </a:rPr>
              <a:t>) </a:t>
            </a:r>
          </a:p>
          <a:p>
            <a:r>
              <a:rPr lang="en-ZA" sz="2200" dirty="0">
                <a:solidFill>
                  <a:schemeClr val="bg1"/>
                </a:solidFill>
              </a:rPr>
              <a:t>We can write a similar relationship</a:t>
            </a:r>
          </a:p>
          <a:p>
            <a:r>
              <a:rPr lang="en-ZA" sz="2200" dirty="0">
                <a:solidFill>
                  <a:schemeClr val="bg1"/>
                </a:solidFill>
              </a:rPr>
              <a:t>identifying pOH:</a:t>
            </a:r>
          </a:p>
          <a:p>
            <a:pPr lvl="1"/>
            <a:r>
              <a:rPr lang="en-ZA" sz="2200" b="1" i="1" dirty="0">
                <a:solidFill>
                  <a:srgbClr val="FFFF00"/>
                </a:solidFill>
              </a:rPr>
              <a:t>pOH = - log</a:t>
            </a:r>
            <a:r>
              <a:rPr lang="en-ZA" sz="2200" b="1" i="1" baseline="-25000" dirty="0">
                <a:solidFill>
                  <a:srgbClr val="FFFF00"/>
                </a:solidFill>
              </a:rPr>
              <a:t>10</a:t>
            </a:r>
            <a:r>
              <a:rPr lang="en-ZA" sz="2200" b="1" i="1" dirty="0">
                <a:solidFill>
                  <a:srgbClr val="FFFF00"/>
                </a:solidFill>
              </a:rPr>
              <a:t>( OH</a:t>
            </a:r>
            <a:r>
              <a:rPr lang="en-ZA" sz="2200" b="1" i="1" baseline="30000" dirty="0">
                <a:solidFill>
                  <a:srgbClr val="FFFF00"/>
                </a:solidFill>
              </a:rPr>
              <a:t>-</a:t>
            </a:r>
            <a:r>
              <a:rPr lang="en-ZA" sz="2200" b="1" i="1" dirty="0">
                <a:solidFill>
                  <a:srgbClr val="FFFF00"/>
                </a:solidFill>
              </a:rPr>
              <a:t>(</a:t>
            </a:r>
            <a:r>
              <a:rPr lang="en-ZA" sz="2200" b="1" i="1" dirty="0" err="1">
                <a:solidFill>
                  <a:srgbClr val="FFFF00"/>
                </a:solidFill>
              </a:rPr>
              <a:t>aq</a:t>
            </a:r>
            <a:r>
              <a:rPr lang="en-ZA" sz="2200" b="1" i="1" dirty="0">
                <a:solidFill>
                  <a:srgbClr val="FFFF00"/>
                </a:solidFill>
              </a:rPr>
              <a:t>) )</a:t>
            </a:r>
          </a:p>
          <a:p>
            <a:r>
              <a:rPr lang="en-ZA" sz="2200" dirty="0">
                <a:solidFill>
                  <a:schemeClr val="bg1"/>
                </a:solidFill>
              </a:rPr>
              <a:t>However, pH is related to pOH through the equilibrium describing the dissociation of water:</a:t>
            </a:r>
          </a:p>
          <a:p>
            <a:pPr lvl="2"/>
            <a:r>
              <a:rPr lang="pt-BR" sz="2200" b="1" i="1" dirty="0">
                <a:solidFill>
                  <a:srgbClr val="FFFF00"/>
                </a:solidFill>
              </a:rPr>
              <a:t>H</a:t>
            </a:r>
            <a:r>
              <a:rPr lang="pt-BR" sz="2200" b="1" i="1" baseline="-25000" dirty="0">
                <a:solidFill>
                  <a:srgbClr val="FFFF00"/>
                </a:solidFill>
              </a:rPr>
              <a:t>2</a:t>
            </a:r>
            <a:r>
              <a:rPr lang="pt-BR" sz="2200" b="1" i="1" dirty="0">
                <a:solidFill>
                  <a:srgbClr val="FFFF00"/>
                </a:solidFill>
              </a:rPr>
              <a:t>O </a:t>
            </a:r>
            <a:r>
              <a:rPr lang="pt-BR" sz="2200" b="1" i="1" dirty="0">
                <a:solidFill>
                  <a:srgbClr val="FFFF00"/>
                </a:solidFill>
                <a:sym typeface="Wingdings" panose="05000000000000000000" pitchFamily="2" charset="2"/>
              </a:rPr>
              <a:t>&lt;=&gt; </a:t>
            </a:r>
            <a:r>
              <a:rPr lang="pt-BR" sz="2200" b="1" i="1" dirty="0">
                <a:solidFill>
                  <a:srgbClr val="FFFF00"/>
                </a:solidFill>
              </a:rPr>
              <a:t>H</a:t>
            </a:r>
            <a:r>
              <a:rPr lang="pt-BR" sz="2200" b="1" i="1" baseline="30000" dirty="0">
                <a:solidFill>
                  <a:srgbClr val="FFFF00"/>
                </a:solidFill>
              </a:rPr>
              <a:t>+ </a:t>
            </a:r>
            <a:r>
              <a:rPr lang="pt-BR" sz="2200" b="1" i="1" dirty="0">
                <a:solidFill>
                  <a:srgbClr val="FFFF00"/>
                </a:solidFill>
              </a:rPr>
              <a:t>+ OH</a:t>
            </a:r>
            <a:r>
              <a:rPr lang="pt-BR" sz="2200" b="1" i="1" baseline="30000" dirty="0">
                <a:solidFill>
                  <a:srgbClr val="FFFF00"/>
                </a:solidFill>
              </a:rPr>
              <a:t>-</a:t>
            </a:r>
            <a:r>
              <a:rPr lang="pt-BR" sz="2200" b="1" i="1" dirty="0">
                <a:solidFill>
                  <a:srgbClr val="FFFF00"/>
                </a:solidFill>
              </a:rPr>
              <a:t> ie w H OH </a:t>
            </a:r>
            <a:r>
              <a:rPr lang="en-ZA" sz="2200" b="1" i="1" dirty="0">
                <a:solidFill>
                  <a:srgbClr val="FFFF00"/>
                </a:solidFill>
              </a:rPr>
              <a:t>ª , </a:t>
            </a:r>
          </a:p>
          <a:p>
            <a:pPr lvl="2"/>
            <a:r>
              <a:rPr lang="en-ZA" sz="2200" b="1" i="1" dirty="0">
                <a:solidFill>
                  <a:srgbClr val="FFFF00"/>
                </a:solidFill>
              </a:rPr>
              <a:t>Kw = 1 x 10</a:t>
            </a:r>
            <a:r>
              <a:rPr lang="en-ZA" sz="2200" b="1" i="1" baseline="30000" dirty="0">
                <a:solidFill>
                  <a:srgbClr val="FFFF00"/>
                </a:solidFill>
              </a:rPr>
              <a:t>-14</a:t>
            </a:r>
            <a:r>
              <a:rPr lang="en-ZA" sz="2200" b="1" i="1" dirty="0">
                <a:solidFill>
                  <a:srgbClr val="FFFF00"/>
                </a:solidFill>
              </a:rPr>
              <a:t> = a H</a:t>
            </a:r>
            <a:r>
              <a:rPr lang="en-ZA" sz="2200" b="1" i="1" baseline="30000" dirty="0">
                <a:solidFill>
                  <a:srgbClr val="FFFF00"/>
                </a:solidFill>
              </a:rPr>
              <a:t>+</a:t>
            </a:r>
            <a:r>
              <a:rPr lang="en-ZA" sz="2200" b="1" i="1" dirty="0">
                <a:solidFill>
                  <a:srgbClr val="FFFF00"/>
                </a:solidFill>
              </a:rPr>
              <a:t>. a OH</a:t>
            </a:r>
            <a:r>
              <a:rPr lang="en-ZA" sz="2200" b="1" i="1" baseline="30000" dirty="0">
                <a:solidFill>
                  <a:srgbClr val="FFFF00"/>
                </a:solidFill>
              </a:rPr>
              <a:t>-</a:t>
            </a:r>
            <a:endParaRPr lang="en-ZA" sz="2200" b="1" i="1" dirty="0">
              <a:solidFill>
                <a:srgbClr val="FFFF00"/>
              </a:solidFill>
            </a:endParaRPr>
          </a:p>
          <a:p>
            <a:pPr lvl="2"/>
            <a:r>
              <a:rPr lang="en-ZA" sz="2200" b="1" i="1" dirty="0">
                <a:solidFill>
                  <a:srgbClr val="FFFF00"/>
                </a:solidFill>
              </a:rPr>
              <a:t>such that pH = 14—pOH.</a:t>
            </a:r>
            <a:endParaRPr lang="en-ZA" sz="2200" b="1" i="1" baseline="30000" dirty="0">
              <a:solidFill>
                <a:srgbClr val="FFFF00"/>
              </a:solidFill>
            </a:endParaRPr>
          </a:p>
        </p:txBody>
      </p:sp>
    </p:spTree>
    <p:extLst>
      <p:ext uri="{BB962C8B-B14F-4D97-AF65-F5344CB8AC3E}">
        <p14:creationId xmlns:p14="http://schemas.microsoft.com/office/powerpoint/2010/main" val="30590001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ctr"/>
            <a:r>
              <a:rPr lang="en-ZA" sz="2400" dirty="0"/>
              <a:t>TEXT BOX </a:t>
            </a:r>
            <a:r>
              <a:rPr lang="en-ZA" sz="2400" cap="none" dirty="0" err="1"/>
              <a:t>p</a:t>
            </a:r>
            <a:r>
              <a:rPr lang="en-ZA" sz="2400" dirty="0" err="1"/>
              <a:t>h</a:t>
            </a:r>
            <a:r>
              <a:rPr lang="en-ZA" sz="2400" dirty="0"/>
              <a:t> SCALE</a:t>
            </a:r>
          </a:p>
        </p:txBody>
      </p:sp>
      <p:sp>
        <p:nvSpPr>
          <p:cNvPr id="3" name="Content Placeholder 2"/>
          <p:cNvSpPr>
            <a:spLocks noGrp="1"/>
          </p:cNvSpPr>
          <p:nvPr>
            <p:ph idx="1"/>
          </p:nvPr>
        </p:nvSpPr>
        <p:spPr>
          <a:xfrm>
            <a:off x="179512" y="836712"/>
            <a:ext cx="8784976" cy="5832648"/>
          </a:xfrm>
        </p:spPr>
        <p:txBody>
          <a:bodyPr>
            <a:normAutofit fontScale="92500"/>
          </a:bodyPr>
          <a:lstStyle/>
          <a:p>
            <a:r>
              <a:rPr lang="en-ZA" dirty="0">
                <a:solidFill>
                  <a:schemeClr val="bg1"/>
                </a:solidFill>
              </a:rPr>
              <a:t>It is important to notice that this is a logarithmic scale, so it is not appropriate to average pH values of solutions (although one can average H+ concentrations).</a:t>
            </a:r>
          </a:p>
          <a:p>
            <a:r>
              <a:rPr lang="en-ZA" dirty="0">
                <a:solidFill>
                  <a:schemeClr val="bg1"/>
                </a:solidFill>
              </a:rPr>
              <a:t>On the pH scale, 7 is regarded as neutral. This is the point where </a:t>
            </a:r>
            <a:r>
              <a:rPr lang="en-ZA" i="1" dirty="0" err="1">
                <a:solidFill>
                  <a:schemeClr val="bg1"/>
                </a:solidFill>
              </a:rPr>
              <a:t>a</a:t>
            </a:r>
            <a:r>
              <a:rPr lang="en-ZA" dirty="0" err="1">
                <a:solidFill>
                  <a:schemeClr val="bg1"/>
                </a:solidFill>
              </a:rPr>
              <a:t>H</a:t>
            </a:r>
            <a:r>
              <a:rPr lang="en-ZA" dirty="0">
                <a:solidFill>
                  <a:schemeClr val="bg1"/>
                </a:solidFill>
              </a:rPr>
              <a:t>+ = </a:t>
            </a:r>
            <a:r>
              <a:rPr lang="en-ZA" i="1" dirty="0" err="1">
                <a:solidFill>
                  <a:schemeClr val="bg1"/>
                </a:solidFill>
              </a:rPr>
              <a:t>a</a:t>
            </a:r>
            <a:r>
              <a:rPr lang="en-ZA" dirty="0" err="1">
                <a:solidFill>
                  <a:schemeClr val="bg1"/>
                </a:solidFill>
              </a:rPr>
              <a:t>OH</a:t>
            </a:r>
            <a:r>
              <a:rPr lang="en-ZA" dirty="0">
                <a:solidFill>
                  <a:schemeClr val="bg1"/>
                </a:solidFill>
              </a:rPr>
              <a:t>-. There are a number of other important values on the scale (conventionally made to stretch from 0 to 14) that are relevant to the environment.</a:t>
            </a:r>
          </a:p>
          <a:p>
            <a:r>
              <a:rPr lang="en-ZA" dirty="0">
                <a:solidFill>
                  <a:schemeClr val="bg1"/>
                </a:solidFill>
              </a:rPr>
              <a:t>pH scale showing values for familiar commodities (above the scale) and various environmental fluids discussed in this book (below the scale). </a:t>
            </a:r>
          </a:p>
          <a:p>
            <a:r>
              <a:rPr lang="en-ZA" dirty="0">
                <a:solidFill>
                  <a:schemeClr val="bg1"/>
                </a:solidFill>
              </a:rPr>
              <a:t>Soil pH is measured on pure water (pH 7) equilibrated with the soil solids. </a:t>
            </a:r>
          </a:p>
          <a:p>
            <a:r>
              <a:rPr lang="en-ZA" dirty="0">
                <a:solidFill>
                  <a:schemeClr val="bg1"/>
                </a:solidFill>
              </a:rPr>
              <a:t>Note that naturally alkaline fluids are rare. Industrial processing that involves strong bases like </a:t>
            </a:r>
            <a:r>
              <a:rPr lang="en-ZA" dirty="0" err="1">
                <a:solidFill>
                  <a:schemeClr val="bg1"/>
                </a:solidFill>
              </a:rPr>
              <a:t>NaOH</a:t>
            </a:r>
            <a:r>
              <a:rPr lang="en-ZA" dirty="0">
                <a:solidFill>
                  <a:schemeClr val="bg1"/>
                </a:solidFill>
              </a:rPr>
              <a:t> (e.g. bauxite processing) or Ca(OH)</a:t>
            </a:r>
            <a:r>
              <a:rPr lang="en-ZA" baseline="-25000" dirty="0">
                <a:solidFill>
                  <a:schemeClr val="bg1"/>
                </a:solidFill>
              </a:rPr>
              <a:t>2</a:t>
            </a:r>
            <a:r>
              <a:rPr lang="en-ZA" dirty="0">
                <a:solidFill>
                  <a:schemeClr val="bg1"/>
                </a:solidFill>
              </a:rPr>
              <a:t> (lime production) can contaminate river waters to around pH 10.</a:t>
            </a:r>
            <a:endParaRPr lang="en-ZA" sz="2400" dirty="0">
              <a:solidFill>
                <a:schemeClr val="bg1"/>
              </a:solidFill>
            </a:endParaRPr>
          </a:p>
        </p:txBody>
      </p:sp>
    </p:spTree>
    <p:extLst>
      <p:ext uri="{BB962C8B-B14F-4D97-AF65-F5344CB8AC3E}">
        <p14:creationId xmlns:p14="http://schemas.microsoft.com/office/powerpoint/2010/main" val="188068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11561" y="188640"/>
            <a:ext cx="7638440" cy="1080120"/>
          </a:xfrm>
        </p:spPr>
        <p:txBody>
          <a:bodyPr>
            <a:normAutofit/>
          </a:bodyPr>
          <a:lstStyle/>
          <a:p>
            <a:pPr algn="ctr" eaLnBrk="1" hangingPunct="1"/>
            <a:r>
              <a:rPr lang="en-GB" altLang="en-US" b="1" u="sng" dirty="0">
                <a:cs typeface="Trebuchet MS" pitchFamily="34" charset="0"/>
              </a:rPr>
              <a:t>Introduction to Environmental Chemistry</a:t>
            </a:r>
            <a:endParaRPr lang="en-GB" altLang="en-US" dirty="0">
              <a:cs typeface="Trebuchet MS" pitchFamily="34" charset="0"/>
            </a:endParaRPr>
          </a:p>
        </p:txBody>
      </p:sp>
      <p:sp>
        <p:nvSpPr>
          <p:cNvPr id="7171" name="Content Placeholder 2"/>
          <p:cNvSpPr>
            <a:spLocks noGrp="1"/>
          </p:cNvSpPr>
          <p:nvPr>
            <p:ph idx="1"/>
          </p:nvPr>
        </p:nvSpPr>
        <p:spPr>
          <a:xfrm>
            <a:off x="467544" y="1268760"/>
            <a:ext cx="8208912" cy="5184576"/>
          </a:xfrm>
        </p:spPr>
        <p:txBody>
          <a:bodyPr>
            <a:normAutofit fontScale="92500"/>
          </a:bodyPr>
          <a:lstStyle/>
          <a:p>
            <a:r>
              <a:rPr lang="en-ZA" dirty="0">
                <a:solidFill>
                  <a:schemeClr val="bg1"/>
                </a:solidFill>
              </a:rPr>
              <a:t>It means different things to different people. No precise definition.</a:t>
            </a:r>
          </a:p>
          <a:p>
            <a:r>
              <a:rPr lang="en-ZA" dirty="0">
                <a:solidFill>
                  <a:schemeClr val="bg1"/>
                </a:solidFill>
              </a:rPr>
              <a:t>It is clear that environmental chemists are playing their part in the big environmental issues—stratospheric ozone (O3) depletion, global warming and the like. </a:t>
            </a:r>
          </a:p>
          <a:p>
            <a:r>
              <a:rPr lang="en-ZA" dirty="0">
                <a:solidFill>
                  <a:schemeClr val="bg1"/>
                </a:solidFill>
              </a:rPr>
              <a:t>Similarly, the role of environmental chemistry in regional-scale and local problems—for example, the effects of acid rain or contamination of water resources—is well established. </a:t>
            </a:r>
          </a:p>
          <a:p>
            <a:r>
              <a:rPr lang="en-ZA" dirty="0">
                <a:solidFill>
                  <a:schemeClr val="bg1"/>
                </a:solidFill>
              </a:rPr>
              <a:t>There is a clear link in our minds between environmental chemistry and human beings. </a:t>
            </a:r>
          </a:p>
          <a:p>
            <a:r>
              <a:rPr lang="en-ZA" dirty="0">
                <a:solidFill>
                  <a:schemeClr val="bg1"/>
                </a:solidFill>
              </a:rPr>
              <a:t>For many people, ‘environmental chemistry’ is implicitly linked to ‘pollution’.</a:t>
            </a:r>
            <a:endParaRPr lang="en-GB" altLang="en-US" b="1" dirty="0">
              <a:solidFill>
                <a:schemeClr val="bg1"/>
              </a:solidFill>
            </a:endParaRPr>
          </a:p>
        </p:txBody>
      </p:sp>
    </p:spTree>
    <p:extLst>
      <p:ext uri="{BB962C8B-B14F-4D97-AF65-F5344CB8AC3E}">
        <p14:creationId xmlns:p14="http://schemas.microsoft.com/office/powerpoint/2010/main" val="17384491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ctr"/>
            <a:r>
              <a:rPr lang="en-ZA" dirty="0"/>
              <a:t>pH Values of some common solvents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388" y="1052736"/>
            <a:ext cx="8785225" cy="5256584"/>
          </a:xfrm>
        </p:spPr>
      </p:pic>
    </p:spTree>
    <p:extLst>
      <p:ext uri="{BB962C8B-B14F-4D97-AF65-F5344CB8AC3E}">
        <p14:creationId xmlns:p14="http://schemas.microsoft.com/office/powerpoint/2010/main" val="1183475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404664"/>
            <a:ext cx="8784976" cy="6264696"/>
          </a:xfrm>
        </p:spPr>
        <p:txBody>
          <a:bodyPr>
            <a:normAutofit fontScale="92500" lnSpcReduction="10000"/>
          </a:bodyPr>
          <a:lstStyle/>
          <a:p>
            <a:r>
              <a:rPr lang="en-ZA" dirty="0">
                <a:solidFill>
                  <a:schemeClr val="bg1"/>
                </a:solidFill>
              </a:rPr>
              <a:t>Photochemical smog was first noticed in Los Angeles during the Second World War. Initially it was assumed to be similar to the air pollution that had been experienced elsewhere, but conventional smoke abatement techniques failed to lead to any improvement. </a:t>
            </a:r>
          </a:p>
          <a:p>
            <a:r>
              <a:rPr lang="en-ZA" dirty="0">
                <a:solidFill>
                  <a:schemeClr val="bg1"/>
                </a:solidFill>
              </a:rPr>
              <a:t>In the 1950s it became clear that this pollution was different, and the experts were baffled. </a:t>
            </a:r>
          </a:p>
          <a:p>
            <a:r>
              <a:rPr lang="en-ZA" dirty="0">
                <a:solidFill>
                  <a:schemeClr val="bg1"/>
                </a:solidFill>
              </a:rPr>
              <a:t>A. </a:t>
            </a:r>
            <a:r>
              <a:rPr lang="en-ZA" dirty="0" err="1">
                <a:solidFill>
                  <a:schemeClr val="bg1"/>
                </a:solidFill>
              </a:rPr>
              <a:t>Haagen</a:t>
            </a:r>
            <a:r>
              <a:rPr lang="en-ZA" dirty="0">
                <a:solidFill>
                  <a:schemeClr val="bg1"/>
                </a:solidFill>
              </a:rPr>
              <a:t>-Smit, a biochemist studying vegetation damage in the Los Angeles basin, realized that the smog was caused by reactions of automobile exhaust vapours in sunlight.</a:t>
            </a:r>
          </a:p>
          <a:p>
            <a:r>
              <a:rPr lang="en-ZA" dirty="0">
                <a:solidFill>
                  <a:schemeClr val="bg1"/>
                </a:solidFill>
              </a:rPr>
              <a:t>Although air pollution and smoke have traditionally been closely linked, there were always those who thought there was more to air pollution than just smoke.</a:t>
            </a:r>
          </a:p>
          <a:p>
            <a:r>
              <a:rPr lang="en-ZA" dirty="0">
                <a:solidFill>
                  <a:schemeClr val="bg1"/>
                </a:solidFill>
              </a:rPr>
              <a:t>We can now see how impurities in fuel give rise to further pollutants. In addition, the fact that we burn fuels, not in O</a:t>
            </a:r>
            <a:r>
              <a:rPr lang="en-ZA" baseline="-25000" dirty="0">
                <a:solidFill>
                  <a:schemeClr val="bg1"/>
                </a:solidFill>
              </a:rPr>
              <a:t>2</a:t>
            </a:r>
            <a:r>
              <a:rPr lang="en-ZA" dirty="0">
                <a:solidFill>
                  <a:schemeClr val="bg1"/>
                </a:solidFill>
              </a:rPr>
              <a:t>, but in air has important consequences.</a:t>
            </a:r>
            <a:endParaRPr lang="en-ZA" sz="2400" dirty="0">
              <a:solidFill>
                <a:schemeClr val="bg1"/>
              </a:solidFill>
            </a:endParaRPr>
          </a:p>
        </p:txBody>
      </p:sp>
    </p:spTree>
    <p:extLst>
      <p:ext uri="{BB962C8B-B14F-4D97-AF65-F5344CB8AC3E}">
        <p14:creationId xmlns:p14="http://schemas.microsoft.com/office/powerpoint/2010/main" val="19513948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332656"/>
            <a:ext cx="8784976" cy="6336704"/>
          </a:xfrm>
        </p:spPr>
        <p:txBody>
          <a:bodyPr>
            <a:normAutofit fontScale="92500" lnSpcReduction="20000"/>
          </a:bodyPr>
          <a:lstStyle/>
          <a:p>
            <a:r>
              <a:rPr lang="en-ZA" dirty="0">
                <a:solidFill>
                  <a:schemeClr val="bg1"/>
                </a:solidFill>
              </a:rPr>
              <a:t>We have learnt that air is a mixture of O</a:t>
            </a:r>
            <a:r>
              <a:rPr lang="en-ZA" baseline="-25000" dirty="0">
                <a:solidFill>
                  <a:schemeClr val="bg1"/>
                </a:solidFill>
              </a:rPr>
              <a:t>2</a:t>
            </a:r>
            <a:r>
              <a:rPr lang="en-ZA" dirty="0">
                <a:solidFill>
                  <a:schemeClr val="bg1"/>
                </a:solidFill>
              </a:rPr>
              <a:t> and N</a:t>
            </a:r>
            <a:r>
              <a:rPr lang="en-ZA" baseline="-25000" dirty="0">
                <a:solidFill>
                  <a:schemeClr val="bg1"/>
                </a:solidFill>
              </a:rPr>
              <a:t>2</a:t>
            </a:r>
            <a:r>
              <a:rPr lang="en-ZA" dirty="0">
                <a:solidFill>
                  <a:schemeClr val="bg1"/>
                </a:solidFill>
              </a:rPr>
              <a:t>. At high temperature, in a flame, molecules in air may fragment, and even the relatively inert N2 molecule can undergo reaction:</a:t>
            </a:r>
          </a:p>
          <a:p>
            <a:r>
              <a:rPr lang="en-ZA" dirty="0">
                <a:solidFill>
                  <a:schemeClr val="bg1"/>
                </a:solidFill>
              </a:rPr>
              <a:t>O(g) +N</a:t>
            </a:r>
            <a:r>
              <a:rPr lang="en-ZA" baseline="-25000" dirty="0">
                <a:solidFill>
                  <a:schemeClr val="bg1"/>
                </a:solidFill>
              </a:rPr>
              <a:t>2</a:t>
            </a:r>
            <a:r>
              <a:rPr lang="en-ZA" dirty="0">
                <a:solidFill>
                  <a:schemeClr val="bg1"/>
                </a:solidFill>
              </a:rPr>
              <a:t>(g) </a:t>
            </a:r>
            <a:r>
              <a:rPr lang="en-ZA" dirty="0">
                <a:solidFill>
                  <a:schemeClr val="bg1"/>
                </a:solidFill>
                <a:sym typeface="Wingdings" panose="05000000000000000000" pitchFamily="2" charset="2"/>
              </a:rPr>
              <a:t> </a:t>
            </a:r>
            <a:r>
              <a:rPr lang="en-ZA" dirty="0">
                <a:solidFill>
                  <a:schemeClr val="bg1"/>
                </a:solidFill>
              </a:rPr>
              <a:t>NO(g) +N(g)</a:t>
            </a:r>
          </a:p>
          <a:p>
            <a:r>
              <a:rPr lang="en-ZA" dirty="0">
                <a:solidFill>
                  <a:schemeClr val="bg1"/>
                </a:solidFill>
              </a:rPr>
              <a:t>N(g) +O</a:t>
            </a:r>
            <a:r>
              <a:rPr lang="en-ZA" baseline="-25000" dirty="0">
                <a:solidFill>
                  <a:schemeClr val="bg1"/>
                </a:solidFill>
              </a:rPr>
              <a:t>2</a:t>
            </a:r>
            <a:r>
              <a:rPr lang="en-ZA" dirty="0">
                <a:solidFill>
                  <a:schemeClr val="bg1"/>
                </a:solidFill>
              </a:rPr>
              <a:t>(g) </a:t>
            </a:r>
            <a:r>
              <a:rPr lang="en-ZA" dirty="0">
                <a:solidFill>
                  <a:schemeClr val="bg1"/>
                </a:solidFill>
                <a:sym typeface="Wingdings" panose="05000000000000000000" pitchFamily="2" charset="2"/>
              </a:rPr>
              <a:t> </a:t>
            </a:r>
            <a:r>
              <a:rPr lang="en-ZA" dirty="0">
                <a:solidFill>
                  <a:schemeClr val="bg1"/>
                </a:solidFill>
              </a:rPr>
              <a:t>NO(g) +O(g)</a:t>
            </a:r>
          </a:p>
          <a:p>
            <a:r>
              <a:rPr lang="en-ZA" dirty="0">
                <a:solidFill>
                  <a:schemeClr val="bg1"/>
                </a:solidFill>
              </a:rPr>
              <a:t>Equation produces an oxygen atom, which can re-enter equation . Once an oxygen atom is formed in a flame, it will be regenerated and contribute to a whole chain of reactions that produce NO.</a:t>
            </a:r>
          </a:p>
          <a:p>
            <a:r>
              <a:rPr lang="en-ZA" dirty="0">
                <a:solidFill>
                  <a:schemeClr val="bg1"/>
                </a:solidFill>
              </a:rPr>
              <a:t> If we add these two reactions we get:</a:t>
            </a:r>
          </a:p>
          <a:p>
            <a:r>
              <a:rPr lang="en-ZA" dirty="0">
                <a:solidFill>
                  <a:schemeClr val="bg1"/>
                </a:solidFill>
              </a:rPr>
              <a:t>N</a:t>
            </a:r>
            <a:r>
              <a:rPr lang="en-ZA" baseline="-25000" dirty="0">
                <a:solidFill>
                  <a:schemeClr val="bg1"/>
                </a:solidFill>
              </a:rPr>
              <a:t>2</a:t>
            </a:r>
            <a:r>
              <a:rPr lang="en-ZA" dirty="0">
                <a:solidFill>
                  <a:schemeClr val="bg1"/>
                </a:solidFill>
              </a:rPr>
              <a:t>(g) +O</a:t>
            </a:r>
            <a:r>
              <a:rPr lang="en-ZA" baseline="-25000" dirty="0">
                <a:solidFill>
                  <a:schemeClr val="bg1"/>
                </a:solidFill>
              </a:rPr>
              <a:t>2</a:t>
            </a:r>
            <a:r>
              <a:rPr lang="en-ZA" dirty="0">
                <a:solidFill>
                  <a:schemeClr val="bg1"/>
                </a:solidFill>
              </a:rPr>
              <a:t>(g) </a:t>
            </a:r>
            <a:r>
              <a:rPr lang="en-ZA" dirty="0">
                <a:solidFill>
                  <a:schemeClr val="bg1"/>
                </a:solidFill>
                <a:sym typeface="Wingdings" panose="05000000000000000000" pitchFamily="2" charset="2"/>
              </a:rPr>
              <a:t> </a:t>
            </a:r>
            <a:r>
              <a:rPr lang="en-ZA" dirty="0">
                <a:solidFill>
                  <a:schemeClr val="bg1"/>
                </a:solidFill>
              </a:rPr>
              <a:t>2NO(g)</a:t>
            </a:r>
          </a:p>
          <a:p>
            <a:r>
              <a:rPr lang="en-ZA" dirty="0">
                <a:solidFill>
                  <a:schemeClr val="bg1"/>
                </a:solidFill>
              </a:rPr>
              <a:t>The equations show how nitrogen oxides are generated in flames. </a:t>
            </a:r>
          </a:p>
          <a:p>
            <a:r>
              <a:rPr lang="en-ZA" dirty="0">
                <a:solidFill>
                  <a:schemeClr val="bg1"/>
                </a:solidFill>
              </a:rPr>
              <a:t>They arise because we burn fuels in air rather than just in O</a:t>
            </a:r>
            <a:r>
              <a:rPr lang="en-ZA" baseline="-25000" dirty="0">
                <a:solidFill>
                  <a:schemeClr val="bg1"/>
                </a:solidFill>
              </a:rPr>
              <a:t>2</a:t>
            </a:r>
            <a:r>
              <a:rPr lang="en-ZA" dirty="0">
                <a:solidFill>
                  <a:schemeClr val="bg1"/>
                </a:solidFill>
              </a:rPr>
              <a:t>. In addition, some fuels contain nitrogen compounds as impurities, so the combustion products of these impurities are a further source of nitrogen oxides (i.e. NOx, the sum of NO and NO</a:t>
            </a:r>
            <a:r>
              <a:rPr lang="en-ZA" baseline="-25000" dirty="0">
                <a:solidFill>
                  <a:schemeClr val="bg1"/>
                </a:solidFill>
              </a:rPr>
              <a:t>2</a:t>
            </a:r>
            <a:r>
              <a:rPr lang="en-ZA" dirty="0">
                <a:solidFill>
                  <a:schemeClr val="bg1"/>
                </a:solidFill>
              </a:rPr>
              <a:t>).</a:t>
            </a:r>
            <a:endParaRPr lang="en-ZA" sz="2400" dirty="0">
              <a:solidFill>
                <a:schemeClr val="bg1"/>
              </a:solidFill>
            </a:endParaRPr>
          </a:p>
        </p:txBody>
      </p:sp>
    </p:spTree>
    <p:extLst>
      <p:ext uri="{BB962C8B-B14F-4D97-AF65-F5344CB8AC3E}">
        <p14:creationId xmlns:p14="http://schemas.microsoft.com/office/powerpoint/2010/main" val="11875588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fontScale="85000" lnSpcReduction="20000"/>
          </a:bodyPr>
          <a:lstStyle/>
          <a:p>
            <a:pPr lvl="1"/>
            <a:r>
              <a:rPr lang="pt-BR" sz="2600" dirty="0">
                <a:solidFill>
                  <a:srgbClr val="FFFF00"/>
                </a:solidFill>
              </a:rPr>
              <a:t>2NO(g)) + </a:t>
            </a:r>
            <a:r>
              <a:rPr lang="pt-BR" sz="2600" i="1" dirty="0">
                <a:solidFill>
                  <a:srgbClr val="FFFF00"/>
                </a:solidFill>
              </a:rPr>
              <a:t>O</a:t>
            </a:r>
            <a:r>
              <a:rPr lang="pt-BR" sz="2600" i="1" baseline="-25000" dirty="0">
                <a:solidFill>
                  <a:srgbClr val="FFFF00"/>
                </a:solidFill>
              </a:rPr>
              <a:t>2</a:t>
            </a:r>
            <a:r>
              <a:rPr lang="pt-BR" sz="2600" i="1" dirty="0">
                <a:solidFill>
                  <a:srgbClr val="FFFF00"/>
                </a:solidFill>
                <a:sym typeface="Wingdings" panose="05000000000000000000" pitchFamily="2" charset="2"/>
              </a:rPr>
              <a:t> 2</a:t>
            </a:r>
            <a:r>
              <a:rPr lang="pt-BR" sz="2600" dirty="0">
                <a:solidFill>
                  <a:srgbClr val="FFFF00"/>
                </a:solidFill>
              </a:rPr>
              <a:t>NO</a:t>
            </a:r>
            <a:r>
              <a:rPr lang="pt-BR" sz="2600" baseline="-25000" dirty="0">
                <a:solidFill>
                  <a:srgbClr val="FFFF00"/>
                </a:solidFill>
              </a:rPr>
              <a:t>2</a:t>
            </a:r>
            <a:r>
              <a:rPr lang="pt-BR" sz="2600" dirty="0">
                <a:solidFill>
                  <a:srgbClr val="FFFF00"/>
                </a:solidFill>
              </a:rPr>
              <a:t>(g) </a:t>
            </a:r>
            <a:endParaRPr lang="en-ZA" sz="2600" dirty="0">
              <a:solidFill>
                <a:srgbClr val="FFFF00"/>
              </a:solidFill>
            </a:endParaRPr>
          </a:p>
          <a:p>
            <a:r>
              <a:rPr lang="en-ZA" sz="2600" dirty="0">
                <a:solidFill>
                  <a:schemeClr val="bg1"/>
                </a:solidFill>
              </a:rPr>
              <a:t>Oxidation of nitric oxide in smog gives nitrogen dioxide (Box 3.6), which is a brown gas. This colour means that it absorbs light and is photochemically active and undergoes dissociation:</a:t>
            </a:r>
          </a:p>
          <a:p>
            <a:pPr lvl="1"/>
            <a:r>
              <a:rPr lang="pt-BR" sz="2600" dirty="0">
                <a:solidFill>
                  <a:srgbClr val="FFFF00"/>
                </a:solidFill>
              </a:rPr>
              <a:t>NO</a:t>
            </a:r>
            <a:r>
              <a:rPr lang="pt-BR" sz="2600" baseline="-25000" dirty="0">
                <a:solidFill>
                  <a:srgbClr val="FFFF00"/>
                </a:solidFill>
              </a:rPr>
              <a:t>2</a:t>
            </a:r>
            <a:r>
              <a:rPr lang="pt-BR" sz="2600" dirty="0">
                <a:solidFill>
                  <a:srgbClr val="FFFF00"/>
                </a:solidFill>
              </a:rPr>
              <a:t>(g) + </a:t>
            </a:r>
            <a:r>
              <a:rPr lang="pt-BR" sz="2600" i="1" dirty="0">
                <a:solidFill>
                  <a:srgbClr val="FFFF00"/>
                </a:solidFill>
              </a:rPr>
              <a:t>hv</a:t>
            </a:r>
            <a:r>
              <a:rPr lang="pt-BR" sz="2600" i="1" dirty="0">
                <a:solidFill>
                  <a:srgbClr val="FFFF00"/>
                </a:solidFill>
                <a:sym typeface="Wingdings" panose="05000000000000000000" pitchFamily="2" charset="2"/>
              </a:rPr>
              <a:t> </a:t>
            </a:r>
            <a:r>
              <a:rPr lang="pt-BR" sz="2600" dirty="0">
                <a:solidFill>
                  <a:srgbClr val="FFFF00"/>
                </a:solidFill>
              </a:rPr>
              <a:t>O(g) +NO(g)</a:t>
            </a:r>
          </a:p>
          <a:p>
            <a:r>
              <a:rPr lang="en-ZA" sz="2600" dirty="0">
                <a:solidFill>
                  <a:schemeClr val="bg1"/>
                </a:solidFill>
              </a:rPr>
              <a:t>The above Equation thus reforms the nitric oxide, but also gives an isolated and reactive oxygen atom, which can react to form O</a:t>
            </a:r>
            <a:r>
              <a:rPr lang="en-ZA" sz="2600" baseline="-25000" dirty="0">
                <a:solidFill>
                  <a:schemeClr val="bg1"/>
                </a:solidFill>
              </a:rPr>
              <a:t>3</a:t>
            </a:r>
            <a:r>
              <a:rPr lang="en-ZA" sz="2600" dirty="0">
                <a:solidFill>
                  <a:schemeClr val="bg1"/>
                </a:solidFill>
              </a:rPr>
              <a:t>:</a:t>
            </a:r>
          </a:p>
          <a:p>
            <a:pPr lvl="1"/>
            <a:r>
              <a:rPr lang="pt-BR" sz="2600" dirty="0">
                <a:solidFill>
                  <a:srgbClr val="FFFF00"/>
                </a:solidFill>
              </a:rPr>
              <a:t>O(g) +O</a:t>
            </a:r>
            <a:r>
              <a:rPr lang="pt-BR" sz="2600" baseline="-25000" dirty="0">
                <a:solidFill>
                  <a:srgbClr val="FFFF00"/>
                </a:solidFill>
              </a:rPr>
              <a:t>2</a:t>
            </a:r>
            <a:r>
              <a:rPr lang="pt-BR" sz="2600" dirty="0">
                <a:solidFill>
                  <a:srgbClr val="FFFF00"/>
                </a:solidFill>
              </a:rPr>
              <a:t>(g) </a:t>
            </a:r>
            <a:r>
              <a:rPr lang="pt-BR" sz="2600" dirty="0">
                <a:solidFill>
                  <a:srgbClr val="FFFF00"/>
                </a:solidFill>
                <a:sym typeface="Wingdings" panose="05000000000000000000" pitchFamily="2" charset="2"/>
              </a:rPr>
              <a:t> </a:t>
            </a:r>
            <a:r>
              <a:rPr lang="pt-BR" sz="2600" dirty="0">
                <a:solidFill>
                  <a:srgbClr val="FFFF00"/>
                </a:solidFill>
              </a:rPr>
              <a:t>O</a:t>
            </a:r>
            <a:r>
              <a:rPr lang="pt-BR" sz="2600" baseline="-25000" dirty="0">
                <a:solidFill>
                  <a:srgbClr val="FFFF00"/>
                </a:solidFill>
              </a:rPr>
              <a:t>3</a:t>
            </a:r>
            <a:r>
              <a:rPr lang="pt-BR" sz="2600" dirty="0">
                <a:solidFill>
                  <a:srgbClr val="FFFF00"/>
                </a:solidFill>
              </a:rPr>
              <a:t>(g)</a:t>
            </a:r>
          </a:p>
          <a:p>
            <a:r>
              <a:rPr lang="en-ZA" sz="2600" dirty="0">
                <a:solidFill>
                  <a:schemeClr val="bg1"/>
                </a:solidFill>
              </a:rPr>
              <a:t>Ozone is the single pollutant that most clearly characterizes photochemical smog.</a:t>
            </a:r>
          </a:p>
          <a:p>
            <a:r>
              <a:rPr lang="en-ZA" sz="2600" dirty="0">
                <a:solidFill>
                  <a:schemeClr val="bg1"/>
                </a:solidFill>
              </a:rPr>
              <a:t>However, O</a:t>
            </a:r>
            <a:r>
              <a:rPr lang="en-ZA" sz="2600" baseline="-25000" dirty="0">
                <a:solidFill>
                  <a:schemeClr val="bg1"/>
                </a:solidFill>
              </a:rPr>
              <a:t>3</a:t>
            </a:r>
            <a:r>
              <a:rPr lang="en-ZA" sz="2600" dirty="0">
                <a:solidFill>
                  <a:schemeClr val="bg1"/>
                </a:solidFill>
              </a:rPr>
              <a:t>, which we regard as such a problem, is not emitted by automobiles (or any major polluter). It is a secondary pollutant.</a:t>
            </a:r>
          </a:p>
          <a:p>
            <a:r>
              <a:rPr lang="en-ZA" sz="2600" dirty="0">
                <a:solidFill>
                  <a:schemeClr val="bg1"/>
                </a:solidFill>
              </a:rPr>
              <a:t>The volatile organic compounds released through the use of petroleum fuels serve to aid the conversion of NO to NO</a:t>
            </a:r>
            <a:r>
              <a:rPr lang="en-ZA" sz="2600" baseline="-25000" dirty="0">
                <a:solidFill>
                  <a:schemeClr val="bg1"/>
                </a:solidFill>
              </a:rPr>
              <a:t>2</a:t>
            </a:r>
            <a:r>
              <a:rPr lang="en-ZA" sz="2600" dirty="0">
                <a:solidFill>
                  <a:schemeClr val="bg1"/>
                </a:solidFill>
              </a:rPr>
              <a:t>. </a:t>
            </a:r>
            <a:endParaRPr lang="en-ZA" sz="2400" dirty="0">
              <a:solidFill>
                <a:schemeClr val="bg1"/>
              </a:solidFill>
            </a:endParaRPr>
          </a:p>
        </p:txBody>
      </p:sp>
    </p:spTree>
    <p:extLst>
      <p:ext uri="{BB962C8B-B14F-4D97-AF65-F5344CB8AC3E}">
        <p14:creationId xmlns:p14="http://schemas.microsoft.com/office/powerpoint/2010/main" val="4886204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512" y="332656"/>
                <a:ext cx="8784976" cy="6336704"/>
              </a:xfrm>
            </p:spPr>
            <p:txBody>
              <a:bodyPr>
                <a:noAutofit/>
              </a:bodyPr>
              <a:lstStyle/>
              <a:p>
                <a:pPr>
                  <a:lnSpc>
                    <a:spcPct val="100000"/>
                  </a:lnSpc>
                </a:pPr>
                <a:r>
                  <a:rPr lang="en-ZA" sz="2200" dirty="0">
                    <a:solidFill>
                      <a:schemeClr val="bg1"/>
                    </a:solidFill>
                  </a:rPr>
                  <a:t>The reactions are quite complicated, but we can simplify them by using a very simple organic molecule such as CH</a:t>
                </a:r>
                <a:r>
                  <a:rPr lang="en-ZA" sz="2200" baseline="-25000" dirty="0">
                    <a:solidFill>
                      <a:schemeClr val="bg1"/>
                    </a:solidFill>
                  </a:rPr>
                  <a:t>4</a:t>
                </a:r>
                <a:r>
                  <a:rPr lang="en-ZA" sz="2200" dirty="0">
                    <a:solidFill>
                      <a:schemeClr val="bg1"/>
                    </a:solidFill>
                  </a:rPr>
                  <a:t>, to represent the petroleum vapour from vehicles:</a:t>
                </a:r>
              </a:p>
              <a:p>
                <a:pPr>
                  <a:lnSpc>
                    <a:spcPct val="100000"/>
                  </a:lnSpc>
                </a:pPr>
                <a:r>
                  <a:rPr lang="pt-BR" sz="2200" i="1" dirty="0">
                    <a:solidFill>
                      <a:srgbClr val="FFFF00"/>
                    </a:solidFill>
                  </a:rPr>
                  <a:t>CH</a:t>
                </a:r>
                <a:r>
                  <a:rPr lang="pt-BR" sz="2200" i="1" baseline="-25000" dirty="0">
                    <a:solidFill>
                      <a:srgbClr val="FFFF00"/>
                    </a:solidFill>
                  </a:rPr>
                  <a:t>4</a:t>
                </a:r>
                <a:r>
                  <a:rPr lang="pt-BR" sz="2200" i="1" dirty="0">
                    <a:solidFill>
                      <a:srgbClr val="FFFF00"/>
                    </a:solidFill>
                  </a:rPr>
                  <a:t>(g) + 2O</a:t>
                </a:r>
                <a:r>
                  <a:rPr lang="pt-BR" sz="2200" i="1" baseline="-25000" dirty="0">
                    <a:solidFill>
                      <a:srgbClr val="FFFF00"/>
                    </a:solidFill>
                  </a:rPr>
                  <a:t>2</a:t>
                </a:r>
                <a:r>
                  <a:rPr lang="pt-BR" sz="2200" i="1" dirty="0">
                    <a:solidFill>
                      <a:srgbClr val="FFFF00"/>
                    </a:solidFill>
                  </a:rPr>
                  <a:t>(g) + 2NO(g) </a:t>
                </a:r>
                <a14:m>
                  <m:oMath xmlns:m="http://schemas.openxmlformats.org/officeDocument/2006/math">
                    <m:box>
                      <m:boxPr>
                        <m:ctrlPr>
                          <a:rPr lang="pt-BR" sz="2200" i="1" dirty="0" smtClean="0">
                            <a:solidFill>
                              <a:srgbClr val="FFFF00"/>
                            </a:solidFill>
                            <a:latin typeface="Cambria Math" panose="02040503050406030204" pitchFamily="18" charset="0"/>
                          </a:rPr>
                        </m:ctrlPr>
                      </m:boxPr>
                      <m:e>
                        <m:argPr>
                          <m:argSz m:val="-1"/>
                        </m:argPr>
                        <m:f>
                          <m:fPr>
                            <m:ctrlPr>
                              <a:rPr lang="pt-BR" sz="2200" i="1" dirty="0" smtClean="0">
                                <a:solidFill>
                                  <a:srgbClr val="FFFF00"/>
                                </a:solidFill>
                                <a:latin typeface="Cambria Math" panose="02040503050406030204" pitchFamily="18" charset="0"/>
                              </a:rPr>
                            </m:ctrlPr>
                          </m:fPr>
                          <m:num>
                            <m:r>
                              <a:rPr lang="en-ZA" sz="2200" b="0" i="1" dirty="0" smtClean="0">
                                <a:solidFill>
                                  <a:srgbClr val="FFFF00"/>
                                </a:solidFill>
                                <a:latin typeface="Cambria Math" panose="02040503050406030204" pitchFamily="18" charset="0"/>
                              </a:rPr>
                              <m:t>h𝑣</m:t>
                            </m:r>
                          </m:num>
                          <m:den>
                            <m:r>
                              <m:rPr>
                                <m:nor/>
                              </m:rPr>
                              <a:rPr lang="pt-BR" sz="2200" i="1" dirty="0">
                                <a:solidFill>
                                  <a:srgbClr val="FFFF00"/>
                                </a:solidFill>
                                <a:sym typeface="Wingdings" panose="05000000000000000000" pitchFamily="2" charset="2"/>
                              </a:rPr>
                              <m:t></m:t>
                            </m:r>
                          </m:den>
                        </m:f>
                      </m:e>
                    </m:box>
                  </m:oMath>
                </a14:m>
                <a:r>
                  <a:rPr lang="pt-BR" sz="2200" i="1" dirty="0">
                    <a:solidFill>
                      <a:srgbClr val="FFFF00"/>
                    </a:solidFill>
                  </a:rPr>
                  <a:t> H</a:t>
                </a:r>
                <a:r>
                  <a:rPr lang="pt-BR" sz="2200" i="1" baseline="-25000" dirty="0">
                    <a:solidFill>
                      <a:srgbClr val="FFFF00"/>
                    </a:solidFill>
                  </a:rPr>
                  <a:t>2</a:t>
                </a:r>
                <a:r>
                  <a:rPr lang="pt-BR" sz="2200" i="1" dirty="0">
                    <a:solidFill>
                      <a:srgbClr val="FFFF00"/>
                    </a:solidFill>
                  </a:rPr>
                  <a:t>O(g) +HCHO(g) + 2NO</a:t>
                </a:r>
                <a:r>
                  <a:rPr lang="pt-BR" sz="2200" i="1" baseline="-25000" dirty="0">
                    <a:solidFill>
                      <a:srgbClr val="FFFF00"/>
                    </a:solidFill>
                  </a:rPr>
                  <a:t>2</a:t>
                </a:r>
                <a:r>
                  <a:rPr lang="pt-BR" sz="2200" i="1" dirty="0">
                    <a:solidFill>
                      <a:srgbClr val="FFFF00"/>
                    </a:solidFill>
                  </a:rPr>
                  <a:t>(g)</a:t>
                </a:r>
              </a:p>
              <a:p>
                <a:pPr>
                  <a:lnSpc>
                    <a:spcPct val="100000"/>
                  </a:lnSpc>
                </a:pPr>
                <a:r>
                  <a:rPr lang="en-ZA" sz="2200" dirty="0">
                    <a:solidFill>
                      <a:schemeClr val="bg1"/>
                    </a:solidFill>
                  </a:rPr>
                  <a:t>We can see two things taking place in this reaction. Firstly, the automobile hydrocarbon is oxidized to an aldehyde (i.e. a molecule with a CHO functional group, see Table 2.1). </a:t>
                </a:r>
              </a:p>
              <a:p>
                <a:pPr>
                  <a:lnSpc>
                    <a:spcPct val="100000"/>
                  </a:lnSpc>
                </a:pPr>
                <a:r>
                  <a:rPr lang="en-ZA" sz="2200" dirty="0">
                    <a:solidFill>
                      <a:schemeClr val="bg1"/>
                    </a:solidFill>
                  </a:rPr>
                  <a:t>In the reaction above it is formaldehyde (HCHO). Aldehydes are eye irritants and, at high concentrations, also carcinogens. This equation simply shows the net reactions in photochemical smog. </a:t>
                </a:r>
              </a:p>
              <a:p>
                <a:pPr>
                  <a:lnSpc>
                    <a:spcPct val="100000"/>
                  </a:lnSpc>
                </a:pPr>
                <a:r>
                  <a:rPr lang="en-ZA" sz="2200" dirty="0">
                    <a:solidFill>
                      <a:schemeClr val="bg1"/>
                    </a:solidFill>
                  </a:rPr>
                  <a:t>In Box 3.6 the process is given in more detail. In particular, it emphasizes the role of the ubiquitous OH radical in promoting chemical reactions in the atmosphere.</a:t>
                </a:r>
              </a:p>
              <a:p>
                <a:pPr>
                  <a:lnSpc>
                    <a:spcPct val="100000"/>
                  </a:lnSpc>
                </a:pPr>
                <a:r>
                  <a:rPr lang="en-ZA" sz="2200" dirty="0">
                    <a:solidFill>
                      <a:schemeClr val="bg1"/>
                    </a:solidFill>
                  </a:rPr>
                  <a:t>The smog found in the Los Angeles basin (Plate 3.1, facing p. 138) is very different from that we have previously described as typical of coal-burning cities</a:t>
                </a:r>
                <a:endParaRPr lang="en-ZA" sz="2200" i="1" dirty="0">
                  <a:solidFill>
                    <a:schemeClr val="bg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512" y="332656"/>
                <a:ext cx="8784976" cy="6336704"/>
              </a:xfrm>
              <a:blipFill>
                <a:blip r:embed="rId2"/>
                <a:stretch>
                  <a:fillRect l="-1664" t="-2406" r="-2011" b="-866"/>
                </a:stretch>
              </a:blipFill>
            </p:spPr>
            <p:txBody>
              <a:bodyPr/>
              <a:lstStyle/>
              <a:p>
                <a:r>
                  <a:rPr lang="en-ZA">
                    <a:noFill/>
                  </a:rPr>
                  <a:t> </a:t>
                </a:r>
              </a:p>
            </p:txBody>
          </p:sp>
        </mc:Fallback>
      </mc:AlternateContent>
    </p:spTree>
    <p:extLst>
      <p:ext uri="{BB962C8B-B14F-4D97-AF65-F5344CB8AC3E}">
        <p14:creationId xmlns:p14="http://schemas.microsoft.com/office/powerpoint/2010/main" val="11666744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Table 2.1</a:t>
            </a:r>
          </a:p>
        </p:txBody>
      </p:sp>
      <p:pic>
        <p:nvPicPr>
          <p:cNvPr id="5" name="Content Placeholder 4">
            <a:extLst>
              <a:ext uri="{FF2B5EF4-FFF2-40B4-BE49-F238E27FC236}">
                <a16:creationId xmlns:a16="http://schemas.microsoft.com/office/drawing/2014/main" id="{0D108043-7260-4FF5-9102-3233F61939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52" y="1052736"/>
            <a:ext cx="8856984" cy="5400600"/>
          </a:xfrm>
        </p:spPr>
      </p:pic>
    </p:spTree>
    <p:extLst>
      <p:ext uri="{BB962C8B-B14F-4D97-AF65-F5344CB8AC3E}">
        <p14:creationId xmlns:p14="http://schemas.microsoft.com/office/powerpoint/2010/main" val="26825317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TEXT BOX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512" y="1052736"/>
                <a:ext cx="8784976" cy="5616624"/>
              </a:xfrm>
            </p:spPr>
            <p:txBody>
              <a:bodyPr>
                <a:normAutofit/>
              </a:bodyPr>
              <a:lstStyle/>
              <a:p>
                <a:r>
                  <a:rPr lang="en-ZA" sz="2200" dirty="0">
                    <a:solidFill>
                      <a:schemeClr val="bg1"/>
                    </a:solidFill>
                  </a:rPr>
                  <a:t>Reactions involving nitrogen oxides (NO and NO2) and ozone (O</a:t>
                </a:r>
                <a:r>
                  <a:rPr lang="en-ZA" sz="2200" baseline="-25000" dirty="0">
                    <a:solidFill>
                      <a:schemeClr val="bg1"/>
                    </a:solidFill>
                  </a:rPr>
                  <a:t>3</a:t>
                </a:r>
                <a:r>
                  <a:rPr lang="en-ZA" sz="2200" dirty="0">
                    <a:solidFill>
                      <a:schemeClr val="bg1"/>
                    </a:solidFill>
                  </a:rPr>
                  <a:t>) lie at the heart of photochemical smog.</a:t>
                </a:r>
              </a:p>
              <a:p>
                <a:pPr lvl="1"/>
                <a:r>
                  <a:rPr lang="pt-BR" sz="2200" b="1" i="1" dirty="0">
                    <a:solidFill>
                      <a:srgbClr val="FFFF00"/>
                    </a:solidFill>
                  </a:rPr>
                  <a:t>NO</a:t>
                </a:r>
                <a:r>
                  <a:rPr lang="pt-BR" sz="2200" b="1" i="1" baseline="-25000" dirty="0">
                    <a:solidFill>
                      <a:srgbClr val="FFFF00"/>
                    </a:solidFill>
                  </a:rPr>
                  <a:t>2</a:t>
                </a:r>
                <a:r>
                  <a:rPr lang="pt-BR" sz="2200" b="1" i="1" dirty="0">
                    <a:solidFill>
                      <a:srgbClr val="FFFF00"/>
                    </a:solidFill>
                  </a:rPr>
                  <a:t>(g) + hv (&lt;310 nm)</a:t>
                </a:r>
                <a:r>
                  <a:rPr lang="pt-BR" sz="2200" b="1" i="1" dirty="0">
                    <a:solidFill>
                      <a:srgbClr val="FFFF00"/>
                    </a:solidFill>
                    <a:sym typeface="Wingdings" panose="05000000000000000000" pitchFamily="2" charset="2"/>
                  </a:rPr>
                  <a:t></a:t>
                </a:r>
                <a:r>
                  <a:rPr lang="pt-BR" sz="2200" b="1" i="1" dirty="0">
                    <a:solidFill>
                      <a:srgbClr val="FFFF00"/>
                    </a:solidFill>
                  </a:rPr>
                  <a:t> O(g) + NO(g)  </a:t>
                </a:r>
                <a:r>
                  <a:rPr lang="en-ZA" sz="2200" b="1" i="1" dirty="0">
                    <a:solidFill>
                      <a:srgbClr val="FFFF00"/>
                    </a:solidFill>
                  </a:rPr>
                  <a:t>eqn. 1</a:t>
                </a:r>
              </a:p>
              <a:p>
                <a:pPr lvl="1"/>
                <a:r>
                  <a:rPr lang="pt-BR" sz="2200" b="1" i="1" dirty="0">
                    <a:solidFill>
                      <a:srgbClr val="FFFF00"/>
                    </a:solidFill>
                  </a:rPr>
                  <a:t>O(g) + O2(g) +M(g) </a:t>
                </a:r>
                <a:r>
                  <a:rPr lang="pt-BR" sz="2200" b="1" i="1" dirty="0">
                    <a:solidFill>
                      <a:srgbClr val="FFFF00"/>
                    </a:solidFill>
                    <a:sym typeface="Wingdings" panose="05000000000000000000" pitchFamily="2" charset="2"/>
                  </a:rPr>
                  <a:t></a:t>
                </a:r>
                <a:r>
                  <a:rPr lang="pt-BR" sz="2200" b="1" i="1" dirty="0">
                    <a:solidFill>
                      <a:srgbClr val="FFFF00"/>
                    </a:solidFill>
                  </a:rPr>
                  <a:t> O</a:t>
                </a:r>
                <a:r>
                  <a:rPr lang="pt-BR" sz="2200" b="1" i="1" baseline="-25000" dirty="0">
                    <a:solidFill>
                      <a:srgbClr val="FFFF00"/>
                    </a:solidFill>
                  </a:rPr>
                  <a:t>3</a:t>
                </a:r>
                <a:r>
                  <a:rPr lang="pt-BR" sz="2200" b="1" i="1" dirty="0">
                    <a:solidFill>
                      <a:srgbClr val="FFFF00"/>
                    </a:solidFill>
                  </a:rPr>
                  <a:t>(g) +M(g)       </a:t>
                </a:r>
                <a:r>
                  <a:rPr lang="en-ZA" sz="2200" b="1" i="1" dirty="0">
                    <a:solidFill>
                      <a:srgbClr val="FFFF00"/>
                    </a:solidFill>
                  </a:rPr>
                  <a:t>eqn. 2</a:t>
                </a:r>
              </a:p>
              <a:p>
                <a:pPr lvl="1"/>
                <a:r>
                  <a:rPr lang="pt-BR" sz="2200" b="1" i="1" dirty="0">
                    <a:solidFill>
                      <a:srgbClr val="FFFF00"/>
                    </a:solidFill>
                  </a:rPr>
                  <a:t>O</a:t>
                </a:r>
                <a:r>
                  <a:rPr lang="pt-BR" sz="2200" b="1" i="1" baseline="-25000" dirty="0">
                    <a:solidFill>
                      <a:srgbClr val="FFFF00"/>
                    </a:solidFill>
                  </a:rPr>
                  <a:t>3</a:t>
                </a:r>
                <a:r>
                  <a:rPr lang="pt-BR" sz="2200" b="1" i="1" dirty="0">
                    <a:solidFill>
                      <a:srgbClr val="FFFF00"/>
                    </a:solidFill>
                  </a:rPr>
                  <a:t>(g) + NO(g) </a:t>
                </a:r>
                <a:r>
                  <a:rPr lang="pt-BR" sz="2200" b="1" i="1" dirty="0">
                    <a:solidFill>
                      <a:srgbClr val="FFFF00"/>
                    </a:solidFill>
                    <a:sym typeface="Wingdings" panose="05000000000000000000" pitchFamily="2" charset="2"/>
                  </a:rPr>
                  <a:t></a:t>
                </a:r>
                <a:r>
                  <a:rPr lang="pt-BR" sz="2200" b="1" i="1" dirty="0">
                    <a:solidFill>
                      <a:srgbClr val="FFFF00"/>
                    </a:solidFill>
                  </a:rPr>
                  <a:t> O</a:t>
                </a:r>
                <a:r>
                  <a:rPr lang="pt-BR" sz="2200" b="1" i="1" baseline="-25000" dirty="0">
                    <a:solidFill>
                      <a:srgbClr val="FFFF00"/>
                    </a:solidFill>
                  </a:rPr>
                  <a:t>2</a:t>
                </a:r>
                <a:r>
                  <a:rPr lang="pt-BR" sz="2200" b="1" i="1" dirty="0">
                    <a:solidFill>
                      <a:srgbClr val="FFFF00"/>
                    </a:solidFill>
                  </a:rPr>
                  <a:t>(g) + NO</a:t>
                </a:r>
                <a:r>
                  <a:rPr lang="pt-BR" sz="2200" b="1" i="1" baseline="-25000" dirty="0">
                    <a:solidFill>
                      <a:srgbClr val="FFFF00"/>
                    </a:solidFill>
                  </a:rPr>
                  <a:t>2</a:t>
                </a:r>
                <a:r>
                  <a:rPr lang="pt-BR" sz="2200" b="1" i="1" dirty="0">
                    <a:solidFill>
                      <a:srgbClr val="FFFF00"/>
                    </a:solidFill>
                  </a:rPr>
                  <a:t>(g)          </a:t>
                </a:r>
                <a:r>
                  <a:rPr lang="en-ZA" sz="2200" b="1" i="1" dirty="0">
                    <a:solidFill>
                      <a:srgbClr val="FFFF00"/>
                    </a:solidFill>
                  </a:rPr>
                  <a:t>eqn. 3</a:t>
                </a:r>
              </a:p>
              <a:p>
                <a:r>
                  <a:rPr lang="en-ZA" sz="2200" dirty="0">
                    <a:solidFill>
                      <a:schemeClr val="bg1"/>
                    </a:solidFill>
                  </a:rPr>
                  <a:t>where M represents a ‘third body’ (Section 3.10.1)</a:t>
                </a:r>
              </a:p>
              <a:p>
                <a:r>
                  <a:rPr lang="en-ZA" sz="2200" dirty="0">
                    <a:solidFill>
                      <a:schemeClr val="bg1"/>
                    </a:solidFill>
                  </a:rPr>
                  <a:t>It is conventional to imagine these processes that destroy and produce nitrogen dioxide (NO</a:t>
                </a:r>
                <a:r>
                  <a:rPr lang="en-ZA" sz="2200" baseline="-25000" dirty="0">
                    <a:solidFill>
                      <a:schemeClr val="bg1"/>
                    </a:solidFill>
                  </a:rPr>
                  <a:t>2</a:t>
                </a:r>
                <a:r>
                  <a:rPr lang="en-ZA" sz="2200" dirty="0">
                    <a:solidFill>
                      <a:schemeClr val="bg1"/>
                    </a:solidFill>
                  </a:rPr>
                  <a:t>) as in a kind of equilibrium, which is represented by a notional equilibrium constant relating the partial pressures of the two nitrogen oxides and O</a:t>
                </a:r>
                <a:r>
                  <a:rPr lang="en-ZA" sz="2200" baseline="-25000" dirty="0">
                    <a:solidFill>
                      <a:schemeClr val="bg1"/>
                    </a:solidFill>
                  </a:rPr>
                  <a:t>3</a:t>
                </a:r>
                <a:r>
                  <a:rPr lang="en-ZA" sz="2200" dirty="0">
                    <a:solidFill>
                      <a:schemeClr val="bg1"/>
                    </a:solidFill>
                  </a:rPr>
                  <a:t>:</a:t>
                </a:r>
              </a:p>
              <a:p>
                <a:pPr lvl="1"/>
                <a:r>
                  <a:rPr lang="en-ZA" sz="2200" b="1" i="1" dirty="0">
                    <a:solidFill>
                      <a:srgbClr val="FFFF00"/>
                    </a:solidFill>
                  </a:rPr>
                  <a:t>K</a:t>
                </a:r>
                <a14:m>
                  <m:oMath xmlns:m="http://schemas.openxmlformats.org/officeDocument/2006/math">
                    <m:r>
                      <a:rPr lang="pt-BR" sz="2200" b="1" i="1" smtClean="0">
                        <a:solidFill>
                          <a:srgbClr val="FFFF00"/>
                        </a:solidFill>
                        <a:latin typeface="Cambria Math" panose="02040503050406030204" pitchFamily="18" charset="0"/>
                      </a:rPr>
                      <m:t>=</m:t>
                    </m:r>
                    <m:f>
                      <m:fPr>
                        <m:ctrlPr>
                          <a:rPr lang="pt-BR" sz="2200" b="1" i="1" smtClean="0">
                            <a:solidFill>
                              <a:srgbClr val="FFFF00"/>
                            </a:solidFill>
                            <a:latin typeface="Cambria Math" panose="02040503050406030204" pitchFamily="18" charset="0"/>
                          </a:rPr>
                        </m:ctrlPr>
                      </m:fPr>
                      <m:num>
                        <m:r>
                          <m:rPr>
                            <m:nor/>
                          </m:rPr>
                          <a:rPr lang="en-ZA" sz="2200" b="1" i="1" dirty="0">
                            <a:solidFill>
                              <a:srgbClr val="FFFF00"/>
                            </a:solidFill>
                          </a:rPr>
                          <m:t>p</m:t>
                        </m:r>
                        <m:r>
                          <m:rPr>
                            <m:nor/>
                          </m:rPr>
                          <a:rPr lang="en-ZA" sz="2200" b="1" i="1" dirty="0">
                            <a:solidFill>
                              <a:srgbClr val="FFFF00"/>
                            </a:solidFill>
                          </a:rPr>
                          <m:t> </m:t>
                        </m:r>
                        <m:r>
                          <m:rPr>
                            <m:nor/>
                          </m:rPr>
                          <a:rPr lang="en-ZA" sz="2200" b="1" i="1" dirty="0">
                            <a:solidFill>
                              <a:srgbClr val="FFFF00"/>
                            </a:solidFill>
                          </a:rPr>
                          <m:t>NO</m:t>
                        </m:r>
                        <m:r>
                          <m:rPr>
                            <m:nor/>
                          </m:rPr>
                          <a:rPr lang="en-ZA" sz="2200" b="1" i="1" dirty="0">
                            <a:solidFill>
                              <a:srgbClr val="FFFF00"/>
                            </a:solidFill>
                          </a:rPr>
                          <m:t> . </m:t>
                        </m:r>
                        <m:r>
                          <m:rPr>
                            <m:nor/>
                          </m:rPr>
                          <a:rPr lang="en-ZA" sz="2200" b="1" i="1" dirty="0">
                            <a:solidFill>
                              <a:srgbClr val="FFFF00"/>
                            </a:solidFill>
                          </a:rPr>
                          <m:t>pO</m:t>
                        </m:r>
                        <m:r>
                          <m:rPr>
                            <m:nor/>
                          </m:rPr>
                          <a:rPr lang="en-ZA" sz="2200" b="1" i="1" baseline="-25000" dirty="0">
                            <a:solidFill>
                              <a:srgbClr val="FFFF00"/>
                            </a:solidFill>
                          </a:rPr>
                          <m:t>2</m:t>
                        </m:r>
                      </m:num>
                      <m:den>
                        <m:r>
                          <m:rPr>
                            <m:nor/>
                          </m:rPr>
                          <a:rPr lang="en-ZA" sz="2200" b="1" i="1" dirty="0">
                            <a:solidFill>
                              <a:srgbClr val="FFFF00"/>
                            </a:solidFill>
                          </a:rPr>
                          <m:t>pNO</m:t>
                        </m:r>
                        <m:r>
                          <m:rPr>
                            <m:nor/>
                          </m:rPr>
                          <a:rPr lang="en-ZA" sz="2200" b="1" i="1" baseline="-25000" dirty="0">
                            <a:solidFill>
                              <a:srgbClr val="FFFF00"/>
                            </a:solidFill>
                          </a:rPr>
                          <m:t>3</m:t>
                        </m:r>
                      </m:den>
                    </m:f>
                  </m:oMath>
                </a14:m>
                <a:r>
                  <a:rPr lang="en-ZA" sz="2200" b="1" i="1" dirty="0">
                    <a:solidFill>
                      <a:srgbClr val="FFFF00"/>
                    </a:solidFill>
                  </a:rPr>
                  <a:t>                                         eqn. 4</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512" y="1052736"/>
                <a:ext cx="8784976" cy="5616624"/>
              </a:xfrm>
              <a:blipFill>
                <a:blip r:embed="rId2"/>
                <a:stretch>
                  <a:fillRect l="-1664" t="-1954" r="-1595"/>
                </a:stretch>
              </a:blipFill>
            </p:spPr>
            <p:txBody>
              <a:bodyPr/>
              <a:lstStyle/>
              <a:p>
                <a:r>
                  <a:rPr lang="en-ZA">
                    <a:noFill/>
                  </a:rPr>
                  <a:t> </a:t>
                </a:r>
              </a:p>
            </p:txBody>
          </p:sp>
        </mc:Fallback>
      </mc:AlternateContent>
    </p:spTree>
    <p:extLst>
      <p:ext uri="{BB962C8B-B14F-4D97-AF65-F5344CB8AC3E}">
        <p14:creationId xmlns:p14="http://schemas.microsoft.com/office/powerpoint/2010/main" val="25797582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ctr"/>
            <a:r>
              <a:rPr lang="en-ZA" sz="4000" dirty="0"/>
              <a:t>TEXT BOX</a:t>
            </a:r>
          </a:p>
        </p:txBody>
      </p:sp>
      <p:sp>
        <p:nvSpPr>
          <p:cNvPr id="3" name="Content Placeholder 2"/>
          <p:cNvSpPr>
            <a:spLocks noGrp="1"/>
          </p:cNvSpPr>
          <p:nvPr>
            <p:ph idx="1"/>
          </p:nvPr>
        </p:nvSpPr>
        <p:spPr>
          <a:xfrm>
            <a:off x="179512" y="1052736"/>
            <a:ext cx="8784976" cy="5616624"/>
          </a:xfrm>
        </p:spPr>
        <p:txBody>
          <a:bodyPr>
            <a:normAutofit/>
          </a:bodyPr>
          <a:lstStyle/>
          <a:p>
            <a:r>
              <a:rPr lang="en-ZA" sz="2300" dirty="0">
                <a:solidFill>
                  <a:schemeClr val="bg1"/>
                </a:solidFill>
              </a:rPr>
              <a:t>If we were to increase NO</a:t>
            </a:r>
            <a:r>
              <a:rPr lang="en-ZA" sz="2300" baseline="-25000" dirty="0">
                <a:solidFill>
                  <a:schemeClr val="bg1"/>
                </a:solidFill>
              </a:rPr>
              <a:t>2</a:t>
            </a:r>
            <a:r>
              <a:rPr lang="en-ZA" sz="2300" dirty="0">
                <a:solidFill>
                  <a:schemeClr val="bg1"/>
                </a:solidFill>
              </a:rPr>
              <a:t> concentrations (in a way that did not use O</a:t>
            </a:r>
            <a:r>
              <a:rPr lang="en-ZA" sz="2300" baseline="-25000" dirty="0">
                <a:solidFill>
                  <a:schemeClr val="bg1"/>
                </a:solidFill>
              </a:rPr>
              <a:t>3</a:t>
            </a:r>
            <a:r>
              <a:rPr lang="en-ZA" sz="2300" dirty="0">
                <a:solidFill>
                  <a:schemeClr val="bg1"/>
                </a:solidFill>
              </a:rPr>
              <a:t>), then the equilibrium could be maintained by increasing O</a:t>
            </a:r>
            <a:r>
              <a:rPr lang="en-ZA" sz="2300" baseline="-25000" dirty="0">
                <a:solidFill>
                  <a:schemeClr val="bg1"/>
                </a:solidFill>
              </a:rPr>
              <a:t>3</a:t>
            </a:r>
            <a:r>
              <a:rPr lang="en-ZA" sz="2300" dirty="0">
                <a:solidFill>
                  <a:schemeClr val="bg1"/>
                </a:solidFill>
              </a:rPr>
              <a:t> concentrations. </a:t>
            </a:r>
          </a:p>
          <a:p>
            <a:r>
              <a:rPr lang="en-ZA" sz="2300" dirty="0">
                <a:solidFill>
                  <a:schemeClr val="bg1"/>
                </a:solidFill>
              </a:rPr>
              <a:t>This happens in the photochemical smog through the mediation of hydroxyl (OH) radicals in the oxidation of hydrocarbons. Here we will use methane (CH</a:t>
            </a:r>
            <a:r>
              <a:rPr lang="en-ZA" sz="2300" baseline="-25000" dirty="0">
                <a:solidFill>
                  <a:schemeClr val="bg1"/>
                </a:solidFill>
              </a:rPr>
              <a:t>4</a:t>
            </a:r>
            <a:r>
              <a:rPr lang="en-ZA" sz="2300" dirty="0">
                <a:solidFill>
                  <a:schemeClr val="bg1"/>
                </a:solidFill>
              </a:rPr>
              <a:t>) as a simple example of the process:</a:t>
            </a:r>
          </a:p>
          <a:p>
            <a:pPr lvl="1"/>
            <a:r>
              <a:rPr lang="en-ZA" sz="2300" i="1" dirty="0">
                <a:solidFill>
                  <a:srgbClr val="FFFF00"/>
                </a:solidFill>
              </a:rPr>
              <a:t>OH(g) + CH</a:t>
            </a:r>
            <a:r>
              <a:rPr lang="en-ZA" sz="2300" i="1" baseline="-25000" dirty="0">
                <a:solidFill>
                  <a:srgbClr val="FFFF00"/>
                </a:solidFill>
              </a:rPr>
              <a:t>4</a:t>
            </a:r>
            <a:r>
              <a:rPr lang="en-ZA" sz="2300" i="1" dirty="0">
                <a:solidFill>
                  <a:srgbClr val="FFFF00"/>
                </a:solidFill>
              </a:rPr>
              <a:t>(g) </a:t>
            </a:r>
            <a:r>
              <a:rPr lang="en-ZA" sz="2300" i="1" dirty="0">
                <a:solidFill>
                  <a:srgbClr val="FFFF00"/>
                </a:solidFill>
                <a:sym typeface="Wingdings" panose="05000000000000000000" pitchFamily="2" charset="2"/>
              </a:rPr>
              <a:t> </a:t>
            </a:r>
            <a:r>
              <a:rPr lang="en-ZA" sz="2300" i="1" dirty="0">
                <a:solidFill>
                  <a:srgbClr val="FFFF00"/>
                </a:solidFill>
              </a:rPr>
              <a:t>H</a:t>
            </a:r>
            <a:r>
              <a:rPr lang="en-ZA" sz="2300" i="1" baseline="-25000" dirty="0">
                <a:solidFill>
                  <a:srgbClr val="FFFF00"/>
                </a:solidFill>
              </a:rPr>
              <a:t>2</a:t>
            </a:r>
            <a:r>
              <a:rPr lang="en-ZA" sz="2300" i="1" dirty="0">
                <a:solidFill>
                  <a:srgbClr val="FFFF00"/>
                </a:solidFill>
              </a:rPr>
              <a:t>O(g) + CH</a:t>
            </a:r>
            <a:r>
              <a:rPr lang="en-ZA" sz="2300" i="1" baseline="-25000" dirty="0">
                <a:solidFill>
                  <a:srgbClr val="FFFF00"/>
                </a:solidFill>
              </a:rPr>
              <a:t>3</a:t>
            </a:r>
            <a:r>
              <a:rPr lang="en-ZA" sz="2300" i="1" dirty="0">
                <a:solidFill>
                  <a:srgbClr val="FFFF00"/>
                </a:solidFill>
              </a:rPr>
              <a:t>(g)                            </a:t>
            </a:r>
            <a:r>
              <a:rPr lang="pt-BR" sz="2300" i="1" dirty="0">
                <a:solidFill>
                  <a:srgbClr val="FFFF00"/>
                </a:solidFill>
              </a:rPr>
              <a:t>eqn. 5</a:t>
            </a:r>
          </a:p>
          <a:p>
            <a:pPr lvl="1"/>
            <a:r>
              <a:rPr lang="pt-BR" sz="2300" i="1" dirty="0">
                <a:solidFill>
                  <a:srgbClr val="FFFF00"/>
                </a:solidFill>
              </a:rPr>
              <a:t>CH</a:t>
            </a:r>
            <a:r>
              <a:rPr lang="pt-BR" sz="2300" i="1" baseline="-25000" dirty="0">
                <a:solidFill>
                  <a:srgbClr val="FFFF00"/>
                </a:solidFill>
              </a:rPr>
              <a:t>3</a:t>
            </a:r>
            <a:r>
              <a:rPr lang="pt-BR" sz="2300" i="1" dirty="0">
                <a:solidFill>
                  <a:srgbClr val="FFFF00"/>
                </a:solidFill>
              </a:rPr>
              <a:t>(g) + O</a:t>
            </a:r>
            <a:r>
              <a:rPr lang="pt-BR" sz="2300" i="1" baseline="-25000" dirty="0">
                <a:solidFill>
                  <a:srgbClr val="FFFF00"/>
                </a:solidFill>
              </a:rPr>
              <a:t>2</a:t>
            </a:r>
            <a:r>
              <a:rPr lang="pt-BR" sz="2300" i="1" dirty="0">
                <a:solidFill>
                  <a:srgbClr val="FFFF00"/>
                </a:solidFill>
              </a:rPr>
              <a:t>(g) </a:t>
            </a:r>
            <a:r>
              <a:rPr lang="pt-BR" sz="2300" i="1" dirty="0">
                <a:solidFill>
                  <a:srgbClr val="FFFF00"/>
                </a:solidFill>
                <a:sym typeface="Wingdings" panose="05000000000000000000" pitchFamily="2" charset="2"/>
              </a:rPr>
              <a:t></a:t>
            </a:r>
            <a:r>
              <a:rPr lang="pt-BR" sz="2300" i="1" dirty="0">
                <a:solidFill>
                  <a:srgbClr val="FFFF00"/>
                </a:solidFill>
              </a:rPr>
              <a:t> CH</a:t>
            </a:r>
            <a:r>
              <a:rPr lang="pt-BR" sz="2300" i="1" baseline="-25000" dirty="0">
                <a:solidFill>
                  <a:srgbClr val="FFFF00"/>
                </a:solidFill>
              </a:rPr>
              <a:t>3</a:t>
            </a:r>
            <a:r>
              <a:rPr lang="pt-BR" sz="2300" i="1" dirty="0">
                <a:solidFill>
                  <a:srgbClr val="FFFF00"/>
                </a:solidFill>
              </a:rPr>
              <a:t>O</a:t>
            </a:r>
            <a:r>
              <a:rPr lang="pt-BR" sz="2300" i="1" baseline="-25000" dirty="0">
                <a:solidFill>
                  <a:srgbClr val="FFFF00"/>
                </a:solidFill>
              </a:rPr>
              <a:t>2</a:t>
            </a:r>
            <a:r>
              <a:rPr lang="pt-BR" sz="2300" i="1" dirty="0">
                <a:solidFill>
                  <a:srgbClr val="FFFF00"/>
                </a:solidFill>
              </a:rPr>
              <a:t>(g)                                        eqn. 6</a:t>
            </a:r>
          </a:p>
          <a:p>
            <a:pPr lvl="1"/>
            <a:r>
              <a:rPr lang="pt-BR" sz="2300" i="1" dirty="0">
                <a:solidFill>
                  <a:srgbClr val="FFFF00"/>
                </a:solidFill>
              </a:rPr>
              <a:t>CH3O2(g) + NO(g) </a:t>
            </a:r>
            <a:r>
              <a:rPr lang="pt-BR" sz="2300" i="1" dirty="0">
                <a:solidFill>
                  <a:srgbClr val="FFFF00"/>
                </a:solidFill>
                <a:sym typeface="Wingdings" panose="05000000000000000000" pitchFamily="2" charset="2"/>
              </a:rPr>
              <a:t></a:t>
            </a:r>
            <a:r>
              <a:rPr lang="pt-BR" sz="2300" i="1" dirty="0">
                <a:solidFill>
                  <a:srgbClr val="FFFF00"/>
                </a:solidFill>
              </a:rPr>
              <a:t> CH3O(g) + NO2(g)                  eqn. 7</a:t>
            </a:r>
          </a:p>
          <a:p>
            <a:pPr lvl="1"/>
            <a:r>
              <a:rPr lang="en-ZA" sz="2300" i="1" dirty="0">
                <a:solidFill>
                  <a:srgbClr val="FFFF00"/>
                </a:solidFill>
              </a:rPr>
              <a:t>CH3O(g) + O2(g) </a:t>
            </a:r>
            <a:r>
              <a:rPr lang="pt-BR" sz="2300" i="1" dirty="0">
                <a:solidFill>
                  <a:srgbClr val="FFFF00"/>
                </a:solidFill>
                <a:sym typeface="Wingdings" panose="05000000000000000000" pitchFamily="2" charset="2"/>
              </a:rPr>
              <a:t> </a:t>
            </a:r>
            <a:r>
              <a:rPr lang="en-ZA" sz="2300" i="1" dirty="0">
                <a:solidFill>
                  <a:srgbClr val="FFFF00"/>
                </a:solidFill>
              </a:rPr>
              <a:t>HCHO(g) +HO2(g)                      </a:t>
            </a:r>
            <a:r>
              <a:rPr lang="pt-BR" sz="2300" i="1" dirty="0">
                <a:solidFill>
                  <a:srgbClr val="FFFF00"/>
                </a:solidFill>
              </a:rPr>
              <a:t>eqn. 8</a:t>
            </a:r>
            <a:endParaRPr lang="en-ZA" sz="2300" i="1" dirty="0">
              <a:solidFill>
                <a:srgbClr val="FFFF00"/>
              </a:solidFill>
            </a:endParaRPr>
          </a:p>
          <a:p>
            <a:pPr lvl="1"/>
            <a:r>
              <a:rPr lang="nn-NO" sz="2300" i="1" dirty="0">
                <a:solidFill>
                  <a:srgbClr val="FFFF00"/>
                </a:solidFill>
              </a:rPr>
              <a:t>HO2(g) + NO(g) </a:t>
            </a:r>
            <a:r>
              <a:rPr lang="pt-BR" sz="2300" i="1" dirty="0">
                <a:solidFill>
                  <a:srgbClr val="FFFF00"/>
                </a:solidFill>
                <a:sym typeface="Wingdings" panose="05000000000000000000" pitchFamily="2" charset="2"/>
              </a:rPr>
              <a:t> </a:t>
            </a:r>
            <a:r>
              <a:rPr lang="nn-NO" sz="2300" i="1" dirty="0">
                <a:solidFill>
                  <a:srgbClr val="FFFF00"/>
                </a:solidFill>
              </a:rPr>
              <a:t>NO2(g) + OH(g)                           </a:t>
            </a:r>
            <a:r>
              <a:rPr lang="pt-BR" sz="2300" i="1" dirty="0">
                <a:solidFill>
                  <a:srgbClr val="FFFF00"/>
                </a:solidFill>
              </a:rPr>
              <a:t>eqn. 9</a:t>
            </a:r>
          </a:p>
        </p:txBody>
      </p:sp>
    </p:spTree>
    <p:extLst>
      <p:ext uri="{BB962C8B-B14F-4D97-AF65-F5344CB8AC3E}">
        <p14:creationId xmlns:p14="http://schemas.microsoft.com/office/powerpoint/2010/main" val="33120235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lnSpcReduction="10000"/>
          </a:bodyPr>
          <a:lstStyle/>
          <a:p>
            <a:r>
              <a:rPr lang="en-ZA" dirty="0">
                <a:solidFill>
                  <a:schemeClr val="bg1"/>
                </a:solidFill>
              </a:rPr>
              <a:t>These reactions represent the conversion of nitric oxide (NO) to NO</a:t>
            </a:r>
            <a:r>
              <a:rPr lang="en-ZA" baseline="-25000" dirty="0">
                <a:solidFill>
                  <a:schemeClr val="bg1"/>
                </a:solidFill>
              </a:rPr>
              <a:t>2</a:t>
            </a:r>
            <a:r>
              <a:rPr lang="en-ZA" dirty="0">
                <a:solidFill>
                  <a:schemeClr val="bg1"/>
                </a:solidFill>
              </a:rPr>
              <a:t> and a simple alkane (see Section 2.7) such as CH4 to an aldehyde (see Table 2.1), here formaldehyde (HCHO).</a:t>
            </a:r>
          </a:p>
          <a:p>
            <a:r>
              <a:rPr lang="en-ZA" dirty="0">
                <a:solidFill>
                  <a:schemeClr val="bg1"/>
                </a:solidFill>
              </a:rPr>
              <a:t>Note that the OH radical is regenerated, so can be thought of as a kind of catalyst.</a:t>
            </a:r>
          </a:p>
          <a:p>
            <a:r>
              <a:rPr lang="en-ZA" dirty="0">
                <a:solidFill>
                  <a:schemeClr val="bg1"/>
                </a:solidFill>
              </a:rPr>
              <a:t>Although the reaction will happen in photochemical smog, the attack of the OH radical is much faster on larger and more complex organic molecules. Aldehydes such as </a:t>
            </a:r>
            <a:r>
              <a:rPr lang="en-ZA" b="1" i="1" u="sng" dirty="0">
                <a:solidFill>
                  <a:schemeClr val="bg1"/>
                </a:solidFill>
              </a:rPr>
              <a:t>acetaldehyde (CH3CHO) </a:t>
            </a:r>
            <a:r>
              <a:rPr lang="en-ZA" dirty="0">
                <a:solidFill>
                  <a:schemeClr val="bg1"/>
                </a:solidFill>
              </a:rPr>
              <a:t>may also undergo attack by OH radicals:</a:t>
            </a:r>
          </a:p>
          <a:p>
            <a:pPr lvl="1"/>
            <a:r>
              <a:rPr lang="en-ZA" b="1" i="1" dirty="0">
                <a:solidFill>
                  <a:srgbClr val="FFFF00"/>
                </a:solidFill>
              </a:rPr>
              <a:t>CH</a:t>
            </a:r>
            <a:r>
              <a:rPr lang="en-ZA" b="1" i="1" baseline="-25000" dirty="0">
                <a:solidFill>
                  <a:srgbClr val="FFFF00"/>
                </a:solidFill>
              </a:rPr>
              <a:t>3</a:t>
            </a:r>
            <a:r>
              <a:rPr lang="en-ZA" b="1" i="1" dirty="0">
                <a:solidFill>
                  <a:srgbClr val="FFFF00"/>
                </a:solidFill>
              </a:rPr>
              <a:t>CHO(g) + OH(g) </a:t>
            </a:r>
            <a:r>
              <a:rPr lang="en-ZA" b="1" i="1" dirty="0">
                <a:solidFill>
                  <a:srgbClr val="FFFF00"/>
                </a:solidFill>
                <a:sym typeface="Wingdings" panose="05000000000000000000" pitchFamily="2" charset="2"/>
              </a:rPr>
              <a:t></a:t>
            </a:r>
            <a:r>
              <a:rPr lang="en-ZA" b="1" i="1" dirty="0">
                <a:solidFill>
                  <a:srgbClr val="FFFF00"/>
                </a:solidFill>
              </a:rPr>
              <a:t> CH</a:t>
            </a:r>
            <a:r>
              <a:rPr lang="en-ZA" b="1" i="1" baseline="-25000" dirty="0">
                <a:solidFill>
                  <a:srgbClr val="FFFF00"/>
                </a:solidFill>
              </a:rPr>
              <a:t>3</a:t>
            </a:r>
            <a:r>
              <a:rPr lang="en-ZA" b="1" i="1" dirty="0">
                <a:solidFill>
                  <a:srgbClr val="FFFF00"/>
                </a:solidFill>
              </a:rPr>
              <a:t>CO(g) +H2O(g)                 eqn. 10</a:t>
            </a:r>
          </a:p>
          <a:p>
            <a:pPr lvl="1"/>
            <a:r>
              <a:rPr lang="en-ZA" b="1" i="1" dirty="0">
                <a:solidFill>
                  <a:srgbClr val="FFFF00"/>
                </a:solidFill>
              </a:rPr>
              <a:t>CH3CO(g) + O2(g) </a:t>
            </a:r>
            <a:r>
              <a:rPr lang="en-ZA" b="1" i="1" dirty="0">
                <a:solidFill>
                  <a:srgbClr val="FFFF00"/>
                </a:solidFill>
                <a:sym typeface="Wingdings" panose="05000000000000000000" pitchFamily="2" charset="2"/>
              </a:rPr>
              <a:t></a:t>
            </a:r>
            <a:r>
              <a:rPr lang="en-ZA" b="1" i="1" dirty="0">
                <a:solidFill>
                  <a:srgbClr val="FFFF00"/>
                </a:solidFill>
              </a:rPr>
              <a:t> CH3COO2(g)                            eqn. 11</a:t>
            </a:r>
          </a:p>
          <a:p>
            <a:pPr lvl="1"/>
            <a:r>
              <a:rPr lang="en-ZA" b="1" i="1" dirty="0">
                <a:solidFill>
                  <a:srgbClr val="FFFF00"/>
                </a:solidFill>
              </a:rPr>
              <a:t>CH3COO2(g) + NO(g) </a:t>
            </a:r>
            <a:r>
              <a:rPr lang="en-ZA" b="1" i="1" dirty="0">
                <a:solidFill>
                  <a:srgbClr val="FFFF00"/>
                </a:solidFill>
                <a:sym typeface="Wingdings" panose="05000000000000000000" pitchFamily="2" charset="2"/>
              </a:rPr>
              <a:t> </a:t>
            </a:r>
            <a:r>
              <a:rPr lang="en-ZA" b="1" i="1" dirty="0">
                <a:solidFill>
                  <a:srgbClr val="FFFF00"/>
                </a:solidFill>
              </a:rPr>
              <a:t>NO2(g) + CH3CO2(g)          eqn. 12</a:t>
            </a:r>
          </a:p>
          <a:p>
            <a:pPr lvl="1"/>
            <a:r>
              <a:rPr lang="en-ZA" b="1" i="1" dirty="0">
                <a:solidFill>
                  <a:srgbClr val="FFFF00"/>
                </a:solidFill>
              </a:rPr>
              <a:t>CH3CO2(g) </a:t>
            </a:r>
            <a:r>
              <a:rPr lang="en-ZA" b="1" i="1" dirty="0">
                <a:solidFill>
                  <a:srgbClr val="FFFF00"/>
                </a:solidFill>
                <a:sym typeface="Wingdings" panose="05000000000000000000" pitchFamily="2" charset="2"/>
              </a:rPr>
              <a:t></a:t>
            </a:r>
            <a:r>
              <a:rPr lang="en-ZA" b="1" i="1" dirty="0">
                <a:solidFill>
                  <a:srgbClr val="FFFF00"/>
                </a:solidFill>
              </a:rPr>
              <a:t> CH3(g) + CO2(g)                                  eqn. 13</a:t>
            </a:r>
          </a:p>
        </p:txBody>
      </p:sp>
    </p:spTree>
    <p:extLst>
      <p:ext uri="{BB962C8B-B14F-4D97-AF65-F5344CB8AC3E}">
        <p14:creationId xmlns:p14="http://schemas.microsoft.com/office/powerpoint/2010/main" val="21373462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ctr"/>
            <a:r>
              <a:rPr lang="en-ZA" sz="3300" b="1" dirty="0"/>
              <a:t>TEXT BOX</a:t>
            </a:r>
          </a:p>
        </p:txBody>
      </p:sp>
      <p:sp>
        <p:nvSpPr>
          <p:cNvPr id="3" name="Content Placeholder 2"/>
          <p:cNvSpPr>
            <a:spLocks noGrp="1"/>
          </p:cNvSpPr>
          <p:nvPr>
            <p:ph idx="1"/>
          </p:nvPr>
        </p:nvSpPr>
        <p:spPr>
          <a:xfrm>
            <a:off x="179512" y="1052736"/>
            <a:ext cx="8784976" cy="5616624"/>
          </a:xfrm>
        </p:spPr>
        <p:txBody>
          <a:bodyPr>
            <a:normAutofit/>
          </a:bodyPr>
          <a:lstStyle/>
          <a:p>
            <a:r>
              <a:rPr lang="en-ZA" dirty="0">
                <a:solidFill>
                  <a:schemeClr val="bg1"/>
                </a:solidFill>
              </a:rPr>
              <a:t>The methyl radical (CH3) in equation 13 may re-enter at equation 6. An important branch to this set of reactions is:</a:t>
            </a:r>
          </a:p>
          <a:p>
            <a:r>
              <a:rPr lang="en-ZA" b="1" i="1" dirty="0">
                <a:solidFill>
                  <a:srgbClr val="FFFF00"/>
                </a:solidFill>
              </a:rPr>
              <a:t>CH</a:t>
            </a:r>
            <a:r>
              <a:rPr lang="en-ZA" b="1" i="1" baseline="-25000" dirty="0">
                <a:solidFill>
                  <a:srgbClr val="FFFF00"/>
                </a:solidFill>
              </a:rPr>
              <a:t>3</a:t>
            </a:r>
            <a:r>
              <a:rPr lang="en-ZA" b="1" i="1" dirty="0">
                <a:solidFill>
                  <a:srgbClr val="FFFF00"/>
                </a:solidFill>
              </a:rPr>
              <a:t> COO</a:t>
            </a:r>
            <a:r>
              <a:rPr lang="en-ZA" b="1" i="1" baseline="-25000" dirty="0">
                <a:solidFill>
                  <a:srgbClr val="FFFF00"/>
                </a:solidFill>
              </a:rPr>
              <a:t>2(g) </a:t>
            </a:r>
            <a:r>
              <a:rPr lang="en-ZA" b="1" i="1" dirty="0">
                <a:solidFill>
                  <a:srgbClr val="FFFF00"/>
                </a:solidFill>
              </a:rPr>
              <a:t>+ NO</a:t>
            </a:r>
            <a:r>
              <a:rPr lang="en-ZA" b="1" i="1" baseline="-25000" dirty="0">
                <a:solidFill>
                  <a:srgbClr val="FFFF00"/>
                </a:solidFill>
              </a:rPr>
              <a:t>2(g) </a:t>
            </a:r>
            <a:r>
              <a:rPr lang="en-ZA" b="1" i="1" dirty="0">
                <a:solidFill>
                  <a:srgbClr val="FFFF00"/>
                </a:solidFill>
                <a:sym typeface="Wingdings" panose="05000000000000000000" pitchFamily="2" charset="2"/>
              </a:rPr>
              <a:t> </a:t>
            </a:r>
            <a:r>
              <a:rPr lang="en-ZA" b="1" i="1" dirty="0">
                <a:solidFill>
                  <a:srgbClr val="FFFF00"/>
                </a:solidFill>
              </a:rPr>
              <a:t>CH</a:t>
            </a:r>
            <a:r>
              <a:rPr lang="en-ZA" b="1" i="1" baseline="-25000" dirty="0">
                <a:solidFill>
                  <a:srgbClr val="FFFF00"/>
                </a:solidFill>
              </a:rPr>
              <a:t>2</a:t>
            </a:r>
            <a:r>
              <a:rPr lang="en-ZA" b="1" i="1" dirty="0">
                <a:solidFill>
                  <a:srgbClr val="FFFF00"/>
                </a:solidFill>
              </a:rPr>
              <a:t> COO</a:t>
            </a:r>
            <a:r>
              <a:rPr lang="en-ZA" b="1" i="1" baseline="-25000" dirty="0">
                <a:solidFill>
                  <a:srgbClr val="FFFF00"/>
                </a:solidFill>
              </a:rPr>
              <a:t>2</a:t>
            </a:r>
            <a:r>
              <a:rPr lang="en-ZA" b="1" i="1" dirty="0">
                <a:solidFill>
                  <a:srgbClr val="FFFF00"/>
                </a:solidFill>
              </a:rPr>
              <a:t>NO</a:t>
            </a:r>
            <a:r>
              <a:rPr lang="en-ZA" b="1" i="1" baseline="-25000" dirty="0">
                <a:solidFill>
                  <a:srgbClr val="FFFF00"/>
                </a:solidFill>
              </a:rPr>
              <a:t>2(g) </a:t>
            </a:r>
            <a:r>
              <a:rPr lang="en-ZA" b="1" i="1" dirty="0">
                <a:solidFill>
                  <a:srgbClr val="FFFF00"/>
                </a:solidFill>
              </a:rPr>
              <a:t>(PAN)      eqn. 14</a:t>
            </a:r>
          </a:p>
          <a:p>
            <a:r>
              <a:rPr lang="en-ZA" dirty="0">
                <a:solidFill>
                  <a:schemeClr val="bg1"/>
                </a:solidFill>
              </a:rPr>
              <a:t>leading to the formation of the eye irritant </a:t>
            </a:r>
            <a:r>
              <a:rPr lang="en-ZA" b="1" i="1" dirty="0" err="1">
                <a:solidFill>
                  <a:schemeClr val="bg1"/>
                </a:solidFill>
              </a:rPr>
              <a:t>peroxyacetylnitrate</a:t>
            </a:r>
            <a:r>
              <a:rPr lang="en-ZA" b="1" i="1" dirty="0">
                <a:solidFill>
                  <a:schemeClr val="bg1"/>
                </a:solidFill>
              </a:rPr>
              <a:t> (PAN).</a:t>
            </a:r>
            <a:endParaRPr lang="en-ZA" sz="2400" b="1" i="1" dirty="0">
              <a:solidFill>
                <a:schemeClr val="bg1"/>
              </a:solidFill>
            </a:endParaRPr>
          </a:p>
        </p:txBody>
      </p:sp>
    </p:spTree>
    <p:extLst>
      <p:ext uri="{BB962C8B-B14F-4D97-AF65-F5344CB8AC3E}">
        <p14:creationId xmlns:p14="http://schemas.microsoft.com/office/powerpoint/2010/main" val="344876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ATMOSPHERIC CHEMISTRY</a:t>
            </a:r>
          </a:p>
        </p:txBody>
      </p:sp>
      <p:sp>
        <p:nvSpPr>
          <p:cNvPr id="3" name="Content Placeholder 2"/>
          <p:cNvSpPr>
            <a:spLocks noGrp="1"/>
          </p:cNvSpPr>
          <p:nvPr>
            <p:ph idx="1"/>
          </p:nvPr>
        </p:nvSpPr>
        <p:spPr>
          <a:xfrm>
            <a:off x="179512" y="1052736"/>
            <a:ext cx="8784976" cy="5616624"/>
          </a:xfrm>
        </p:spPr>
        <p:txBody>
          <a:bodyPr>
            <a:normAutofit fontScale="92500" lnSpcReduction="10000"/>
          </a:bodyPr>
          <a:lstStyle/>
          <a:p>
            <a:r>
              <a:rPr lang="en-ZA" dirty="0">
                <a:solidFill>
                  <a:schemeClr val="bg1"/>
                </a:solidFill>
              </a:rPr>
              <a:t>The atmosphere is in the news! Atmospheric chemistry has become a matter of public concern in the last two decades. </a:t>
            </a:r>
          </a:p>
          <a:p>
            <a:r>
              <a:rPr lang="en-ZA" dirty="0">
                <a:solidFill>
                  <a:schemeClr val="bg1"/>
                </a:solidFill>
              </a:rPr>
              <a:t>While the complexities of modern science do not usually spark off great political and social debate, the changes in the atmosphere have evoked great interest. </a:t>
            </a:r>
          </a:p>
          <a:p>
            <a:r>
              <a:rPr lang="en-ZA" dirty="0">
                <a:solidFill>
                  <a:schemeClr val="bg1"/>
                </a:solidFill>
              </a:rPr>
              <a:t>Heads of state have been forced to meetings in Stockholm, Montreal, Kyoto and Johannesburg and given their attention to the fate of our atmosphere.</a:t>
            </a:r>
          </a:p>
          <a:p>
            <a:r>
              <a:rPr lang="en-ZA" dirty="0">
                <a:solidFill>
                  <a:schemeClr val="bg1"/>
                </a:solidFill>
              </a:rPr>
              <a:t>Television, which normally relegates scientific matters to off-peak hours, has shown skilfully created colourful images from remotely sensed measurements of the ozone (O3) hole and huge emissions from forest fires of 1997 that have continued to raise concern into the current century. </a:t>
            </a:r>
          </a:p>
          <a:p>
            <a:r>
              <a:rPr lang="en-ZA" dirty="0">
                <a:solidFill>
                  <a:schemeClr val="bg1"/>
                </a:solidFill>
              </a:rPr>
              <a:t>What has caused this interest in the atmosphere?</a:t>
            </a:r>
          </a:p>
        </p:txBody>
      </p:sp>
    </p:spTree>
    <p:extLst>
      <p:ext uri="{BB962C8B-B14F-4D97-AF65-F5344CB8AC3E}">
        <p14:creationId xmlns:p14="http://schemas.microsoft.com/office/powerpoint/2010/main" val="13938058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pic>
        <p:nvPicPr>
          <p:cNvPr id="5" name="Content Placeholder 4">
            <a:extLst>
              <a:ext uri="{FF2B5EF4-FFF2-40B4-BE49-F238E27FC236}">
                <a16:creationId xmlns:a16="http://schemas.microsoft.com/office/drawing/2014/main" id="{607279AB-D12E-48DA-8D9A-8B6F0433E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97" y="381017"/>
            <a:ext cx="8274814" cy="6095965"/>
          </a:xfrm>
        </p:spPr>
      </p:pic>
    </p:spTree>
    <p:extLst>
      <p:ext uri="{BB962C8B-B14F-4D97-AF65-F5344CB8AC3E}">
        <p14:creationId xmlns:p14="http://schemas.microsoft.com/office/powerpoint/2010/main" val="26438070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r>
              <a:rPr lang="en-ZA" b="1" dirty="0"/>
              <a:t>21st-century particulate pollution</a:t>
            </a:r>
            <a:endParaRPr lang="en-ZA" sz="2400" dirty="0"/>
          </a:p>
        </p:txBody>
      </p:sp>
      <p:sp>
        <p:nvSpPr>
          <p:cNvPr id="3" name="Content Placeholder 2"/>
          <p:cNvSpPr>
            <a:spLocks noGrp="1"/>
          </p:cNvSpPr>
          <p:nvPr>
            <p:ph idx="1"/>
          </p:nvPr>
        </p:nvSpPr>
        <p:spPr>
          <a:xfrm>
            <a:off x="179512" y="1052736"/>
            <a:ext cx="8784976" cy="5616624"/>
          </a:xfrm>
        </p:spPr>
        <p:txBody>
          <a:bodyPr>
            <a:normAutofit fontScale="85000" lnSpcReduction="20000"/>
          </a:bodyPr>
          <a:lstStyle/>
          <a:p>
            <a:r>
              <a:rPr lang="en-ZA" dirty="0">
                <a:solidFill>
                  <a:schemeClr val="bg1"/>
                </a:solidFill>
              </a:rPr>
              <a:t>It is valid to ask what might be different about pollution in the early 21st century One of the most notable issues in the last decade or so has been a rise in concern about fine particles (or aerosols) in the atmosphere. Some of this concern has come about because fine particles are now more noticeable because we have lessened the emission of many pollutant gases and smoke into the atmosphere. In some cases the concentrations of these particles have increased in urban air. </a:t>
            </a:r>
          </a:p>
          <a:p>
            <a:r>
              <a:rPr lang="en-ZA" dirty="0">
                <a:solidFill>
                  <a:schemeClr val="bg1"/>
                </a:solidFill>
              </a:rPr>
              <a:t>There has also been a growing awareness that fine particles have a significant impact on health. Fine particles are those that are respirable. Traditionally this would have been particles less than 10mm in diameter that can make their way into the respiratory system. These particles, often referred to as PM-10 (PM is short for particulate matter), are usually accompanied by even finer particles about 2.5mm called PM- 2.5. </a:t>
            </a:r>
          </a:p>
          <a:p>
            <a:r>
              <a:rPr lang="en-ZA" dirty="0">
                <a:solidFill>
                  <a:schemeClr val="bg1"/>
                </a:solidFill>
              </a:rPr>
              <a:t>These finer particles can go deep into the lung and become deposited in the alveoli, the terminal sacs of the airways, where gases are exchanged with the blood. Once in the alveoli various biochemical processes seek to combat the invading particles which ultimately place the individual under increased stress and   at risk from a range of health effects.</a:t>
            </a:r>
            <a:endParaRPr lang="en-ZA" sz="2400" dirty="0">
              <a:solidFill>
                <a:schemeClr val="bg1"/>
              </a:solidFill>
            </a:endParaRPr>
          </a:p>
        </p:txBody>
      </p:sp>
    </p:spTree>
    <p:extLst>
      <p:ext uri="{BB962C8B-B14F-4D97-AF65-F5344CB8AC3E}">
        <p14:creationId xmlns:p14="http://schemas.microsoft.com/office/powerpoint/2010/main" val="20854419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fontScale="70000" lnSpcReduction="20000"/>
          </a:bodyPr>
          <a:lstStyle/>
          <a:p>
            <a:r>
              <a:rPr lang="en-ZA" dirty="0">
                <a:solidFill>
                  <a:schemeClr val="bg1"/>
                </a:solidFill>
              </a:rPr>
              <a:t>These fine particles come from a range of sources including some that come from combustion processes. In the late 20</a:t>
            </a:r>
            <a:r>
              <a:rPr lang="en-ZA" baseline="30000" dirty="0">
                <a:solidFill>
                  <a:schemeClr val="bg1"/>
                </a:solidFill>
              </a:rPr>
              <a:t>th</a:t>
            </a:r>
            <a:r>
              <a:rPr lang="en-ZA" dirty="0">
                <a:solidFill>
                  <a:schemeClr val="bg1"/>
                </a:solidFill>
              </a:rPr>
              <a:t> century the increasing importance of the diesel engine in vehicles added to the fine particle concentrations of European cities. </a:t>
            </a:r>
          </a:p>
          <a:p>
            <a:r>
              <a:rPr lang="en-ZA" b="1" i="1" dirty="0">
                <a:solidFill>
                  <a:schemeClr val="bg1"/>
                </a:solidFill>
              </a:rPr>
              <a:t>The diesel engine </a:t>
            </a:r>
            <a:r>
              <a:rPr lang="en-ZA" dirty="0">
                <a:solidFill>
                  <a:schemeClr val="bg1"/>
                </a:solidFill>
              </a:rPr>
              <a:t>can emit very small particles, perhaps only 0.1mm across, but these readily coagulate into somewhat larger particles. These particles can also become coated with a range of organic compounds, which have the potential to be carcinogenic contributing to long-term health impacts.</a:t>
            </a:r>
          </a:p>
          <a:p>
            <a:r>
              <a:rPr lang="en-ZA" dirty="0">
                <a:solidFill>
                  <a:schemeClr val="bg1"/>
                </a:solidFill>
              </a:rPr>
              <a:t>Reactions in the atmosphere lead to the formation of secondary particles. The best known of these are sulphate particles from the oxidation of SO</a:t>
            </a:r>
            <a:r>
              <a:rPr lang="en-ZA" baseline="-25000" dirty="0">
                <a:solidFill>
                  <a:schemeClr val="bg1"/>
                </a:solidFill>
              </a:rPr>
              <a:t>2</a:t>
            </a:r>
            <a:r>
              <a:rPr lang="en-ZA" dirty="0">
                <a:solidFill>
                  <a:schemeClr val="bg1"/>
                </a:solidFill>
              </a:rPr>
              <a:t> (eqns. 3.20 &amp; 3.21). </a:t>
            </a:r>
          </a:p>
          <a:p>
            <a:r>
              <a:rPr lang="en-ZA" dirty="0">
                <a:solidFill>
                  <a:schemeClr val="bg1"/>
                </a:solidFill>
              </a:rPr>
              <a:t>These particles are usually acid, although partial neutralization to ammonium bisulphate (NH</a:t>
            </a:r>
            <a:r>
              <a:rPr lang="en-ZA" baseline="-25000" dirty="0">
                <a:solidFill>
                  <a:schemeClr val="bg1"/>
                </a:solidFill>
              </a:rPr>
              <a:t>4</a:t>
            </a:r>
            <a:r>
              <a:rPr lang="en-ZA" dirty="0">
                <a:solidFill>
                  <a:schemeClr val="bg1"/>
                </a:solidFill>
              </a:rPr>
              <a:t>HSO</a:t>
            </a:r>
            <a:r>
              <a:rPr lang="en-ZA" baseline="-25000" dirty="0">
                <a:solidFill>
                  <a:schemeClr val="bg1"/>
                </a:solidFill>
              </a:rPr>
              <a:t>4</a:t>
            </a:r>
            <a:r>
              <a:rPr lang="en-ZA" dirty="0">
                <a:solidFill>
                  <a:schemeClr val="bg1"/>
                </a:solidFill>
              </a:rPr>
              <a:t>) is also possible. These particles have the potential to have additional irritant effects on the respiratory system. In recent years there has been a rising interest in the organic fraction of secondary aerosols with an awareness of the complexity of its chemistry. When volatile organic substances (see Box 4.14) react in the atmosphere they are typically converted to aldehydes, ketones (see Table 2.1) and organic acids.</a:t>
            </a:r>
          </a:p>
          <a:p>
            <a:r>
              <a:rPr lang="en-ZA" dirty="0">
                <a:solidFill>
                  <a:schemeClr val="bg1"/>
                </a:solidFill>
              </a:rPr>
              <a:t>These more oxidized organic compounds are usually less volatile and can become associated with particles.</a:t>
            </a:r>
            <a:endParaRPr lang="en-ZA" sz="2400" dirty="0">
              <a:solidFill>
                <a:schemeClr val="bg1"/>
              </a:solidFill>
            </a:endParaRPr>
          </a:p>
        </p:txBody>
      </p:sp>
    </p:spTree>
    <p:extLst>
      <p:ext uri="{BB962C8B-B14F-4D97-AF65-F5344CB8AC3E}">
        <p14:creationId xmlns:p14="http://schemas.microsoft.com/office/powerpoint/2010/main" val="28148691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9656-ED05-4327-A135-3E3BBB12A908}"/>
              </a:ext>
            </a:extLst>
          </p:cNvPr>
          <p:cNvSpPr>
            <a:spLocks noGrp="1"/>
          </p:cNvSpPr>
          <p:nvPr>
            <p:ph type="title"/>
          </p:nvPr>
        </p:nvSpPr>
        <p:spPr>
          <a:xfrm>
            <a:off x="395536" y="188640"/>
            <a:ext cx="8280920" cy="878159"/>
          </a:xfrm>
        </p:spPr>
        <p:txBody>
          <a:bodyPr/>
          <a:lstStyle/>
          <a:p>
            <a:r>
              <a:rPr lang="en-ZA" dirty="0"/>
              <a:t>.</a:t>
            </a:r>
          </a:p>
        </p:txBody>
      </p:sp>
      <p:sp>
        <p:nvSpPr>
          <p:cNvPr id="3" name="Content Placeholder 2">
            <a:extLst>
              <a:ext uri="{FF2B5EF4-FFF2-40B4-BE49-F238E27FC236}">
                <a16:creationId xmlns:a16="http://schemas.microsoft.com/office/drawing/2014/main" id="{99607899-2C29-4907-90F5-75CC6EB71A38}"/>
              </a:ext>
            </a:extLst>
          </p:cNvPr>
          <p:cNvSpPr>
            <a:spLocks noGrp="1"/>
          </p:cNvSpPr>
          <p:nvPr>
            <p:ph idx="1"/>
          </p:nvPr>
        </p:nvSpPr>
        <p:spPr>
          <a:xfrm>
            <a:off x="395536" y="1066798"/>
            <a:ext cx="8280920" cy="5530553"/>
          </a:xfrm>
        </p:spPr>
        <p:txBody>
          <a:bodyPr>
            <a:normAutofit fontScale="92500" lnSpcReduction="20000"/>
          </a:bodyPr>
          <a:lstStyle/>
          <a:p>
            <a:r>
              <a:rPr lang="en-ZA" dirty="0">
                <a:solidFill>
                  <a:schemeClr val="bg1"/>
                </a:solidFill>
              </a:rPr>
              <a:t>Particles in the atmosphere, which range in size from about one-half millimetre (the size of sand or drizzle) down to molecular dimensions, are made up of an amazing variety of materials and discrete objects that may consist of either solids or liquid droplets (Table 15.1). </a:t>
            </a:r>
          </a:p>
          <a:p>
            <a:r>
              <a:rPr lang="en-ZA" b="1" dirty="0">
                <a:solidFill>
                  <a:schemeClr val="bg1"/>
                </a:solidFill>
              </a:rPr>
              <a:t>Particulates </a:t>
            </a:r>
            <a:r>
              <a:rPr lang="en-ZA" dirty="0">
                <a:solidFill>
                  <a:schemeClr val="bg1"/>
                </a:solidFill>
              </a:rPr>
              <a:t>is a term that has come to stand for particles in the atmosphere, although </a:t>
            </a:r>
            <a:r>
              <a:rPr lang="en-ZA" i="1" dirty="0">
                <a:solidFill>
                  <a:schemeClr val="bg1"/>
                </a:solidFill>
              </a:rPr>
              <a:t>particulate matter </a:t>
            </a:r>
            <a:r>
              <a:rPr lang="en-ZA" dirty="0">
                <a:solidFill>
                  <a:schemeClr val="bg1"/>
                </a:solidFill>
              </a:rPr>
              <a:t>or simply </a:t>
            </a:r>
            <a:r>
              <a:rPr lang="en-ZA" i="1" dirty="0">
                <a:solidFill>
                  <a:schemeClr val="bg1"/>
                </a:solidFill>
              </a:rPr>
              <a:t>particles</a:t>
            </a:r>
            <a:r>
              <a:rPr lang="en-ZA" dirty="0">
                <a:solidFill>
                  <a:schemeClr val="bg1"/>
                </a:solidFill>
              </a:rPr>
              <a:t>, is preferred usage. </a:t>
            </a:r>
          </a:p>
          <a:p>
            <a:r>
              <a:rPr lang="en-ZA" dirty="0">
                <a:solidFill>
                  <a:schemeClr val="bg1"/>
                </a:solidFill>
              </a:rPr>
              <a:t>Particulate matter makes up the most visible and obvious form of air pollution.</a:t>
            </a:r>
          </a:p>
          <a:p>
            <a:r>
              <a:rPr lang="en-ZA" dirty="0">
                <a:solidFill>
                  <a:schemeClr val="bg1"/>
                </a:solidFill>
              </a:rPr>
              <a:t>Atmospheric </a:t>
            </a:r>
            <a:r>
              <a:rPr lang="en-ZA" b="1" dirty="0">
                <a:solidFill>
                  <a:schemeClr val="bg1"/>
                </a:solidFill>
              </a:rPr>
              <a:t>aerosols </a:t>
            </a:r>
            <a:r>
              <a:rPr lang="en-ZA" dirty="0">
                <a:solidFill>
                  <a:schemeClr val="bg1"/>
                </a:solidFill>
              </a:rPr>
              <a:t>are solid or liquid particles smaller than 100 </a:t>
            </a:r>
            <a:r>
              <a:rPr lang="en-ZA" dirty="0" err="1">
                <a:solidFill>
                  <a:schemeClr val="bg1"/>
                </a:solidFill>
              </a:rPr>
              <a:t>μm</a:t>
            </a:r>
            <a:r>
              <a:rPr lang="en-ZA" dirty="0">
                <a:solidFill>
                  <a:schemeClr val="bg1"/>
                </a:solidFill>
              </a:rPr>
              <a:t> in diameter.</a:t>
            </a:r>
          </a:p>
          <a:p>
            <a:r>
              <a:rPr lang="en-ZA" dirty="0">
                <a:solidFill>
                  <a:schemeClr val="bg1"/>
                </a:solidFill>
              </a:rPr>
              <a:t>Pollutant particles in the 0.001 to 10 </a:t>
            </a:r>
            <a:r>
              <a:rPr lang="en-ZA" dirty="0" err="1">
                <a:solidFill>
                  <a:schemeClr val="bg1"/>
                </a:solidFill>
              </a:rPr>
              <a:t>μm</a:t>
            </a:r>
            <a:r>
              <a:rPr lang="en-ZA" dirty="0">
                <a:solidFill>
                  <a:schemeClr val="bg1"/>
                </a:solidFill>
              </a:rPr>
              <a:t> range are commonly suspended in the air near sources of pollution, such as the urban atmosphere, industrial plants, highways, and power plants</a:t>
            </a:r>
          </a:p>
        </p:txBody>
      </p:sp>
    </p:spTree>
    <p:extLst>
      <p:ext uri="{BB962C8B-B14F-4D97-AF65-F5344CB8AC3E}">
        <p14:creationId xmlns:p14="http://schemas.microsoft.com/office/powerpoint/2010/main" val="7996136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6541-6C1A-4522-9D36-1937BD0F382D}"/>
              </a:ext>
            </a:extLst>
          </p:cNvPr>
          <p:cNvSpPr>
            <a:spLocks noGrp="1"/>
          </p:cNvSpPr>
          <p:nvPr>
            <p:ph type="title"/>
          </p:nvPr>
        </p:nvSpPr>
        <p:spPr>
          <a:xfrm>
            <a:off x="467544" y="188640"/>
            <a:ext cx="8064895" cy="878159"/>
          </a:xfrm>
        </p:spPr>
        <p:txBody>
          <a:bodyPr>
            <a:normAutofit fontScale="90000"/>
          </a:bodyPr>
          <a:lstStyle/>
          <a:p>
            <a:pPr algn="ctr"/>
            <a:r>
              <a:rPr lang="en-ZA" b="1" dirty="0"/>
              <a:t>Important Terms Describing Atmospheric Particles</a:t>
            </a:r>
            <a:endParaRPr lang="en-ZA" dirty="0"/>
          </a:p>
        </p:txBody>
      </p:sp>
      <p:graphicFrame>
        <p:nvGraphicFramePr>
          <p:cNvPr id="4" name="Content Placeholder 3">
            <a:extLst>
              <a:ext uri="{FF2B5EF4-FFF2-40B4-BE49-F238E27FC236}">
                <a16:creationId xmlns:a16="http://schemas.microsoft.com/office/drawing/2014/main" id="{A09CFFB3-2D8F-49CD-A8B4-38B7E7A7D21E}"/>
              </a:ext>
            </a:extLst>
          </p:cNvPr>
          <p:cNvGraphicFramePr>
            <a:graphicFrameLocks noGrp="1"/>
          </p:cNvGraphicFramePr>
          <p:nvPr>
            <p:ph idx="1"/>
            <p:extLst>
              <p:ext uri="{D42A27DB-BD31-4B8C-83A1-F6EECF244321}">
                <p14:modId xmlns:p14="http://schemas.microsoft.com/office/powerpoint/2010/main" val="1901439545"/>
              </p:ext>
            </p:extLst>
          </p:nvPr>
        </p:nvGraphicFramePr>
        <p:xfrm>
          <a:off x="467544" y="1066800"/>
          <a:ext cx="8064895" cy="5410487"/>
        </p:xfrm>
        <a:graphic>
          <a:graphicData uri="http://schemas.openxmlformats.org/drawingml/2006/table">
            <a:tbl>
              <a:tblPr firstRow="1" firstCol="1" bandRow="1">
                <a:tableStyleId>{5C22544A-7EE6-4342-B048-85BDC9FD1C3A}</a:tableStyleId>
              </a:tblPr>
              <a:tblGrid>
                <a:gridCol w="1944216">
                  <a:extLst>
                    <a:ext uri="{9D8B030D-6E8A-4147-A177-3AD203B41FA5}">
                      <a16:colId xmlns:a16="http://schemas.microsoft.com/office/drawing/2014/main" val="4043021604"/>
                    </a:ext>
                  </a:extLst>
                </a:gridCol>
                <a:gridCol w="6120679">
                  <a:extLst>
                    <a:ext uri="{9D8B030D-6E8A-4147-A177-3AD203B41FA5}">
                      <a16:colId xmlns:a16="http://schemas.microsoft.com/office/drawing/2014/main" val="2510653174"/>
                    </a:ext>
                  </a:extLst>
                </a:gridCol>
              </a:tblGrid>
              <a:tr h="517670">
                <a:tc>
                  <a:txBody>
                    <a:bodyPr/>
                    <a:lstStyle/>
                    <a:p>
                      <a:pPr>
                        <a:lnSpc>
                          <a:spcPct val="115000"/>
                        </a:lnSpc>
                        <a:spcAft>
                          <a:spcPts val="0"/>
                        </a:spcAft>
                      </a:pPr>
                      <a:r>
                        <a:rPr lang="en-ZA" sz="2400">
                          <a:effectLst/>
                        </a:rPr>
                        <a:t>Term </a:t>
                      </a:r>
                      <a:endParaRPr lang="en-Z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ZA" sz="2400">
                          <a:effectLst/>
                        </a:rPr>
                        <a:t>Meaning</a:t>
                      </a:r>
                      <a:endParaRPr lang="en-Z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687494"/>
                  </a:ext>
                </a:extLst>
              </a:tr>
              <a:tr h="517670">
                <a:tc>
                  <a:txBody>
                    <a:bodyPr/>
                    <a:lstStyle/>
                    <a:p>
                      <a:pPr>
                        <a:lnSpc>
                          <a:spcPct val="115000"/>
                        </a:lnSpc>
                        <a:spcAft>
                          <a:spcPts val="0"/>
                        </a:spcAft>
                      </a:pPr>
                      <a:r>
                        <a:rPr lang="en-ZA" sz="2400">
                          <a:effectLst/>
                        </a:rPr>
                        <a:t>Aerosol </a:t>
                      </a:r>
                      <a:endParaRPr lang="en-Z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ZA" sz="2400" dirty="0">
                          <a:effectLst/>
                        </a:rPr>
                        <a:t>Colloidal-sized atmospheric particle</a:t>
                      </a:r>
                      <a:endParaRPr lang="en-Z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4592947"/>
                  </a:ext>
                </a:extLst>
              </a:tr>
              <a:tr h="666141">
                <a:tc>
                  <a:txBody>
                    <a:bodyPr/>
                    <a:lstStyle/>
                    <a:p>
                      <a:pPr>
                        <a:lnSpc>
                          <a:spcPct val="115000"/>
                        </a:lnSpc>
                        <a:spcAft>
                          <a:spcPts val="0"/>
                        </a:spcAft>
                      </a:pPr>
                      <a:r>
                        <a:rPr lang="en-ZA" sz="2400">
                          <a:effectLst/>
                        </a:rPr>
                        <a:t>Condensation aerosols</a:t>
                      </a:r>
                      <a:endParaRPr lang="en-Z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ZA" sz="2400" dirty="0">
                          <a:effectLst/>
                        </a:rPr>
                        <a:t>Formed by condensation of vapours or reactions of gases </a:t>
                      </a:r>
                      <a:endParaRPr lang="en-Z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5968855"/>
                  </a:ext>
                </a:extLst>
              </a:tr>
              <a:tr h="517670">
                <a:tc>
                  <a:txBody>
                    <a:bodyPr/>
                    <a:lstStyle/>
                    <a:p>
                      <a:pPr>
                        <a:lnSpc>
                          <a:spcPct val="115000"/>
                        </a:lnSpc>
                        <a:spcAft>
                          <a:spcPts val="0"/>
                        </a:spcAft>
                      </a:pPr>
                      <a:r>
                        <a:rPr lang="en-ZA" sz="2400">
                          <a:effectLst/>
                        </a:rPr>
                        <a:t>Dispersion aerosol </a:t>
                      </a:r>
                      <a:endParaRPr lang="en-Z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ZA" sz="2400">
                          <a:effectLst/>
                        </a:rPr>
                        <a:t>Formed by grinding of solids, atomization of liquids</a:t>
                      </a:r>
                      <a:endParaRPr lang="en-Z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8934056"/>
                  </a:ext>
                </a:extLst>
              </a:tr>
              <a:tr h="558878">
                <a:tc>
                  <a:txBody>
                    <a:bodyPr/>
                    <a:lstStyle/>
                    <a:p>
                      <a:pPr>
                        <a:lnSpc>
                          <a:spcPct val="115000"/>
                        </a:lnSpc>
                        <a:spcAft>
                          <a:spcPts val="0"/>
                        </a:spcAft>
                      </a:pPr>
                      <a:r>
                        <a:rPr lang="en-ZA" sz="2400">
                          <a:effectLst/>
                        </a:rPr>
                        <a:t>Fog </a:t>
                      </a:r>
                      <a:endParaRPr lang="en-Z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ZA" sz="2400" dirty="0">
                          <a:effectLst/>
                        </a:rPr>
                        <a:t>Term denoting high level of water droplets</a:t>
                      </a:r>
                      <a:endParaRPr lang="en-Z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4584477"/>
                  </a:ext>
                </a:extLst>
              </a:tr>
              <a:tr h="791847">
                <a:tc>
                  <a:txBody>
                    <a:bodyPr/>
                    <a:lstStyle/>
                    <a:p>
                      <a:pPr>
                        <a:lnSpc>
                          <a:spcPct val="115000"/>
                        </a:lnSpc>
                        <a:spcAft>
                          <a:spcPts val="0"/>
                        </a:spcAft>
                      </a:pPr>
                      <a:r>
                        <a:rPr lang="en-ZA" sz="2400">
                          <a:effectLst/>
                        </a:rPr>
                        <a:t>Haze </a:t>
                      </a:r>
                      <a:endParaRPr lang="en-Z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ZA" sz="2400">
                          <a:effectLst/>
                        </a:rPr>
                        <a:t>Denotes decreased visibility due to the presence of particles</a:t>
                      </a:r>
                      <a:endParaRPr lang="en-Z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4842171"/>
                  </a:ext>
                </a:extLst>
              </a:tr>
              <a:tr h="552113">
                <a:tc>
                  <a:txBody>
                    <a:bodyPr/>
                    <a:lstStyle/>
                    <a:p>
                      <a:pPr>
                        <a:lnSpc>
                          <a:spcPct val="115000"/>
                        </a:lnSpc>
                        <a:spcAft>
                          <a:spcPts val="0"/>
                        </a:spcAft>
                      </a:pPr>
                      <a:r>
                        <a:rPr lang="en-ZA" sz="2400">
                          <a:effectLst/>
                        </a:rPr>
                        <a:t>Mists</a:t>
                      </a:r>
                      <a:endParaRPr lang="en-Z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ZA" sz="2400">
                          <a:effectLst/>
                        </a:rPr>
                        <a:t>Liquid particles</a:t>
                      </a:r>
                      <a:endParaRPr lang="en-Z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5055810"/>
                  </a:ext>
                </a:extLst>
              </a:tr>
              <a:tr h="791847">
                <a:tc>
                  <a:txBody>
                    <a:bodyPr/>
                    <a:lstStyle/>
                    <a:p>
                      <a:pPr>
                        <a:lnSpc>
                          <a:spcPct val="115000"/>
                        </a:lnSpc>
                        <a:spcAft>
                          <a:spcPts val="0"/>
                        </a:spcAft>
                      </a:pPr>
                      <a:r>
                        <a:rPr lang="en-ZA" sz="2400">
                          <a:effectLst/>
                        </a:rPr>
                        <a:t>Smoke </a:t>
                      </a:r>
                      <a:endParaRPr lang="en-Z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ZA" sz="2400" dirty="0">
                          <a:effectLst/>
                        </a:rPr>
                        <a:t>Particles formed by incomplete combustion of fuel</a:t>
                      </a:r>
                      <a:endParaRPr lang="en-Z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2017501"/>
                  </a:ext>
                </a:extLst>
              </a:tr>
            </a:tbl>
          </a:graphicData>
        </a:graphic>
      </p:graphicFrame>
    </p:spTree>
    <p:extLst>
      <p:ext uri="{BB962C8B-B14F-4D97-AF65-F5344CB8AC3E}">
        <p14:creationId xmlns:p14="http://schemas.microsoft.com/office/powerpoint/2010/main" val="31102584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6541-6C1A-4522-9D36-1937BD0F382D}"/>
              </a:ext>
            </a:extLst>
          </p:cNvPr>
          <p:cNvSpPr>
            <a:spLocks noGrp="1"/>
          </p:cNvSpPr>
          <p:nvPr>
            <p:ph type="title"/>
          </p:nvPr>
        </p:nvSpPr>
        <p:spPr>
          <a:xfrm>
            <a:off x="467544" y="188640"/>
            <a:ext cx="8064895" cy="878159"/>
          </a:xfrm>
        </p:spPr>
        <p:txBody>
          <a:bodyPr/>
          <a:lstStyle/>
          <a:p>
            <a:r>
              <a:rPr lang="en-ZA" dirty="0"/>
              <a:t>.</a:t>
            </a:r>
          </a:p>
        </p:txBody>
      </p:sp>
      <p:sp>
        <p:nvSpPr>
          <p:cNvPr id="3" name="Content Placeholder 2">
            <a:extLst>
              <a:ext uri="{FF2B5EF4-FFF2-40B4-BE49-F238E27FC236}">
                <a16:creationId xmlns:a16="http://schemas.microsoft.com/office/drawing/2014/main" id="{F82BE9C0-EB2C-40B4-B6BA-6FE4F987C910}"/>
              </a:ext>
            </a:extLst>
          </p:cNvPr>
          <p:cNvSpPr>
            <a:spLocks noGrp="1"/>
          </p:cNvSpPr>
          <p:nvPr>
            <p:ph idx="1"/>
          </p:nvPr>
        </p:nvSpPr>
        <p:spPr>
          <a:xfrm>
            <a:off x="467544" y="1066798"/>
            <a:ext cx="8064895" cy="5602561"/>
          </a:xfrm>
        </p:spPr>
        <p:txBody>
          <a:bodyPr>
            <a:normAutofit/>
          </a:bodyPr>
          <a:lstStyle/>
          <a:p>
            <a:r>
              <a:rPr lang="en-ZA" dirty="0">
                <a:solidFill>
                  <a:schemeClr val="bg1"/>
                </a:solidFill>
              </a:rPr>
              <a:t>Very small, solid particles include carbon black, silver iodide, combustion nuclei, and sea-salt nuclei formed by the loss of water from droplets of seawater. </a:t>
            </a:r>
          </a:p>
          <a:p>
            <a:r>
              <a:rPr lang="en-ZA" dirty="0">
                <a:solidFill>
                  <a:schemeClr val="bg1"/>
                </a:solidFill>
              </a:rPr>
              <a:t>Larger particles include cement dust, wind-blown soil dust, foundry dust, and pulverized coal.</a:t>
            </a:r>
          </a:p>
          <a:p>
            <a:r>
              <a:rPr lang="en-ZA" dirty="0">
                <a:solidFill>
                  <a:schemeClr val="bg1"/>
                </a:solidFill>
              </a:rPr>
              <a:t>Liquid particulate matter, </a:t>
            </a:r>
            <a:r>
              <a:rPr lang="en-ZA" b="1" dirty="0">
                <a:solidFill>
                  <a:schemeClr val="bg1"/>
                </a:solidFill>
              </a:rPr>
              <a:t>mist</a:t>
            </a:r>
            <a:r>
              <a:rPr lang="en-ZA" dirty="0">
                <a:solidFill>
                  <a:schemeClr val="bg1"/>
                </a:solidFill>
              </a:rPr>
              <a:t>, includes raindrops, fog, and sulfuric acid droplets.</a:t>
            </a:r>
          </a:p>
          <a:p>
            <a:r>
              <a:rPr lang="en-ZA" dirty="0">
                <a:solidFill>
                  <a:schemeClr val="bg1"/>
                </a:solidFill>
              </a:rPr>
              <a:t>Some particles are of biological origin, such as viruses, bacteria, bacterial spores, fungal spores, and pollen. </a:t>
            </a:r>
          </a:p>
          <a:p>
            <a:r>
              <a:rPr lang="en-ZA" dirty="0">
                <a:solidFill>
                  <a:schemeClr val="bg1"/>
                </a:solidFill>
              </a:rPr>
              <a:t>Particulate matter may be organic or inorganic; both types are very important atmospheric contaminants.</a:t>
            </a:r>
          </a:p>
        </p:txBody>
      </p:sp>
    </p:spTree>
    <p:extLst>
      <p:ext uri="{BB962C8B-B14F-4D97-AF65-F5344CB8AC3E}">
        <p14:creationId xmlns:p14="http://schemas.microsoft.com/office/powerpoint/2010/main" val="4176963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6541-6C1A-4522-9D36-1937BD0F382D}"/>
              </a:ext>
            </a:extLst>
          </p:cNvPr>
          <p:cNvSpPr>
            <a:spLocks noGrp="1"/>
          </p:cNvSpPr>
          <p:nvPr>
            <p:ph type="title"/>
          </p:nvPr>
        </p:nvSpPr>
        <p:spPr>
          <a:xfrm>
            <a:off x="467544" y="188640"/>
            <a:ext cx="8064895" cy="878159"/>
          </a:xfrm>
        </p:spPr>
        <p:txBody>
          <a:bodyPr>
            <a:normAutofit fontScale="90000"/>
          </a:bodyPr>
          <a:lstStyle/>
          <a:p>
            <a:pPr algn="ctr"/>
            <a:r>
              <a:rPr lang="en-ZA" b="1" dirty="0"/>
              <a:t>Chemical Processes for Inorganic Particle Formation</a:t>
            </a:r>
            <a:endParaRPr lang="en-ZA" dirty="0"/>
          </a:p>
        </p:txBody>
      </p:sp>
      <p:sp>
        <p:nvSpPr>
          <p:cNvPr id="3" name="Content Placeholder 2">
            <a:extLst>
              <a:ext uri="{FF2B5EF4-FFF2-40B4-BE49-F238E27FC236}">
                <a16:creationId xmlns:a16="http://schemas.microsoft.com/office/drawing/2014/main" id="{F82BE9C0-EB2C-40B4-B6BA-6FE4F987C910}"/>
              </a:ext>
            </a:extLst>
          </p:cNvPr>
          <p:cNvSpPr>
            <a:spLocks noGrp="1"/>
          </p:cNvSpPr>
          <p:nvPr>
            <p:ph idx="1"/>
          </p:nvPr>
        </p:nvSpPr>
        <p:spPr>
          <a:xfrm>
            <a:off x="467544" y="1066798"/>
            <a:ext cx="8064895" cy="5602561"/>
          </a:xfrm>
        </p:spPr>
        <p:txBody>
          <a:bodyPr>
            <a:normAutofit/>
          </a:bodyPr>
          <a:lstStyle/>
          <a:p>
            <a:pPr>
              <a:lnSpc>
                <a:spcPct val="100000"/>
              </a:lnSpc>
            </a:pPr>
            <a:r>
              <a:rPr lang="en-ZA" dirty="0">
                <a:solidFill>
                  <a:schemeClr val="bg1"/>
                </a:solidFill>
              </a:rPr>
              <a:t>Metal oxides constitute a major class of inorganic particles in the atmosphere.</a:t>
            </a:r>
          </a:p>
          <a:p>
            <a:pPr>
              <a:lnSpc>
                <a:spcPct val="100000"/>
              </a:lnSpc>
            </a:pPr>
            <a:r>
              <a:rPr lang="en-ZA" dirty="0">
                <a:solidFill>
                  <a:schemeClr val="bg1"/>
                </a:solidFill>
              </a:rPr>
              <a:t>These are formed whenever fuels containing metals are burned. </a:t>
            </a:r>
          </a:p>
          <a:p>
            <a:pPr>
              <a:lnSpc>
                <a:spcPct val="100000"/>
              </a:lnSpc>
            </a:pPr>
            <a:r>
              <a:rPr lang="en-ZA" dirty="0">
                <a:solidFill>
                  <a:schemeClr val="bg1"/>
                </a:solidFill>
              </a:rPr>
              <a:t>For example, particulate iron oxide is formed during the combustion of pyrite-containing coal:</a:t>
            </a:r>
          </a:p>
          <a:p>
            <a:pPr lvl="1">
              <a:lnSpc>
                <a:spcPct val="100000"/>
              </a:lnSpc>
            </a:pPr>
            <a:r>
              <a:rPr lang="en-ZA" sz="2400" b="1" i="1" dirty="0">
                <a:solidFill>
                  <a:srgbClr val="FFFF00"/>
                </a:solidFill>
              </a:rPr>
              <a:t>3FeS2 + 8O2 </a:t>
            </a:r>
            <a:r>
              <a:rPr lang="en-ZA" sz="2400" b="1" i="1" dirty="0">
                <a:solidFill>
                  <a:srgbClr val="FFFF00"/>
                </a:solidFill>
                <a:sym typeface="Wingdings" panose="05000000000000000000" pitchFamily="2" charset="2"/>
              </a:rPr>
              <a:t></a:t>
            </a:r>
            <a:r>
              <a:rPr lang="en-ZA" sz="2400" b="1" i="1" dirty="0">
                <a:solidFill>
                  <a:srgbClr val="FFFF00"/>
                </a:solidFill>
              </a:rPr>
              <a:t> Fe3O4 + 6SO2</a:t>
            </a:r>
          </a:p>
          <a:p>
            <a:r>
              <a:rPr lang="en-ZA" dirty="0">
                <a:solidFill>
                  <a:schemeClr val="bg1"/>
                </a:solidFill>
              </a:rPr>
              <a:t>Organic vanadium in residual fuel oil is converted to particulate vanadium oxide. Part of the calcium carbonate in the ash fraction of coal is converted to calcium oxide and is emitted to the atmosphere through the stack:</a:t>
            </a:r>
          </a:p>
          <a:p>
            <a:pPr lvl="1"/>
            <a:r>
              <a:rPr lang="en-ZA" sz="2400" b="1" dirty="0">
                <a:solidFill>
                  <a:srgbClr val="FFFF00"/>
                </a:solidFill>
              </a:rPr>
              <a:t>CaCO3 + heat ® </a:t>
            </a:r>
            <a:r>
              <a:rPr lang="en-ZA" sz="2400" b="1" dirty="0" err="1">
                <a:solidFill>
                  <a:srgbClr val="FFFF00"/>
                </a:solidFill>
              </a:rPr>
              <a:t>CaO</a:t>
            </a:r>
            <a:r>
              <a:rPr lang="en-ZA" sz="2400" b="1" dirty="0">
                <a:solidFill>
                  <a:srgbClr val="FFFF00"/>
                </a:solidFill>
              </a:rPr>
              <a:t> + CO2</a:t>
            </a:r>
          </a:p>
        </p:txBody>
      </p:sp>
    </p:spTree>
    <p:extLst>
      <p:ext uri="{BB962C8B-B14F-4D97-AF65-F5344CB8AC3E}">
        <p14:creationId xmlns:p14="http://schemas.microsoft.com/office/powerpoint/2010/main" val="21694535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6541-6C1A-4522-9D36-1937BD0F382D}"/>
              </a:ext>
            </a:extLst>
          </p:cNvPr>
          <p:cNvSpPr>
            <a:spLocks noGrp="1"/>
          </p:cNvSpPr>
          <p:nvPr>
            <p:ph type="title"/>
          </p:nvPr>
        </p:nvSpPr>
        <p:spPr>
          <a:xfrm>
            <a:off x="467544" y="188640"/>
            <a:ext cx="8064895" cy="878159"/>
          </a:xfrm>
        </p:spPr>
        <p:txBody>
          <a:bodyPr/>
          <a:lstStyle/>
          <a:p>
            <a:r>
              <a:rPr lang="en-ZA" dirty="0"/>
              <a:t>.</a:t>
            </a:r>
          </a:p>
        </p:txBody>
      </p:sp>
      <p:sp>
        <p:nvSpPr>
          <p:cNvPr id="3" name="Content Placeholder 2">
            <a:extLst>
              <a:ext uri="{FF2B5EF4-FFF2-40B4-BE49-F238E27FC236}">
                <a16:creationId xmlns:a16="http://schemas.microsoft.com/office/drawing/2014/main" id="{F82BE9C0-EB2C-40B4-B6BA-6FE4F987C910}"/>
              </a:ext>
            </a:extLst>
          </p:cNvPr>
          <p:cNvSpPr>
            <a:spLocks noGrp="1"/>
          </p:cNvSpPr>
          <p:nvPr>
            <p:ph idx="1"/>
          </p:nvPr>
        </p:nvSpPr>
        <p:spPr>
          <a:xfrm>
            <a:off x="467544" y="368660"/>
            <a:ext cx="8064895" cy="6489340"/>
          </a:xfrm>
        </p:spPr>
        <p:txBody>
          <a:bodyPr>
            <a:noAutofit/>
          </a:bodyPr>
          <a:lstStyle/>
          <a:p>
            <a:r>
              <a:rPr lang="en-ZA" sz="2100" dirty="0">
                <a:solidFill>
                  <a:schemeClr val="bg1"/>
                </a:solidFill>
              </a:rPr>
              <a:t>common process for the formation of aerosol mists involves the oxidation of atmospheric </a:t>
            </a:r>
            <a:r>
              <a:rPr lang="en-ZA" sz="2100" dirty="0" err="1">
                <a:solidFill>
                  <a:schemeClr val="bg1"/>
                </a:solidFill>
              </a:rPr>
              <a:t>sulfur</a:t>
            </a:r>
            <a:r>
              <a:rPr lang="en-ZA" sz="2100" dirty="0">
                <a:solidFill>
                  <a:schemeClr val="bg1"/>
                </a:solidFill>
              </a:rPr>
              <a:t> dioxide to sulfuric acid, a hygroscopic substance that accumulates atmospheric water to form small liquid droplets:</a:t>
            </a:r>
          </a:p>
          <a:p>
            <a:pPr lvl="1"/>
            <a:r>
              <a:rPr lang="pt-BR" sz="2100" b="1" i="1" dirty="0">
                <a:solidFill>
                  <a:srgbClr val="FFFF00"/>
                </a:solidFill>
              </a:rPr>
              <a:t>2SO</a:t>
            </a:r>
            <a:r>
              <a:rPr lang="pt-BR" sz="2100" b="1" i="1" baseline="-25000" dirty="0">
                <a:solidFill>
                  <a:srgbClr val="FFFF00"/>
                </a:solidFill>
              </a:rPr>
              <a:t>2</a:t>
            </a:r>
            <a:r>
              <a:rPr lang="pt-BR" sz="2100" b="1" i="1" dirty="0">
                <a:solidFill>
                  <a:srgbClr val="FFFF00"/>
                </a:solidFill>
              </a:rPr>
              <a:t> + O</a:t>
            </a:r>
            <a:r>
              <a:rPr lang="pt-BR" sz="2100" b="1" i="1" baseline="-25000" dirty="0">
                <a:solidFill>
                  <a:srgbClr val="FFFF00"/>
                </a:solidFill>
              </a:rPr>
              <a:t>2</a:t>
            </a:r>
            <a:r>
              <a:rPr lang="pt-BR" sz="2100" b="1" i="1" dirty="0">
                <a:solidFill>
                  <a:srgbClr val="FFFF00"/>
                </a:solidFill>
              </a:rPr>
              <a:t> + 2H</a:t>
            </a:r>
            <a:r>
              <a:rPr lang="pt-BR" sz="2100" b="1" i="1" baseline="-25000" dirty="0">
                <a:solidFill>
                  <a:srgbClr val="FFFF00"/>
                </a:solidFill>
              </a:rPr>
              <a:t>2</a:t>
            </a:r>
            <a:r>
              <a:rPr lang="pt-BR" sz="2100" b="1" i="1" dirty="0">
                <a:solidFill>
                  <a:srgbClr val="FFFF00"/>
                </a:solidFill>
              </a:rPr>
              <a:t>O </a:t>
            </a:r>
            <a:r>
              <a:rPr lang="pt-BR" sz="2100" b="1" i="1" dirty="0">
                <a:solidFill>
                  <a:srgbClr val="FFFF00"/>
                </a:solidFill>
                <a:sym typeface="Wingdings" panose="05000000000000000000" pitchFamily="2" charset="2"/>
              </a:rPr>
              <a:t></a:t>
            </a:r>
            <a:r>
              <a:rPr lang="pt-BR" sz="2100" b="1" i="1" dirty="0">
                <a:solidFill>
                  <a:srgbClr val="FFFF00"/>
                </a:solidFill>
              </a:rPr>
              <a:t> 2H</a:t>
            </a:r>
            <a:r>
              <a:rPr lang="pt-BR" sz="2100" b="1" i="1" baseline="-25000" dirty="0">
                <a:solidFill>
                  <a:srgbClr val="FFFF00"/>
                </a:solidFill>
              </a:rPr>
              <a:t>2</a:t>
            </a:r>
            <a:r>
              <a:rPr lang="pt-BR" sz="2100" b="1" i="1" dirty="0">
                <a:solidFill>
                  <a:srgbClr val="FFFF00"/>
                </a:solidFill>
              </a:rPr>
              <a:t>SO</a:t>
            </a:r>
            <a:r>
              <a:rPr lang="pt-BR" sz="2100" b="1" i="1" baseline="-25000" dirty="0">
                <a:solidFill>
                  <a:srgbClr val="FFFF00"/>
                </a:solidFill>
              </a:rPr>
              <a:t>4</a:t>
            </a:r>
            <a:r>
              <a:rPr lang="pt-BR" sz="2100" b="1" i="1" dirty="0">
                <a:solidFill>
                  <a:srgbClr val="FFFF00"/>
                </a:solidFill>
              </a:rPr>
              <a:t> </a:t>
            </a:r>
          </a:p>
          <a:p>
            <a:r>
              <a:rPr lang="en-ZA" sz="2100" dirty="0">
                <a:solidFill>
                  <a:schemeClr val="bg1"/>
                </a:solidFill>
              </a:rPr>
              <a:t>When basic air pollutants, such as ammonia or calcium oxide, are present, they react with sulfuric acid to form salts:</a:t>
            </a:r>
          </a:p>
          <a:p>
            <a:pPr lvl="1"/>
            <a:r>
              <a:rPr lang="en-ZA" sz="2100" b="1" i="1" dirty="0">
                <a:solidFill>
                  <a:srgbClr val="FFFF00"/>
                </a:solidFill>
              </a:rPr>
              <a:t>H</a:t>
            </a:r>
            <a:r>
              <a:rPr lang="en-ZA" sz="2100" b="1" i="1" baseline="-25000" dirty="0">
                <a:solidFill>
                  <a:srgbClr val="FFFF00"/>
                </a:solidFill>
              </a:rPr>
              <a:t>2</a:t>
            </a:r>
            <a:r>
              <a:rPr lang="en-ZA" sz="2100" b="1" i="1" dirty="0">
                <a:solidFill>
                  <a:srgbClr val="FFFF00"/>
                </a:solidFill>
              </a:rPr>
              <a:t>SO</a:t>
            </a:r>
            <a:r>
              <a:rPr lang="en-ZA" sz="2100" b="1" i="1" baseline="-25000" dirty="0">
                <a:solidFill>
                  <a:srgbClr val="FFFF00"/>
                </a:solidFill>
              </a:rPr>
              <a:t>4</a:t>
            </a:r>
            <a:r>
              <a:rPr lang="en-ZA" sz="2100" b="1" i="1" dirty="0">
                <a:solidFill>
                  <a:srgbClr val="FFFF00"/>
                </a:solidFill>
              </a:rPr>
              <a:t>(droplet) + 2NH</a:t>
            </a:r>
            <a:r>
              <a:rPr lang="en-ZA" sz="2100" b="1" i="1" baseline="-25000" dirty="0">
                <a:solidFill>
                  <a:srgbClr val="FFFF00"/>
                </a:solidFill>
              </a:rPr>
              <a:t>3</a:t>
            </a:r>
            <a:r>
              <a:rPr lang="en-ZA" sz="2100" b="1" i="1" dirty="0">
                <a:solidFill>
                  <a:srgbClr val="FFFF00"/>
                </a:solidFill>
              </a:rPr>
              <a:t>(g) </a:t>
            </a:r>
            <a:r>
              <a:rPr lang="en-ZA" sz="2100" b="1" i="1" dirty="0">
                <a:solidFill>
                  <a:srgbClr val="FFFF00"/>
                </a:solidFill>
                <a:sym typeface="Wingdings" panose="05000000000000000000" pitchFamily="2" charset="2"/>
              </a:rPr>
              <a:t></a:t>
            </a:r>
            <a:r>
              <a:rPr lang="en-ZA" sz="2100" b="1" i="1" dirty="0">
                <a:solidFill>
                  <a:srgbClr val="FFFF00"/>
                </a:solidFill>
              </a:rPr>
              <a:t> (NH</a:t>
            </a:r>
            <a:r>
              <a:rPr lang="en-ZA" sz="2100" b="1" i="1" baseline="-25000" dirty="0">
                <a:solidFill>
                  <a:srgbClr val="FFFF00"/>
                </a:solidFill>
              </a:rPr>
              <a:t>4</a:t>
            </a:r>
            <a:r>
              <a:rPr lang="en-ZA" sz="2100" b="1" i="1" dirty="0">
                <a:solidFill>
                  <a:srgbClr val="FFFF00"/>
                </a:solidFill>
              </a:rPr>
              <a:t>)</a:t>
            </a:r>
            <a:r>
              <a:rPr lang="en-ZA" sz="2100" b="1" i="1" baseline="-25000" dirty="0">
                <a:solidFill>
                  <a:srgbClr val="FFFF00"/>
                </a:solidFill>
              </a:rPr>
              <a:t>2</a:t>
            </a:r>
            <a:r>
              <a:rPr lang="en-ZA" sz="2100" b="1" i="1" dirty="0">
                <a:solidFill>
                  <a:srgbClr val="FFFF00"/>
                </a:solidFill>
              </a:rPr>
              <a:t>SO</a:t>
            </a:r>
            <a:r>
              <a:rPr lang="en-ZA" sz="2100" b="1" i="1" baseline="-25000" dirty="0">
                <a:solidFill>
                  <a:srgbClr val="FFFF00"/>
                </a:solidFill>
              </a:rPr>
              <a:t>4</a:t>
            </a:r>
            <a:r>
              <a:rPr lang="en-ZA" sz="2100" b="1" i="1" dirty="0">
                <a:solidFill>
                  <a:srgbClr val="FFFF00"/>
                </a:solidFill>
              </a:rPr>
              <a:t> (droplet) </a:t>
            </a:r>
          </a:p>
          <a:p>
            <a:pPr lvl="1"/>
            <a:r>
              <a:rPr lang="en-ZA" sz="2100" b="1" i="1" dirty="0">
                <a:solidFill>
                  <a:srgbClr val="FFFF00"/>
                </a:solidFill>
              </a:rPr>
              <a:t>H</a:t>
            </a:r>
            <a:r>
              <a:rPr lang="en-ZA" sz="2100" b="1" i="1" baseline="-25000" dirty="0">
                <a:solidFill>
                  <a:srgbClr val="FFFF00"/>
                </a:solidFill>
              </a:rPr>
              <a:t>2</a:t>
            </a:r>
            <a:r>
              <a:rPr lang="en-ZA" sz="2100" b="1" i="1" dirty="0">
                <a:solidFill>
                  <a:srgbClr val="FFFF00"/>
                </a:solidFill>
              </a:rPr>
              <a:t>SO</a:t>
            </a:r>
            <a:r>
              <a:rPr lang="en-ZA" sz="2100" b="1" i="1" baseline="-25000" dirty="0">
                <a:solidFill>
                  <a:srgbClr val="FFFF00"/>
                </a:solidFill>
              </a:rPr>
              <a:t>4</a:t>
            </a:r>
            <a:r>
              <a:rPr lang="en-ZA" sz="2100" b="1" i="1" dirty="0">
                <a:solidFill>
                  <a:srgbClr val="FFFF00"/>
                </a:solidFill>
              </a:rPr>
              <a:t>(droplet) + </a:t>
            </a:r>
            <a:r>
              <a:rPr lang="en-ZA" sz="2100" b="1" i="1" dirty="0" err="1">
                <a:solidFill>
                  <a:srgbClr val="FFFF00"/>
                </a:solidFill>
              </a:rPr>
              <a:t>CaO</a:t>
            </a:r>
            <a:r>
              <a:rPr lang="en-ZA" sz="2100" b="1" i="1" dirty="0">
                <a:solidFill>
                  <a:srgbClr val="FFFF00"/>
                </a:solidFill>
              </a:rPr>
              <a:t>(s) </a:t>
            </a:r>
            <a:r>
              <a:rPr lang="en-ZA" sz="2100" b="1" i="1" dirty="0">
                <a:solidFill>
                  <a:srgbClr val="FFFF00"/>
                </a:solidFill>
                <a:sym typeface="Wingdings" panose="05000000000000000000" pitchFamily="2" charset="2"/>
              </a:rPr>
              <a:t></a:t>
            </a:r>
            <a:r>
              <a:rPr lang="en-ZA" sz="2100" b="1" i="1" dirty="0">
                <a:solidFill>
                  <a:srgbClr val="FFFF00"/>
                </a:solidFill>
              </a:rPr>
              <a:t> CaSO</a:t>
            </a:r>
            <a:r>
              <a:rPr lang="en-ZA" sz="2100" b="1" i="1" baseline="-25000" dirty="0">
                <a:solidFill>
                  <a:srgbClr val="FFFF00"/>
                </a:solidFill>
              </a:rPr>
              <a:t>4</a:t>
            </a:r>
            <a:r>
              <a:rPr lang="en-ZA" sz="2100" b="1" i="1" dirty="0">
                <a:solidFill>
                  <a:srgbClr val="FFFF00"/>
                </a:solidFill>
              </a:rPr>
              <a:t>( droplet) </a:t>
            </a:r>
          </a:p>
          <a:p>
            <a:r>
              <a:rPr lang="en-ZA" sz="2100" dirty="0">
                <a:solidFill>
                  <a:schemeClr val="bg1"/>
                </a:solidFill>
              </a:rPr>
              <a:t>Under low-humidity conditions, water is lost from these droplets and a solid salt aerosol is formed.</a:t>
            </a:r>
          </a:p>
          <a:p>
            <a:r>
              <a:rPr lang="en-ZA" sz="2100" dirty="0">
                <a:solidFill>
                  <a:schemeClr val="bg1"/>
                </a:solidFill>
              </a:rPr>
              <a:t>The preceding examples show several ways in which solid or liquid inorganic aerosols are formed by chemical reactions. </a:t>
            </a:r>
          </a:p>
          <a:p>
            <a:r>
              <a:rPr lang="en-ZA" sz="2100" dirty="0">
                <a:solidFill>
                  <a:schemeClr val="bg1"/>
                </a:solidFill>
              </a:rPr>
              <a:t>Such reactions constitute an important general process for the formation of aerosols, particularly the smaller particles.</a:t>
            </a:r>
          </a:p>
        </p:txBody>
      </p:sp>
    </p:spTree>
    <p:extLst>
      <p:ext uri="{BB962C8B-B14F-4D97-AF65-F5344CB8AC3E}">
        <p14:creationId xmlns:p14="http://schemas.microsoft.com/office/powerpoint/2010/main" val="3710029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548680"/>
            <a:ext cx="8784976" cy="6120680"/>
          </a:xfrm>
        </p:spPr>
        <p:txBody>
          <a:bodyPr>
            <a:normAutofit fontScale="92500" lnSpcReduction="20000"/>
          </a:bodyPr>
          <a:lstStyle/>
          <a:p>
            <a:r>
              <a:rPr lang="en-ZA" dirty="0">
                <a:solidFill>
                  <a:schemeClr val="bg1"/>
                </a:solidFill>
              </a:rPr>
              <a:t>Oxalic acid, a dicarboxylic acid (HOOC.COOH), is a highly oxidized small organic compound and is typical of the oxidation products found in the modern urban atmosphere. It is a relatively strong acid and not at all volatile, so readily incorporated into fine particles. </a:t>
            </a:r>
          </a:p>
          <a:p>
            <a:r>
              <a:rPr lang="en-ZA" dirty="0">
                <a:solidFill>
                  <a:schemeClr val="bg1"/>
                </a:solidFill>
              </a:rPr>
              <a:t>This acid is also able to form complexes (see Box 6.4) with metals such as iron in the aerosol particles. Concern about the health impacts of small primary and secondary particles has driven much research into aerosols in urban air.</a:t>
            </a:r>
          </a:p>
          <a:p>
            <a:r>
              <a:rPr lang="en-ZA" dirty="0">
                <a:solidFill>
                  <a:schemeClr val="bg1"/>
                </a:solidFill>
              </a:rPr>
              <a:t>The 1990s was also a period when there was an increased awareness of the transport of pollutants from large-scale forest fires into areas with large populations.</a:t>
            </a:r>
          </a:p>
          <a:p>
            <a:r>
              <a:rPr lang="en-ZA" dirty="0">
                <a:solidFill>
                  <a:schemeClr val="bg1"/>
                </a:solidFill>
              </a:rPr>
              <a:t>This was most notably reported in terms of smoke from tropical fires in South East Asia, although there were also worries about carbon monoxide from fires spreading into cities of the USA. In China, Korea and Japan there have been observations of increased haze in the air as particulates drift eastward from central China</a:t>
            </a:r>
            <a:endParaRPr lang="en-ZA" sz="2400" dirty="0">
              <a:solidFill>
                <a:schemeClr val="bg1"/>
              </a:solidFill>
            </a:endParaRPr>
          </a:p>
        </p:txBody>
      </p:sp>
    </p:spTree>
    <p:extLst>
      <p:ext uri="{BB962C8B-B14F-4D97-AF65-F5344CB8AC3E}">
        <p14:creationId xmlns:p14="http://schemas.microsoft.com/office/powerpoint/2010/main" val="217360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lnSpcReduction="10000"/>
          </a:bodyPr>
          <a:lstStyle/>
          <a:p>
            <a:r>
              <a:rPr lang="en-ZA" dirty="0">
                <a:solidFill>
                  <a:schemeClr val="bg1"/>
                </a:solidFill>
              </a:rPr>
              <a:t>Some of the particulate material is from wind-blown dust, but this is mixed with agricultural and industrial pollutants and even the soot from cooking stoves.</a:t>
            </a:r>
          </a:p>
          <a:p>
            <a:r>
              <a:rPr lang="en-ZA" dirty="0">
                <a:solidFill>
                  <a:schemeClr val="bg1"/>
                </a:solidFill>
              </a:rPr>
              <a:t>Although there has been much discussion of the health effects of the smoke from such sources, studies have typically had to rely on information about urban aerosols, which are likely to be rather different. </a:t>
            </a:r>
          </a:p>
          <a:p>
            <a:r>
              <a:rPr lang="en-ZA" dirty="0">
                <a:solidFill>
                  <a:schemeClr val="bg1"/>
                </a:solidFill>
              </a:rPr>
              <a:t>Biomass burning yields many millions of tonnes of soot, which has a graphitic structure and characteristic organic compounds such as abietic acid and </a:t>
            </a:r>
            <a:r>
              <a:rPr lang="en-ZA" dirty="0" err="1">
                <a:solidFill>
                  <a:schemeClr val="bg1"/>
                </a:solidFill>
              </a:rPr>
              <a:t>retene</a:t>
            </a:r>
            <a:r>
              <a:rPr lang="en-ZA" dirty="0">
                <a:solidFill>
                  <a:schemeClr val="bg1"/>
                </a:solidFill>
              </a:rPr>
              <a:t> (Fig. 3.4c) derived from plant resins.</a:t>
            </a:r>
          </a:p>
          <a:p>
            <a:r>
              <a:rPr lang="en-ZA" dirty="0">
                <a:solidFill>
                  <a:schemeClr val="bg1"/>
                </a:solidFill>
              </a:rPr>
              <a:t>Potassium and zinc are also likely to be found in the particles from forest fires.</a:t>
            </a:r>
            <a:endParaRPr lang="en-ZA" sz="2400" dirty="0">
              <a:solidFill>
                <a:schemeClr val="bg1"/>
              </a:solidFill>
            </a:endParaRPr>
          </a:p>
        </p:txBody>
      </p:sp>
    </p:spTree>
    <p:extLst>
      <p:ext uri="{BB962C8B-B14F-4D97-AF65-F5344CB8AC3E}">
        <p14:creationId xmlns:p14="http://schemas.microsoft.com/office/powerpoint/2010/main" val="1205786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lstStyle/>
          <a:p>
            <a:r>
              <a:rPr lang="en-ZA" dirty="0"/>
              <a:t>.</a:t>
            </a:r>
          </a:p>
        </p:txBody>
      </p:sp>
      <p:sp>
        <p:nvSpPr>
          <p:cNvPr id="3" name="Content Placeholder 2"/>
          <p:cNvSpPr>
            <a:spLocks noGrp="1"/>
          </p:cNvSpPr>
          <p:nvPr>
            <p:ph idx="1"/>
          </p:nvPr>
        </p:nvSpPr>
        <p:spPr>
          <a:xfrm>
            <a:off x="179512" y="1412776"/>
            <a:ext cx="8784976" cy="5256584"/>
          </a:xfrm>
        </p:spPr>
        <p:txBody>
          <a:bodyPr/>
          <a:lstStyle/>
          <a:p>
            <a:r>
              <a:rPr lang="en-ZA" dirty="0">
                <a:solidFill>
                  <a:schemeClr val="bg1"/>
                </a:solidFill>
              </a:rPr>
              <a:t>The atmosphere is the smallest of the Earth’s geological reservoirs .</a:t>
            </a:r>
          </a:p>
          <a:p>
            <a:r>
              <a:rPr lang="en-ZA" dirty="0">
                <a:solidFill>
                  <a:schemeClr val="bg1"/>
                </a:solidFill>
              </a:rPr>
              <a:t>It is this limited size that makes the atmosphere potentially so vulnerable to contamination.</a:t>
            </a:r>
          </a:p>
          <a:p>
            <a:r>
              <a:rPr lang="en-ZA" dirty="0">
                <a:solidFill>
                  <a:schemeClr val="bg1"/>
                </a:solidFill>
              </a:rPr>
              <a:t>Even the addition of a small amount of material can lead to significant changes in the way the atmosphere behaves.</a:t>
            </a:r>
          </a:p>
        </p:txBody>
      </p:sp>
    </p:spTree>
    <p:extLst>
      <p:ext uri="{BB962C8B-B14F-4D97-AF65-F5344CB8AC3E}">
        <p14:creationId xmlns:p14="http://schemas.microsoft.com/office/powerpoint/2010/main" val="36610582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ctr"/>
            <a:r>
              <a:rPr lang="en-ZA" sz="2400" b="1" dirty="0"/>
              <a:t>Air pollution and health</a:t>
            </a:r>
            <a:endParaRPr lang="en-ZA" sz="2400" dirty="0"/>
          </a:p>
        </p:txBody>
      </p:sp>
      <p:sp>
        <p:nvSpPr>
          <p:cNvPr id="3" name="Content Placeholder 2"/>
          <p:cNvSpPr>
            <a:spLocks noGrp="1"/>
          </p:cNvSpPr>
          <p:nvPr>
            <p:ph idx="1"/>
          </p:nvPr>
        </p:nvSpPr>
        <p:spPr>
          <a:xfrm>
            <a:off x="179512" y="1052736"/>
            <a:ext cx="8784976" cy="5616624"/>
          </a:xfrm>
        </p:spPr>
        <p:txBody>
          <a:bodyPr>
            <a:normAutofit/>
          </a:bodyPr>
          <a:lstStyle/>
          <a:p>
            <a:r>
              <a:rPr lang="en-ZA" dirty="0">
                <a:solidFill>
                  <a:schemeClr val="bg1"/>
                </a:solidFill>
              </a:rPr>
              <a:t>We saw in Section 3.6.1 that the acid-laden smoke particles in the London atmosphere caused great harm to human health in the past. </a:t>
            </a:r>
          </a:p>
          <a:p>
            <a:r>
              <a:rPr lang="en-ZA" dirty="0">
                <a:solidFill>
                  <a:schemeClr val="bg1"/>
                </a:solidFill>
              </a:rPr>
              <a:t>Pollutants in the atmosphere still cause concern because of their effect on human health, although today we need to consider a wider range of potentially harmful trace substances. </a:t>
            </a:r>
          </a:p>
          <a:p>
            <a:r>
              <a:rPr lang="en-ZA" dirty="0">
                <a:solidFill>
                  <a:schemeClr val="bg1"/>
                </a:solidFill>
              </a:rPr>
              <a:t>The photochemical smog encountered ever more widely in modern cities gives urban atmospheres that are unlike the smoky air of cities in the past.</a:t>
            </a:r>
          </a:p>
          <a:p>
            <a:r>
              <a:rPr lang="en-ZA" dirty="0">
                <a:solidFill>
                  <a:schemeClr val="bg1"/>
                </a:solidFill>
              </a:rPr>
              <a:t> Petrol as a fuel, unlike coal, produces little smoke.</a:t>
            </a:r>
            <a:endParaRPr lang="en-ZA" sz="2400" dirty="0">
              <a:solidFill>
                <a:schemeClr val="bg1"/>
              </a:solidFill>
            </a:endParaRPr>
          </a:p>
        </p:txBody>
      </p:sp>
    </p:spTree>
    <p:extLst>
      <p:ext uri="{BB962C8B-B14F-4D97-AF65-F5344CB8AC3E}">
        <p14:creationId xmlns:p14="http://schemas.microsoft.com/office/powerpoint/2010/main" val="42249418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fontScale="92500" lnSpcReduction="10000"/>
          </a:bodyPr>
          <a:lstStyle/>
          <a:p>
            <a:r>
              <a:rPr lang="en-ZA" dirty="0">
                <a:solidFill>
                  <a:schemeClr val="bg1"/>
                </a:solidFill>
              </a:rPr>
              <a:t>The two gases that particularly characterize photochemical smog, O</a:t>
            </a:r>
            <a:r>
              <a:rPr lang="en-ZA" baseline="-25000" dirty="0">
                <a:solidFill>
                  <a:schemeClr val="bg1"/>
                </a:solidFill>
              </a:rPr>
              <a:t>3</a:t>
            </a:r>
            <a:r>
              <a:rPr lang="en-ZA" dirty="0">
                <a:solidFill>
                  <a:schemeClr val="bg1"/>
                </a:solidFill>
              </a:rPr>
              <a:t> and nitrogen oxides, caused particular concern because of their potential to induce respiratory problems. Ozone impairs lung function, while nitrogen oxides at high concentrations are particularly likely to affect asthmatics. </a:t>
            </a:r>
          </a:p>
          <a:p>
            <a:r>
              <a:rPr lang="en-ZA" dirty="0">
                <a:solidFill>
                  <a:schemeClr val="bg1"/>
                </a:solidFill>
              </a:rPr>
              <a:t>Oxygen-containing compounds, such as aldehydes, cause eye, nose and throat irritation, as well as headaches, during periods of smog. </a:t>
            </a:r>
          </a:p>
          <a:p>
            <a:r>
              <a:rPr lang="en-ZA" dirty="0">
                <a:solidFill>
                  <a:schemeClr val="bg1"/>
                </a:solidFill>
              </a:rPr>
              <a:t>Eye irritation is a frequent complaint in Los Angeles and other photochemically polluted cities. This eye irritation is particularly associated with a group of nitrogen-containing organic compounds. </a:t>
            </a:r>
          </a:p>
          <a:p>
            <a:r>
              <a:rPr lang="en-ZA" dirty="0">
                <a:solidFill>
                  <a:schemeClr val="bg1"/>
                </a:solidFill>
              </a:rPr>
              <a:t>They are produced in reactions of nitrogen oxides with various organic compounds in the smog (Box 3.6). </a:t>
            </a:r>
          </a:p>
          <a:p>
            <a:r>
              <a:rPr lang="en-ZA" dirty="0">
                <a:solidFill>
                  <a:schemeClr val="bg1"/>
                </a:solidFill>
              </a:rPr>
              <a:t>The best known of these nitrogen-containing eye irritants is </a:t>
            </a:r>
            <a:r>
              <a:rPr lang="en-ZA" dirty="0" err="1">
                <a:solidFill>
                  <a:schemeClr val="bg1"/>
                </a:solidFill>
              </a:rPr>
              <a:t>peroxyacetylnitrate</a:t>
            </a:r>
            <a:r>
              <a:rPr lang="en-ZA" dirty="0">
                <a:solidFill>
                  <a:schemeClr val="bg1"/>
                </a:solidFill>
              </a:rPr>
              <a:t>, often called PAN.</a:t>
            </a:r>
            <a:endParaRPr lang="en-ZA" sz="2400" dirty="0">
              <a:solidFill>
                <a:schemeClr val="bg1"/>
              </a:solidFill>
            </a:endParaRPr>
          </a:p>
        </p:txBody>
      </p:sp>
    </p:spTree>
    <p:extLst>
      <p:ext uri="{BB962C8B-B14F-4D97-AF65-F5344CB8AC3E}">
        <p14:creationId xmlns:p14="http://schemas.microsoft.com/office/powerpoint/2010/main" val="2017286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692696"/>
            <a:ext cx="8784976" cy="5976664"/>
          </a:xfrm>
        </p:spPr>
        <p:txBody>
          <a:bodyPr>
            <a:noAutofit/>
          </a:bodyPr>
          <a:lstStyle/>
          <a:p>
            <a:r>
              <a:rPr lang="en-ZA" sz="2100" dirty="0">
                <a:solidFill>
                  <a:schemeClr val="bg1"/>
                </a:solidFill>
              </a:rPr>
              <a:t>Photochemical smog is not the only pollution problem created by vehicles.</a:t>
            </a:r>
          </a:p>
          <a:p>
            <a:r>
              <a:rPr lang="en-ZA" sz="2100" dirty="0">
                <a:solidFill>
                  <a:schemeClr val="bg1"/>
                </a:solidFill>
              </a:rPr>
              <a:t>Automobiles are also associated with other pollutants such as lead (Pb) and benzene (C</a:t>
            </a:r>
            <a:r>
              <a:rPr lang="en-ZA" sz="2100" baseline="-25000" dirty="0">
                <a:solidFill>
                  <a:schemeClr val="bg1"/>
                </a:solidFill>
              </a:rPr>
              <a:t>6</a:t>
            </a:r>
            <a:r>
              <a:rPr lang="en-ZA" sz="2100" dirty="0">
                <a:solidFill>
                  <a:schemeClr val="bg1"/>
                </a:solidFill>
              </a:rPr>
              <a:t>H</a:t>
            </a:r>
            <a:r>
              <a:rPr lang="en-ZA" sz="2100" baseline="-25000" dirty="0">
                <a:solidFill>
                  <a:schemeClr val="bg1"/>
                </a:solidFill>
              </a:rPr>
              <a:t>6</a:t>
            </a:r>
            <a:r>
              <a:rPr lang="en-ZA" sz="2100" dirty="0">
                <a:solidFill>
                  <a:schemeClr val="bg1"/>
                </a:solidFill>
              </a:rPr>
              <a:t>). </a:t>
            </a:r>
          </a:p>
          <a:p>
            <a:r>
              <a:rPr lang="en-ZA" sz="2100" dirty="0">
                <a:solidFill>
                  <a:schemeClr val="bg1"/>
                </a:solidFill>
              </a:rPr>
              <a:t>The success of lead </a:t>
            </a:r>
            <a:r>
              <a:rPr lang="en-ZA" sz="2100" dirty="0" err="1">
                <a:solidFill>
                  <a:schemeClr val="bg1"/>
                </a:solidFill>
              </a:rPr>
              <a:t>tetralkyl</a:t>
            </a:r>
            <a:r>
              <a:rPr lang="en-ZA" sz="2100" dirty="0">
                <a:solidFill>
                  <a:schemeClr val="bg1"/>
                </a:solidFill>
              </a:rPr>
              <a:t> compounds as antiknock agents for improving the performance of automotive engines has meant that, in countries with high car use, very large quantities of lead have been mobilized. </a:t>
            </a:r>
          </a:p>
          <a:p>
            <a:r>
              <a:rPr lang="en-ZA" sz="2100" dirty="0">
                <a:solidFill>
                  <a:schemeClr val="bg1"/>
                </a:solidFill>
              </a:rPr>
              <a:t>This lead has been widely dispersed, but particularly large quantities have been deposited in cities and near heavily used roads. </a:t>
            </a:r>
          </a:p>
          <a:p>
            <a:r>
              <a:rPr lang="en-ZA" sz="2100" dirty="0">
                <a:solidFill>
                  <a:schemeClr val="bg1"/>
                </a:solidFill>
              </a:rPr>
              <a:t>Lead is a toxin and has been linked with several environmental health problems. Perhaps the most worrying evidence has come from studies (although difficult to reproduce) which suggest a decline in intelligence among children exposed to quite low concentrations of lead.</a:t>
            </a:r>
          </a:p>
        </p:txBody>
      </p:sp>
    </p:spTree>
    <p:extLst>
      <p:ext uri="{BB962C8B-B14F-4D97-AF65-F5344CB8AC3E}">
        <p14:creationId xmlns:p14="http://schemas.microsoft.com/office/powerpoint/2010/main" val="17865583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fontScale="92500"/>
          </a:bodyPr>
          <a:lstStyle/>
          <a:p>
            <a:r>
              <a:rPr lang="en-ZA" dirty="0">
                <a:solidFill>
                  <a:schemeClr val="bg1"/>
                </a:solidFill>
              </a:rPr>
              <a:t>Unleaded petrol was introduced in the USA in the 1970s so that catalytic converters could be used on cars. Since then, unleaded petrol has become used more widely. There is evidence that blood lead concentrations have dropped in parallel with the declining automotive source of lead. </a:t>
            </a:r>
          </a:p>
          <a:p>
            <a:r>
              <a:rPr lang="en-ZA" dirty="0">
                <a:solidFill>
                  <a:schemeClr val="bg1"/>
                </a:solidFill>
              </a:rPr>
              <a:t>Nevertheless, the decrease in atmospheric lead may not yet be enough to reduce possible subtle health effects in children to a satisfactory level. </a:t>
            </a:r>
          </a:p>
          <a:p>
            <a:r>
              <a:rPr lang="en-ZA" dirty="0">
                <a:solidFill>
                  <a:schemeClr val="bg1"/>
                </a:solidFill>
              </a:rPr>
              <a:t>This is because children have a high intake of food relative to their body weight. </a:t>
            </a:r>
          </a:p>
          <a:p>
            <a:r>
              <a:rPr lang="en-ZA" dirty="0">
                <a:solidFill>
                  <a:schemeClr val="bg1"/>
                </a:solidFill>
              </a:rPr>
              <a:t>Thus children are more likely than adults to consume a significant amount of their intake of lead with food and water.</a:t>
            </a:r>
          </a:p>
          <a:p>
            <a:r>
              <a:rPr lang="en-ZA" dirty="0">
                <a:solidFill>
                  <a:schemeClr val="bg1"/>
                </a:solidFill>
              </a:rPr>
              <a:t>Although some of the lead in foodstuffs may have come from the atmosphere, lead in foods may also result from processing.</a:t>
            </a:r>
            <a:endParaRPr lang="en-ZA" sz="2400" dirty="0">
              <a:solidFill>
                <a:schemeClr val="bg1"/>
              </a:solidFill>
            </a:endParaRPr>
          </a:p>
        </p:txBody>
      </p:sp>
    </p:spTree>
    <p:extLst>
      <p:ext uri="{BB962C8B-B14F-4D97-AF65-F5344CB8AC3E}">
        <p14:creationId xmlns:p14="http://schemas.microsoft.com/office/powerpoint/2010/main" val="27846148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742904"/>
          </a:xfrm>
        </p:spPr>
        <p:txBody>
          <a:bodyPr>
            <a:noAutofit/>
          </a:bodyPr>
          <a:lstStyle/>
          <a:p>
            <a:pPr algn="ctr"/>
            <a:r>
              <a:rPr lang="en-ZA" sz="2400" b="1" dirty="0"/>
              <a:t>BENZENE, C6H6</a:t>
            </a:r>
          </a:p>
        </p:txBody>
      </p:sp>
      <p:sp>
        <p:nvSpPr>
          <p:cNvPr id="3" name="Content Placeholder 2"/>
          <p:cNvSpPr>
            <a:spLocks noGrp="1"/>
          </p:cNvSpPr>
          <p:nvPr>
            <p:ph idx="1"/>
          </p:nvPr>
        </p:nvSpPr>
        <p:spPr>
          <a:xfrm>
            <a:off x="179512" y="859536"/>
            <a:ext cx="8784976" cy="5809824"/>
          </a:xfrm>
        </p:spPr>
        <p:txBody>
          <a:bodyPr>
            <a:noAutofit/>
          </a:bodyPr>
          <a:lstStyle/>
          <a:p>
            <a:pPr>
              <a:lnSpc>
                <a:spcPct val="100000"/>
              </a:lnSpc>
            </a:pPr>
            <a:r>
              <a:rPr lang="en-ZA" sz="2000" b="1" i="1" dirty="0">
                <a:solidFill>
                  <a:schemeClr val="bg1"/>
                </a:solidFill>
              </a:rPr>
              <a:t>Benzene</a:t>
            </a:r>
            <a:r>
              <a:rPr lang="en-ZA" sz="2000" dirty="0">
                <a:solidFill>
                  <a:schemeClr val="bg1"/>
                </a:solidFill>
              </a:rPr>
              <a:t> (see Fig. 2.4) is another pollutant component of automotive fuels. It occurs naturally in crude oil and is a useful component because it can prevent pre-ignition in unleaded petrol (the production process is usually adjusted so that the benzene concentration is about 5%). </a:t>
            </a:r>
          </a:p>
          <a:p>
            <a:pPr>
              <a:lnSpc>
                <a:spcPct val="100000"/>
              </a:lnSpc>
            </a:pPr>
            <a:r>
              <a:rPr lang="en-ZA" sz="2000" dirty="0">
                <a:solidFill>
                  <a:schemeClr val="bg1"/>
                </a:solidFill>
              </a:rPr>
              <a:t>There is evidence that in some locations, where there has been a switch to fuels with high concentrations of aromatic hydrocarbons, there has been a sharp increase in photochemical smog. </a:t>
            </a:r>
          </a:p>
          <a:p>
            <a:pPr>
              <a:lnSpc>
                <a:spcPct val="100000"/>
              </a:lnSpc>
            </a:pPr>
            <a:r>
              <a:rPr lang="en-ZA" sz="2000" dirty="0">
                <a:solidFill>
                  <a:schemeClr val="bg1"/>
                </a:solidFill>
              </a:rPr>
              <a:t>This is due to the high reactivity of these hydrocarbons in the urban atmosphere. This problem should draw our attention to the way in which the solution of one obvious environmental problem (lead from petrol) may introduce a second rather more subtle problem (i.e. increased photochemical smog from reactive aromatic compounds).</a:t>
            </a:r>
          </a:p>
          <a:p>
            <a:pPr>
              <a:lnSpc>
                <a:spcPct val="100000"/>
              </a:lnSpc>
            </a:pPr>
            <a:r>
              <a:rPr lang="en-ZA" sz="2000" dirty="0">
                <a:solidFill>
                  <a:schemeClr val="bg1"/>
                </a:solidFill>
              </a:rPr>
              <a:t>Benzene is also a potent carcinogen. It appears that more than 10% of the benzene used by society (33M tonne yr-1) is ultimately lost to the atmosphere.</a:t>
            </a:r>
          </a:p>
          <a:p>
            <a:pPr>
              <a:lnSpc>
                <a:spcPct val="100000"/>
              </a:lnSpc>
            </a:pPr>
            <a:r>
              <a:rPr lang="en-ZA" sz="2000" dirty="0">
                <a:solidFill>
                  <a:schemeClr val="bg1"/>
                </a:solidFill>
              </a:rPr>
              <a:t>High concentrations of benzene can be found in the air of cities and these concentrations may increase the number of cancers. Exposure is complicated by the importance of other sources of benzene to humans, for example tobacco smoke.</a:t>
            </a:r>
          </a:p>
          <a:p>
            <a:pPr>
              <a:lnSpc>
                <a:spcPct val="100000"/>
              </a:lnSpc>
            </a:pPr>
            <a:endParaRPr lang="en-ZA" sz="2000" dirty="0">
              <a:solidFill>
                <a:schemeClr val="bg1"/>
              </a:solidFill>
            </a:endParaRPr>
          </a:p>
        </p:txBody>
      </p:sp>
    </p:spTree>
    <p:extLst>
      <p:ext uri="{BB962C8B-B14F-4D97-AF65-F5344CB8AC3E}">
        <p14:creationId xmlns:p14="http://schemas.microsoft.com/office/powerpoint/2010/main" val="17151141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r>
              <a:rPr lang="en-ZA" sz="2400" dirty="0"/>
              <a:t>Toluene (C6H5CH3; Fig. 3.4d)</a:t>
            </a:r>
          </a:p>
        </p:txBody>
      </p:sp>
      <p:sp>
        <p:nvSpPr>
          <p:cNvPr id="3" name="Content Placeholder 2"/>
          <p:cNvSpPr>
            <a:spLocks noGrp="1"/>
          </p:cNvSpPr>
          <p:nvPr>
            <p:ph idx="1"/>
          </p:nvPr>
        </p:nvSpPr>
        <p:spPr>
          <a:xfrm>
            <a:off x="179512" y="1052736"/>
            <a:ext cx="8784976" cy="5616624"/>
          </a:xfrm>
        </p:spPr>
        <p:txBody>
          <a:bodyPr>
            <a:normAutofit/>
          </a:bodyPr>
          <a:lstStyle/>
          <a:p>
            <a:r>
              <a:rPr lang="en-ZA" dirty="0">
                <a:solidFill>
                  <a:schemeClr val="bg1"/>
                </a:solidFill>
              </a:rPr>
              <a:t>Toluene (C6H5CH3; Fig. 3.4d) is another aromatic compound present in large concentrations in petrol. </a:t>
            </a:r>
          </a:p>
          <a:p>
            <a:r>
              <a:rPr lang="en-ZA" dirty="0">
                <a:solidFill>
                  <a:schemeClr val="bg1"/>
                </a:solidFill>
              </a:rPr>
              <a:t>Toluene is less likely to be a carcinogen than benzene but it has some undesirable effects. </a:t>
            </a:r>
          </a:p>
          <a:p>
            <a:r>
              <a:rPr lang="en-ZA" dirty="0">
                <a:solidFill>
                  <a:schemeClr val="bg1"/>
                </a:solidFill>
              </a:rPr>
              <a:t>Perhaps most importantly it reacts to form a PAN-type compound, </a:t>
            </a:r>
            <a:r>
              <a:rPr lang="en-ZA" dirty="0" err="1">
                <a:solidFill>
                  <a:schemeClr val="bg1"/>
                </a:solidFill>
              </a:rPr>
              <a:t>peroxybenzoyl</a:t>
            </a:r>
            <a:r>
              <a:rPr lang="en-ZA" dirty="0">
                <a:solidFill>
                  <a:schemeClr val="bg1"/>
                </a:solidFill>
              </a:rPr>
              <a:t> nitrate, which is a potent eye irritant.</a:t>
            </a:r>
            <a:endParaRPr lang="en-ZA" sz="2400" dirty="0">
              <a:solidFill>
                <a:schemeClr val="bg1"/>
              </a:solidFill>
            </a:endParaRPr>
          </a:p>
        </p:txBody>
      </p:sp>
    </p:spTree>
    <p:extLst>
      <p:ext uri="{BB962C8B-B14F-4D97-AF65-F5344CB8AC3E}">
        <p14:creationId xmlns:p14="http://schemas.microsoft.com/office/powerpoint/2010/main" val="4186121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ctr"/>
            <a:r>
              <a:rPr lang="en-ZA" sz="2400" dirty="0"/>
              <a:t>Particulate matter (PM-2.5)</a:t>
            </a:r>
          </a:p>
        </p:txBody>
      </p:sp>
      <p:sp>
        <p:nvSpPr>
          <p:cNvPr id="3" name="Content Placeholder 2"/>
          <p:cNvSpPr>
            <a:spLocks noGrp="1"/>
          </p:cNvSpPr>
          <p:nvPr>
            <p:ph idx="1"/>
          </p:nvPr>
        </p:nvSpPr>
        <p:spPr>
          <a:xfrm>
            <a:off x="179512" y="1052736"/>
            <a:ext cx="8784976" cy="5616624"/>
          </a:xfrm>
        </p:spPr>
        <p:txBody>
          <a:bodyPr>
            <a:normAutofit fontScale="92500" lnSpcReduction="10000"/>
          </a:bodyPr>
          <a:lstStyle/>
          <a:p>
            <a:r>
              <a:rPr lang="en-ZA" dirty="0">
                <a:solidFill>
                  <a:schemeClr val="bg1"/>
                </a:solidFill>
              </a:rPr>
              <a:t>The fine PM-2.5 is able to penetrate through the respiratory system all the way to the alveoli. Normally particles are removed from the respiratory system in the mucus which is driven upwards by fine hairs or cilia. </a:t>
            </a:r>
          </a:p>
          <a:p>
            <a:r>
              <a:rPr lang="en-ZA" dirty="0">
                <a:solidFill>
                  <a:schemeClr val="bg1"/>
                </a:solidFill>
              </a:rPr>
              <a:t>There are no cilia in the air sacs, so roving amoeba-like cells (macrophages) engulf the particles. </a:t>
            </a:r>
          </a:p>
          <a:p>
            <a:r>
              <a:rPr lang="en-ZA" dirty="0">
                <a:solidFill>
                  <a:schemeClr val="bg1"/>
                </a:solidFill>
              </a:rPr>
              <a:t>They can migrate upwards to the ciliated parts of the respiratory system or through the alveolar walls. The activities of the macrophages, although important, release inflammatory compounds. </a:t>
            </a:r>
          </a:p>
          <a:p>
            <a:r>
              <a:rPr lang="en-ZA" dirty="0">
                <a:solidFill>
                  <a:schemeClr val="bg1"/>
                </a:solidFill>
              </a:rPr>
              <a:t>The inflammatory effects can easily be transmitted to the blood, such that pulmonary inflammation can readily become associated with cardiovascular problems. </a:t>
            </a:r>
          </a:p>
          <a:p>
            <a:r>
              <a:rPr lang="en-ZA" dirty="0">
                <a:solidFill>
                  <a:schemeClr val="bg1"/>
                </a:solidFill>
              </a:rPr>
              <a:t>This explains the enhanced death rate often observed when human populations are exposed to particle-laden air</a:t>
            </a:r>
            <a:endParaRPr lang="en-ZA" sz="2400" dirty="0">
              <a:solidFill>
                <a:schemeClr val="bg1"/>
              </a:solidFill>
            </a:endParaRPr>
          </a:p>
        </p:txBody>
      </p:sp>
    </p:spTree>
    <p:extLst>
      <p:ext uri="{BB962C8B-B14F-4D97-AF65-F5344CB8AC3E}">
        <p14:creationId xmlns:p14="http://schemas.microsoft.com/office/powerpoint/2010/main" val="28810795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ctr"/>
            <a:r>
              <a:rPr lang="en-ZA" sz="2400" dirty="0"/>
              <a:t>polycyclic aromatic hydrocarbons (PAH</a:t>
            </a:r>
            <a:r>
              <a:rPr lang="en-ZA" sz="2400" baseline="-25000" dirty="0"/>
              <a:t>s</a:t>
            </a:r>
            <a:r>
              <a:rPr lang="en-ZA" sz="2400" dirty="0"/>
              <a:t>),</a:t>
            </a:r>
          </a:p>
        </p:txBody>
      </p:sp>
      <p:sp>
        <p:nvSpPr>
          <p:cNvPr id="3" name="Content Placeholder 2"/>
          <p:cNvSpPr>
            <a:spLocks noGrp="1"/>
          </p:cNvSpPr>
          <p:nvPr>
            <p:ph idx="1"/>
          </p:nvPr>
        </p:nvSpPr>
        <p:spPr>
          <a:xfrm>
            <a:off x="179512" y="1052736"/>
            <a:ext cx="8784976" cy="5616624"/>
          </a:xfrm>
        </p:spPr>
        <p:txBody>
          <a:bodyPr>
            <a:normAutofit/>
          </a:bodyPr>
          <a:lstStyle/>
          <a:p>
            <a:r>
              <a:rPr lang="en-ZA" dirty="0">
                <a:solidFill>
                  <a:schemeClr val="bg1"/>
                </a:solidFill>
              </a:rPr>
              <a:t>. In addition to these immediate effects the particles are rich in polycyclic aromatic hydrocarbons (PAHs), which are carcinogens and could explain some of the cancer incidence seen in urban populations.</a:t>
            </a:r>
          </a:p>
          <a:p>
            <a:endParaRPr lang="en-ZA" sz="2400" dirty="0">
              <a:solidFill>
                <a:schemeClr val="bg1"/>
              </a:solidFill>
            </a:endParaRPr>
          </a:p>
        </p:txBody>
      </p:sp>
    </p:spTree>
    <p:extLst>
      <p:ext uri="{BB962C8B-B14F-4D97-AF65-F5344CB8AC3E}">
        <p14:creationId xmlns:p14="http://schemas.microsoft.com/office/powerpoint/2010/main" val="23906159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endParaRPr lang="en-ZA" sz="2400" dirty="0"/>
          </a:p>
        </p:txBody>
      </p:sp>
      <p:sp>
        <p:nvSpPr>
          <p:cNvPr id="3" name="Content Placeholder 2"/>
          <p:cNvSpPr>
            <a:spLocks noGrp="1"/>
          </p:cNvSpPr>
          <p:nvPr>
            <p:ph idx="1"/>
          </p:nvPr>
        </p:nvSpPr>
        <p:spPr>
          <a:xfrm>
            <a:off x="179512" y="1052736"/>
            <a:ext cx="8784976" cy="5616624"/>
          </a:xfrm>
        </p:spPr>
        <p:txBody>
          <a:bodyPr>
            <a:normAutofit/>
          </a:bodyPr>
          <a:lstStyle/>
          <a:p>
            <a:r>
              <a:rPr lang="en-ZA" dirty="0">
                <a:solidFill>
                  <a:schemeClr val="bg1"/>
                </a:solidFill>
              </a:rPr>
              <a:t>Effects of air pollution In the past, when smoke was the predominant air pollutant, its effects were easy to see. Even today, black incrustations on older buildings in many large cities are still evident. In addition, clothes were soiled, curtains and hangings were blackened and plant growth was affected. City gardeners carefully chose only the most resistant plants. Early last century, the trees around industrial centres became </a:t>
            </a:r>
            <a:r>
              <a:rPr lang="en-ZA" dirty="0" err="1">
                <a:solidFill>
                  <a:schemeClr val="bg1"/>
                </a:solidFill>
              </a:rPr>
              <a:t>soblackened</a:t>
            </a:r>
            <a:r>
              <a:rPr lang="en-ZA" dirty="0">
                <a:solidFill>
                  <a:schemeClr val="bg1"/>
                </a:solidFill>
              </a:rPr>
              <a:t> that light-coloured moths were no longer camouflaged. Melanic (dark)forms became more common because predators could see them less easily. Plants are also very sensitive to SO2 and one of the first effects seems to be the inhibition of photosynthesis.</a:t>
            </a:r>
          </a:p>
          <a:p>
            <a:endParaRPr lang="en-ZA" dirty="0">
              <a:solidFill>
                <a:schemeClr val="bg1"/>
              </a:solidFill>
            </a:endParaRPr>
          </a:p>
        </p:txBody>
      </p:sp>
    </p:spTree>
    <p:extLst>
      <p:ext uri="{BB962C8B-B14F-4D97-AF65-F5344CB8AC3E}">
        <p14:creationId xmlns:p14="http://schemas.microsoft.com/office/powerpoint/2010/main" val="4829775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4" cy="936104"/>
          </a:xfrm>
        </p:spPr>
        <p:txBody>
          <a:bodyPr>
            <a:noAutofit/>
          </a:bodyPr>
          <a:lstStyle/>
          <a:p>
            <a:pPr algn="l"/>
            <a:r>
              <a:rPr lang="en-ZA" sz="2400" dirty="0"/>
              <a:t>.</a:t>
            </a:r>
          </a:p>
        </p:txBody>
      </p:sp>
      <p:sp>
        <p:nvSpPr>
          <p:cNvPr id="3" name="Content Placeholder 2"/>
          <p:cNvSpPr>
            <a:spLocks noGrp="1"/>
          </p:cNvSpPr>
          <p:nvPr>
            <p:ph idx="1"/>
          </p:nvPr>
        </p:nvSpPr>
        <p:spPr>
          <a:xfrm>
            <a:off x="179512" y="1052736"/>
            <a:ext cx="8784976" cy="5616624"/>
          </a:xfrm>
        </p:spPr>
        <p:txBody>
          <a:bodyPr>
            <a:normAutofit fontScale="85000" lnSpcReduction="10000"/>
          </a:bodyPr>
          <a:lstStyle/>
          <a:p>
            <a:r>
              <a:rPr lang="en-ZA" dirty="0">
                <a:solidFill>
                  <a:schemeClr val="bg1"/>
                </a:solidFill>
              </a:rPr>
              <a:t>The traditional smog generated by coal burning contained SO</a:t>
            </a:r>
            <a:r>
              <a:rPr lang="en-ZA" baseline="-25000" dirty="0">
                <a:solidFill>
                  <a:schemeClr val="bg1"/>
                </a:solidFill>
              </a:rPr>
              <a:t>2</a:t>
            </a:r>
            <a:r>
              <a:rPr lang="en-ZA" dirty="0">
                <a:solidFill>
                  <a:schemeClr val="bg1"/>
                </a:solidFill>
              </a:rPr>
              <a:t> and its oxidation product, H</a:t>
            </a:r>
            <a:r>
              <a:rPr lang="en-ZA" baseline="-25000" dirty="0">
                <a:solidFill>
                  <a:schemeClr val="bg1"/>
                </a:solidFill>
              </a:rPr>
              <a:t>2</a:t>
            </a:r>
            <a:r>
              <a:rPr lang="en-ZA" dirty="0">
                <a:solidFill>
                  <a:schemeClr val="bg1"/>
                </a:solidFill>
              </a:rPr>
              <a:t>SO</a:t>
            </a:r>
            <a:r>
              <a:rPr lang="en-ZA" baseline="-25000" dirty="0">
                <a:solidFill>
                  <a:schemeClr val="bg1"/>
                </a:solidFill>
              </a:rPr>
              <a:t>4</a:t>
            </a:r>
            <a:r>
              <a:rPr lang="en-ZA" dirty="0">
                <a:solidFill>
                  <a:schemeClr val="bg1"/>
                </a:solidFill>
              </a:rPr>
              <a:t>, in addition to smoke. Sulphuric acid is a powerful corrosive agent and rusts iron bars and weathers building stones. Architects sometimes complained of layers of sulphate damage 10 cm thick on calcareous stone through the reaction:  </a:t>
            </a:r>
          </a:p>
          <a:p>
            <a:r>
              <a:rPr lang="en-ZA" b="1" i="1" dirty="0">
                <a:solidFill>
                  <a:srgbClr val="FFFF00"/>
                </a:solidFill>
              </a:rPr>
              <a:t>H2SO4(</a:t>
            </a:r>
            <a:r>
              <a:rPr lang="en-ZA" b="1" i="1" dirty="0" err="1">
                <a:solidFill>
                  <a:srgbClr val="FFFF00"/>
                </a:solidFill>
              </a:rPr>
              <a:t>aq</a:t>
            </a:r>
            <a:r>
              <a:rPr lang="en-ZA" b="1" i="1" dirty="0">
                <a:solidFill>
                  <a:srgbClr val="FFFF00"/>
                </a:solidFill>
              </a:rPr>
              <a:t>) +CaCO3(s) +H2O(l) </a:t>
            </a:r>
            <a:r>
              <a:rPr lang="en-ZA" b="1" i="1" dirty="0">
                <a:solidFill>
                  <a:srgbClr val="FFFF00"/>
                </a:solidFill>
                <a:sym typeface="Wingdings" panose="05000000000000000000" pitchFamily="2" charset="2"/>
              </a:rPr>
              <a:t> </a:t>
            </a:r>
            <a:r>
              <a:rPr lang="en-ZA" b="1" i="1" dirty="0">
                <a:solidFill>
                  <a:srgbClr val="FFFF00"/>
                </a:solidFill>
              </a:rPr>
              <a:t>CO2(g) +CaSO4(s).2H2O(l)</a:t>
            </a:r>
            <a:endParaRPr lang="en-ZA" sz="2800" b="1" i="1" dirty="0">
              <a:solidFill>
                <a:srgbClr val="FFFF00"/>
              </a:solidFill>
            </a:endParaRPr>
          </a:p>
          <a:p>
            <a:r>
              <a:rPr lang="en-ZA" dirty="0">
                <a:solidFill>
                  <a:schemeClr val="bg1"/>
                </a:solidFill>
              </a:rPr>
              <a:t>Sulphuric acid converts limestone (CaCO</a:t>
            </a:r>
            <a:r>
              <a:rPr lang="en-ZA" baseline="-25000" dirty="0">
                <a:solidFill>
                  <a:schemeClr val="bg1"/>
                </a:solidFill>
              </a:rPr>
              <a:t>3</a:t>
            </a:r>
            <a:r>
              <a:rPr lang="en-ZA" dirty="0">
                <a:solidFill>
                  <a:schemeClr val="bg1"/>
                </a:solidFill>
              </a:rPr>
              <a:t>) into gypsum (CaSO</a:t>
            </a:r>
            <a:r>
              <a:rPr lang="en-ZA" baseline="-25000" dirty="0">
                <a:solidFill>
                  <a:schemeClr val="bg1"/>
                </a:solidFill>
              </a:rPr>
              <a:t>4 </a:t>
            </a:r>
            <a:r>
              <a:rPr lang="en-ZA" dirty="0">
                <a:solidFill>
                  <a:schemeClr val="bg1"/>
                </a:solidFill>
              </a:rPr>
              <a:t>.2H</a:t>
            </a:r>
            <a:r>
              <a:rPr lang="en-ZA" baseline="-25000" dirty="0">
                <a:solidFill>
                  <a:schemeClr val="bg1"/>
                </a:solidFill>
              </a:rPr>
              <a:t>2</a:t>
            </a:r>
            <a:r>
              <a:rPr lang="en-ZA" dirty="0">
                <a:solidFill>
                  <a:schemeClr val="bg1"/>
                </a:solidFill>
              </a:rPr>
              <a:t>O). </a:t>
            </a:r>
          </a:p>
          <a:p>
            <a:r>
              <a:rPr lang="en-ZA" dirty="0">
                <a:solidFill>
                  <a:schemeClr val="bg1"/>
                </a:solidFill>
              </a:rPr>
              <a:t>The deterioration is severe because gypsum is soluble and dissolves in rain. Perhaps more importantly, gypsum occupies a larger volume than limestone, which adds mechanical stress so that the stone almost explodes from within.</a:t>
            </a:r>
          </a:p>
          <a:p>
            <a:r>
              <a:rPr lang="en-ZA" dirty="0">
                <a:solidFill>
                  <a:schemeClr val="bg1"/>
                </a:solidFill>
              </a:rPr>
              <a:t>The diesel engine is no longer confined to large vehicles in Europe, as passenger cars have taken advantage of potentially lower fuel costs. </a:t>
            </a:r>
          </a:p>
          <a:p>
            <a:r>
              <a:rPr lang="en-ZA" dirty="0">
                <a:solidFill>
                  <a:schemeClr val="bg1"/>
                </a:solidFill>
              </a:rPr>
              <a:t>The fuel injection process of the diesel engine leads to the fuel dispersing as droplets within the engine. </a:t>
            </a:r>
          </a:p>
        </p:txBody>
      </p:sp>
    </p:spTree>
    <p:extLst>
      <p:ext uri="{BB962C8B-B14F-4D97-AF65-F5344CB8AC3E}">
        <p14:creationId xmlns:p14="http://schemas.microsoft.com/office/powerpoint/2010/main" val="360050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7613</TotalTime>
  <Words>12955</Words>
  <Application>Microsoft Office PowerPoint</Application>
  <PresentationFormat>On-screen Show (4:3)</PresentationFormat>
  <Paragraphs>744</Paragraphs>
  <Slides>116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116</vt:i4>
      </vt:variant>
    </vt:vector>
  </HeadingPairs>
  <TitlesOfParts>
    <vt:vector size="124" baseType="lpstr">
      <vt:lpstr>Arial</vt:lpstr>
      <vt:lpstr>Bahnschrift Light</vt:lpstr>
      <vt:lpstr>Baskerville Old Face</vt:lpstr>
      <vt:lpstr>Calibri</vt:lpstr>
      <vt:lpstr>Cambria Math</vt:lpstr>
      <vt:lpstr>Tw Cen MT</vt:lpstr>
      <vt:lpstr>Wingdings 2</vt:lpstr>
      <vt:lpstr>Circuit</vt:lpstr>
      <vt:lpstr>.</vt:lpstr>
      <vt:lpstr>JULY, 2018</vt:lpstr>
      <vt:lpstr>Course Outline: </vt:lpstr>
      <vt:lpstr>Course Outline : contn.</vt:lpstr>
      <vt:lpstr>Course Outline : contn.</vt:lpstr>
      <vt:lpstr>Course Outline : contn.</vt:lpstr>
      <vt:lpstr>Introduction to Environmental Chemistry</vt:lpstr>
      <vt:lpstr>ATMOSPHERIC CHEMISTRY</vt:lpstr>
      <vt:lpstr>.</vt:lpstr>
      <vt:lpstr>.</vt:lpstr>
      <vt:lpstr>Relative Sizes of Major Reservoirs of the Earth</vt:lpstr>
      <vt:lpstr>Composition of the atmosphere.</vt:lpstr>
      <vt:lpstr>.</vt:lpstr>
      <vt:lpstr>The Troposphere</vt:lpstr>
      <vt:lpstr>The Stratosphere </vt:lpstr>
      <vt:lpstr>The Heterosphere.</vt:lpstr>
      <vt:lpstr>.</vt:lpstr>
      <vt:lpstr>Partial pressure</vt:lpstr>
      <vt:lpstr>.</vt:lpstr>
      <vt:lpstr>.</vt:lpstr>
      <vt:lpstr>.</vt:lpstr>
      <vt:lpstr>.</vt:lpstr>
      <vt:lpstr>Bulky Concentration of Unpolluted Air</vt:lpstr>
      <vt:lpstr>TEXT BOX</vt:lpstr>
      <vt:lpstr>TEXT BOX</vt:lpstr>
      <vt:lpstr>TEXT BOX.</vt:lpstr>
      <vt:lpstr>TEXT BOX.</vt:lpstr>
      <vt:lpstr>TEXT BOX</vt:lpstr>
      <vt:lpstr>TEXT BOX</vt:lpstr>
      <vt:lpstr>Steady state or equilibrium?</vt:lpstr>
      <vt:lpstr>.</vt:lpstr>
      <vt:lpstr>.</vt:lpstr>
      <vt:lpstr>.</vt:lpstr>
      <vt:lpstr>.</vt:lpstr>
      <vt:lpstr>.</vt:lpstr>
      <vt:lpstr>.</vt:lpstr>
      <vt:lpstr>,</vt:lpstr>
      <vt:lpstr>Natural sources</vt:lpstr>
      <vt:lpstr>.</vt:lpstr>
      <vt:lpstr>1-Geochemical Sources</vt:lpstr>
      <vt:lpstr>.</vt:lpstr>
      <vt:lpstr>.</vt:lpstr>
      <vt:lpstr>.</vt:lpstr>
      <vt:lpstr>.</vt:lpstr>
      <vt:lpstr>2-Biological sources of ATM</vt:lpstr>
      <vt:lpstr>.</vt:lpstr>
      <vt:lpstr>.</vt:lpstr>
      <vt:lpstr>.</vt:lpstr>
      <vt:lpstr>,</vt:lpstr>
      <vt:lpstr>.</vt:lpstr>
      <vt:lpstr>,</vt:lpstr>
      <vt:lpstr>. Halogenated organic compounds </vt:lpstr>
      <vt:lpstr>Reactivity of trace substances in the atmosphere</vt:lpstr>
      <vt:lpstr>.</vt:lpstr>
      <vt:lpstr>,</vt:lpstr>
      <vt:lpstr>.</vt:lpstr>
      <vt:lpstr>.</vt:lpstr>
      <vt:lpstr>.</vt:lpstr>
      <vt:lpstr>The urban atmosphere</vt:lpstr>
      <vt:lpstr>London smog—primary pollution</vt:lpstr>
      <vt:lpstr>.</vt:lpstr>
      <vt:lpstr>.</vt:lpstr>
      <vt:lpstr>.</vt:lpstr>
      <vt:lpstr>.</vt:lpstr>
      <vt:lpstr>.</vt:lpstr>
      <vt:lpstr>LONDON FOG, 1952</vt:lpstr>
      <vt:lpstr>Los Angeles smog—secondary pollution</vt:lpstr>
      <vt:lpstr>.TEXT BOX ph SCALE</vt:lpstr>
      <vt:lpstr>TEXT BOX ph SCALE</vt:lpstr>
      <vt:lpstr>pH Values of some common solvents</vt:lpstr>
      <vt:lpstr>.</vt:lpstr>
      <vt:lpstr>.</vt:lpstr>
      <vt:lpstr>.</vt:lpstr>
      <vt:lpstr>.</vt:lpstr>
      <vt:lpstr>Table 2.1</vt:lpstr>
      <vt:lpstr>TEXT BOX </vt:lpstr>
      <vt:lpstr>TEXT BOX</vt:lpstr>
      <vt:lpstr>.</vt:lpstr>
      <vt:lpstr>TEXT BOX</vt:lpstr>
      <vt:lpstr>.</vt:lpstr>
      <vt:lpstr>21st-century particulate pollution</vt:lpstr>
      <vt:lpstr>.</vt:lpstr>
      <vt:lpstr>.</vt:lpstr>
      <vt:lpstr>Important Terms Describing Atmospheric Particles</vt:lpstr>
      <vt:lpstr>.</vt:lpstr>
      <vt:lpstr>Chemical Processes for Inorganic Particle Formation</vt:lpstr>
      <vt:lpstr>.</vt:lpstr>
      <vt:lpstr>.</vt:lpstr>
      <vt:lpstr>.</vt:lpstr>
      <vt:lpstr>Air pollution and health</vt:lpstr>
      <vt:lpstr>.</vt:lpstr>
      <vt:lpstr>.</vt:lpstr>
      <vt:lpstr>.</vt:lpstr>
      <vt:lpstr>BENZENE, C6H6</vt:lpstr>
      <vt:lpstr>Toluene (C6H5CH3; Fig. 3.4d)</vt:lpstr>
      <vt:lpstr>Particulate matter (PM-2.5)</vt:lpstr>
      <vt:lpstr>polycyclic aromatic hydrocarbons (PAHs),</vt:lpstr>
      <vt:lpstr>PowerPoint Presentation</vt:lpstr>
      <vt:lpstr>.</vt:lpstr>
      <vt:lpstr>.</vt:lpstr>
      <vt:lpstr>O3  and NOx</vt:lpstr>
      <vt:lpstr>.</vt:lpstr>
      <vt:lpstr>.</vt:lpstr>
      <vt:lpstr>Removal processes </vt:lpstr>
      <vt:lpstr>.</vt:lpstr>
      <vt:lpstr>.</vt:lpstr>
      <vt:lpstr>.</vt:lpstr>
      <vt:lpstr>TEXT BOX-ACIDIFICATION OF RAIN DROPLETS</vt:lpstr>
      <vt:lpstr>TEXT BOX-</vt:lpstr>
      <vt:lpstr>.</vt:lpstr>
      <vt:lpstr>.</vt:lpstr>
      <vt:lpstr>ATMOSHERIC CHEMISTRY REVIEW QUESTIONS</vt:lpstr>
      <vt:lpstr>GEO-CHEMICAL SOURCES OF AIR REVIEW QUESTIONS</vt:lpstr>
      <vt:lpstr>BIOLOGICAL SOURCES OF AIR REVIEW QUESTIONS</vt:lpstr>
      <vt:lpstr>URBAN POLLUTION REVIEW QUESTIONS</vt:lpstr>
      <vt:lpstr>,</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2017 IMDC</dc:creator>
  <cp:lastModifiedBy>2017 IMDC</cp:lastModifiedBy>
  <cp:revision>255</cp:revision>
  <dcterms:created xsi:type="dcterms:W3CDTF">2018-09-10T03:59:23Z</dcterms:created>
  <dcterms:modified xsi:type="dcterms:W3CDTF">2018-12-09T04:12:49Z</dcterms:modified>
</cp:coreProperties>
</file>