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5" r:id="rId10"/>
    <p:sldId id="266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7" r:id="rId45"/>
    <p:sldId id="301" r:id="rId46"/>
    <p:sldId id="302" r:id="rId47"/>
    <p:sldId id="303" r:id="rId48"/>
    <p:sldId id="304" r:id="rId49"/>
    <p:sldId id="305" r:id="rId50"/>
    <p:sldId id="308" r:id="rId51"/>
    <p:sldId id="306" r:id="rId52"/>
    <p:sldId id="309" r:id="rId53"/>
    <p:sldId id="310" r:id="rId54"/>
    <p:sldId id="311" r:id="rId55"/>
    <p:sldId id="312" r:id="rId56"/>
    <p:sldId id="316" r:id="rId57"/>
    <p:sldId id="313" r:id="rId58"/>
    <p:sldId id="318" r:id="rId59"/>
    <p:sldId id="314" r:id="rId60"/>
    <p:sldId id="315" r:id="rId61"/>
    <p:sldId id="317" r:id="rId62"/>
    <p:sldId id="320" r:id="rId63"/>
    <p:sldId id="319" r:id="rId64"/>
    <p:sldId id="322" r:id="rId65"/>
    <p:sldId id="321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82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7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Z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57C605-C956-4DB8-8AF0-4D5DFB24097B}" type="datetimeFigureOut">
              <a:rPr lang="en-ZA" smtClean="0"/>
              <a:t>2018/09/15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0026BC-97A9-470A-BF38-00E729089608}" type="slidenum">
              <a:rPr lang="en-ZA" smtClean="0"/>
              <a:t>‹#›</a:t>
            </a:fld>
            <a:endParaRPr lang="en-Z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latin typeface="Algerian" pitchFamily="82" charset="0"/>
                <a:cs typeface="Trebuchet MS" pitchFamily="34" charset="0"/>
              </a:rPr>
              <a:t>JULY, 2018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ENVIRONMENTAL</a:t>
            </a: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 algn="ctr">
              <a:buNone/>
              <a:defRPr/>
            </a:pPr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CHEMISTRY</a:t>
            </a:r>
          </a:p>
          <a:p>
            <a:pPr marL="0" indent="0" algn="ctr">
              <a:buNone/>
              <a:defRPr/>
            </a:pP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By: </a:t>
            </a:r>
            <a:r>
              <a:rPr lang="en-GB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Eng</a:t>
            </a:r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GB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Kaela</a:t>
            </a:r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GB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Kamweneshe</a:t>
            </a:r>
            <a:endParaRPr lang="en-GB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GB" sz="2800" b="1" baseline="-25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r>
              <a:rPr lang="en-GB" sz="3200" b="1" baseline="-25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260978681285/+260955085692</a:t>
            </a:r>
          </a:p>
          <a:p>
            <a:pPr marL="0" indent="0">
              <a:buNone/>
              <a:defRPr/>
            </a:pPr>
            <a:r>
              <a:rPr lang="en-GB" sz="3200" b="1" baseline="-25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kamweneshek@gmail.com</a:t>
            </a:r>
            <a:endParaRPr lang="en-GB" sz="3200" b="1" baseline="-2500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EE8437-AEDA-4027-81C9-72715367DEC8}"/>
              </a:ext>
            </a:extLst>
          </p:cNvPr>
          <p:cNvSpPr/>
          <p:nvPr/>
        </p:nvSpPr>
        <p:spPr>
          <a:xfrm>
            <a:off x="971600" y="1484784"/>
            <a:ext cx="705678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1.3 THE BUILDING BLOCKS OF </a:t>
            </a:r>
            <a:r>
              <a:rPr lang="en-ZA" b="1" dirty="0" smtClean="0"/>
              <a:t>MATTER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All </a:t>
            </a:r>
            <a:r>
              <a:rPr lang="en-ZA" dirty="0"/>
              <a:t>matter is composed of only about a hundred </a:t>
            </a:r>
            <a:r>
              <a:rPr lang="en-ZA" dirty="0" smtClean="0"/>
              <a:t>(100) fundamental </a:t>
            </a:r>
            <a:r>
              <a:rPr lang="en-ZA" dirty="0"/>
              <a:t>kinds of </a:t>
            </a:r>
            <a:r>
              <a:rPr lang="en-ZA" dirty="0" smtClean="0"/>
              <a:t>matter called </a:t>
            </a:r>
            <a:r>
              <a:rPr lang="en-ZA" b="1" dirty="0"/>
              <a:t>elements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Each </a:t>
            </a:r>
            <a:r>
              <a:rPr lang="en-ZA" dirty="0"/>
              <a:t>element is made up of very small entities called </a:t>
            </a:r>
            <a:r>
              <a:rPr lang="en-ZA" b="1" dirty="0"/>
              <a:t>atoms</a:t>
            </a:r>
            <a:r>
              <a:rPr lang="en-ZA" dirty="0"/>
              <a:t>; all </a:t>
            </a:r>
            <a:r>
              <a:rPr lang="en-ZA" dirty="0" smtClean="0"/>
              <a:t>atoms of </a:t>
            </a:r>
            <a:r>
              <a:rPr lang="en-ZA" dirty="0"/>
              <a:t>the same element behave identically chemically.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study of chemistry, </a:t>
            </a:r>
            <a:r>
              <a:rPr lang="en-ZA" dirty="0" smtClean="0"/>
              <a:t>therefore, can </a:t>
            </a:r>
            <a:r>
              <a:rPr lang="en-ZA" dirty="0"/>
              <a:t>logically begin with elements and the atoms of which they are composed.</a:t>
            </a:r>
          </a:p>
        </p:txBody>
      </p:sp>
    </p:spTree>
    <p:extLst>
      <p:ext uri="{BB962C8B-B14F-4D97-AF65-F5344CB8AC3E}">
        <p14:creationId xmlns:p14="http://schemas.microsoft.com/office/powerpoint/2010/main" val="27040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Subatomic Particles and </a:t>
            </a:r>
            <a:r>
              <a:rPr lang="en-ZA" b="1" dirty="0" smtClean="0"/>
              <a:t>Atoms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Figure below, </a:t>
            </a:r>
            <a:r>
              <a:rPr lang="en-ZA" dirty="0"/>
              <a:t>represents an atom of deuterium, a form of the element hydrogen. </a:t>
            </a:r>
            <a:endParaRPr lang="en-ZA" dirty="0" smtClean="0"/>
          </a:p>
          <a:p>
            <a:r>
              <a:rPr lang="en-ZA" dirty="0" smtClean="0"/>
              <a:t>It is seen </a:t>
            </a:r>
            <a:r>
              <a:rPr lang="en-ZA" dirty="0"/>
              <a:t>that such an atom is made up of even smaller </a:t>
            </a:r>
            <a:r>
              <a:rPr lang="en-ZA" b="1" dirty="0"/>
              <a:t>subatomic </a:t>
            </a:r>
            <a:r>
              <a:rPr lang="en-ZA" b="1" dirty="0" smtClean="0"/>
              <a:t>particles</a:t>
            </a:r>
            <a:r>
              <a:rPr lang="en-ZA" dirty="0" smtClean="0"/>
              <a:t>—positively charged </a:t>
            </a:r>
            <a:r>
              <a:rPr lang="en-ZA" b="1" dirty="0"/>
              <a:t>protons</a:t>
            </a:r>
            <a:r>
              <a:rPr lang="en-ZA" dirty="0"/>
              <a:t>, negatively charged </a:t>
            </a:r>
            <a:r>
              <a:rPr lang="en-ZA" b="1" dirty="0"/>
              <a:t>electrons</a:t>
            </a:r>
            <a:r>
              <a:rPr lang="en-ZA" dirty="0"/>
              <a:t>, and uncharged (neutral) </a:t>
            </a:r>
            <a:r>
              <a:rPr lang="en-ZA" b="1" dirty="0"/>
              <a:t>neutrons.</a:t>
            </a:r>
          </a:p>
          <a:p>
            <a:r>
              <a:rPr lang="en-ZA" dirty="0"/>
              <a:t>Protons and neutrons have relatively </a:t>
            </a:r>
            <a:r>
              <a:rPr lang="en-ZA" b="1" i="1" dirty="0"/>
              <a:t>high masses </a:t>
            </a:r>
            <a:r>
              <a:rPr lang="en-ZA" dirty="0"/>
              <a:t>compared with electrons and </a:t>
            </a:r>
            <a:r>
              <a:rPr lang="en-ZA" dirty="0" smtClean="0"/>
              <a:t>are contained </a:t>
            </a:r>
            <a:r>
              <a:rPr lang="en-ZA" dirty="0"/>
              <a:t>in the positively charged </a:t>
            </a:r>
            <a:r>
              <a:rPr lang="en-ZA" b="1" dirty="0"/>
              <a:t>nucleus </a:t>
            </a:r>
            <a:r>
              <a:rPr lang="en-ZA" dirty="0"/>
              <a:t>of the atom.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nucleus has essentially </a:t>
            </a:r>
            <a:r>
              <a:rPr lang="en-ZA" dirty="0" smtClean="0"/>
              <a:t>all the </a:t>
            </a:r>
            <a:r>
              <a:rPr lang="en-ZA" dirty="0"/>
              <a:t>mass, but occupies virtually none of the volume, </a:t>
            </a:r>
            <a:r>
              <a:rPr lang="en-ZA" dirty="0" smtClean="0"/>
              <a:t>of </a:t>
            </a:r>
            <a:r>
              <a:rPr lang="en-ZA" dirty="0"/>
              <a:t>the atom. </a:t>
            </a:r>
            <a:endParaRPr lang="en-ZA" dirty="0" smtClean="0"/>
          </a:p>
          <a:p>
            <a:r>
              <a:rPr lang="en-ZA" dirty="0" smtClean="0"/>
              <a:t>An </a:t>
            </a:r>
            <a:r>
              <a:rPr lang="en-ZA" dirty="0"/>
              <a:t>uncharged atom has the same number of electrons as protons. </a:t>
            </a:r>
            <a:endParaRPr lang="en-ZA" dirty="0" smtClean="0"/>
          </a:p>
          <a:p>
            <a:r>
              <a:rPr lang="en-ZA" dirty="0" smtClean="0"/>
              <a:t>The electrons </a:t>
            </a:r>
            <a:r>
              <a:rPr lang="en-ZA" dirty="0"/>
              <a:t>in an atom are contained in a cloud of negative charge around the </a:t>
            </a:r>
            <a:r>
              <a:rPr lang="en-ZA" dirty="0" smtClean="0"/>
              <a:t>nucleus that </a:t>
            </a:r>
            <a:r>
              <a:rPr lang="en-ZA" dirty="0"/>
              <a:t>occupies most of the volume of the atom.</a:t>
            </a:r>
          </a:p>
        </p:txBody>
      </p:sp>
    </p:spTree>
    <p:extLst>
      <p:ext uri="{BB962C8B-B14F-4D97-AF65-F5344CB8AC3E}">
        <p14:creationId xmlns:p14="http://schemas.microsoft.com/office/powerpoint/2010/main" val="1322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Atom of Deuterium (H)</a:t>
            </a:r>
            <a:endParaRPr lang="en-ZA" dirty="0"/>
          </a:p>
        </p:txBody>
      </p:sp>
      <p:pic>
        <p:nvPicPr>
          <p:cNvPr id="1026" name="Picture 2" descr="C:\Users\2017 IMDC\Desktop\Env Chemistry 2018\Ato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70160" cy="35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Atoms and </a:t>
            </a:r>
            <a:r>
              <a:rPr lang="en-ZA" b="1" dirty="0" smtClean="0"/>
              <a:t>Elements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All </a:t>
            </a:r>
            <a:r>
              <a:rPr lang="en-ZA" dirty="0"/>
              <a:t>of the literally millions of different substances are composed of only </a:t>
            </a:r>
            <a:r>
              <a:rPr lang="en-ZA" dirty="0" smtClean="0"/>
              <a:t>around 100 </a:t>
            </a:r>
            <a:r>
              <a:rPr lang="en-ZA" dirty="0"/>
              <a:t>elements. </a:t>
            </a:r>
            <a:endParaRPr lang="en-ZA" dirty="0" smtClean="0"/>
          </a:p>
          <a:p>
            <a:r>
              <a:rPr lang="en-ZA" dirty="0" smtClean="0"/>
              <a:t>Each </a:t>
            </a:r>
            <a:r>
              <a:rPr lang="en-ZA" dirty="0"/>
              <a:t>atom of a particular element is chemically identical to every </a:t>
            </a:r>
            <a:r>
              <a:rPr lang="en-ZA" dirty="0" smtClean="0"/>
              <a:t>other atom </a:t>
            </a:r>
            <a:r>
              <a:rPr lang="en-ZA" dirty="0"/>
              <a:t>and contains the same number of protons in its nucleus. </a:t>
            </a:r>
            <a:endParaRPr lang="en-ZA" dirty="0" smtClean="0"/>
          </a:p>
          <a:p>
            <a:r>
              <a:rPr lang="en-ZA" dirty="0" smtClean="0"/>
              <a:t>This </a:t>
            </a:r>
            <a:r>
              <a:rPr lang="en-ZA" dirty="0"/>
              <a:t>number of </a:t>
            </a:r>
            <a:r>
              <a:rPr lang="en-ZA" dirty="0" smtClean="0"/>
              <a:t>protons in </a:t>
            </a:r>
            <a:r>
              <a:rPr lang="en-ZA" dirty="0"/>
              <a:t>the nucleus of each atom of an element is the </a:t>
            </a:r>
            <a:r>
              <a:rPr lang="en-ZA" b="1" dirty="0"/>
              <a:t>atomic number </a:t>
            </a:r>
            <a:r>
              <a:rPr lang="en-ZA" dirty="0"/>
              <a:t>of the element.</a:t>
            </a:r>
          </a:p>
          <a:p>
            <a:r>
              <a:rPr lang="en-ZA" dirty="0"/>
              <a:t>Atomic numbers are integers ranging from 1 to more than 100, each of </a:t>
            </a:r>
            <a:r>
              <a:rPr lang="en-ZA" dirty="0" smtClean="0"/>
              <a:t>which denotes </a:t>
            </a:r>
            <a:r>
              <a:rPr lang="en-ZA" dirty="0"/>
              <a:t>a particular element. </a:t>
            </a:r>
            <a:endParaRPr lang="en-ZA" dirty="0" smtClean="0"/>
          </a:p>
          <a:p>
            <a:r>
              <a:rPr lang="en-ZA" dirty="0" smtClean="0"/>
              <a:t>In </a:t>
            </a:r>
            <a:r>
              <a:rPr lang="en-ZA" dirty="0"/>
              <a:t>addition to atomic numbers, each element has a </a:t>
            </a:r>
            <a:r>
              <a:rPr lang="en-ZA" dirty="0" smtClean="0"/>
              <a:t>name and </a:t>
            </a:r>
            <a:r>
              <a:rPr lang="en-ZA" dirty="0"/>
              <a:t>a </a:t>
            </a:r>
            <a:r>
              <a:rPr lang="en-ZA" b="1" dirty="0"/>
              <a:t>chemical symbol</a:t>
            </a:r>
            <a:r>
              <a:rPr lang="en-ZA" dirty="0"/>
              <a:t>, such as carbon, C; potassium, K (for its Latin name </a:t>
            </a:r>
            <a:r>
              <a:rPr lang="en-ZA" dirty="0" err="1"/>
              <a:t>kalium</a:t>
            </a:r>
            <a:r>
              <a:rPr lang="en-ZA" dirty="0" smtClean="0"/>
              <a:t>); or </a:t>
            </a:r>
            <a:r>
              <a:rPr lang="en-ZA" dirty="0"/>
              <a:t>cadmium, Cd. </a:t>
            </a:r>
            <a:endParaRPr lang="en-ZA" dirty="0" smtClean="0"/>
          </a:p>
          <a:p>
            <a:r>
              <a:rPr lang="en-ZA" dirty="0" smtClean="0"/>
              <a:t>In </a:t>
            </a:r>
            <a:r>
              <a:rPr lang="en-ZA" dirty="0"/>
              <a:t>addition to atomic number, name, and chemical symbol, </a:t>
            </a:r>
            <a:r>
              <a:rPr lang="en-ZA" dirty="0" smtClean="0"/>
              <a:t>each element </a:t>
            </a:r>
            <a:r>
              <a:rPr lang="en-ZA" dirty="0"/>
              <a:t>has an </a:t>
            </a:r>
            <a:r>
              <a:rPr lang="en-ZA" b="1" dirty="0"/>
              <a:t>atomic mass </a:t>
            </a:r>
            <a:r>
              <a:rPr lang="en-ZA" dirty="0"/>
              <a:t>(atomic weight).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atomic mass of each element is </a:t>
            </a:r>
            <a:r>
              <a:rPr lang="en-ZA" dirty="0" smtClean="0"/>
              <a:t>the average </a:t>
            </a:r>
            <a:r>
              <a:rPr lang="en-ZA" dirty="0"/>
              <a:t>mass of all atoms of the element, including the various isotopes of which </a:t>
            </a:r>
            <a:r>
              <a:rPr lang="en-ZA" dirty="0" smtClean="0"/>
              <a:t>it consists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b="1" dirty="0"/>
              <a:t>atomic mass unit</a:t>
            </a:r>
            <a:r>
              <a:rPr lang="en-ZA" dirty="0"/>
              <a:t>, </a:t>
            </a:r>
            <a:r>
              <a:rPr lang="en-ZA" b="1" dirty="0"/>
              <a:t>u </a:t>
            </a:r>
            <a:r>
              <a:rPr lang="en-ZA" dirty="0"/>
              <a:t>(also called the </a:t>
            </a:r>
            <a:r>
              <a:rPr lang="en-ZA" b="1" dirty="0" err="1"/>
              <a:t>dalton</a:t>
            </a:r>
            <a:r>
              <a:rPr lang="en-ZA" dirty="0"/>
              <a:t>), is used to express </a:t>
            </a:r>
            <a:r>
              <a:rPr lang="en-ZA" dirty="0" smtClean="0"/>
              <a:t>masses of </a:t>
            </a:r>
            <a:r>
              <a:rPr lang="en-ZA" dirty="0"/>
              <a:t>individual atoms and molecules (aggregates of atoms). </a:t>
            </a:r>
            <a:endParaRPr lang="en-ZA" dirty="0" smtClean="0"/>
          </a:p>
          <a:p>
            <a:r>
              <a:rPr lang="en-ZA" dirty="0" smtClean="0"/>
              <a:t>These </a:t>
            </a:r>
            <a:r>
              <a:rPr lang="en-ZA" dirty="0"/>
              <a:t>terms are </a:t>
            </a:r>
            <a:r>
              <a:rPr lang="en-ZA" dirty="0" smtClean="0"/>
              <a:t>summarized in </a:t>
            </a:r>
            <a:r>
              <a:rPr lang="en-ZA" dirty="0"/>
              <a:t>Figure </a:t>
            </a:r>
            <a:r>
              <a:rPr lang="en-ZA" dirty="0" smtClean="0"/>
              <a:t>below.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55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Carbon Isotope</a:t>
            </a:r>
            <a:endParaRPr lang="en-ZA" dirty="0"/>
          </a:p>
        </p:txBody>
      </p:sp>
      <p:pic>
        <p:nvPicPr>
          <p:cNvPr id="2050" name="Picture 2" descr="C:\Users\2017 IMDC\Desktop\Env Chemistry 2018\Carbon Isotop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848871" cy="52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Although atoms of the same element are </a:t>
            </a:r>
            <a:r>
              <a:rPr lang="en-ZA" i="1" dirty="0"/>
              <a:t>chemically </a:t>
            </a:r>
            <a:r>
              <a:rPr lang="en-ZA" dirty="0"/>
              <a:t>identical, atoms of </a:t>
            </a:r>
            <a:r>
              <a:rPr lang="en-ZA" dirty="0" smtClean="0"/>
              <a:t>most elements </a:t>
            </a:r>
            <a:r>
              <a:rPr lang="en-ZA" dirty="0"/>
              <a:t>consist of two or more </a:t>
            </a:r>
            <a:r>
              <a:rPr lang="en-ZA" b="1" dirty="0"/>
              <a:t>isotopes </a:t>
            </a:r>
            <a:r>
              <a:rPr lang="en-ZA" dirty="0"/>
              <a:t>that have different numbers of neutrons </a:t>
            </a:r>
            <a:r>
              <a:rPr lang="en-ZA" dirty="0" smtClean="0"/>
              <a:t>in their </a:t>
            </a:r>
            <a:r>
              <a:rPr lang="en-ZA" dirty="0"/>
              <a:t>nuclei. </a:t>
            </a:r>
            <a:endParaRPr lang="en-ZA" dirty="0" smtClean="0"/>
          </a:p>
          <a:p>
            <a:r>
              <a:rPr lang="en-ZA" dirty="0" smtClean="0"/>
              <a:t>Some </a:t>
            </a:r>
            <a:r>
              <a:rPr lang="en-ZA" dirty="0"/>
              <a:t>isotopes are </a:t>
            </a:r>
            <a:r>
              <a:rPr lang="en-ZA" b="1" dirty="0"/>
              <a:t>radioactive isotopes </a:t>
            </a:r>
            <a:r>
              <a:rPr lang="en-ZA" dirty="0"/>
              <a:t>or </a:t>
            </a:r>
            <a:r>
              <a:rPr lang="en-ZA" b="1" dirty="0"/>
              <a:t>radionuclides</a:t>
            </a:r>
            <a:r>
              <a:rPr lang="en-ZA" dirty="0"/>
              <a:t>, which </a:t>
            </a:r>
            <a:r>
              <a:rPr lang="en-ZA" dirty="0" smtClean="0"/>
              <a:t>have unstable </a:t>
            </a:r>
            <a:r>
              <a:rPr lang="en-ZA" dirty="0"/>
              <a:t>nuclei that give off charged particles and gamma rays in the form </a:t>
            </a:r>
            <a:r>
              <a:rPr lang="en-ZA" dirty="0" smtClean="0"/>
              <a:t>of </a:t>
            </a:r>
            <a:r>
              <a:rPr lang="en-ZA" b="1" dirty="0" smtClean="0"/>
              <a:t>radioactivity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This </a:t>
            </a:r>
            <a:r>
              <a:rPr lang="en-ZA" dirty="0"/>
              <a:t>process of </a:t>
            </a:r>
            <a:r>
              <a:rPr lang="en-ZA" b="1" dirty="0"/>
              <a:t>radioactive decay </a:t>
            </a:r>
            <a:r>
              <a:rPr lang="en-ZA" dirty="0"/>
              <a:t>changes atoms of a </a:t>
            </a:r>
            <a:r>
              <a:rPr lang="en-ZA" dirty="0" smtClean="0"/>
              <a:t>particular element </a:t>
            </a:r>
            <a:r>
              <a:rPr lang="en-ZA" dirty="0"/>
              <a:t>to atoms of another element.</a:t>
            </a:r>
          </a:p>
          <a:p>
            <a:r>
              <a:rPr lang="en-ZA" dirty="0" smtClean="0"/>
              <a:t>Throughout </a:t>
            </a:r>
            <a:r>
              <a:rPr lang="en-ZA" dirty="0"/>
              <a:t>this book reference is made to various elements. </a:t>
            </a:r>
            <a:endParaRPr lang="en-ZA" dirty="0" smtClean="0"/>
          </a:p>
          <a:p>
            <a:r>
              <a:rPr lang="en-ZA" dirty="0" smtClean="0"/>
              <a:t>Fortunately</a:t>
            </a:r>
            <a:r>
              <a:rPr lang="en-ZA" dirty="0"/>
              <a:t>, most of </a:t>
            </a:r>
            <a:r>
              <a:rPr lang="en-ZA" dirty="0" smtClean="0"/>
              <a:t>the chemistry </a:t>
            </a:r>
            <a:r>
              <a:rPr lang="en-ZA" dirty="0"/>
              <a:t>covered in this </a:t>
            </a:r>
            <a:r>
              <a:rPr lang="en-ZA" dirty="0" smtClean="0"/>
              <a:t>lesson </a:t>
            </a:r>
            <a:r>
              <a:rPr lang="en-ZA" dirty="0"/>
              <a:t>requires familiarity with only about 25 or 30 elements.</a:t>
            </a:r>
          </a:p>
          <a:p>
            <a:r>
              <a:rPr lang="en-ZA" dirty="0"/>
              <a:t>An abbreviated list of a few of the most important elements that the reader </a:t>
            </a:r>
            <a:r>
              <a:rPr lang="en-ZA" dirty="0" smtClean="0"/>
              <a:t>should </a:t>
            </a:r>
            <a:r>
              <a:rPr lang="en-ZA" dirty="0"/>
              <a:t>learn at this point is given in Table </a:t>
            </a:r>
            <a:r>
              <a:rPr lang="en-ZA" dirty="0" smtClean="0"/>
              <a:t>below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61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List Of  Some Important Elements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06" y="980728"/>
            <a:ext cx="5920722" cy="568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4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The Periodic </a:t>
            </a:r>
            <a:r>
              <a:rPr lang="en-ZA" b="1" dirty="0" smtClean="0"/>
              <a:t>Table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When </a:t>
            </a:r>
            <a:r>
              <a:rPr lang="en-ZA" dirty="0"/>
              <a:t>elements are considered in order of increasing atomic number, it is</a:t>
            </a:r>
          </a:p>
          <a:p>
            <a:r>
              <a:rPr lang="en-ZA" dirty="0"/>
              <a:t>observed that their properties are repeated in a periodic manner. </a:t>
            </a:r>
            <a:endParaRPr lang="en-ZA" dirty="0" smtClean="0"/>
          </a:p>
          <a:p>
            <a:r>
              <a:rPr lang="en-ZA" dirty="0" smtClean="0"/>
              <a:t>For example, elements </a:t>
            </a:r>
            <a:r>
              <a:rPr lang="en-ZA" dirty="0"/>
              <a:t>with atomic numbers 2, 10, and 18 are gases that do not undergo </a:t>
            </a:r>
            <a:r>
              <a:rPr lang="en-ZA" dirty="0" smtClean="0"/>
              <a:t>chemical reactions </a:t>
            </a:r>
            <a:r>
              <a:rPr lang="en-ZA" dirty="0"/>
              <a:t>and consist of individual molecules, whereas those with atomic </a:t>
            </a:r>
            <a:r>
              <a:rPr lang="en-ZA" dirty="0" smtClean="0"/>
              <a:t>numbers larger </a:t>
            </a:r>
            <a:r>
              <a:rPr lang="en-ZA" dirty="0"/>
              <a:t>by one—3, 11, and 19—are unstable, highly reactive metals. </a:t>
            </a:r>
            <a:endParaRPr lang="en-ZA" dirty="0" smtClean="0"/>
          </a:p>
          <a:p>
            <a:r>
              <a:rPr lang="en-ZA" dirty="0" smtClean="0"/>
              <a:t>An arrangement of </a:t>
            </a:r>
            <a:r>
              <a:rPr lang="en-ZA" dirty="0"/>
              <a:t>the elements in a manner that reflects this recurring </a:t>
            </a:r>
            <a:r>
              <a:rPr lang="en-ZA" dirty="0" err="1"/>
              <a:t>behavior</a:t>
            </a:r>
            <a:r>
              <a:rPr lang="en-ZA" dirty="0"/>
              <a:t> is known as </a:t>
            </a:r>
            <a:r>
              <a:rPr lang="en-ZA" dirty="0" smtClean="0"/>
              <a:t>the </a:t>
            </a:r>
            <a:r>
              <a:rPr lang="en-ZA" b="1" dirty="0" smtClean="0"/>
              <a:t>periodic </a:t>
            </a:r>
            <a:r>
              <a:rPr lang="en-ZA" b="1" dirty="0"/>
              <a:t>table </a:t>
            </a:r>
            <a:r>
              <a:rPr lang="en-ZA" dirty="0"/>
              <a:t>(Figure 1.3).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periodic table is extremely useful in </a:t>
            </a:r>
            <a:r>
              <a:rPr lang="en-ZA" dirty="0" smtClean="0"/>
              <a:t>understanding chemistry </a:t>
            </a:r>
            <a:r>
              <a:rPr lang="en-ZA" dirty="0"/>
              <a:t>and predicting chemical </a:t>
            </a:r>
            <a:r>
              <a:rPr lang="en-ZA" dirty="0" err="1"/>
              <a:t>behavior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entry for each element in </a:t>
            </a:r>
            <a:r>
              <a:rPr lang="en-ZA" dirty="0" smtClean="0"/>
              <a:t>the periodic </a:t>
            </a:r>
            <a:r>
              <a:rPr lang="en-ZA" dirty="0"/>
              <a:t>table gives the element’s atomic number, name, symbol, and atomic mass.</a:t>
            </a:r>
          </a:p>
          <a:p>
            <a:r>
              <a:rPr lang="en-ZA" dirty="0"/>
              <a:t>More-detailed versions of the table include other information as well.</a:t>
            </a:r>
          </a:p>
        </p:txBody>
      </p:sp>
    </p:spTree>
    <p:extLst>
      <p:ext uri="{BB962C8B-B14F-4D97-AF65-F5344CB8AC3E}">
        <p14:creationId xmlns:p14="http://schemas.microsoft.com/office/powerpoint/2010/main" val="30482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The periodic table gets its name from the fact that the properties of elements </a:t>
            </a:r>
            <a:r>
              <a:rPr lang="en-ZA" dirty="0" smtClean="0"/>
              <a:t>are repeated </a:t>
            </a:r>
            <a:r>
              <a:rPr lang="en-ZA" dirty="0"/>
              <a:t>periodically in going from left to right across a horizontal row of elements.</a:t>
            </a:r>
          </a:p>
          <a:p>
            <a:r>
              <a:rPr lang="en-ZA" dirty="0"/>
              <a:t>The table is arranged such that an element has properties similar to those of </a:t>
            </a:r>
            <a:r>
              <a:rPr lang="en-ZA" dirty="0" smtClean="0"/>
              <a:t>other elements </a:t>
            </a:r>
            <a:r>
              <a:rPr lang="en-ZA" dirty="0"/>
              <a:t>above or below it in the table. </a:t>
            </a:r>
            <a:endParaRPr lang="en-ZA" dirty="0" smtClean="0"/>
          </a:p>
          <a:p>
            <a:r>
              <a:rPr lang="en-ZA" dirty="0" smtClean="0"/>
              <a:t>Elements </a:t>
            </a:r>
            <a:r>
              <a:rPr lang="en-ZA" dirty="0"/>
              <a:t>with similar chemical properties </a:t>
            </a:r>
            <a:r>
              <a:rPr lang="en-ZA" dirty="0" smtClean="0"/>
              <a:t>are called </a:t>
            </a:r>
            <a:r>
              <a:rPr lang="en-ZA" b="1" dirty="0"/>
              <a:t>groups </a:t>
            </a:r>
            <a:r>
              <a:rPr lang="en-ZA" dirty="0"/>
              <a:t>of elements and are contained in vertical columns in the periodic table.</a:t>
            </a:r>
          </a:p>
        </p:txBody>
      </p:sp>
    </p:spTree>
    <p:extLst>
      <p:ext uri="{BB962C8B-B14F-4D97-AF65-F5344CB8AC3E}">
        <p14:creationId xmlns:p14="http://schemas.microsoft.com/office/powerpoint/2010/main" val="4003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Periotic Table of Elements</a:t>
            </a:r>
            <a:endParaRPr lang="en-ZA" dirty="0"/>
          </a:p>
        </p:txBody>
      </p:sp>
      <p:pic>
        <p:nvPicPr>
          <p:cNvPr id="5122" name="Picture 2" descr="C:\Users\2017 IMDC\Desktop\Env Chemistry 2018\Periodic Tab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7761" cy="520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71550" y="260350"/>
            <a:ext cx="7124700" cy="923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 dirty="0" smtClean="0">
                <a:cs typeface="Trebuchet MS" pitchFamily="34" charset="0"/>
              </a:rPr>
              <a:t>Course Outline</a:t>
            </a:r>
            <a:r>
              <a:rPr lang="en-GB" altLang="en-US" dirty="0" smtClean="0">
                <a:cs typeface="Trebuchet MS" pitchFamily="34" charset="0"/>
              </a:rPr>
              <a:t>:</a:t>
            </a:r>
            <a:br>
              <a:rPr lang="en-GB" altLang="en-US" dirty="0" smtClean="0">
                <a:cs typeface="Trebuchet MS" pitchFamily="34" charset="0"/>
              </a:rPr>
            </a:br>
            <a:endParaRPr lang="en-GB" altLang="en-US" dirty="0" smtClean="0">
              <a:cs typeface="Trebuchet MS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68E912-D168-4514-92F4-F0B555E464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7776864" cy="55172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GB" b="1" u="sng" dirty="0"/>
              <a:t>WEEK </a:t>
            </a:r>
            <a:r>
              <a:rPr lang="en-GB" b="1" u="sng" dirty="0" smtClean="0"/>
              <a:t>1:</a:t>
            </a:r>
            <a:r>
              <a:rPr lang="en-GB" dirty="0"/>
              <a:t> </a:t>
            </a:r>
            <a:endParaRPr lang="en-ZA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TOPIC 1: </a:t>
            </a:r>
            <a:r>
              <a:rPr lang="en-US" b="1" dirty="0"/>
              <a:t>CHAPTER 1: INTRODUCTION TO ENVIRONMENTAL CHEMISTRY</a:t>
            </a:r>
            <a:br>
              <a:rPr lang="en-US" b="1" dirty="0"/>
            </a:br>
            <a:r>
              <a:rPr lang="en-US" dirty="0"/>
              <a:t>1 Chemistry and Environmental Chemistry</a:t>
            </a:r>
            <a:br>
              <a:rPr lang="en-US" dirty="0"/>
            </a:br>
            <a:r>
              <a:rPr lang="en-US" dirty="0"/>
              <a:t>2 The Building Blocks of Matter</a:t>
            </a:r>
            <a:br>
              <a:rPr lang="en-US" dirty="0"/>
            </a:br>
            <a:r>
              <a:rPr lang="en-US" dirty="0"/>
              <a:t>3 Chemical Bonds, Compound Formation and Octet </a:t>
            </a:r>
            <a:r>
              <a:rPr lang="en-US" dirty="0" smtClean="0"/>
              <a:t>Rule</a:t>
            </a:r>
          </a:p>
          <a:p>
            <a:pPr marL="0" indent="0">
              <a:buNone/>
            </a:pPr>
            <a:r>
              <a:rPr lang="en-GB" b="1" u="sng" dirty="0" smtClean="0"/>
              <a:t>WEEK 2:</a:t>
            </a:r>
            <a:r>
              <a:rPr lang="en-GB" dirty="0" smtClean="0"/>
              <a:t> 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GB" b="1" dirty="0"/>
              <a:t>TOPIC 2:	</a:t>
            </a:r>
            <a:r>
              <a:rPr lang="en-US" b="1" dirty="0"/>
              <a:t>CHAPTER 2: ACIDS, BASES, AND SALTS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The Importance and nature of Acids, Bases, and Salts</a:t>
            </a:r>
            <a:br>
              <a:rPr lang="en-US" dirty="0"/>
            </a:br>
            <a:r>
              <a:rPr lang="en-US" dirty="0"/>
              <a:t>2 Dissociation of Acids and Bases in Water</a:t>
            </a:r>
            <a:br>
              <a:rPr lang="en-US" dirty="0"/>
            </a:br>
            <a:r>
              <a:rPr lang="en-US" dirty="0"/>
              <a:t>3 pH and the Relationship Between Hydrogen Ion and Hydroxide Ion Concentrations</a:t>
            </a:r>
            <a:br>
              <a:rPr lang="en-US" dirty="0"/>
            </a:br>
            <a:r>
              <a:rPr lang="en-US" dirty="0"/>
              <a:t>4 Preparation of Acids, Bases and Salts</a:t>
            </a:r>
            <a:endParaRPr lang="en-ZA" dirty="0"/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r>
              <a:rPr lang="en-GB" b="1" u="sng" dirty="0" smtClean="0"/>
              <a:t>WEEK 3:</a:t>
            </a:r>
            <a:r>
              <a:rPr lang="en-GB" dirty="0"/>
              <a:t> </a:t>
            </a:r>
            <a:endParaRPr lang="en-ZA" dirty="0"/>
          </a:p>
          <a:p>
            <a:pPr marL="0" indent="0">
              <a:buNone/>
            </a:pPr>
            <a:r>
              <a:rPr lang="en-GB" b="1" dirty="0"/>
              <a:t>TOPIC 3:	</a:t>
            </a:r>
            <a:r>
              <a:rPr lang="en-US" b="1" dirty="0"/>
              <a:t>CHAPTER 3: SOLUTIONS</a:t>
            </a:r>
            <a:br>
              <a:rPr lang="en-US" b="1" dirty="0"/>
            </a:br>
            <a:r>
              <a:rPr lang="en-US" dirty="0"/>
              <a:t>1 The Solution Process, Solubility and Concentration</a:t>
            </a:r>
            <a:br>
              <a:rPr lang="en-US" dirty="0"/>
            </a:br>
            <a:r>
              <a:rPr lang="en-US" dirty="0"/>
              <a:t>2 Standard Solutions and Titrations</a:t>
            </a:r>
            <a:br>
              <a:rPr lang="en-US" dirty="0"/>
            </a:br>
            <a:r>
              <a:rPr lang="en-US" dirty="0"/>
              <a:t>3 Solution </a:t>
            </a:r>
            <a:r>
              <a:rPr lang="en-US" dirty="0" err="1"/>
              <a:t>Equilibria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 Colloidal Suspensions </a:t>
            </a:r>
            <a:r>
              <a:rPr lang="en-US" dirty="0" err="1"/>
              <a:t>Onlines</a:t>
            </a:r>
            <a:r>
              <a:rPr lang="en-US" dirty="0"/>
              <a:t> </a:t>
            </a:r>
            <a:r>
              <a:rPr lang="en-US" dirty="0" smtClean="0"/>
              <a:t>Sources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85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1.4. CHEMICAL BONDS AND </a:t>
            </a:r>
            <a:r>
              <a:rPr lang="en-ZA" b="1" dirty="0" smtClean="0"/>
              <a:t>COMPOUNDS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 smtClean="0"/>
              <a:t>Only </a:t>
            </a:r>
            <a:r>
              <a:rPr lang="en-ZA" dirty="0"/>
              <a:t>a few elements, particularly the noble gases, exist as individual atoms; </a:t>
            </a:r>
            <a:r>
              <a:rPr lang="en-ZA" dirty="0" smtClean="0"/>
              <a:t>most atoms </a:t>
            </a:r>
            <a:r>
              <a:rPr lang="en-ZA" dirty="0"/>
              <a:t>are joined by chemical bonds to other atoms. </a:t>
            </a:r>
            <a:endParaRPr lang="en-ZA" dirty="0" smtClean="0"/>
          </a:p>
          <a:p>
            <a:r>
              <a:rPr lang="en-ZA" dirty="0" smtClean="0"/>
              <a:t>This </a:t>
            </a:r>
            <a:r>
              <a:rPr lang="en-ZA" dirty="0"/>
              <a:t>can be illustrated </a:t>
            </a:r>
            <a:r>
              <a:rPr lang="en-ZA" dirty="0" smtClean="0"/>
              <a:t>very simply </a:t>
            </a:r>
            <a:r>
              <a:rPr lang="en-ZA" dirty="0"/>
              <a:t>by elemental hydrogen, which exists as </a:t>
            </a:r>
            <a:r>
              <a:rPr lang="en-ZA" b="1" dirty="0"/>
              <a:t>molecules</a:t>
            </a:r>
            <a:r>
              <a:rPr lang="en-ZA" dirty="0"/>
              <a:t>, each consisting of 2 </a:t>
            </a:r>
            <a:r>
              <a:rPr lang="en-ZA" dirty="0" smtClean="0"/>
              <a:t>H atoms </a:t>
            </a:r>
            <a:r>
              <a:rPr lang="en-ZA" dirty="0"/>
              <a:t>linked by a </a:t>
            </a:r>
            <a:r>
              <a:rPr lang="en-ZA" b="1" dirty="0"/>
              <a:t>chemical bond </a:t>
            </a:r>
            <a:r>
              <a:rPr lang="en-ZA" dirty="0"/>
              <a:t>as shown in Figure </a:t>
            </a:r>
            <a:r>
              <a:rPr lang="en-ZA" dirty="0" smtClean="0"/>
              <a:t>below. </a:t>
            </a:r>
          </a:p>
          <a:p>
            <a:r>
              <a:rPr lang="en-ZA" dirty="0" smtClean="0"/>
              <a:t>Because hydrogen molecules </a:t>
            </a:r>
            <a:r>
              <a:rPr lang="en-ZA" dirty="0"/>
              <a:t>contain 2 H atoms, they are said to be diatomic and are denoted by </a:t>
            </a:r>
            <a:r>
              <a:rPr lang="en-ZA" dirty="0" smtClean="0"/>
              <a:t>the </a:t>
            </a:r>
            <a:r>
              <a:rPr lang="en-ZA" b="1" dirty="0" smtClean="0"/>
              <a:t>chemical </a:t>
            </a:r>
            <a:r>
              <a:rPr lang="en-ZA" b="1" dirty="0"/>
              <a:t>formula </a:t>
            </a:r>
            <a:r>
              <a:rPr lang="en-ZA" dirty="0"/>
              <a:t>H</a:t>
            </a:r>
            <a:r>
              <a:rPr lang="en-ZA" baseline="-25000" dirty="0"/>
              <a:t>2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H atoms in the H</a:t>
            </a:r>
            <a:r>
              <a:rPr lang="en-ZA" baseline="-25000" dirty="0"/>
              <a:t>2</a:t>
            </a:r>
            <a:r>
              <a:rPr lang="en-ZA" dirty="0"/>
              <a:t> molecule are held together by </a:t>
            </a:r>
            <a:r>
              <a:rPr lang="en-ZA" dirty="0" smtClean="0"/>
              <a:t>a </a:t>
            </a:r>
            <a:r>
              <a:rPr lang="en-ZA" b="1" dirty="0" smtClean="0"/>
              <a:t>covalent </a:t>
            </a:r>
            <a:r>
              <a:rPr lang="en-ZA" b="1" dirty="0"/>
              <a:t>bond </a:t>
            </a:r>
            <a:r>
              <a:rPr lang="en-ZA" dirty="0"/>
              <a:t>made up of 2 electrons, each contributed by one of the H atoms, </a:t>
            </a:r>
            <a:r>
              <a:rPr lang="en-ZA" dirty="0" smtClean="0"/>
              <a:t>and shared </a:t>
            </a:r>
            <a:r>
              <a:rPr lang="en-ZA" dirty="0"/>
              <a:t>between the atoms.</a:t>
            </a:r>
          </a:p>
        </p:txBody>
      </p:sp>
    </p:spTree>
    <p:extLst>
      <p:ext uri="{BB962C8B-B14F-4D97-AF65-F5344CB8AC3E}">
        <p14:creationId xmlns:p14="http://schemas.microsoft.com/office/powerpoint/2010/main" val="22895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Hydrogen Bonds</a:t>
            </a:r>
            <a:endParaRPr lang="en-ZA" dirty="0"/>
          </a:p>
        </p:txBody>
      </p:sp>
      <p:pic>
        <p:nvPicPr>
          <p:cNvPr id="6146" name="Picture 2" descr="C:\Users\2017 IMDC\Desktop\Env Chemistry 2018\Hydrogen Stru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87166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b="1" dirty="0"/>
              <a:t>Chemical Compounds</a:t>
            </a:r>
          </a:p>
          <a:p>
            <a:r>
              <a:rPr lang="en-ZA" dirty="0"/>
              <a:t>Most substances consist of two or more elements joined by chemical bonds. </a:t>
            </a:r>
            <a:endParaRPr lang="en-ZA" dirty="0" smtClean="0"/>
          </a:p>
          <a:p>
            <a:r>
              <a:rPr lang="en-ZA" dirty="0" smtClean="0"/>
              <a:t>As an example</a:t>
            </a:r>
            <a:r>
              <a:rPr lang="en-ZA" dirty="0"/>
              <a:t>, consider the chemical combination of the elements hydrogen and </a:t>
            </a:r>
            <a:r>
              <a:rPr lang="en-ZA" dirty="0" smtClean="0"/>
              <a:t>oxygen shown </a:t>
            </a:r>
            <a:r>
              <a:rPr lang="en-ZA" dirty="0"/>
              <a:t>in Figure 1.5. </a:t>
            </a:r>
            <a:endParaRPr lang="en-ZA" dirty="0" smtClean="0"/>
          </a:p>
          <a:p>
            <a:r>
              <a:rPr lang="en-ZA" dirty="0" smtClean="0"/>
              <a:t>Oxygen</a:t>
            </a:r>
            <a:r>
              <a:rPr lang="en-ZA" dirty="0"/>
              <a:t>, chemical symbol O, has an atomic number of 8 and </a:t>
            </a:r>
            <a:r>
              <a:rPr lang="en-ZA" dirty="0" smtClean="0"/>
              <a:t>an atomic </a:t>
            </a:r>
            <a:r>
              <a:rPr lang="en-ZA" dirty="0"/>
              <a:t>mass of 16.00 and exists in the elemental form as diatomic molecules of O2.</a:t>
            </a:r>
          </a:p>
          <a:p>
            <a:r>
              <a:rPr lang="en-ZA" dirty="0"/>
              <a:t>Hydrogen atoms combine with oxygen atoms to form molecules in which 2 H </a:t>
            </a:r>
            <a:r>
              <a:rPr lang="en-ZA" dirty="0" smtClean="0"/>
              <a:t>atoms are </a:t>
            </a:r>
            <a:r>
              <a:rPr lang="en-ZA" dirty="0"/>
              <a:t>bonded to 1 O atom in a substance with a chemical formula of H2O (water). </a:t>
            </a:r>
            <a:endParaRPr lang="en-ZA" dirty="0" smtClean="0"/>
          </a:p>
          <a:p>
            <a:r>
              <a:rPr lang="en-ZA" dirty="0" smtClean="0"/>
              <a:t>A</a:t>
            </a:r>
            <a:r>
              <a:rPr lang="en-ZA" dirty="0"/>
              <a:t> </a:t>
            </a:r>
            <a:r>
              <a:rPr lang="en-ZA" dirty="0" smtClean="0"/>
              <a:t>substance </a:t>
            </a:r>
            <a:r>
              <a:rPr lang="en-ZA" dirty="0"/>
              <a:t>such as H2O that consists of a chemically bonded </a:t>
            </a:r>
            <a:r>
              <a:rPr lang="en-ZA" dirty="0" smtClean="0"/>
              <a:t>com</a:t>
            </a:r>
            <a:r>
              <a:rPr lang="en-ZA" dirty="0"/>
              <a:t>bination of two or more elements is called a </a:t>
            </a:r>
            <a:r>
              <a:rPr lang="en-ZA" b="1" dirty="0"/>
              <a:t>chemical compound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(</a:t>
            </a:r>
            <a:r>
              <a:rPr lang="en-ZA" dirty="0"/>
              <a:t>A </a:t>
            </a:r>
            <a:r>
              <a:rPr lang="en-ZA" dirty="0" smtClean="0"/>
              <a:t>chemical compound </a:t>
            </a:r>
            <a:r>
              <a:rPr lang="en-ZA" dirty="0"/>
              <a:t>is a substance that consists of atoms of two or more different </a:t>
            </a:r>
            <a:r>
              <a:rPr lang="en-ZA" dirty="0" smtClean="0"/>
              <a:t>elements bonded </a:t>
            </a:r>
            <a:r>
              <a:rPr lang="en-ZA" dirty="0"/>
              <a:t>together.)</a:t>
            </a:r>
          </a:p>
        </p:txBody>
      </p:sp>
    </p:spTree>
    <p:extLst>
      <p:ext uri="{BB962C8B-B14F-4D97-AF65-F5344CB8AC3E}">
        <p14:creationId xmlns:p14="http://schemas.microsoft.com/office/powerpoint/2010/main" val="2611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Chemical Compounds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 the chemical formula for water the letters H and O are </a:t>
            </a:r>
            <a:r>
              <a:rPr lang="en-ZA" dirty="0" smtClean="0"/>
              <a:t>the chemical </a:t>
            </a:r>
            <a:r>
              <a:rPr lang="en-ZA" dirty="0"/>
              <a:t>symbols of the two elements in the compound and the subscript 2 </a:t>
            </a:r>
            <a:r>
              <a:rPr lang="en-ZA" dirty="0" smtClean="0"/>
              <a:t>indicates that </a:t>
            </a:r>
            <a:r>
              <a:rPr lang="en-ZA" dirty="0"/>
              <a:t>there are 2 H atoms per O atom. </a:t>
            </a:r>
            <a:endParaRPr lang="en-ZA" dirty="0" smtClean="0"/>
          </a:p>
          <a:p>
            <a:r>
              <a:rPr lang="en-ZA" dirty="0" smtClean="0"/>
              <a:t>(</a:t>
            </a:r>
            <a:r>
              <a:rPr lang="en-ZA" dirty="0"/>
              <a:t>The absence of a subscript after the O </a:t>
            </a:r>
            <a:r>
              <a:rPr lang="en-ZA" dirty="0" smtClean="0"/>
              <a:t>denotes the </a:t>
            </a:r>
            <a:r>
              <a:rPr lang="en-ZA" dirty="0"/>
              <a:t>presence of just 1 O atom in the molecule.) </a:t>
            </a:r>
            <a:endParaRPr lang="en-ZA" dirty="0" smtClean="0"/>
          </a:p>
          <a:p>
            <a:r>
              <a:rPr lang="en-ZA" dirty="0" smtClean="0"/>
              <a:t>Each </a:t>
            </a:r>
            <a:r>
              <a:rPr lang="en-ZA" dirty="0"/>
              <a:t>of the chemical bonds holding </a:t>
            </a:r>
            <a:r>
              <a:rPr lang="en-ZA" dirty="0" smtClean="0"/>
              <a:t>a hydrogen </a:t>
            </a:r>
            <a:r>
              <a:rPr lang="en-ZA" dirty="0"/>
              <a:t>atom to the oxygen atom in the water molecule is composed of </a:t>
            </a:r>
            <a:r>
              <a:rPr lang="en-ZA" dirty="0" smtClean="0"/>
              <a:t>two electrons </a:t>
            </a:r>
            <a:r>
              <a:rPr lang="en-ZA" dirty="0"/>
              <a:t>shared between the hydrogen and oxygen atoms.</a:t>
            </a:r>
          </a:p>
        </p:txBody>
      </p:sp>
    </p:spTree>
    <p:extLst>
      <p:ext uri="{BB962C8B-B14F-4D97-AF65-F5344CB8AC3E}">
        <p14:creationId xmlns:p14="http://schemas.microsoft.com/office/powerpoint/2010/main" val="42514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Chemical compounds</a:t>
            </a:r>
            <a:endParaRPr lang="en-ZA" dirty="0"/>
          </a:p>
        </p:txBody>
      </p:sp>
      <p:pic>
        <p:nvPicPr>
          <p:cNvPr id="7170" name="Picture 2" descr="C:\Users\2017 IMDC\Desktop\Env Chemistry 2018\Chemical Compund-H2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784976" cy="34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Ionic </a:t>
            </a:r>
            <a:r>
              <a:rPr lang="en-ZA" b="1" dirty="0" smtClean="0"/>
              <a:t>Bonds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As </a:t>
            </a:r>
            <a:r>
              <a:rPr lang="en-ZA" dirty="0"/>
              <a:t>shown in Figure 1.6, the transfer of electrons from one atom to </a:t>
            </a:r>
            <a:r>
              <a:rPr lang="en-ZA" dirty="0" smtClean="0"/>
              <a:t>another produces </a:t>
            </a:r>
            <a:r>
              <a:rPr lang="en-ZA" dirty="0"/>
              <a:t>charged species called </a:t>
            </a:r>
            <a:r>
              <a:rPr lang="en-ZA" b="1" dirty="0"/>
              <a:t>ions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Positively </a:t>
            </a:r>
            <a:r>
              <a:rPr lang="en-ZA" dirty="0"/>
              <a:t>charged ions are called </a:t>
            </a:r>
            <a:r>
              <a:rPr lang="en-ZA" b="1" dirty="0" err="1"/>
              <a:t>cations</a:t>
            </a:r>
            <a:r>
              <a:rPr lang="en-ZA" b="1" dirty="0"/>
              <a:t> </a:t>
            </a:r>
            <a:r>
              <a:rPr lang="en-ZA" dirty="0" smtClean="0"/>
              <a:t>and negatively </a:t>
            </a:r>
            <a:r>
              <a:rPr lang="en-ZA" dirty="0"/>
              <a:t>charged ions are called </a:t>
            </a:r>
            <a:r>
              <a:rPr lang="en-ZA" b="1" dirty="0"/>
              <a:t>anions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Ions </a:t>
            </a:r>
            <a:r>
              <a:rPr lang="en-ZA" dirty="0"/>
              <a:t>that make up a solid compound </a:t>
            </a:r>
            <a:r>
              <a:rPr lang="en-ZA" dirty="0" smtClean="0"/>
              <a:t>are held </a:t>
            </a:r>
            <a:r>
              <a:rPr lang="en-ZA" dirty="0"/>
              <a:t>together by </a:t>
            </a:r>
            <a:r>
              <a:rPr lang="en-ZA" b="1" dirty="0"/>
              <a:t>ionic bonds </a:t>
            </a:r>
            <a:r>
              <a:rPr lang="en-ZA" dirty="0"/>
              <a:t>in a </a:t>
            </a:r>
            <a:r>
              <a:rPr lang="en-ZA" b="1" dirty="0"/>
              <a:t>crystalline lattice </a:t>
            </a:r>
            <a:r>
              <a:rPr lang="en-ZA" dirty="0"/>
              <a:t>consisting of an </a:t>
            </a:r>
            <a:r>
              <a:rPr lang="en-ZA" dirty="0" smtClean="0"/>
              <a:t>ordered arrangement </a:t>
            </a:r>
            <a:r>
              <a:rPr lang="en-ZA" dirty="0"/>
              <a:t>of the ions in which each </a:t>
            </a:r>
            <a:r>
              <a:rPr lang="en-ZA" dirty="0" err="1"/>
              <a:t>cation</a:t>
            </a:r>
            <a:r>
              <a:rPr lang="en-ZA" dirty="0"/>
              <a:t> is largely surrounded by anions </a:t>
            </a:r>
            <a:r>
              <a:rPr lang="en-ZA" dirty="0" smtClean="0"/>
              <a:t>and each </a:t>
            </a:r>
            <a:r>
              <a:rPr lang="en-ZA" dirty="0"/>
              <a:t>anion by </a:t>
            </a:r>
            <a:r>
              <a:rPr lang="en-ZA" dirty="0" err="1"/>
              <a:t>cations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attracting forces of the oppositely charged ions in </a:t>
            </a:r>
            <a:r>
              <a:rPr lang="en-ZA" dirty="0" smtClean="0"/>
              <a:t>the crystalline </a:t>
            </a:r>
            <a:r>
              <a:rPr lang="en-ZA" dirty="0"/>
              <a:t>lattice constitute the ionic bonds in the compound.</a:t>
            </a:r>
          </a:p>
          <a:p>
            <a:r>
              <a:rPr lang="en-ZA" dirty="0"/>
              <a:t>The formation of the ionic compound magnesium oxide is shown in Figure 1.6. </a:t>
            </a:r>
            <a:endParaRPr lang="en-ZA" dirty="0" smtClean="0"/>
          </a:p>
          <a:p>
            <a:r>
              <a:rPr lang="en-ZA" dirty="0" smtClean="0"/>
              <a:t>In naming </a:t>
            </a:r>
            <a:r>
              <a:rPr lang="en-ZA" dirty="0"/>
              <a:t>this compound, the </a:t>
            </a:r>
            <a:r>
              <a:rPr lang="en-ZA" dirty="0" err="1"/>
              <a:t>cation</a:t>
            </a:r>
            <a:r>
              <a:rPr lang="en-ZA" dirty="0"/>
              <a:t> is simply given the name of the element </a:t>
            </a:r>
            <a:r>
              <a:rPr lang="en-ZA" dirty="0" smtClean="0"/>
              <a:t>from which </a:t>
            </a:r>
            <a:r>
              <a:rPr lang="en-ZA" dirty="0"/>
              <a:t>it was formed, magnesium. However, the ending of the name of the </a:t>
            </a:r>
            <a:r>
              <a:rPr lang="en-ZA" dirty="0" smtClean="0"/>
              <a:t>anion, ox</a:t>
            </a:r>
            <a:r>
              <a:rPr lang="en-ZA" i="1" dirty="0" smtClean="0"/>
              <a:t>ide</a:t>
            </a:r>
            <a:r>
              <a:rPr lang="en-ZA" dirty="0"/>
              <a:t>, is different from that of the element from which it was formed, ox</a:t>
            </a:r>
            <a:r>
              <a:rPr lang="en-ZA" i="1" dirty="0"/>
              <a:t>ygen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8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Ionic Bonds</a:t>
            </a:r>
            <a:endParaRPr lang="en-ZA" dirty="0"/>
          </a:p>
        </p:txBody>
      </p:sp>
      <p:pic>
        <p:nvPicPr>
          <p:cNvPr id="8194" name="Picture 2" descr="C:\Users\2017 IMDC\Desktop\Env Chemistry 2018\Ionic Bond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60847" cy="40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Rather than individual atoms that have lost or gained electrons, many ions are</a:t>
            </a:r>
          </a:p>
          <a:p>
            <a:r>
              <a:rPr lang="en-ZA" dirty="0"/>
              <a:t>groups of atoms bonded together covalently and having a net charge. </a:t>
            </a:r>
            <a:endParaRPr lang="en-ZA" dirty="0" smtClean="0"/>
          </a:p>
          <a:p>
            <a:r>
              <a:rPr lang="en-ZA" dirty="0" smtClean="0"/>
              <a:t>A common example </a:t>
            </a:r>
            <a:r>
              <a:rPr lang="en-ZA" dirty="0"/>
              <a:t>of such an ion is the ammonium ion, </a:t>
            </a:r>
            <a:r>
              <a:rPr lang="en-ZA" dirty="0" smtClean="0"/>
              <a:t>NH</a:t>
            </a:r>
            <a:r>
              <a:rPr lang="en-ZA" baseline="-25000" dirty="0" smtClean="0"/>
              <a:t>4</a:t>
            </a:r>
            <a:r>
              <a:rPr lang="en-ZA" baseline="30000" dirty="0" smtClean="0"/>
              <a:t>-</a:t>
            </a:r>
            <a:r>
              <a:rPr lang="en-ZA" dirty="0" smtClean="0"/>
              <a:t> .</a:t>
            </a:r>
          </a:p>
          <a:p>
            <a:endParaRPr lang="en-ZA" baseline="30000" dirty="0"/>
          </a:p>
          <a:p>
            <a:endParaRPr lang="en-ZA" baseline="30000" dirty="0" smtClean="0"/>
          </a:p>
          <a:p>
            <a:endParaRPr lang="en-ZA" baseline="30000" dirty="0"/>
          </a:p>
          <a:p>
            <a:endParaRPr lang="en-ZA" baseline="30000" dirty="0" smtClean="0"/>
          </a:p>
          <a:p>
            <a:endParaRPr lang="en-ZA" baseline="30000" dirty="0" smtClean="0"/>
          </a:p>
          <a:p>
            <a:endParaRPr lang="en-ZA" baseline="30000" dirty="0"/>
          </a:p>
          <a:p>
            <a:r>
              <a:rPr lang="en-ZA" baseline="30000" dirty="0" smtClean="0"/>
              <a:t>     </a:t>
            </a:r>
            <a:endParaRPr lang="en-ZA" baseline="30000" dirty="0"/>
          </a:p>
          <a:p>
            <a:r>
              <a:rPr lang="en-ZA" b="1" dirty="0" smtClean="0"/>
              <a:t>Ammonium </a:t>
            </a:r>
            <a:r>
              <a:rPr lang="en-ZA" b="1" dirty="0"/>
              <a:t>ion, </a:t>
            </a:r>
            <a:r>
              <a:rPr lang="en-ZA" b="1" dirty="0" smtClean="0"/>
              <a:t>NH</a:t>
            </a:r>
            <a:r>
              <a:rPr lang="en-ZA" b="1" baseline="-25000" dirty="0" smtClean="0"/>
              <a:t>4</a:t>
            </a:r>
            <a:r>
              <a:rPr lang="en-ZA" b="1" dirty="0" smtClean="0"/>
              <a:t> </a:t>
            </a:r>
            <a:r>
              <a:rPr lang="en-ZA" b="1" baseline="30000" dirty="0" smtClean="0"/>
              <a:t>- </a:t>
            </a:r>
            <a:r>
              <a:rPr lang="en-ZA" dirty="0" smtClean="0"/>
              <a:t>consisting </a:t>
            </a:r>
            <a:r>
              <a:rPr lang="en-ZA" dirty="0"/>
              <a:t>of 4 hydrogen atoms covalently bonded to a single nitrogen (N) atom </a:t>
            </a:r>
            <a:r>
              <a:rPr lang="en-ZA" dirty="0" smtClean="0"/>
              <a:t>and having </a:t>
            </a:r>
            <a:r>
              <a:rPr lang="en-ZA" dirty="0"/>
              <a:t>a net electrical charge of +1 for the whole </a:t>
            </a:r>
            <a:r>
              <a:rPr lang="en-ZA" dirty="0" err="1"/>
              <a:t>cation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</p:txBody>
      </p:sp>
      <p:pic>
        <p:nvPicPr>
          <p:cNvPr id="9218" name="Picture 2" descr="C:\Users\2017 IMDC\Desktop\Env Chemistry 2018\Ammonium 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444755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6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5373216"/>
          </a:xfrm>
        </p:spPr>
        <p:txBody>
          <a:bodyPr>
            <a:noAutofit/>
          </a:bodyPr>
          <a:lstStyle/>
          <a:p>
            <a:r>
              <a:rPr lang="en-ZA" sz="2000" dirty="0" smtClean="0"/>
              <a:t>The </a:t>
            </a:r>
            <a:r>
              <a:rPr lang="en-ZA" sz="2000" dirty="0"/>
              <a:t>preceding several pages have just covered some material on chemical </a:t>
            </a:r>
            <a:r>
              <a:rPr lang="en-ZA" sz="2000" dirty="0" smtClean="0"/>
              <a:t>compounds and </a:t>
            </a:r>
            <a:r>
              <a:rPr lang="en-ZA" sz="2000" dirty="0"/>
              <a:t>bonds that are essential to understand chemistry. </a:t>
            </a:r>
            <a:endParaRPr lang="en-ZA" sz="2000" dirty="0" smtClean="0"/>
          </a:p>
          <a:p>
            <a:r>
              <a:rPr lang="en-ZA" sz="2000" dirty="0" smtClean="0"/>
              <a:t>To </a:t>
            </a:r>
            <a:r>
              <a:rPr lang="en-ZA" sz="2000" dirty="0"/>
              <a:t>summarize, these </a:t>
            </a:r>
            <a:r>
              <a:rPr lang="en-ZA" sz="2000" dirty="0" smtClean="0"/>
              <a:t>are the </a:t>
            </a:r>
            <a:r>
              <a:rPr lang="en-ZA" sz="2000" dirty="0"/>
              <a:t>following</a:t>
            </a:r>
            <a:r>
              <a:rPr lang="en-ZA" sz="2000" dirty="0" smtClean="0"/>
              <a:t>:</a:t>
            </a:r>
            <a:endParaRPr lang="en-ZA" sz="2000" dirty="0"/>
          </a:p>
          <a:p>
            <a:pPr marL="514350" indent="-514350">
              <a:buFont typeface="+mj-lt"/>
              <a:buAutoNum type="arabicPeriod"/>
            </a:pPr>
            <a:r>
              <a:rPr lang="en-ZA" sz="2000" dirty="0" smtClean="0"/>
              <a:t>Atoms </a:t>
            </a:r>
            <a:r>
              <a:rPr lang="en-ZA" sz="2000" dirty="0"/>
              <a:t>of two or more different elements can form </a:t>
            </a:r>
            <a:r>
              <a:rPr lang="en-ZA" sz="2000" i="1" dirty="0"/>
              <a:t>chemical bonds </a:t>
            </a:r>
            <a:r>
              <a:rPr lang="en-ZA" sz="2000" dirty="0" smtClean="0"/>
              <a:t>with each </a:t>
            </a:r>
            <a:r>
              <a:rPr lang="en-ZA" sz="2000" dirty="0"/>
              <a:t>other to yield a product that is entirely different from the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 smtClean="0"/>
              <a:t>Such </a:t>
            </a:r>
            <a:r>
              <a:rPr lang="en-ZA" sz="2000" dirty="0"/>
              <a:t>a substance is called a </a:t>
            </a:r>
            <a:r>
              <a:rPr lang="en-ZA" sz="2000" b="1" i="1" dirty="0"/>
              <a:t>chemical compound</a:t>
            </a:r>
            <a:r>
              <a:rPr lang="en-ZA" sz="2000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b="1" dirty="0" smtClean="0"/>
              <a:t>The </a:t>
            </a:r>
            <a:r>
              <a:rPr lang="en-ZA" sz="2000" b="1" i="1" dirty="0" smtClean="0"/>
              <a:t>formula </a:t>
            </a:r>
            <a:r>
              <a:rPr lang="en-ZA" sz="2000" dirty="0" smtClean="0"/>
              <a:t>of </a:t>
            </a:r>
            <a:r>
              <a:rPr lang="en-ZA" sz="2000" dirty="0"/>
              <a:t>a chemical compound gives the symbols of the </a:t>
            </a:r>
            <a:r>
              <a:rPr lang="en-ZA" sz="2000" dirty="0" smtClean="0"/>
              <a:t>elements and </a:t>
            </a:r>
            <a:r>
              <a:rPr lang="en-ZA" sz="2000" dirty="0"/>
              <a:t>uses subscripts to show the relative numbers of atoms of each </a:t>
            </a:r>
            <a:r>
              <a:rPr lang="en-ZA" sz="2000" dirty="0" smtClean="0"/>
              <a:t>element in </a:t>
            </a:r>
            <a:r>
              <a:rPr lang="en-ZA" sz="2000" dirty="0"/>
              <a:t>the compound.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b="1" i="1" dirty="0" smtClean="0"/>
              <a:t>Molecules</a:t>
            </a:r>
            <a:r>
              <a:rPr lang="en-ZA" sz="2000" i="1" dirty="0" smtClean="0"/>
              <a:t> </a:t>
            </a:r>
            <a:r>
              <a:rPr lang="en-ZA" sz="2000" dirty="0"/>
              <a:t>of some compounds are held together by </a:t>
            </a:r>
            <a:r>
              <a:rPr lang="en-ZA" sz="2000" i="1" dirty="0"/>
              <a:t>covalent </a:t>
            </a:r>
            <a:r>
              <a:rPr lang="en-ZA" sz="2000" i="1" dirty="0" smtClean="0"/>
              <a:t>bonds </a:t>
            </a:r>
            <a:r>
              <a:rPr lang="en-ZA" sz="2000" dirty="0" smtClean="0"/>
              <a:t>consisting </a:t>
            </a:r>
            <a:r>
              <a:rPr lang="en-ZA" sz="2000" dirty="0"/>
              <a:t>of shared electrons.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000" dirty="0" smtClean="0"/>
              <a:t>Another </a:t>
            </a:r>
            <a:r>
              <a:rPr lang="en-ZA" sz="2000" dirty="0"/>
              <a:t>kind of compound consists of </a:t>
            </a:r>
            <a:r>
              <a:rPr lang="en-ZA" sz="2000" i="1" dirty="0"/>
              <a:t>ions </a:t>
            </a:r>
            <a:r>
              <a:rPr lang="en-ZA" sz="2000" dirty="0"/>
              <a:t>composed of </a:t>
            </a:r>
            <a:r>
              <a:rPr lang="en-ZA" sz="2000" dirty="0" smtClean="0"/>
              <a:t>electrically charged </a:t>
            </a:r>
            <a:r>
              <a:rPr lang="en-ZA" sz="2000" dirty="0"/>
              <a:t>atoms or groups of atoms held together by </a:t>
            </a:r>
            <a:r>
              <a:rPr lang="en-ZA" sz="2000" i="1" dirty="0"/>
              <a:t>ionic bonds </a:t>
            </a:r>
            <a:r>
              <a:rPr lang="en-ZA" sz="2000" dirty="0"/>
              <a:t>that </a:t>
            </a:r>
            <a:r>
              <a:rPr lang="en-ZA" sz="2000" dirty="0" smtClean="0"/>
              <a:t>exist because </a:t>
            </a:r>
            <a:r>
              <a:rPr lang="en-ZA" sz="2000" dirty="0"/>
              <a:t>of the mutual attraction of oppositely charged 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Summary of Chemical Compounds and the Ionic </a:t>
            </a:r>
            <a:r>
              <a:rPr lang="en-ZA" b="1" dirty="0" smtClean="0"/>
              <a:t>Bond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038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Molecular </a:t>
            </a:r>
            <a:r>
              <a:rPr lang="en-ZA" b="1" dirty="0" smtClean="0"/>
              <a:t>Mass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ZA" sz="1900" dirty="0" smtClean="0"/>
              <a:t>The </a:t>
            </a:r>
            <a:r>
              <a:rPr lang="en-ZA" sz="1900" dirty="0"/>
              <a:t>average mass of all molecules of a compound is its </a:t>
            </a:r>
            <a:r>
              <a:rPr lang="en-ZA" sz="1900" b="1" dirty="0"/>
              <a:t>molecular </a:t>
            </a:r>
            <a:r>
              <a:rPr lang="en-ZA" sz="1900" b="1" dirty="0" smtClean="0"/>
              <a:t>mass </a:t>
            </a:r>
            <a:r>
              <a:rPr lang="en-ZA" sz="1900" dirty="0" smtClean="0"/>
              <a:t>(formerly </a:t>
            </a:r>
            <a:r>
              <a:rPr lang="en-ZA" sz="1900" dirty="0"/>
              <a:t>called molecular weight). </a:t>
            </a:r>
            <a:endParaRPr lang="en-ZA" sz="1900" dirty="0" smtClean="0"/>
          </a:p>
          <a:p>
            <a:r>
              <a:rPr lang="en-ZA" sz="1900" dirty="0" smtClean="0"/>
              <a:t>The </a:t>
            </a:r>
            <a:r>
              <a:rPr lang="en-ZA" sz="1900" dirty="0"/>
              <a:t>molecular mass of a compound is </a:t>
            </a:r>
            <a:r>
              <a:rPr lang="en-ZA" sz="1900" dirty="0" smtClean="0"/>
              <a:t>calculated by </a:t>
            </a:r>
            <a:r>
              <a:rPr lang="en-ZA" sz="1900" dirty="0"/>
              <a:t>multiplying the atomic mass of each element by the relative number of atoms </a:t>
            </a:r>
            <a:r>
              <a:rPr lang="en-ZA" sz="1900" dirty="0" smtClean="0"/>
              <a:t>of the </a:t>
            </a:r>
            <a:r>
              <a:rPr lang="en-ZA" sz="1900" dirty="0"/>
              <a:t>element, then adding all the values obtained for each element in the compound.</a:t>
            </a:r>
          </a:p>
          <a:p>
            <a:r>
              <a:rPr lang="en-ZA" sz="1900" dirty="0"/>
              <a:t>For example, the molecular mass of NH3 is 14.0 + 3 x 1.0 = 17.0. </a:t>
            </a:r>
            <a:endParaRPr lang="en-ZA" sz="1900" dirty="0" smtClean="0"/>
          </a:p>
          <a:p>
            <a:r>
              <a:rPr lang="en-ZA" sz="1900" dirty="0" smtClean="0"/>
              <a:t>As another example </a:t>
            </a:r>
            <a:r>
              <a:rPr lang="en-ZA" sz="1900" dirty="0"/>
              <a:t>consider the following calculation of the molecular mass of ethylene, C</a:t>
            </a:r>
            <a:r>
              <a:rPr lang="en-ZA" sz="1900" baseline="-25000" dirty="0"/>
              <a:t>2</a:t>
            </a:r>
            <a:r>
              <a:rPr lang="en-ZA" sz="1900" dirty="0"/>
              <a:t>H</a:t>
            </a:r>
            <a:r>
              <a:rPr lang="en-ZA" sz="1900" baseline="-25000" dirty="0"/>
              <a:t>4</a:t>
            </a:r>
            <a:r>
              <a:rPr lang="en-ZA" sz="1900" dirty="0"/>
              <a:t>.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1. The chemical formula of the compound is C</a:t>
            </a:r>
            <a:r>
              <a:rPr lang="en-ZA" sz="1900" baseline="-25000" dirty="0">
                <a:solidFill>
                  <a:schemeClr val="tx1"/>
                </a:solidFill>
              </a:rPr>
              <a:t>2</a:t>
            </a:r>
            <a:r>
              <a:rPr lang="en-ZA" sz="1900" dirty="0">
                <a:solidFill>
                  <a:schemeClr val="tx1"/>
                </a:solidFill>
              </a:rPr>
              <a:t>H</a:t>
            </a:r>
            <a:r>
              <a:rPr lang="en-ZA" sz="1900" baseline="-25000" dirty="0">
                <a:solidFill>
                  <a:schemeClr val="tx1"/>
                </a:solidFill>
              </a:rPr>
              <a:t>4</a:t>
            </a:r>
            <a:r>
              <a:rPr lang="en-ZA" sz="1900" dirty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2. Each molecule of C2H4 consists of 2 C atoms and 4 H atoms.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3. From the periodic table </a:t>
            </a:r>
            <a:r>
              <a:rPr lang="en-ZA" sz="1900" dirty="0" smtClean="0">
                <a:solidFill>
                  <a:schemeClr val="tx1"/>
                </a:solidFill>
              </a:rPr>
              <a:t>, </a:t>
            </a:r>
            <a:r>
              <a:rPr lang="en-ZA" sz="1900" dirty="0">
                <a:solidFill>
                  <a:schemeClr val="tx1"/>
                </a:solidFill>
              </a:rPr>
              <a:t>the atomic mass of C is 12.0 and </a:t>
            </a:r>
            <a:r>
              <a:rPr lang="en-ZA" sz="1900" dirty="0" smtClean="0">
                <a:solidFill>
                  <a:schemeClr val="tx1"/>
                </a:solidFill>
              </a:rPr>
              <a:t>that of </a:t>
            </a:r>
            <a:r>
              <a:rPr lang="en-ZA" sz="1900" dirty="0">
                <a:solidFill>
                  <a:schemeClr val="tx1"/>
                </a:solidFill>
              </a:rPr>
              <a:t>H is 1.0.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4. Therefore, the molecular mass of C</a:t>
            </a:r>
            <a:r>
              <a:rPr lang="en-ZA" sz="1900" baseline="-25000" dirty="0">
                <a:solidFill>
                  <a:schemeClr val="tx1"/>
                </a:solidFill>
              </a:rPr>
              <a:t>2</a:t>
            </a:r>
            <a:r>
              <a:rPr lang="en-ZA" sz="1900" dirty="0">
                <a:solidFill>
                  <a:schemeClr val="tx1"/>
                </a:solidFill>
              </a:rPr>
              <a:t>H</a:t>
            </a:r>
            <a:r>
              <a:rPr lang="en-ZA" sz="1900" baseline="-25000" dirty="0">
                <a:solidFill>
                  <a:schemeClr val="tx1"/>
                </a:solidFill>
              </a:rPr>
              <a:t>4</a:t>
            </a:r>
            <a:r>
              <a:rPr lang="en-ZA" sz="1900" dirty="0">
                <a:solidFill>
                  <a:schemeClr val="tx1"/>
                </a:solidFill>
              </a:rPr>
              <a:t> is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12.0 + 12.0 + 1.0 + 1.0 + 1.0 + 1.0 = 28.0</a:t>
            </a:r>
          </a:p>
          <a:p>
            <a:pPr marL="274320" lvl="1" indent="0">
              <a:buNone/>
            </a:pPr>
            <a:r>
              <a:rPr lang="en-ZA" sz="1900" dirty="0">
                <a:solidFill>
                  <a:schemeClr val="tx1"/>
                </a:solidFill>
              </a:rPr>
              <a:t>From 2 C atoms From 4 H atoms</a:t>
            </a:r>
          </a:p>
        </p:txBody>
      </p:sp>
    </p:spTree>
    <p:extLst>
      <p:ext uri="{BB962C8B-B14F-4D97-AF65-F5344CB8AC3E}">
        <p14:creationId xmlns:p14="http://schemas.microsoft.com/office/powerpoint/2010/main" val="24685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>
                <a:cs typeface="Trebuchet MS" pitchFamily="34" charset="0"/>
              </a:rPr>
              <a:t>Course </a:t>
            </a:r>
            <a:r>
              <a:rPr lang="en-GB" altLang="en-US" b="1" u="sng" dirty="0" smtClean="0">
                <a:cs typeface="Trebuchet MS" pitchFamily="34" charset="0"/>
              </a:rPr>
              <a:t>Outline </a:t>
            </a:r>
            <a:r>
              <a:rPr lang="en-GB" altLang="en-US" u="sng" dirty="0" smtClean="0">
                <a:cs typeface="Trebuchet MS" pitchFamily="34" charset="0"/>
              </a:rPr>
              <a:t>: </a:t>
            </a:r>
            <a:r>
              <a:rPr lang="en-GB" altLang="en-US" b="1" i="1" u="sng" dirty="0" err="1" smtClean="0">
                <a:cs typeface="Trebuchet MS" pitchFamily="34" charset="0"/>
              </a:rPr>
              <a:t>contn</a:t>
            </a:r>
            <a:r>
              <a:rPr lang="en-GB" altLang="en-US" b="1" i="1" u="sng" dirty="0" smtClean="0">
                <a:cs typeface="Trebuchet MS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BF32C-15C3-4E0B-86AD-6BBD46360A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09650" y="1806575"/>
            <a:ext cx="7124700" cy="49355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/>
              <a:t>WEEK 4:</a:t>
            </a:r>
            <a:endParaRPr lang="en-ZA" dirty="0"/>
          </a:p>
          <a:p>
            <a:pPr marL="0" indent="0">
              <a:buNone/>
            </a:pPr>
            <a:r>
              <a:rPr lang="en-GB" b="1" dirty="0" smtClean="0"/>
              <a:t>TOPIC</a:t>
            </a:r>
            <a:r>
              <a:rPr lang="en-GB" b="1" dirty="0"/>
              <a:t>: </a:t>
            </a:r>
            <a:r>
              <a:rPr lang="en-GB" b="1" dirty="0" smtClean="0"/>
              <a:t>4)</a:t>
            </a:r>
            <a:r>
              <a:rPr lang="en-US" b="1" dirty="0" smtClean="0"/>
              <a:t>CHAPTER </a:t>
            </a:r>
            <a:r>
              <a:rPr lang="en-US" b="1" dirty="0"/>
              <a:t>4: ENVIRONMENTAL CHEMISTRY OF WATER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Aquatic Chemistry</a:t>
            </a:r>
            <a:br>
              <a:rPr lang="en-US" dirty="0"/>
            </a:br>
            <a:r>
              <a:rPr lang="en-US" dirty="0"/>
              <a:t>2 Metal Ions and Calcium in </a:t>
            </a:r>
            <a:r>
              <a:rPr lang="en-US" dirty="0" smtClean="0"/>
              <a:t>Water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 Oxidation-Reduction - </a:t>
            </a:r>
            <a:r>
              <a:rPr lang="en-US" dirty="0" err="1"/>
              <a:t>Complexation</a:t>
            </a:r>
            <a:r>
              <a:rPr lang="en-US" dirty="0"/>
              <a:t> and Chelation and Water Interactions with Other Phases</a:t>
            </a:r>
            <a:endParaRPr lang="en-ZA" dirty="0"/>
          </a:p>
          <a:p>
            <a:pPr marL="0" indent="0">
              <a:buNone/>
            </a:pPr>
            <a:r>
              <a:rPr lang="en-GB" b="1" u="sng" dirty="0"/>
              <a:t>WEEK 5:</a:t>
            </a:r>
            <a:endParaRPr lang="en-ZA" dirty="0"/>
          </a:p>
          <a:p>
            <a:pPr marL="0" indent="0">
              <a:buNone/>
            </a:pPr>
            <a:r>
              <a:rPr lang="en-US" b="1" dirty="0"/>
              <a:t>TOPIC 5: CHAPTER 5: WATER POLLUTION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Nature and Types of Water Pollutants</a:t>
            </a:r>
            <a:br>
              <a:rPr lang="en-US" dirty="0"/>
            </a:br>
            <a:r>
              <a:rPr lang="en-US" dirty="0"/>
              <a:t>2 Elemental Pollutants, Heavy Metal, Metalloid</a:t>
            </a:r>
            <a:br>
              <a:rPr lang="en-US" dirty="0"/>
            </a:br>
            <a:r>
              <a:rPr lang="en-US" dirty="0"/>
              <a:t>3 Organically Bound Metals and Metalloids</a:t>
            </a:r>
            <a:endParaRPr lang="en-ZA" dirty="0"/>
          </a:p>
          <a:p>
            <a:pPr marL="0" indent="0">
              <a:buNone/>
            </a:pPr>
            <a:r>
              <a:rPr lang="en-GB" b="1" u="sng" dirty="0"/>
              <a:t>WEEK 6:</a:t>
            </a:r>
            <a:endParaRPr lang="en-ZA" dirty="0"/>
          </a:p>
          <a:p>
            <a:pPr marL="0" indent="0">
              <a:buNone/>
            </a:pPr>
            <a:r>
              <a:rPr lang="en-US" b="1" dirty="0"/>
              <a:t>TOPIC 6: CHAPTER 5: WATER POLLUTION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 Inorganic Species</a:t>
            </a:r>
            <a:br>
              <a:rPr lang="en-US" dirty="0"/>
            </a:br>
            <a:r>
              <a:rPr lang="en-US" dirty="0"/>
              <a:t>5 Oxygen, Oxidants, and </a:t>
            </a:r>
            <a:r>
              <a:rPr lang="en-US" dirty="0" err="1"/>
              <a:t>Reductants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 Organic Pollutants, Pesticides in Water and Polychlorinated Biphenyls</a:t>
            </a:r>
            <a:r>
              <a:rPr lang="en-GB" dirty="0"/>
              <a:t>	</a:t>
            </a:r>
            <a:endParaRPr lang="en-ZA" dirty="0"/>
          </a:p>
          <a:p>
            <a:pPr marL="0" indent="0">
              <a:buNone/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74976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CHEMICAL REACTIONS AND </a:t>
            </a:r>
            <a:r>
              <a:rPr lang="en-ZA" b="1" dirty="0" smtClean="0"/>
              <a:t>EQUATIONS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b="1" dirty="0" smtClean="0"/>
              <a:t>Chemical </a:t>
            </a:r>
            <a:r>
              <a:rPr lang="en-ZA" b="1" dirty="0"/>
              <a:t>reactions </a:t>
            </a:r>
            <a:r>
              <a:rPr lang="en-ZA" dirty="0"/>
              <a:t>occur when substances are changed to other </a:t>
            </a:r>
            <a:r>
              <a:rPr lang="en-ZA" dirty="0" smtClean="0"/>
              <a:t>substances through </a:t>
            </a:r>
            <a:r>
              <a:rPr lang="en-ZA" dirty="0"/>
              <a:t>the breaking and formation of chemical bonds.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water </a:t>
            </a:r>
            <a:r>
              <a:rPr lang="en-ZA" dirty="0" smtClean="0"/>
              <a:t>is produced </a:t>
            </a:r>
            <a:r>
              <a:rPr lang="en-ZA" dirty="0"/>
              <a:t>by the chemical reaction of hydrogen and oxygen:</a:t>
            </a:r>
          </a:p>
          <a:p>
            <a:r>
              <a:rPr lang="en-ZA" dirty="0"/>
              <a:t>Hydrogen plus oxygen yields water</a:t>
            </a:r>
          </a:p>
        </p:txBody>
      </p:sp>
    </p:spTree>
    <p:extLst>
      <p:ext uri="{BB962C8B-B14F-4D97-AF65-F5344CB8AC3E}">
        <p14:creationId xmlns:p14="http://schemas.microsoft.com/office/powerpoint/2010/main" val="12614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Chemical reactions are written as </a:t>
            </a:r>
            <a:r>
              <a:rPr lang="en-ZA" b="1" dirty="0"/>
              <a:t>chemical equations</a:t>
            </a:r>
            <a:r>
              <a:rPr lang="en-ZA" dirty="0"/>
              <a:t>. </a:t>
            </a:r>
            <a:endParaRPr lang="en-ZA" dirty="0" smtClean="0"/>
          </a:p>
          <a:p>
            <a:endParaRPr lang="en-ZA" dirty="0" smtClean="0"/>
          </a:p>
          <a:p>
            <a:pPr marL="0" indent="0" algn="ctr">
              <a:buNone/>
            </a:pPr>
            <a:r>
              <a:rPr lang="en-ZA" dirty="0"/>
              <a:t>2H</a:t>
            </a:r>
            <a:r>
              <a:rPr lang="en-ZA" baseline="-25000" dirty="0"/>
              <a:t>2</a:t>
            </a:r>
            <a:r>
              <a:rPr lang="en-ZA" dirty="0"/>
              <a:t> + O</a:t>
            </a:r>
            <a:r>
              <a:rPr lang="en-ZA" baseline="-25000" dirty="0"/>
              <a:t>2</a:t>
            </a:r>
            <a:r>
              <a:rPr lang="en-ZA" dirty="0"/>
              <a:t> </a:t>
            </a:r>
            <a:r>
              <a:rPr lang="en-ZA" dirty="0">
                <a:latin typeface="Calibri"/>
                <a:cs typeface="Calibri"/>
              </a:rPr>
              <a:t>→</a:t>
            </a:r>
            <a:r>
              <a:rPr lang="en-ZA" dirty="0"/>
              <a:t> 2H</a:t>
            </a:r>
            <a:r>
              <a:rPr lang="en-ZA" baseline="-25000" dirty="0"/>
              <a:t>2</a:t>
            </a:r>
            <a:r>
              <a:rPr lang="en-ZA" dirty="0"/>
              <a:t>O </a:t>
            </a:r>
            <a:endParaRPr lang="en-ZA" dirty="0" smtClean="0"/>
          </a:p>
          <a:p>
            <a:pPr marL="0" indent="0" algn="ctr">
              <a:buNone/>
            </a:pPr>
            <a:endParaRPr lang="en-ZA" dirty="0"/>
          </a:p>
          <a:p>
            <a:r>
              <a:rPr lang="en-ZA" dirty="0" smtClean="0"/>
              <a:t>The </a:t>
            </a:r>
            <a:r>
              <a:rPr lang="en-ZA" dirty="0"/>
              <a:t>chemical </a:t>
            </a:r>
            <a:r>
              <a:rPr lang="en-ZA" dirty="0" smtClean="0"/>
              <a:t>reaction between </a:t>
            </a:r>
            <a:r>
              <a:rPr lang="en-ZA" dirty="0"/>
              <a:t>hydrogen and water is written as the </a:t>
            </a:r>
            <a:r>
              <a:rPr lang="en-ZA" b="1" dirty="0"/>
              <a:t>balanced chemical </a:t>
            </a:r>
            <a:r>
              <a:rPr lang="en-ZA" b="1" dirty="0" smtClean="0"/>
              <a:t>equation </a:t>
            </a:r>
            <a:r>
              <a:rPr lang="en-ZA" dirty="0" smtClean="0"/>
              <a:t>in </a:t>
            </a:r>
            <a:r>
              <a:rPr lang="en-ZA" dirty="0"/>
              <a:t>which the arrow is read as “yields” and separates the hydrogen and </a:t>
            </a:r>
            <a:r>
              <a:rPr lang="en-ZA" dirty="0" smtClean="0"/>
              <a:t>oxygen </a:t>
            </a:r>
            <a:r>
              <a:rPr lang="en-ZA" b="1" dirty="0" smtClean="0"/>
              <a:t>reactants </a:t>
            </a:r>
            <a:r>
              <a:rPr lang="en-ZA" dirty="0"/>
              <a:t>from the water </a:t>
            </a:r>
            <a:r>
              <a:rPr lang="en-ZA" b="1" dirty="0"/>
              <a:t>product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Note </a:t>
            </a:r>
            <a:r>
              <a:rPr lang="en-ZA" dirty="0"/>
              <a:t>that because elemental hydrogen </a:t>
            </a:r>
            <a:r>
              <a:rPr lang="en-ZA" dirty="0" smtClean="0"/>
              <a:t>and elemental </a:t>
            </a:r>
            <a:r>
              <a:rPr lang="en-ZA" dirty="0"/>
              <a:t>oxygen occur as </a:t>
            </a:r>
            <a:r>
              <a:rPr lang="en-ZA" i="1" dirty="0"/>
              <a:t>diatomic molecules </a:t>
            </a:r>
            <a:r>
              <a:rPr lang="en-ZA" dirty="0"/>
              <a:t>of </a:t>
            </a:r>
            <a:r>
              <a:rPr lang="en-ZA" dirty="0" smtClean="0"/>
              <a:t>H</a:t>
            </a:r>
            <a:r>
              <a:rPr lang="en-ZA" baseline="-25000" dirty="0" smtClean="0"/>
              <a:t>2 </a:t>
            </a:r>
            <a:r>
              <a:rPr lang="en-ZA" dirty="0"/>
              <a:t>and O</a:t>
            </a:r>
            <a:r>
              <a:rPr lang="en-ZA" baseline="-25000" dirty="0"/>
              <a:t>2</a:t>
            </a:r>
            <a:r>
              <a:rPr lang="en-ZA" dirty="0"/>
              <a:t>, respectively, it </a:t>
            </a:r>
            <a:r>
              <a:rPr lang="en-ZA" dirty="0" smtClean="0"/>
              <a:t>is necessary </a:t>
            </a:r>
            <a:r>
              <a:rPr lang="en-ZA" dirty="0"/>
              <a:t>to write the equation in a way that reflects these correct chemical formulas</a:t>
            </a:r>
          </a:p>
          <a:p>
            <a:r>
              <a:rPr lang="en-ZA" dirty="0"/>
              <a:t>of the elemental form. </a:t>
            </a:r>
            <a:endParaRPr lang="en-ZA" dirty="0" smtClean="0"/>
          </a:p>
          <a:p>
            <a:r>
              <a:rPr lang="en-ZA" dirty="0" smtClean="0"/>
              <a:t>All </a:t>
            </a:r>
            <a:r>
              <a:rPr lang="en-ZA" dirty="0"/>
              <a:t>correctly written chemical equations are </a:t>
            </a:r>
            <a:r>
              <a:rPr lang="en-ZA" b="1" dirty="0"/>
              <a:t>balanced</a:t>
            </a:r>
            <a:r>
              <a:rPr lang="en-ZA" dirty="0"/>
              <a:t>, in </a:t>
            </a:r>
            <a:r>
              <a:rPr lang="en-ZA" dirty="0" smtClean="0"/>
              <a:t>that </a:t>
            </a:r>
            <a:r>
              <a:rPr lang="en-ZA" i="1" dirty="0" smtClean="0"/>
              <a:t>they </a:t>
            </a:r>
            <a:r>
              <a:rPr lang="en-ZA" i="1" dirty="0"/>
              <a:t>must show the same number of each kind of atom on both sides of </a:t>
            </a:r>
            <a:r>
              <a:rPr lang="en-ZA" i="1" dirty="0" smtClean="0"/>
              <a:t>the equation</a:t>
            </a:r>
            <a:r>
              <a:rPr lang="en-ZA" dirty="0" smtClean="0"/>
              <a:t>.</a:t>
            </a:r>
          </a:p>
          <a:p>
            <a:r>
              <a:rPr lang="en-ZA" dirty="0" smtClean="0"/>
              <a:t> </a:t>
            </a:r>
            <a:r>
              <a:rPr lang="en-ZA" dirty="0"/>
              <a:t>The equation above is balanced because of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7969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i="1" dirty="0"/>
              <a:t>On the left</a:t>
            </a:r>
          </a:p>
          <a:p>
            <a:r>
              <a:rPr lang="en-ZA" dirty="0" smtClean="0"/>
              <a:t>There </a:t>
            </a:r>
            <a:r>
              <a:rPr lang="en-ZA" dirty="0"/>
              <a:t>are 2 H</a:t>
            </a:r>
            <a:r>
              <a:rPr lang="en-ZA" baseline="-25000" dirty="0"/>
              <a:t>2</a:t>
            </a:r>
            <a:r>
              <a:rPr lang="en-ZA" dirty="0"/>
              <a:t> </a:t>
            </a:r>
            <a:r>
              <a:rPr lang="en-ZA" i="1" dirty="0"/>
              <a:t>molecules</a:t>
            </a:r>
            <a:r>
              <a:rPr lang="en-ZA" dirty="0"/>
              <a:t>, each containing 2 H </a:t>
            </a:r>
            <a:r>
              <a:rPr lang="en-ZA" i="1" dirty="0"/>
              <a:t>atoms </a:t>
            </a:r>
            <a:r>
              <a:rPr lang="en-ZA" dirty="0"/>
              <a:t>for a total of 4 </a:t>
            </a:r>
            <a:r>
              <a:rPr lang="en-ZA" dirty="0" smtClean="0"/>
              <a:t>H atoms </a:t>
            </a:r>
            <a:r>
              <a:rPr lang="en-ZA" dirty="0"/>
              <a:t>on the left.</a:t>
            </a:r>
          </a:p>
          <a:p>
            <a:r>
              <a:rPr lang="en-ZA" dirty="0" smtClean="0"/>
              <a:t>There </a:t>
            </a:r>
            <a:r>
              <a:rPr lang="en-ZA" dirty="0"/>
              <a:t>is 1 O</a:t>
            </a:r>
            <a:r>
              <a:rPr lang="en-ZA" baseline="-25000" dirty="0"/>
              <a:t>2 </a:t>
            </a:r>
            <a:r>
              <a:rPr lang="en-ZA" i="1" dirty="0"/>
              <a:t>molecule</a:t>
            </a:r>
            <a:r>
              <a:rPr lang="en-ZA" dirty="0"/>
              <a:t>, containing 2 O </a:t>
            </a:r>
            <a:r>
              <a:rPr lang="en-ZA" i="1" dirty="0"/>
              <a:t>atoms </a:t>
            </a:r>
            <a:r>
              <a:rPr lang="en-ZA" dirty="0"/>
              <a:t>for a total of 2 O atoms </a:t>
            </a:r>
            <a:r>
              <a:rPr lang="en-ZA" dirty="0" smtClean="0"/>
              <a:t>on the </a:t>
            </a:r>
            <a:r>
              <a:rPr lang="en-ZA" dirty="0"/>
              <a:t>left.</a:t>
            </a:r>
          </a:p>
          <a:p>
            <a:r>
              <a:rPr lang="en-ZA" b="1" i="1" dirty="0"/>
              <a:t>On the right</a:t>
            </a:r>
          </a:p>
          <a:p>
            <a:r>
              <a:rPr lang="en-ZA" dirty="0" smtClean="0"/>
              <a:t>There </a:t>
            </a:r>
            <a:r>
              <a:rPr lang="en-ZA" dirty="0"/>
              <a:t>are 2 H2O </a:t>
            </a:r>
            <a:r>
              <a:rPr lang="en-ZA" i="1" dirty="0"/>
              <a:t>molecules </a:t>
            </a:r>
            <a:r>
              <a:rPr lang="en-ZA" dirty="0"/>
              <a:t>each containing 2 H </a:t>
            </a:r>
            <a:r>
              <a:rPr lang="en-ZA" i="1" dirty="0"/>
              <a:t>atoms </a:t>
            </a:r>
            <a:r>
              <a:rPr lang="en-ZA" dirty="0"/>
              <a:t>and 1 O atom </a:t>
            </a:r>
            <a:r>
              <a:rPr lang="en-ZA" dirty="0" smtClean="0"/>
              <a:t>for a </a:t>
            </a:r>
            <a:r>
              <a:rPr lang="en-ZA" dirty="0"/>
              <a:t>total of 4 H atoms and 2 O atoms on the right.</a:t>
            </a:r>
          </a:p>
          <a:p>
            <a:r>
              <a:rPr lang="en-ZA" dirty="0"/>
              <a:t>The process of balancing chemical equations is relatively straightforward </a:t>
            </a:r>
            <a:r>
              <a:rPr lang="en-ZA" dirty="0" smtClean="0"/>
              <a:t>for simple </a:t>
            </a:r>
            <a:r>
              <a:rPr lang="en-ZA" dirty="0"/>
              <a:t>equations. </a:t>
            </a:r>
          </a:p>
        </p:txBody>
      </p:sp>
    </p:spTree>
    <p:extLst>
      <p:ext uri="{BB962C8B-B14F-4D97-AF65-F5344CB8AC3E}">
        <p14:creationId xmlns:p14="http://schemas.microsoft.com/office/powerpoint/2010/main" val="16289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NUMBERS IN CHEMISTRY: EXPONENTIAL </a:t>
            </a:r>
            <a:r>
              <a:rPr lang="en-ZA" b="1" dirty="0" smtClean="0"/>
              <a:t>NOTATION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84976" cy="5400600"/>
          </a:xfrm>
        </p:spPr>
        <p:txBody>
          <a:bodyPr>
            <a:noAutofit/>
          </a:bodyPr>
          <a:lstStyle/>
          <a:p>
            <a:r>
              <a:rPr lang="en-ZA" sz="2200" dirty="0" smtClean="0"/>
              <a:t>An </a:t>
            </a:r>
            <a:r>
              <a:rPr lang="en-ZA" sz="2200" dirty="0"/>
              <a:t>essential skill in chemistry is the ability to handle numbers, including </a:t>
            </a:r>
            <a:r>
              <a:rPr lang="en-ZA" sz="2200" dirty="0" smtClean="0"/>
              <a:t>very large </a:t>
            </a:r>
            <a:r>
              <a:rPr lang="en-ZA" sz="2200" dirty="0"/>
              <a:t>and very small </a:t>
            </a:r>
            <a:r>
              <a:rPr lang="en-ZA" sz="2200" dirty="0" smtClean="0"/>
              <a:t>numbers.</a:t>
            </a:r>
          </a:p>
          <a:p>
            <a:r>
              <a:rPr lang="en-ZA" sz="2200" dirty="0" smtClean="0"/>
              <a:t> </a:t>
            </a:r>
            <a:r>
              <a:rPr lang="en-ZA" sz="2200" dirty="0"/>
              <a:t>Avogadro’s number is a way </a:t>
            </a:r>
            <a:r>
              <a:rPr lang="en-ZA" sz="2200" dirty="0" smtClean="0"/>
              <a:t>of expressing </a:t>
            </a:r>
            <a:r>
              <a:rPr lang="en-ZA" sz="2200" dirty="0"/>
              <a:t>quantities of entities such as atoms or molecules and is equal </a:t>
            </a:r>
            <a:r>
              <a:rPr lang="en-ZA" sz="2200" dirty="0" smtClean="0"/>
              <a:t>to 602,000,000,000,000,000,000,000.</a:t>
            </a:r>
          </a:p>
          <a:p>
            <a:r>
              <a:rPr lang="en-ZA" sz="2200" dirty="0" smtClean="0"/>
              <a:t> </a:t>
            </a:r>
            <a:r>
              <a:rPr lang="en-ZA" sz="2200" dirty="0"/>
              <a:t>A number so large written in this decimal form </a:t>
            </a:r>
            <a:r>
              <a:rPr lang="en-ZA" sz="2200" dirty="0" smtClean="0"/>
              <a:t>is very </a:t>
            </a:r>
            <a:r>
              <a:rPr lang="en-ZA" sz="2200" dirty="0"/>
              <a:t>cumbersome to express and very difficult to handle in calculations. </a:t>
            </a:r>
            <a:endParaRPr lang="en-ZA" sz="2200" dirty="0" smtClean="0"/>
          </a:p>
          <a:p>
            <a:r>
              <a:rPr lang="en-ZA" sz="2200" dirty="0" smtClean="0"/>
              <a:t>It </a:t>
            </a:r>
            <a:r>
              <a:rPr lang="en-ZA" sz="2200" dirty="0"/>
              <a:t>can </a:t>
            </a:r>
            <a:r>
              <a:rPr lang="en-ZA" sz="2200" dirty="0" smtClean="0"/>
              <a:t>be expressed </a:t>
            </a:r>
            <a:r>
              <a:rPr lang="en-ZA" sz="2200" dirty="0"/>
              <a:t>much more conveniently in exponential notation. Avogadro’s number </a:t>
            </a:r>
            <a:r>
              <a:rPr lang="en-ZA" sz="2200" dirty="0" smtClean="0"/>
              <a:t>in exponential </a:t>
            </a:r>
            <a:r>
              <a:rPr lang="en-ZA" sz="2200" dirty="0"/>
              <a:t>notation is 6.02 </a:t>
            </a:r>
            <a:r>
              <a:rPr lang="en-ZA" sz="2200" dirty="0" smtClean="0"/>
              <a:t>x </a:t>
            </a:r>
            <a:r>
              <a:rPr lang="en-ZA" sz="2200" dirty="0"/>
              <a:t>10</a:t>
            </a:r>
            <a:r>
              <a:rPr lang="en-ZA" sz="2200" baseline="30000" dirty="0"/>
              <a:t>23</a:t>
            </a:r>
            <a:r>
              <a:rPr lang="en-ZA" sz="2200" dirty="0"/>
              <a:t>. </a:t>
            </a:r>
            <a:endParaRPr lang="en-ZA" sz="2200" dirty="0" smtClean="0"/>
          </a:p>
          <a:p>
            <a:r>
              <a:rPr lang="en-ZA" sz="2200" dirty="0" smtClean="0"/>
              <a:t>It </a:t>
            </a:r>
            <a:r>
              <a:rPr lang="en-ZA" sz="2200" dirty="0"/>
              <a:t>is put into decimal form by moving the </a:t>
            </a:r>
            <a:r>
              <a:rPr lang="en-ZA" sz="2200" dirty="0" smtClean="0"/>
              <a:t>decimal in </a:t>
            </a:r>
            <a:r>
              <a:rPr lang="en-ZA" sz="2200" dirty="0"/>
              <a:t>6.02 to the right by 23 places. </a:t>
            </a:r>
          </a:p>
        </p:txBody>
      </p:sp>
    </p:spTree>
    <p:extLst>
      <p:ext uri="{BB962C8B-B14F-4D97-AF65-F5344CB8AC3E}">
        <p14:creationId xmlns:p14="http://schemas.microsoft.com/office/powerpoint/2010/main" val="35270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sz="2800" dirty="0"/>
              <a:t>Exponential notation works equally well to express very small numbers, such as 0.000,000,000,000,000,087. </a:t>
            </a:r>
          </a:p>
          <a:p>
            <a:r>
              <a:rPr lang="en-ZA" sz="2800" dirty="0"/>
              <a:t>In exponential notation this number is 8.7 x 10</a:t>
            </a:r>
            <a:r>
              <a:rPr lang="en-ZA" sz="2800" baseline="30000" dirty="0"/>
              <a:t>-17</a:t>
            </a:r>
            <a:r>
              <a:rPr lang="en-ZA" sz="2800" dirty="0"/>
              <a:t>. </a:t>
            </a:r>
          </a:p>
          <a:p>
            <a:r>
              <a:rPr lang="en-ZA" sz="2800" dirty="0"/>
              <a:t>To convert this number back to decimal form, the decimal point, is simply moved 17 places to the left.</a:t>
            </a:r>
          </a:p>
          <a:p>
            <a:r>
              <a:rPr lang="en-ZA" sz="2800" dirty="0"/>
              <a:t>A number in exponential notation consists of a </a:t>
            </a:r>
            <a:r>
              <a:rPr lang="en-ZA" sz="2800" i="1" dirty="0"/>
              <a:t>digital number </a:t>
            </a:r>
            <a:r>
              <a:rPr lang="en-ZA" sz="2800" dirty="0"/>
              <a:t>equal to or greater than exactly 1 and less than exactly 10 (examples are 1.00000, 4.3, 6.913, 8.005, 9.99999) multiplied by a </a:t>
            </a:r>
            <a:r>
              <a:rPr lang="en-ZA" sz="2800" i="1" dirty="0"/>
              <a:t>power of 10 </a:t>
            </a:r>
            <a:r>
              <a:rPr lang="en-ZA" sz="2800" dirty="0"/>
              <a:t>(10</a:t>
            </a:r>
            <a:r>
              <a:rPr lang="en-ZA" sz="2800" baseline="30000" dirty="0"/>
              <a:t>-17</a:t>
            </a:r>
            <a:r>
              <a:rPr lang="en-ZA" sz="2800" dirty="0"/>
              <a:t>, 10</a:t>
            </a:r>
            <a:r>
              <a:rPr lang="en-ZA" sz="2800" baseline="30000" dirty="0"/>
              <a:t>13</a:t>
            </a:r>
            <a:r>
              <a:rPr lang="en-ZA" sz="2800" dirty="0"/>
              <a:t>, 10</a:t>
            </a:r>
            <a:r>
              <a:rPr lang="en-ZA" sz="2800" baseline="30000" dirty="0"/>
              <a:t>-5</a:t>
            </a:r>
            <a:r>
              <a:rPr lang="en-ZA" sz="2800" dirty="0"/>
              <a:t>, 10</a:t>
            </a:r>
            <a:r>
              <a:rPr lang="en-ZA" sz="2800" baseline="30000" dirty="0"/>
              <a:t>3</a:t>
            </a:r>
            <a:r>
              <a:rPr lang="en-ZA" sz="2800" dirty="0"/>
              <a:t>, 10</a:t>
            </a:r>
            <a:r>
              <a:rPr lang="en-ZA" sz="2800" baseline="30000" dirty="0"/>
              <a:t>23</a:t>
            </a:r>
            <a:r>
              <a:rPr lang="en-ZA" sz="2800" dirty="0"/>
              <a:t>). </a:t>
            </a:r>
          </a:p>
          <a:p>
            <a:r>
              <a:rPr lang="en-ZA" sz="2800" dirty="0"/>
              <a:t>Some examples of numbers expressed in exponential notation are given in Table 1.2. </a:t>
            </a:r>
          </a:p>
          <a:p>
            <a:r>
              <a:rPr lang="en-ZA" sz="2800" dirty="0"/>
              <a:t>As seen in the second column of the table, a positive power of 10 shows the number of times that the digital number is multiplied by 10 and a negative power of 10 </a:t>
            </a:r>
            <a:r>
              <a:rPr lang="en-ZA" sz="2800" dirty="0" smtClean="0"/>
              <a:t>shows the </a:t>
            </a:r>
            <a:r>
              <a:rPr lang="en-ZA" sz="2800" dirty="0"/>
              <a:t>number of times that the digital number is divided by 10.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89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Addition and Subtraction of Exponential </a:t>
            </a:r>
            <a:r>
              <a:rPr lang="en-ZA" b="1" dirty="0" smtClean="0"/>
              <a:t>Numbers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An </a:t>
            </a:r>
            <a:r>
              <a:rPr lang="en-ZA" dirty="0"/>
              <a:t>electronic calculator keeps track of exponents automatically and with </a:t>
            </a:r>
            <a:r>
              <a:rPr lang="en-ZA" dirty="0" smtClean="0"/>
              <a:t>total accuracy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getting the sum 7.13 </a:t>
            </a:r>
            <a:r>
              <a:rPr lang="en-ZA" dirty="0" smtClean="0"/>
              <a:t>x 10</a:t>
            </a:r>
            <a:r>
              <a:rPr lang="en-ZA" baseline="30000" dirty="0" smtClean="0"/>
              <a:t>3</a:t>
            </a:r>
            <a:r>
              <a:rPr lang="en-ZA" dirty="0" smtClean="0"/>
              <a:t> </a:t>
            </a:r>
            <a:r>
              <a:rPr lang="en-ZA" dirty="0"/>
              <a:t>+ 3.26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4</a:t>
            </a:r>
            <a:r>
              <a:rPr lang="en-ZA" dirty="0"/>
              <a:t> on a calculator</a:t>
            </a:r>
          </a:p>
          <a:p>
            <a:r>
              <a:rPr lang="en-ZA" dirty="0"/>
              <a:t>simply involves the following </a:t>
            </a:r>
            <a:r>
              <a:rPr lang="en-ZA" dirty="0" smtClean="0"/>
              <a:t>sequence: </a:t>
            </a:r>
          </a:p>
          <a:p>
            <a:pPr marL="0" indent="0" algn="ctr">
              <a:buNone/>
            </a:pPr>
            <a:r>
              <a:rPr lang="es-ES" dirty="0" smtClean="0"/>
              <a:t>7.13 </a:t>
            </a:r>
            <a:r>
              <a:rPr lang="es-ES" dirty="0"/>
              <a:t>EE3 + 3.26 EE4 = 3.97 EE4</a:t>
            </a:r>
          </a:p>
          <a:p>
            <a:r>
              <a:rPr lang="en-ZA" dirty="0"/>
              <a:t>where 3.97 EE4 stands for 3.97 </a:t>
            </a:r>
            <a:r>
              <a:rPr lang="en-ZA" dirty="0" smtClean="0"/>
              <a:t>x 10</a:t>
            </a:r>
            <a:r>
              <a:rPr lang="en-ZA" baseline="30000" dirty="0" smtClean="0"/>
              <a:t>4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To </a:t>
            </a:r>
            <a:r>
              <a:rPr lang="en-ZA" dirty="0"/>
              <a:t>do such a sum manually, the largest</a:t>
            </a:r>
          </a:p>
          <a:p>
            <a:r>
              <a:rPr lang="en-ZA" dirty="0"/>
              <a:t>number in the sum should be set up in the standard exponential notation form and</a:t>
            </a:r>
          </a:p>
          <a:p>
            <a:r>
              <a:rPr lang="en-ZA" dirty="0"/>
              <a:t>each of the other numbers should be taken to the same power of 10 as that of the</a:t>
            </a:r>
          </a:p>
          <a:p>
            <a:r>
              <a:rPr lang="en-ZA" dirty="0"/>
              <a:t>largest number as shown, below for the calculation of </a:t>
            </a:r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/>
              <a:t>3.07 x 10</a:t>
            </a:r>
            <a:r>
              <a:rPr lang="en-ZA" baseline="30000" dirty="0" smtClean="0"/>
              <a:t>-2</a:t>
            </a:r>
            <a:r>
              <a:rPr lang="en-ZA" dirty="0" smtClean="0"/>
              <a:t> </a:t>
            </a:r>
            <a:r>
              <a:rPr lang="en-ZA" dirty="0"/>
              <a:t>- 6.22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-3</a:t>
            </a:r>
            <a:r>
              <a:rPr lang="en-ZA" dirty="0"/>
              <a:t> </a:t>
            </a:r>
            <a:r>
              <a:rPr lang="en-ZA" dirty="0" smtClean="0"/>
              <a:t>+ 4.14 x 10</a:t>
            </a:r>
            <a:r>
              <a:rPr lang="en-ZA" baseline="30000" dirty="0" smtClean="0"/>
              <a:t>-4</a:t>
            </a:r>
            <a:r>
              <a:rPr lang="en-ZA" dirty="0"/>
              <a:t>:</a:t>
            </a:r>
          </a:p>
          <a:p>
            <a:r>
              <a:rPr lang="en-ZA" dirty="0"/>
              <a:t>3.07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-2</a:t>
            </a:r>
            <a:r>
              <a:rPr lang="en-ZA" dirty="0"/>
              <a:t> (largest number, digital portion between 1 and 10)</a:t>
            </a:r>
          </a:p>
          <a:p>
            <a:r>
              <a:rPr lang="en-ZA" dirty="0"/>
              <a:t>- 0.622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-2 </a:t>
            </a:r>
            <a:r>
              <a:rPr lang="en-ZA" dirty="0"/>
              <a:t>(same as 6.22 x 10</a:t>
            </a:r>
            <a:r>
              <a:rPr lang="en-ZA" baseline="30000" dirty="0"/>
              <a:t>-3</a:t>
            </a:r>
            <a:r>
              <a:rPr lang="en-ZA" dirty="0"/>
              <a:t>)</a:t>
            </a:r>
          </a:p>
          <a:p>
            <a:r>
              <a:rPr lang="en-ZA" dirty="0"/>
              <a:t>+ 0.041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-2</a:t>
            </a:r>
            <a:r>
              <a:rPr lang="en-ZA" dirty="0"/>
              <a:t> (same as 4.1 x 10</a:t>
            </a:r>
            <a:r>
              <a:rPr lang="en-ZA" baseline="30000" dirty="0"/>
              <a:t>-4</a:t>
            </a:r>
            <a:r>
              <a:rPr lang="en-ZA" dirty="0" smtClean="0"/>
              <a:t>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Answer: 2.49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74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Multiplication and Division of Exponential </a:t>
            </a:r>
            <a:r>
              <a:rPr lang="en-ZA" b="1" dirty="0" smtClean="0"/>
              <a:t>Numbers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As </a:t>
            </a:r>
            <a:r>
              <a:rPr lang="en-ZA" dirty="0"/>
              <a:t>with addition and subtraction, multiplication and division of </a:t>
            </a:r>
            <a:r>
              <a:rPr lang="en-ZA" dirty="0" smtClean="0"/>
              <a:t>exponential numbers </a:t>
            </a:r>
            <a:r>
              <a:rPr lang="en-ZA" dirty="0"/>
              <a:t>on a calculator or computer is simply a matter of (correctly) </a:t>
            </a:r>
            <a:r>
              <a:rPr lang="en-ZA" dirty="0" smtClean="0"/>
              <a:t>pushing buttons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to solve</a:t>
            </a:r>
          </a:p>
          <a:p>
            <a:r>
              <a:rPr lang="en-ZA" dirty="0"/>
              <a:t>1.39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-2</a:t>
            </a:r>
            <a:r>
              <a:rPr lang="en-ZA" dirty="0"/>
              <a:t> </a:t>
            </a:r>
            <a:r>
              <a:rPr lang="en-ZA" dirty="0" smtClean="0"/>
              <a:t> x </a:t>
            </a:r>
            <a:r>
              <a:rPr lang="en-ZA" dirty="0"/>
              <a:t>9.05 </a:t>
            </a:r>
            <a:r>
              <a:rPr lang="en-ZA" dirty="0" smtClean="0"/>
              <a:t>x 10</a:t>
            </a:r>
            <a:r>
              <a:rPr lang="en-ZA" baseline="30000" dirty="0" smtClean="0"/>
              <a:t>8</a:t>
            </a:r>
            <a:r>
              <a:rPr lang="en-ZA" dirty="0" smtClean="0"/>
              <a:t> </a:t>
            </a:r>
            <a:r>
              <a:rPr lang="es-ES" dirty="0"/>
              <a:t>÷ </a:t>
            </a:r>
            <a:r>
              <a:rPr lang="en-ZA" dirty="0" smtClean="0"/>
              <a:t>3.11 x </a:t>
            </a:r>
            <a:r>
              <a:rPr lang="en-ZA" dirty="0"/>
              <a:t>10</a:t>
            </a:r>
            <a:r>
              <a:rPr lang="en-ZA" baseline="30000" dirty="0"/>
              <a:t>4</a:t>
            </a:r>
          </a:p>
          <a:p>
            <a:r>
              <a:rPr lang="en-ZA" dirty="0"/>
              <a:t>on a calculator, the sequence below is followed:</a:t>
            </a:r>
          </a:p>
          <a:p>
            <a:r>
              <a:rPr lang="es-ES" dirty="0"/>
              <a:t>1.39 EE-2 9.05 EE8 ÷ 3.11 EE4 = 4.04 EE2 </a:t>
            </a:r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/>
              <a:t>same</a:t>
            </a:r>
            <a:r>
              <a:rPr lang="es-ES" dirty="0"/>
              <a:t> as 4.04 x 10</a:t>
            </a:r>
            <a:r>
              <a:rPr lang="es-ES" baseline="30000" dirty="0"/>
              <a:t>2</a:t>
            </a:r>
            <a:r>
              <a:rPr lang="es-ES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ZA" dirty="0"/>
                  <a:t>In multiplication and division of exponential numbers, the digital portions of the</a:t>
                </a:r>
              </a:p>
              <a:p>
                <a:r>
                  <a:rPr lang="en-ZA" dirty="0"/>
                  <a:t>numbers are handled conventionally. For the powers of 10, in multiplication</a:t>
                </a:r>
              </a:p>
              <a:p>
                <a:r>
                  <a:rPr lang="en-ZA" dirty="0"/>
                  <a:t>exponents are added algebraically, whereas in division the exponents are subtracted</a:t>
                </a:r>
              </a:p>
              <a:p>
                <a:r>
                  <a:rPr lang="en-ZA" dirty="0"/>
                  <a:t>algebraically. Therefore, in the preceding example</a:t>
                </a:r>
                <a:r>
                  <a:rPr lang="en-ZA" dirty="0" smtClean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1.39 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10−2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9.05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108 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3.11 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104 </m:t>
                        </m:r>
                      </m:den>
                    </m:f>
                  </m:oMath>
                </a14:m>
                <a:endParaRPr lang="en-ZA" dirty="0"/>
              </a:p>
              <a:p>
                <a:r>
                  <a:rPr lang="en-ZA" dirty="0" smtClean="0"/>
                  <a:t>the </a:t>
                </a:r>
                <a:r>
                  <a:rPr lang="en-ZA" dirty="0"/>
                  <a:t>digital portion is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1.39  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9.05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3.11  </m:t>
                        </m:r>
                      </m:den>
                    </m:f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45" t="-2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ZA" dirty="0"/>
                  <a:t>and the exponential portion is</a:t>
                </a:r>
                <a:r>
                  <a:rPr lang="en-ZA" dirty="0" smtClean="0"/>
                  <a:t>,</a:t>
                </a:r>
              </a:p>
              <a:p>
                <a:endParaRPr lang="en-ZA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10</m:t>
                        </m:r>
                        <m:r>
                          <m:rPr>
                            <m:nor/>
                          </m:rPr>
                          <a:rPr lang="en-ZA" baseline="30000" dirty="0"/>
                          <m:t>−2 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108 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10</m:t>
                        </m:r>
                        <m:r>
                          <m:rPr>
                            <m:nor/>
                          </m:rPr>
                          <a:rPr lang="en-ZA" baseline="30000" dirty="0"/>
                          <m:t>4 </m:t>
                        </m:r>
                      </m:den>
                    </m:f>
                  </m:oMath>
                </a14:m>
                <a:r>
                  <a:rPr lang="en-ZA" dirty="0" smtClean="0"/>
                  <a:t>=10</a:t>
                </a:r>
                <a:r>
                  <a:rPr lang="en-ZA" baseline="30000" dirty="0" smtClean="0"/>
                  <a:t>2 </a:t>
                </a:r>
                <a:r>
                  <a:rPr lang="en-ZA" dirty="0" smtClean="0"/>
                  <a:t>(The exponent is -2+8-4)</a:t>
                </a:r>
              </a:p>
              <a:p>
                <a:endParaRPr lang="en-ZA" baseline="30000" dirty="0"/>
              </a:p>
              <a:p>
                <a:r>
                  <a:rPr lang="en-ZA" dirty="0"/>
                  <a:t>So the answer is 4.04 x102.</a:t>
                </a:r>
                <a:endParaRPr lang="en-ZA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ZA" dirty="0"/>
              <a:t>Example: </a:t>
            </a:r>
            <a:r>
              <a:rPr lang="en-ZA" dirty="0" smtClean="0"/>
              <a:t>Solve</a:t>
            </a:r>
            <a:br>
              <a:rPr lang="en-ZA" dirty="0" smtClean="0"/>
            </a:b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556792"/>
                <a:ext cx="8503920" cy="4572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ZA" dirty="0"/>
                            <m:t>7.39  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10−2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4.09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105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ZA" dirty="0"/>
                            <m:t>2.22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104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1.03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10−3 </m:t>
                          </m:r>
                        </m:den>
                      </m:f>
                      <m:r>
                        <a:rPr lang="en-ZA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ZA" dirty="0" smtClean="0"/>
              </a:p>
              <a:p>
                <a:r>
                  <a:rPr lang="en-ZA" dirty="0" smtClean="0"/>
                  <a:t>without </a:t>
                </a:r>
                <a:r>
                  <a:rPr lang="en-ZA" dirty="0"/>
                  <a:t>using exponential notation on the calculator.</a:t>
                </a:r>
              </a:p>
              <a:p>
                <a:r>
                  <a:rPr lang="en-ZA" dirty="0"/>
                  <a:t>Answer:  </a:t>
                </a:r>
                <a:r>
                  <a:rPr lang="en-ZA" dirty="0" smtClean="0"/>
                  <a:t>Exponent answer =</a:t>
                </a:r>
              </a:p>
              <a:p>
                <a:pPr marL="0" indent="0" algn="ctr">
                  <a:buNone/>
                </a:pPr>
                <a:r>
                  <a:rPr lang="en-ZA" dirty="0" smtClean="0"/>
                  <a:t>                 (-</a:t>
                </a:r>
                <a:r>
                  <a:rPr lang="en-ZA" dirty="0"/>
                  <a:t>2 + </a:t>
                </a:r>
                <a:r>
                  <a:rPr lang="en-ZA" dirty="0" smtClean="0"/>
                  <a:t>5) </a:t>
                </a:r>
                <a:r>
                  <a:rPr lang="en-ZA" dirty="0"/>
                  <a:t>- (4 - 3) = </a:t>
                </a:r>
                <a:r>
                  <a:rPr lang="en-ZA" dirty="0" smtClean="0"/>
                  <a:t>2</a:t>
                </a:r>
              </a:p>
              <a:p>
                <a:pPr marL="0" indent="0" algn="ctr">
                  <a:buNone/>
                </a:pPr>
                <a:endParaRPr lang="en-ZA" dirty="0" smtClean="0"/>
              </a:p>
              <a:p>
                <a:pPr marL="0" indent="0" algn="ctr">
                  <a:buNone/>
                </a:pPr>
                <a:endParaRPr lang="en-ZA" dirty="0" smtClean="0"/>
              </a:p>
              <a:p>
                <a:pPr marL="0" indent="0" algn="ctr">
                  <a:buNone/>
                </a:pPr>
                <a:endParaRPr lang="en-ZA" dirty="0"/>
              </a:p>
              <a:p>
                <a:pPr marL="0" indent="0" algn="ctr">
                  <a:buNone/>
                </a:pPr>
                <a:endParaRPr lang="en-ZA" dirty="0" smtClean="0"/>
              </a:p>
              <a:p>
                <a:pPr marL="0" indent="0" algn="ctr">
                  <a:buNone/>
                </a:pPr>
                <a:endParaRPr lang="en-ZA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7.39 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4.09 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2.22</m:t>
                        </m:r>
                        <m:r>
                          <m:rPr>
                            <m:nor/>
                          </m:rPr>
                          <a:rPr lang="en-ZA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1.03  </m:t>
                        </m:r>
                      </m:den>
                    </m:f>
                    <m:r>
                      <a:rPr lang="en-ZA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ZA" dirty="0"/>
                      <m:t>13.2</m:t>
                    </m:r>
                  </m:oMath>
                </a14:m>
                <a:r>
                  <a:rPr lang="en-ZA" dirty="0" smtClean="0"/>
                  <a:t>  The </a:t>
                </a:r>
                <a:r>
                  <a:rPr lang="en-ZA" dirty="0"/>
                  <a:t>answer is 13.2  </a:t>
                </a:r>
                <a:r>
                  <a:rPr lang="en-ZA" dirty="0" smtClean="0"/>
                  <a:t>x 10</a:t>
                </a:r>
                <a:r>
                  <a:rPr lang="en-ZA" baseline="30000" dirty="0" smtClean="0"/>
                  <a:t>2 </a:t>
                </a:r>
                <a:r>
                  <a:rPr lang="en-ZA" dirty="0"/>
                  <a:t>= 1.32 x 10</a:t>
                </a:r>
                <a:r>
                  <a:rPr lang="en-ZA" baseline="30000" dirty="0"/>
                  <a:t>3</a:t>
                </a:r>
              </a:p>
              <a:p>
                <a:endParaRPr lang="en-ZA" dirty="0" smtClean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556792"/>
                <a:ext cx="8503920" cy="4572000"/>
              </a:xfrm>
              <a:blipFill rotWithShape="1">
                <a:blip r:embed="rId2"/>
                <a:stretch>
                  <a:fillRect l="-573" b="-18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899591" y="3973642"/>
            <a:ext cx="3600399" cy="792088"/>
          </a:xfrm>
          <a:prstGeom prst="wedgeRoundRectCallout">
            <a:avLst>
              <a:gd name="adj1" fmla="val 35334"/>
              <a:gd name="adj2" fmla="val -840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Algebraic  addition of </a:t>
            </a:r>
          </a:p>
          <a:p>
            <a:pPr algn="ctr"/>
            <a:r>
              <a:rPr lang="en-ZA" dirty="0" smtClean="0"/>
              <a:t>exponents in the numerator</a:t>
            </a:r>
            <a:endParaRPr lang="en-Z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077092" y="3973642"/>
            <a:ext cx="3672408" cy="792088"/>
          </a:xfrm>
          <a:prstGeom prst="wedgeRoundRectCallout">
            <a:avLst>
              <a:gd name="adj1" fmla="val -35707"/>
              <a:gd name="adj2" fmla="val -7933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Algebraic  subtraction of exponents in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33290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>
                <a:cs typeface="Trebuchet MS" pitchFamily="34" charset="0"/>
              </a:rPr>
              <a:t>Course Outline </a:t>
            </a:r>
            <a:r>
              <a:rPr lang="en-GB" altLang="en-US" u="sng" dirty="0">
                <a:cs typeface="Trebuchet MS" pitchFamily="34" charset="0"/>
              </a:rPr>
              <a:t>: </a:t>
            </a:r>
            <a:r>
              <a:rPr lang="en-GB" altLang="en-US" b="1" i="1" u="sng" dirty="0" err="1">
                <a:cs typeface="Trebuchet MS" pitchFamily="34" charset="0"/>
              </a:rPr>
              <a:t>contn</a:t>
            </a:r>
            <a:r>
              <a:rPr lang="en-GB" altLang="en-US" b="1" i="1" u="sng" dirty="0">
                <a:cs typeface="Trebuchet MS" pitchFamily="34" charset="0"/>
              </a:rPr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WEEK 7:</a:t>
            </a:r>
            <a:endParaRPr lang="en-ZA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TOPIC </a:t>
            </a:r>
            <a:r>
              <a:rPr lang="en-GB" b="1" dirty="0"/>
              <a:t>6: </a:t>
            </a:r>
            <a:r>
              <a:rPr lang="en-US" b="1" dirty="0"/>
              <a:t>CHAPTER 6: THE ATMOSPHERE AND ATMOSPHERIC CHEMISTRY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The Atmosphere and Atmospheric Chemistry</a:t>
            </a:r>
            <a:br>
              <a:rPr lang="en-US" dirty="0"/>
            </a:br>
            <a:r>
              <a:rPr lang="en-US" dirty="0"/>
              <a:t>2 Physical Characteristics of the Atmosphere</a:t>
            </a:r>
            <a:br>
              <a:rPr lang="en-US" dirty="0"/>
            </a:br>
            <a:r>
              <a:rPr lang="en-US" dirty="0"/>
              <a:t>3 Energy Transfer in the Atmosphere</a:t>
            </a:r>
            <a:br>
              <a:rPr lang="en-US" dirty="0"/>
            </a:br>
            <a:r>
              <a:rPr lang="en-US" dirty="0"/>
              <a:t>4 Atmospheric Mass Transfer, Meteorology, and 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endParaRPr lang="en-GB" b="1" u="sng" dirty="0" smtClean="0"/>
          </a:p>
          <a:p>
            <a:pPr marL="0" indent="0">
              <a:buNone/>
            </a:pPr>
            <a:r>
              <a:rPr lang="en-GB" b="1" u="sng" dirty="0" smtClean="0"/>
              <a:t>WEEK 8 :</a:t>
            </a:r>
            <a:endParaRPr lang="en-ZA" dirty="0"/>
          </a:p>
          <a:p>
            <a:pPr marL="0" indent="0">
              <a:buNone/>
            </a:pPr>
            <a:r>
              <a:rPr lang="en-GB" b="1" dirty="0"/>
              <a:t>TOPIC 6: </a:t>
            </a:r>
            <a:r>
              <a:rPr lang="en-US" b="1" dirty="0"/>
              <a:t>CHAPTER 6: THE ATMOSPHERE AND ATMOSPHERIC CHEMISTRY</a:t>
            </a:r>
            <a:endParaRPr lang="en-ZA" dirty="0"/>
          </a:p>
          <a:p>
            <a:pPr marL="0" indent="0">
              <a:buNone/>
            </a:pPr>
            <a:r>
              <a:rPr lang="en-US" dirty="0"/>
              <a:t>5 Inversions and Air Pollution</a:t>
            </a:r>
            <a:br>
              <a:rPr lang="en-US" dirty="0"/>
            </a:br>
            <a:r>
              <a:rPr lang="en-US" dirty="0"/>
              <a:t>6 Chemical and Photochemical Reactions in the Atmosphere</a:t>
            </a:r>
            <a:br>
              <a:rPr lang="en-US" dirty="0"/>
            </a:br>
            <a:r>
              <a:rPr lang="en-US" dirty="0"/>
              <a:t>7 Acid–Base Reactions in the Atmosphere</a:t>
            </a:r>
            <a:br>
              <a:rPr lang="en-US" dirty="0"/>
            </a:br>
            <a:r>
              <a:rPr lang="en-US" dirty="0"/>
              <a:t>8 Reactions of Atmospheric Oxygen and Nitrogen </a:t>
            </a:r>
            <a:endParaRPr lang="en-ZA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75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ZA" dirty="0" smtClean="0"/>
                  <a:t>Example: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ZA" dirty="0"/>
                            <m:t>3.49 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103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ZA" dirty="0"/>
                            <m:t>3.26 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1018 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7.47 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 10−5 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 6.18  </m:t>
                          </m:r>
                          <m:r>
                            <m:rPr>
                              <m:nor/>
                            </m:rPr>
                            <a:rPr lang="en-ZA" dirty="0"/>
                            <m:t>x</m:t>
                          </m:r>
                          <m:r>
                            <m:rPr>
                              <m:nor/>
                            </m:rPr>
                            <a:rPr lang="en-ZA" dirty="0"/>
                            <m:t>  10−8 </m:t>
                          </m:r>
                        </m:den>
                      </m:f>
                      <m:r>
                        <a:rPr lang="en-ZA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ZA" dirty="0"/>
              </a:p>
              <a:p>
                <a:endParaRPr lang="en-ZA" dirty="0"/>
              </a:p>
              <a:p>
                <a:r>
                  <a:rPr lang="en-ZA" dirty="0" smtClean="0"/>
                  <a:t>Answer</a:t>
                </a:r>
                <a:r>
                  <a:rPr lang="en-ZA" dirty="0"/>
                  <a:t>: 2.32  x 10</a:t>
                </a:r>
                <a:r>
                  <a:rPr lang="en-ZA" baseline="30000" dirty="0"/>
                  <a:t>-4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987552"/>
          </a:xfrm>
        </p:spPr>
        <p:txBody>
          <a:bodyPr>
            <a:noAutofit/>
          </a:bodyPr>
          <a:lstStyle/>
          <a:p>
            <a:r>
              <a:rPr lang="en-ZA" sz="2700" b="1" dirty="0"/>
              <a:t>SIGNIFICANT FIGURES </a:t>
            </a:r>
            <a:r>
              <a:rPr lang="en-ZA" sz="2700" b="1" dirty="0" smtClean="0"/>
              <a:t>AND UNCERTAINTIES IN NUMBERS</a:t>
            </a:r>
            <a:endParaRPr lang="en-Z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The </a:t>
            </a:r>
            <a:r>
              <a:rPr lang="en-ZA" dirty="0"/>
              <a:t>preceding section illustrated how to handle very large and very </a:t>
            </a:r>
            <a:r>
              <a:rPr lang="en-ZA" dirty="0" smtClean="0"/>
              <a:t>small numbers </a:t>
            </a:r>
            <a:r>
              <a:rPr lang="en-ZA" dirty="0"/>
              <a:t>with </a:t>
            </a:r>
            <a:r>
              <a:rPr lang="en-ZA" i="1" dirty="0"/>
              <a:t>exponential notation</a:t>
            </a:r>
            <a:r>
              <a:rPr lang="en-ZA" dirty="0" smtClean="0"/>
              <a:t>.</a:t>
            </a:r>
          </a:p>
          <a:p>
            <a:r>
              <a:rPr lang="en-ZA" dirty="0" smtClean="0"/>
              <a:t> </a:t>
            </a:r>
            <a:r>
              <a:rPr lang="en-ZA" dirty="0"/>
              <a:t>This section considers </a:t>
            </a:r>
            <a:r>
              <a:rPr lang="en-ZA" b="1" dirty="0"/>
              <a:t>uncertainties </a:t>
            </a:r>
            <a:r>
              <a:rPr lang="en-ZA" dirty="0" smtClean="0"/>
              <a:t>in numbers</a:t>
            </a:r>
            <a:r>
              <a:rPr lang="en-ZA" dirty="0"/>
              <a:t>, taking into account the fact that numbers are known only to a </a:t>
            </a:r>
            <a:r>
              <a:rPr lang="en-ZA" dirty="0" smtClean="0"/>
              <a:t>certain degree </a:t>
            </a:r>
            <a:r>
              <a:rPr lang="en-ZA" dirty="0"/>
              <a:t>of </a:t>
            </a:r>
            <a:r>
              <a:rPr lang="en-ZA" b="1" dirty="0"/>
              <a:t>accuracy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accuracy of a number is shown by how many </a:t>
            </a:r>
            <a:r>
              <a:rPr lang="en-ZA" b="1" dirty="0" smtClean="0"/>
              <a:t>significant figures </a:t>
            </a:r>
            <a:r>
              <a:rPr lang="en-ZA" dirty="0"/>
              <a:t>or </a:t>
            </a:r>
            <a:r>
              <a:rPr lang="en-ZA" b="1" dirty="0"/>
              <a:t>significant digits </a:t>
            </a:r>
            <a:r>
              <a:rPr lang="en-ZA" dirty="0"/>
              <a:t>it contains. </a:t>
            </a:r>
            <a:endParaRPr lang="en-ZA" dirty="0" smtClean="0"/>
          </a:p>
          <a:p>
            <a:r>
              <a:rPr lang="en-ZA" dirty="0" smtClean="0"/>
              <a:t>This </a:t>
            </a:r>
            <a:r>
              <a:rPr lang="en-ZA" dirty="0"/>
              <a:t>can be illustrated by considering </a:t>
            </a:r>
            <a:r>
              <a:rPr lang="en-ZA" dirty="0" smtClean="0"/>
              <a:t>the atomic </a:t>
            </a:r>
            <a:r>
              <a:rPr lang="en-ZA" dirty="0"/>
              <a:t>masses of elemental boron and sodium.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atomic mass of boron is given </a:t>
            </a:r>
            <a:r>
              <a:rPr lang="en-ZA" dirty="0" smtClean="0"/>
              <a:t>as 10.81</a:t>
            </a:r>
            <a:r>
              <a:rPr lang="en-ZA" dirty="0"/>
              <a:t>. Written in this way, the number expressing the atomic mass of boron </a:t>
            </a:r>
            <a:r>
              <a:rPr lang="en-ZA" dirty="0" smtClean="0"/>
              <a:t>contains </a:t>
            </a:r>
            <a:r>
              <a:rPr lang="en-ZA" dirty="0"/>
              <a:t>four significant digits—the 1, the 0, the 8, and the l. It is understood to have an uncertainty</a:t>
            </a:r>
          </a:p>
          <a:p>
            <a:r>
              <a:rPr lang="en-ZA" dirty="0"/>
              <a:t>of + or - 1 in the last digit, meaning that it is really 10.81±0.01.</a:t>
            </a:r>
          </a:p>
        </p:txBody>
      </p:sp>
    </p:spTree>
    <p:extLst>
      <p:ext uri="{BB962C8B-B14F-4D97-AF65-F5344CB8AC3E}">
        <p14:creationId xmlns:p14="http://schemas.microsoft.com/office/powerpoint/2010/main" val="41453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The </a:t>
            </a:r>
            <a:r>
              <a:rPr lang="en-ZA" dirty="0" smtClean="0"/>
              <a:t>atomic mass </a:t>
            </a:r>
            <a:r>
              <a:rPr lang="en-ZA" dirty="0"/>
              <a:t>of sodium is given as 22.98977, a number with seven significant </a:t>
            </a:r>
            <a:r>
              <a:rPr lang="en-ZA" dirty="0" smtClean="0"/>
              <a:t>digits understood </a:t>
            </a:r>
            <a:r>
              <a:rPr lang="en-ZA" dirty="0"/>
              <a:t>to mean 22.98977±0.00001. Therefore, the atomic mass of sodium </a:t>
            </a:r>
            <a:r>
              <a:rPr lang="en-ZA" dirty="0" smtClean="0"/>
              <a:t>is known </a:t>
            </a:r>
            <a:r>
              <a:rPr lang="en-ZA" dirty="0"/>
              <a:t>with more </a:t>
            </a:r>
            <a:r>
              <a:rPr lang="en-ZA" i="1" dirty="0"/>
              <a:t>certainty </a:t>
            </a:r>
            <a:r>
              <a:rPr lang="en-ZA" dirty="0"/>
              <a:t>than that of boron.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atomic masses in Table </a:t>
            </a:r>
            <a:r>
              <a:rPr lang="en-ZA" dirty="0" smtClean="0"/>
              <a:t>1.1 reflect </a:t>
            </a:r>
            <a:r>
              <a:rPr lang="en-ZA" dirty="0"/>
              <a:t>the fact that they are known with much more certainty for some elements (</a:t>
            </a:r>
            <a:r>
              <a:rPr lang="en-ZA" dirty="0" smtClean="0"/>
              <a:t>for example </a:t>
            </a:r>
            <a:r>
              <a:rPr lang="en-ZA" dirty="0"/>
              <a:t>fluorine, 18.998403) than for others (for example, calcium listed with </a:t>
            </a:r>
            <a:r>
              <a:rPr lang="en-ZA" dirty="0" smtClean="0"/>
              <a:t>an atomic </a:t>
            </a:r>
            <a:r>
              <a:rPr lang="en-ZA" dirty="0"/>
              <a:t>mass of 40.08).</a:t>
            </a:r>
          </a:p>
          <a:p>
            <a:r>
              <a:rPr lang="en-ZA" dirty="0"/>
              <a:t>The rules for expressing significant digits are summarized in Table 1.3. It </a:t>
            </a:r>
            <a:r>
              <a:rPr lang="en-ZA" dirty="0" smtClean="0"/>
              <a:t>is important </a:t>
            </a:r>
            <a:r>
              <a:rPr lang="en-ZA" dirty="0"/>
              <a:t>to express numbers to the correct number of significant digits in </a:t>
            </a:r>
            <a:r>
              <a:rPr lang="en-ZA" dirty="0" smtClean="0"/>
              <a:t>chemical calculations </a:t>
            </a:r>
            <a:r>
              <a:rPr lang="en-ZA" dirty="0"/>
              <a:t>and in the laboratory.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use of too many digits implies an accuracy </a:t>
            </a:r>
            <a:r>
              <a:rPr lang="en-ZA" dirty="0" smtClean="0"/>
              <a:t>in the </a:t>
            </a:r>
            <a:r>
              <a:rPr lang="en-ZA" dirty="0"/>
              <a:t>number that does not exist and is misleading.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use of too few significant </a:t>
            </a:r>
            <a:r>
              <a:rPr lang="en-ZA" dirty="0" smtClean="0"/>
              <a:t>digits does </a:t>
            </a:r>
            <a:r>
              <a:rPr lang="en-ZA" dirty="0"/>
              <a:t>not express the number to the degree of accuracy to which it is known.</a:t>
            </a:r>
          </a:p>
        </p:txBody>
      </p:sp>
    </p:spTree>
    <p:extLst>
      <p:ext uri="{BB962C8B-B14F-4D97-AF65-F5344CB8AC3E}">
        <p14:creationId xmlns:p14="http://schemas.microsoft.com/office/powerpoint/2010/main" val="17362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/>
          </a:bodyPr>
          <a:lstStyle/>
          <a:p>
            <a:r>
              <a:rPr lang="en-ZA" dirty="0" smtClean="0"/>
              <a:t>.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1206927"/>
              </p:ext>
            </p:extLst>
          </p:nvPr>
        </p:nvGraphicFramePr>
        <p:xfrm>
          <a:off x="395536" y="188640"/>
          <a:ext cx="8518848" cy="581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89"/>
                <a:gridCol w="1490263"/>
                <a:gridCol w="5350496"/>
              </a:tblGrid>
              <a:tr h="634463">
                <a:tc gridSpan="3">
                  <a:txBody>
                    <a:bodyPr/>
                    <a:lstStyle/>
                    <a:p>
                      <a:r>
                        <a:rPr lang="en-ZA" sz="2800" b="1" dirty="0" smtClean="0"/>
                        <a:t>Table 1.3 Rules for Use of Significant Digits</a:t>
                      </a:r>
                      <a:endParaRPr lang="en-ZA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ZA" sz="2000" dirty="0"/>
                    </a:p>
                  </a:txBody>
                  <a:tcPr/>
                </a:tc>
              </a:tr>
              <a:tr h="634463">
                <a:tc>
                  <a:txBody>
                    <a:bodyPr/>
                    <a:lstStyle/>
                    <a:p>
                      <a:pPr algn="l"/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Example Number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No of sig digits 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Rule</a:t>
                      </a:r>
                      <a:endParaRPr lang="en-ZA" sz="2000" dirty="0" smtClean="0"/>
                    </a:p>
                    <a:p>
                      <a:pPr algn="l"/>
                      <a:endParaRPr lang="en-ZA" sz="2000" dirty="0"/>
                    </a:p>
                  </a:txBody>
                  <a:tcPr/>
                </a:tc>
              </a:tr>
              <a:tr h="551379">
                <a:tc>
                  <a:txBody>
                    <a:bodyPr/>
                    <a:lstStyle/>
                    <a:p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11.397 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5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Non-zero digits in a number are always significant.</a:t>
                      </a:r>
                    </a:p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1,1,3,9, and 7 in this number are each significant.</a:t>
                      </a:r>
                    </a:p>
                  </a:txBody>
                  <a:tcPr/>
                </a:tc>
              </a:tr>
              <a:tr h="551379">
                <a:tc>
                  <a:txBody>
                    <a:bodyPr/>
                    <a:lstStyle/>
                    <a:p>
                      <a:r>
                        <a:rPr lang="en-ZA" dirty="0" smtClean="0"/>
                        <a:t>140.039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Zeros between non-zero digits are significant. The 1,</a:t>
                      </a:r>
                    </a:p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 0, 0, 3, and 9 in this number are each significant.</a:t>
                      </a:r>
                      <a:endParaRPr lang="en-ZA" dirty="0" smtClean="0"/>
                    </a:p>
                  </a:txBody>
                  <a:tcPr/>
                </a:tc>
              </a:tr>
              <a:tr h="551379">
                <a:tc>
                  <a:txBody>
                    <a:bodyPr/>
                    <a:lstStyle/>
                    <a:p>
                      <a:r>
                        <a:rPr lang="en-ZA" dirty="0" smtClean="0"/>
                        <a:t>0.000329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Zeros on the left of the first non-zero digit are not significant because they are used only to locate the decimal point. Only 3, 2, and 9 in this number are significant.</a:t>
                      </a:r>
                      <a:endParaRPr lang="en-ZA" dirty="0"/>
                    </a:p>
                  </a:txBody>
                  <a:tcPr/>
                </a:tc>
              </a:tr>
              <a:tr h="551379"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Zeros to the right of a decimal point that are preceded by a significant figure are significant. All three 0s, as well as the 7, are significant.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/>
          </a:bodyPr>
          <a:lstStyle/>
          <a:p>
            <a:r>
              <a:rPr lang="en-ZA" dirty="0" smtClean="0"/>
              <a:t>.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7756321"/>
              </p:ext>
            </p:extLst>
          </p:nvPr>
        </p:nvGraphicFramePr>
        <p:xfrm>
          <a:off x="179511" y="0"/>
          <a:ext cx="8734873" cy="66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43"/>
                <a:gridCol w="1528054"/>
                <a:gridCol w="5486176"/>
              </a:tblGrid>
              <a:tr h="646263">
                <a:tc gridSpan="3">
                  <a:txBody>
                    <a:bodyPr/>
                    <a:lstStyle/>
                    <a:p>
                      <a:r>
                        <a:rPr lang="en-ZA" sz="2800" b="1" dirty="0" smtClean="0"/>
                        <a:t>Table 1.3 Rules for Use of Significant Digits</a:t>
                      </a:r>
                      <a:endParaRPr lang="en-ZA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ZA" sz="2000" dirty="0"/>
                    </a:p>
                  </a:txBody>
                  <a:tcPr/>
                </a:tc>
              </a:tr>
              <a:tr h="714078">
                <a:tc>
                  <a:txBody>
                    <a:bodyPr/>
                    <a:lstStyle/>
                    <a:p>
                      <a:pPr algn="l"/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Example Number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No of sig digits 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b="0" i="0" u="none" strike="noStrike" baseline="0" dirty="0" smtClean="0">
                          <a:latin typeface="Times New Roman"/>
                        </a:rPr>
                        <a:t>Rule</a:t>
                      </a:r>
                      <a:endParaRPr lang="en-ZA" sz="2000" dirty="0" smtClean="0"/>
                    </a:p>
                    <a:p>
                      <a:pPr algn="l"/>
                      <a:endParaRPr lang="en-ZA" sz="2000" dirty="0"/>
                    </a:p>
                  </a:txBody>
                  <a:tcPr/>
                </a:tc>
              </a:tr>
              <a:tr h="1769673">
                <a:tc>
                  <a:txBody>
                    <a:bodyPr/>
                    <a:lstStyle/>
                    <a:p>
                      <a:r>
                        <a:rPr lang="en-ZA" dirty="0" smtClean="0"/>
                        <a:t>32000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Uncertain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The number of significant digits in a number with</a:t>
                      </a:r>
                    </a:p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zeros to the left, but not to the right of a decimal</a:t>
                      </a:r>
                    </a:p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(1700, 110 000) may be uncertain. Such</a:t>
                      </a:r>
                    </a:p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numbers should be written in exponential notation.</a:t>
                      </a:r>
                      <a:endParaRPr lang="en-ZA" dirty="0"/>
                    </a:p>
                  </a:txBody>
                  <a:tcPr/>
                </a:tc>
              </a:tr>
              <a:tr h="1490251">
                <a:tc>
                  <a:txBody>
                    <a:bodyPr/>
                    <a:lstStyle/>
                    <a:p>
                      <a:r>
                        <a:rPr lang="en-ZA" dirty="0" smtClean="0"/>
                        <a:t>3.20</a:t>
                      </a:r>
                      <a:r>
                        <a:rPr lang="en-ZA" baseline="0" dirty="0" smtClean="0"/>
                        <a:t> x 10</a:t>
                      </a:r>
                      <a:r>
                        <a:rPr lang="en-ZA" baseline="30000" dirty="0" smtClean="0"/>
                        <a:t>3</a:t>
                      </a:r>
                      <a:endParaRPr lang="en-ZA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The number of significant digits in a number written in exponential notation is equal to the number of significant digits in the decimal portion.</a:t>
                      </a:r>
                      <a:endParaRPr lang="en-ZA" dirty="0"/>
                    </a:p>
                  </a:txBody>
                  <a:tcPr/>
                </a:tc>
              </a:tr>
              <a:tr h="2049095">
                <a:tc>
                  <a:txBody>
                    <a:bodyPr/>
                    <a:lstStyle/>
                    <a:p>
                      <a:r>
                        <a:rPr lang="en-ZA" dirty="0" smtClean="0"/>
                        <a:t>Exact</a:t>
                      </a:r>
                      <a:r>
                        <a:rPr lang="en-ZA" baseline="0" dirty="0" smtClean="0"/>
                        <a:t> 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Unlimited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Some numbers, such as the amount of money that one expects to receive when cashing a check or the number of children claimed for income tax exemptions, are defined as </a:t>
                      </a:r>
                      <a:r>
                        <a:rPr kumimoji="0" lang="en-Z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numbers </a:t>
                      </a:r>
                      <a:r>
                        <a:rPr kumimoji="0" lang="en-Z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without any uncertainty.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9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Referring </a:t>
            </a:r>
            <a:r>
              <a:rPr lang="en-ZA" dirty="0"/>
              <a:t>to Table 1.3, give the number of significant digits and the rule(s)</a:t>
            </a:r>
          </a:p>
          <a:p>
            <a:r>
              <a:rPr lang="en-ZA" dirty="0"/>
              <a:t>upon which they are based for each of the following numbers</a:t>
            </a:r>
            <a:r>
              <a:rPr lang="en-ZA" dirty="0" smtClean="0"/>
              <a:t>:</a:t>
            </a:r>
            <a:endParaRPr lang="en-ZA" dirty="0"/>
          </a:p>
          <a:p>
            <a:r>
              <a:rPr lang="pt-BR" dirty="0"/>
              <a:t>(a) </a:t>
            </a:r>
            <a:r>
              <a:rPr lang="pt-BR" dirty="0" smtClean="0"/>
              <a:t>17.000             (</a:t>
            </a:r>
            <a:r>
              <a:rPr lang="pt-BR" dirty="0"/>
              <a:t>b) 9.5378 </a:t>
            </a:r>
            <a:r>
              <a:rPr lang="pt-BR" dirty="0" smtClean="0"/>
              <a:t>             (</a:t>
            </a:r>
            <a:r>
              <a:rPr lang="pt-BR" dirty="0"/>
              <a:t>c) 7.001</a:t>
            </a:r>
          </a:p>
          <a:p>
            <a:r>
              <a:rPr lang="en-ZA" dirty="0"/>
              <a:t>(d) $50 </a:t>
            </a:r>
            <a:r>
              <a:rPr lang="en-ZA" dirty="0" smtClean="0"/>
              <a:t>                 (</a:t>
            </a:r>
            <a:r>
              <a:rPr lang="en-ZA" dirty="0"/>
              <a:t>e) 0.00300 </a:t>
            </a:r>
            <a:r>
              <a:rPr lang="en-ZA" dirty="0" smtClean="0"/>
              <a:t>          (</a:t>
            </a:r>
            <a:r>
              <a:rPr lang="en-ZA" dirty="0"/>
              <a:t>f) 7400</a:t>
            </a:r>
          </a:p>
          <a:p>
            <a:r>
              <a:rPr lang="pt-BR" dirty="0"/>
              <a:t>(g) 6.207 </a:t>
            </a:r>
            <a:r>
              <a:rPr lang="pt-BR" dirty="0" smtClean="0"/>
              <a:t>x </a:t>
            </a:r>
            <a:r>
              <a:rPr lang="pt-BR" dirty="0"/>
              <a:t>10</a:t>
            </a:r>
            <a:r>
              <a:rPr lang="pt-BR" baseline="30000" dirty="0"/>
              <a:t>-7 </a:t>
            </a:r>
            <a:r>
              <a:rPr lang="pt-BR" baseline="30000" dirty="0" smtClean="0"/>
              <a:t>     </a:t>
            </a:r>
            <a:r>
              <a:rPr lang="pt-BR" dirty="0" smtClean="0"/>
              <a:t>(</a:t>
            </a:r>
            <a:r>
              <a:rPr lang="pt-BR" dirty="0"/>
              <a:t>h) 13.5269184 </a:t>
            </a:r>
            <a:r>
              <a:rPr lang="pt-BR" dirty="0" smtClean="0"/>
              <a:t>     (</a:t>
            </a:r>
            <a:r>
              <a:rPr lang="pt-BR" dirty="0"/>
              <a:t>i) 0.05029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Answers: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(</a:t>
            </a:r>
            <a:r>
              <a:rPr lang="en-ZA" dirty="0"/>
              <a:t>a) 5, Rule 4;  </a:t>
            </a:r>
            <a:r>
              <a:rPr lang="en-ZA" dirty="0" smtClean="0"/>
              <a:t>(</a:t>
            </a:r>
            <a:r>
              <a:rPr lang="en-ZA" dirty="0"/>
              <a:t>b) 5, Rule 1</a:t>
            </a:r>
            <a:r>
              <a:rPr lang="en-ZA" dirty="0" smtClean="0"/>
              <a:t>;  </a:t>
            </a:r>
            <a:r>
              <a:rPr lang="en-ZA" dirty="0"/>
              <a:t>(c) 4, Rule 2</a:t>
            </a:r>
            <a:r>
              <a:rPr lang="en-ZA" dirty="0" smtClean="0"/>
              <a:t>;</a:t>
            </a:r>
          </a:p>
          <a:p>
            <a:endParaRPr lang="en-ZA" dirty="0" smtClean="0"/>
          </a:p>
          <a:p>
            <a:r>
              <a:rPr lang="en-ZA" dirty="0" smtClean="0"/>
              <a:t>(</a:t>
            </a:r>
            <a:r>
              <a:rPr lang="en-ZA" dirty="0"/>
              <a:t>d) exact number; (e) 3, Rules </a:t>
            </a:r>
            <a:r>
              <a:rPr lang="en-ZA" dirty="0" smtClean="0"/>
              <a:t>3 and </a:t>
            </a:r>
            <a:r>
              <a:rPr lang="en-ZA" dirty="0"/>
              <a:t>4; (f) uncertain, Rule 5</a:t>
            </a:r>
            <a:r>
              <a:rPr lang="en-ZA" dirty="0" smtClean="0"/>
              <a:t>;</a:t>
            </a:r>
          </a:p>
          <a:p>
            <a:r>
              <a:rPr lang="en-ZA" dirty="0" smtClean="0"/>
              <a:t>(</a:t>
            </a:r>
            <a:r>
              <a:rPr lang="en-ZA" dirty="0"/>
              <a:t>g) 4, Rule 6; (h) 9, Rule 1; (i) 4 Rules 2 and 3</a:t>
            </a:r>
          </a:p>
        </p:txBody>
      </p:sp>
    </p:spTree>
    <p:extLst>
      <p:ext uri="{BB962C8B-B14F-4D97-AF65-F5344CB8AC3E}">
        <p14:creationId xmlns:p14="http://schemas.microsoft.com/office/powerpoint/2010/main" val="345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Significant Figures in </a:t>
            </a:r>
            <a:r>
              <a:rPr lang="en-ZA" b="1" dirty="0" smtClean="0"/>
              <a:t>Calculations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After </a:t>
            </a:r>
            <a:r>
              <a:rPr lang="en-ZA" dirty="0"/>
              <a:t>numbers are obtained by a laboratory measurement, they are </a:t>
            </a:r>
            <a:r>
              <a:rPr lang="en-ZA" dirty="0" smtClean="0"/>
              <a:t>normally subjected </a:t>
            </a:r>
            <a:r>
              <a:rPr lang="en-ZA" dirty="0"/>
              <a:t>to mathematical operations to get the desired final result. </a:t>
            </a:r>
            <a:endParaRPr lang="en-ZA" dirty="0" smtClean="0"/>
          </a:p>
          <a:p>
            <a:r>
              <a:rPr lang="en-ZA" dirty="0" smtClean="0"/>
              <a:t>It </a:t>
            </a:r>
            <a:r>
              <a:rPr lang="en-ZA" dirty="0"/>
              <a:t>is important </a:t>
            </a:r>
            <a:r>
              <a:rPr lang="en-ZA" dirty="0" smtClean="0"/>
              <a:t>that the </a:t>
            </a:r>
            <a:r>
              <a:rPr lang="en-ZA" dirty="0"/>
              <a:t>answer have the correct number of significant figures. </a:t>
            </a:r>
            <a:endParaRPr lang="en-ZA" dirty="0" smtClean="0"/>
          </a:p>
          <a:p>
            <a:r>
              <a:rPr lang="en-ZA" dirty="0" smtClean="0"/>
              <a:t>It </a:t>
            </a:r>
            <a:r>
              <a:rPr lang="en-ZA" dirty="0"/>
              <a:t>should </a:t>
            </a:r>
            <a:r>
              <a:rPr lang="en-ZA" b="1" dirty="0" smtClean="0"/>
              <a:t>NOT</a:t>
            </a:r>
            <a:r>
              <a:rPr lang="en-ZA" dirty="0" smtClean="0"/>
              <a:t> </a:t>
            </a:r>
            <a:r>
              <a:rPr lang="en-ZA" dirty="0"/>
              <a:t>have so </a:t>
            </a:r>
            <a:r>
              <a:rPr lang="en-ZA" dirty="0" smtClean="0"/>
              <a:t>few that </a:t>
            </a:r>
            <a:r>
              <a:rPr lang="en-ZA" dirty="0"/>
              <a:t>accuracy is sacrificed or so many that an unjustified degree of accuracy </a:t>
            </a:r>
            <a:r>
              <a:rPr lang="en-ZA" dirty="0" smtClean="0"/>
              <a:t>is implied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two major rules that apply, one </a:t>
            </a:r>
            <a:r>
              <a:rPr lang="en-ZA" dirty="0" smtClean="0"/>
              <a:t>for addition</a:t>
            </a:r>
          </a:p>
          <a:p>
            <a:r>
              <a:rPr lang="en-ZA" dirty="0" smtClean="0"/>
              <a:t>/subtraction</a:t>
            </a:r>
            <a:r>
              <a:rPr lang="en-ZA" dirty="0"/>
              <a:t>, the other </a:t>
            </a:r>
            <a:r>
              <a:rPr lang="en-ZA" dirty="0" smtClean="0"/>
              <a:t>for multiplication /division</a:t>
            </a:r>
            <a:r>
              <a:rPr lang="en-ZA" dirty="0"/>
              <a:t>, are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0374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In addition and </a:t>
            </a:r>
            <a:r>
              <a:rPr lang="en-ZA" b="1" dirty="0" smtClean="0"/>
              <a:t>subtraction of Sig figures.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1. In addition and subtraction, the number of digits retained to the right of</a:t>
            </a:r>
          </a:p>
          <a:p>
            <a:r>
              <a:rPr lang="en-ZA" dirty="0"/>
              <a:t>the decimal point should be the same as that in the number in the </a:t>
            </a:r>
            <a:r>
              <a:rPr lang="en-ZA" dirty="0" smtClean="0"/>
              <a:t>calculation with </a:t>
            </a:r>
            <a:r>
              <a:rPr lang="en-ZA" dirty="0"/>
              <a:t>the fewest such digits.</a:t>
            </a:r>
          </a:p>
          <a:p>
            <a:r>
              <a:rPr lang="en-ZA" dirty="0"/>
              <a:t>Example: 273.591 + 1.00327 + 229.13 = 503.72427 is rounded to </a:t>
            </a:r>
            <a:r>
              <a:rPr lang="en-ZA" dirty="0" smtClean="0"/>
              <a:t>503.72 because </a:t>
            </a:r>
            <a:r>
              <a:rPr lang="en-ZA" dirty="0"/>
              <a:t>229.13 has only two significant digits beyond the decimal.</a:t>
            </a:r>
          </a:p>
          <a:p>
            <a:r>
              <a:rPr lang="en-ZA" dirty="0"/>
              <a:t>Example: 313.4 + 11.0785 + 229.13 = 553.6085 is rounded to </a:t>
            </a:r>
            <a:r>
              <a:rPr lang="en-ZA" dirty="0" smtClean="0"/>
              <a:t>553.6 because </a:t>
            </a:r>
            <a:r>
              <a:rPr lang="en-ZA" dirty="0"/>
              <a:t>313.4 has only one significant digit beyond the decimal.</a:t>
            </a:r>
          </a:p>
        </p:txBody>
      </p:sp>
    </p:spTree>
    <p:extLst>
      <p:ext uri="{BB962C8B-B14F-4D97-AF65-F5344CB8AC3E}">
        <p14:creationId xmlns:p14="http://schemas.microsoft.com/office/powerpoint/2010/main" val="4215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Multiplication/Division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ZA" dirty="0" smtClean="0"/>
                  <a:t>2. The number of significant figures in the result of multiplication/division should </a:t>
                </a:r>
                <a:r>
                  <a:rPr lang="en-ZA" dirty="0"/>
                  <a:t>be the same as that in the number in the calculation having </a:t>
                </a:r>
                <a:r>
                  <a:rPr lang="en-ZA" dirty="0" smtClean="0"/>
                  <a:t>the </a:t>
                </a:r>
                <a:r>
                  <a:rPr lang="en-ZA" b="1" i="1" dirty="0" smtClean="0"/>
                  <a:t>fewest </a:t>
                </a:r>
                <a:r>
                  <a:rPr lang="en-ZA" b="1" i="1" dirty="0"/>
                  <a:t>significant figures</a:t>
                </a:r>
                <a:r>
                  <a:rPr lang="en-ZA" dirty="0"/>
                  <a:t>.</a:t>
                </a:r>
              </a:p>
              <a:p>
                <a:r>
                  <a:rPr lang="en-ZA" dirty="0" smtClean="0"/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3.7218 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4.019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10−3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1.48 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ZA" dirty="0"/>
                  <a:t> 1.0106699 </a:t>
                </a:r>
                <a:r>
                  <a:rPr lang="en-ZA" dirty="0" smtClean="0"/>
                  <a:t>x </a:t>
                </a:r>
                <a:r>
                  <a:rPr lang="en-ZA" dirty="0"/>
                  <a:t>10</a:t>
                </a:r>
                <a:r>
                  <a:rPr lang="en-ZA" baseline="30000" dirty="0"/>
                  <a:t>-2</a:t>
                </a:r>
                <a:r>
                  <a:rPr lang="en-ZA" dirty="0"/>
                  <a:t> is rounded </a:t>
                </a:r>
                <a:r>
                  <a:rPr lang="en-ZA" dirty="0" smtClean="0"/>
                  <a:t>to</a:t>
                </a:r>
              </a:p>
              <a:p>
                <a:pPr marL="0" indent="0">
                  <a:buNone/>
                </a:pPr>
                <a:r>
                  <a:rPr lang="en-ZA" dirty="0" smtClean="0"/>
                  <a:t>     1.01 </a:t>
                </a:r>
                <a:r>
                  <a:rPr lang="en-ZA" dirty="0"/>
                  <a:t>x10-2 (</a:t>
                </a:r>
                <a:r>
                  <a:rPr lang="en-ZA" sz="2300" dirty="0"/>
                  <a:t>3 significant figures because 1.48 has only 3 significant </a:t>
                </a:r>
                <a:r>
                  <a:rPr lang="en-ZA" sz="2300" dirty="0" smtClean="0"/>
                  <a:t>figures</a:t>
                </a:r>
                <a:r>
                  <a:rPr lang="en-ZA" dirty="0" smtClean="0"/>
                  <a:t>)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r>
                  <a:rPr lang="en-ZA" dirty="0" smtClean="0"/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5.27821 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107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7.245 </m:t>
                        </m:r>
                        <m:r>
                          <m:rPr>
                            <m:nor/>
                          </m:rPr>
                          <a:rPr lang="en-ZA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</m:t>
                        </m:r>
                        <m:r>
                          <m:rPr>
                            <m:nor/>
                          </m:rPr>
                          <a:rPr lang="en-ZA" baseline="30000" dirty="0"/>
                          <m:t>−5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1.00732 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ZA" dirty="0" smtClean="0"/>
                  <a:t>= 3.7962744 x 10</a:t>
                </a:r>
                <a:r>
                  <a:rPr lang="en-ZA" baseline="30000" dirty="0" smtClean="0"/>
                  <a:t>3</a:t>
                </a:r>
                <a:r>
                  <a:rPr lang="en-ZA" dirty="0" smtClean="0"/>
                  <a:t> is rounded</a:t>
                </a:r>
              </a:p>
              <a:p>
                <a:pPr marL="0" indent="0">
                  <a:buNone/>
                </a:pPr>
                <a:r>
                  <a:rPr lang="en-ZA" dirty="0" smtClean="0"/>
                  <a:t>    to </a:t>
                </a:r>
                <a:r>
                  <a:rPr lang="en-ZA" dirty="0"/>
                  <a:t>3.796 </a:t>
                </a:r>
                <a:r>
                  <a:rPr lang="en-ZA" dirty="0" smtClean="0"/>
                  <a:t>x 10</a:t>
                </a:r>
                <a:r>
                  <a:rPr lang="en-ZA" baseline="30000" dirty="0" smtClean="0"/>
                  <a:t>3</a:t>
                </a:r>
                <a:r>
                  <a:rPr lang="en-ZA" dirty="0" smtClean="0"/>
                  <a:t> </a:t>
                </a:r>
                <a:r>
                  <a:rPr lang="en-ZA" sz="2100" dirty="0"/>
                  <a:t>(4 significant figures because 7.245 has only 4 </a:t>
                </a:r>
                <a:r>
                  <a:rPr lang="en-ZA" sz="2100" dirty="0" smtClean="0"/>
                  <a:t>significant figures)</a:t>
                </a:r>
              </a:p>
              <a:p>
                <a:pPr marL="0" indent="0">
                  <a:buNone/>
                </a:pPr>
                <a:endParaRPr lang="en-ZA" sz="2100" dirty="0"/>
              </a:p>
              <a:p>
                <a:r>
                  <a:rPr lang="en-ZA" dirty="0"/>
                  <a:t>It should be noted that an exact number is treated in calculations as though it has </a:t>
                </a:r>
                <a:r>
                  <a:rPr lang="en-ZA" dirty="0" smtClean="0"/>
                  <a:t>an unlimited </a:t>
                </a:r>
                <a:r>
                  <a:rPr lang="en-ZA" dirty="0"/>
                  <a:t>number of significant figures</a:t>
                </a:r>
                <a:r>
                  <a:rPr lang="en-ZA" dirty="0" smtClean="0"/>
                  <a:t>.</a:t>
                </a: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2133" r="-6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>
                <a:cs typeface="Trebuchet MS" pitchFamily="34" charset="0"/>
              </a:rPr>
              <a:t>Course Outline </a:t>
            </a:r>
            <a:r>
              <a:rPr lang="en-GB" altLang="en-US" u="sng" dirty="0">
                <a:cs typeface="Trebuchet MS" pitchFamily="34" charset="0"/>
              </a:rPr>
              <a:t>: </a:t>
            </a:r>
            <a:r>
              <a:rPr lang="en-GB" altLang="en-US" b="1" i="1" u="sng" dirty="0" err="1">
                <a:cs typeface="Trebuchet MS" pitchFamily="34" charset="0"/>
              </a:rPr>
              <a:t>contn</a:t>
            </a:r>
            <a:r>
              <a:rPr lang="en-GB" altLang="en-US" b="1" i="1" u="sng" dirty="0">
                <a:cs typeface="Trebuchet MS" pitchFamily="34" charset="0"/>
              </a:rPr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u="sng" dirty="0"/>
              <a:t>WEEK 9:</a:t>
            </a:r>
            <a:endParaRPr lang="en-ZA" dirty="0"/>
          </a:p>
          <a:p>
            <a:r>
              <a:rPr lang="en-GB" b="1" dirty="0" smtClean="0"/>
              <a:t>TOPIC</a:t>
            </a:r>
            <a:r>
              <a:rPr lang="en-GB" b="1" dirty="0"/>
              <a:t>: </a:t>
            </a:r>
            <a:r>
              <a:rPr lang="en-US" b="1" dirty="0"/>
              <a:t>CHAPTER 7: SOIL ENVIRONMENTAL CHEMISTRY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 Nature and Composition of Soil</a:t>
            </a:r>
            <a:br>
              <a:rPr lang="en-US" dirty="0"/>
            </a:br>
            <a:r>
              <a:rPr lang="en-US" dirty="0"/>
              <a:t>2 Acid-Base and Ion Exchange Reactions in Soils</a:t>
            </a:r>
            <a:br>
              <a:rPr lang="en-US" dirty="0"/>
            </a:br>
            <a:r>
              <a:rPr lang="en-US" dirty="0"/>
              <a:t>3 Macronutrients and Micronutrients in </a:t>
            </a:r>
            <a:r>
              <a:rPr lang="en-US" dirty="0" smtClean="0"/>
              <a:t>Soil</a:t>
            </a:r>
          </a:p>
          <a:p>
            <a:endParaRPr lang="en-ZA" dirty="0"/>
          </a:p>
          <a:p>
            <a:r>
              <a:rPr lang="en-GB" b="1" u="sng" dirty="0"/>
              <a:t>WEEK 10:</a:t>
            </a:r>
            <a:endParaRPr lang="en-ZA" dirty="0"/>
          </a:p>
          <a:p>
            <a:r>
              <a:rPr lang="en-GB" b="1" dirty="0"/>
              <a:t>TOPIC: </a:t>
            </a:r>
            <a:r>
              <a:rPr lang="en-US" b="1" dirty="0"/>
              <a:t>CHAPTER 7: SOIL ENVIRONMENTAL CHEMISTRY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 Fertilizers</a:t>
            </a:r>
            <a:br>
              <a:rPr lang="en-US" dirty="0"/>
            </a:br>
            <a:r>
              <a:rPr lang="en-US" dirty="0"/>
              <a:t>5 Wastes and Pollutants in Soil</a:t>
            </a:r>
            <a:br>
              <a:rPr lang="en-US" dirty="0"/>
            </a:br>
            <a:r>
              <a:rPr lang="en-US" dirty="0"/>
              <a:t>6 Soil Loss and Degradation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1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Exercise</a:t>
            </a:r>
            <a:endParaRPr lang="en-Z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ZA" dirty="0" smtClean="0"/>
                  <a:t>Express </a:t>
                </a:r>
                <a:r>
                  <a:rPr lang="en-ZA" dirty="0"/>
                  <a:t>each of the following to the correct number of </a:t>
                </a:r>
                <a:r>
                  <a:rPr lang="en-ZA" dirty="0" smtClean="0"/>
                  <a:t>significant figures</a:t>
                </a:r>
                <a:r>
                  <a:rPr lang="en-ZA" dirty="0"/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(a) 13.1 + 394.0000 + 8.1937 </a:t>
                </a:r>
                <a:r>
                  <a:rPr lang="pt-BR" dirty="0" smtClean="0"/>
                  <a:t>(</a:t>
                </a:r>
                <a:r>
                  <a:rPr lang="pt-BR" dirty="0"/>
                  <a:t>b) 1.57 </a:t>
                </a:r>
                <a:r>
                  <a:rPr lang="pt-BR" dirty="0" smtClean="0"/>
                  <a:t>x 10</a:t>
                </a:r>
                <a:r>
                  <a:rPr lang="pt-BR" baseline="30000" dirty="0" smtClean="0"/>
                  <a:t>-4</a:t>
                </a:r>
                <a:r>
                  <a:rPr lang="pt-BR" dirty="0" smtClean="0"/>
                  <a:t>  x 7.198 x </a:t>
                </a:r>
                <a:r>
                  <a:rPr lang="pt-BR" dirty="0"/>
                  <a:t>10</a:t>
                </a:r>
                <a:r>
                  <a:rPr lang="pt-BR" baseline="30000" dirty="0"/>
                  <a:t>-2</a:t>
                </a:r>
              </a:p>
              <a:p>
                <a:pPr marL="0" indent="0">
                  <a:buNone/>
                </a:pPr>
                <a:r>
                  <a:rPr lang="en-ZA" dirty="0"/>
                  <a:t>(c) 189.2003 - 13.47 - 2.563 </a:t>
                </a:r>
                <a:r>
                  <a:rPr lang="en-ZA" dirty="0" smtClean="0"/>
                  <a:t> (</a:t>
                </a:r>
                <a:r>
                  <a:rPr lang="en-ZA" dirty="0"/>
                  <a:t>d) 221.9 </a:t>
                </a:r>
                <a:r>
                  <a:rPr lang="en-ZA" dirty="0" smtClean="0"/>
                  <a:t>x </a:t>
                </a:r>
                <a:r>
                  <a:rPr lang="en-ZA" dirty="0"/>
                  <a:t>54.2  </a:t>
                </a:r>
                <a:r>
                  <a:rPr lang="en-ZA" dirty="0" smtClean="0"/>
                  <a:t>x 123.008</a:t>
                </a:r>
                <a:endParaRPr lang="en-ZA" dirty="0"/>
              </a:p>
              <a:p>
                <a:pPr marL="0" indent="0">
                  <a:buNone/>
                </a:pPr>
                <a:r>
                  <a:rPr lang="en-ZA" dirty="0"/>
                  <a:t>(e)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603.9 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21.7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0.039217</m:t>
                        </m:r>
                      </m:num>
                      <m:den>
                        <m:r>
                          <a:rPr lang="en-ZA" b="0" i="0" smtClean="0">
                            <a:latin typeface="Cambria Math"/>
                          </a:rPr>
                          <m:t>87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   </m:t>
                    </m:r>
                  </m:oMath>
                </a14:m>
                <a:endParaRPr lang="en-ZA" dirty="0" smtClean="0"/>
              </a:p>
              <a:p>
                <a:pPr marL="0" indent="0">
                  <a:buNone/>
                </a:pPr>
                <a:r>
                  <a:rPr lang="en-ZA" dirty="0" smtClean="0"/>
                  <a:t>(</a:t>
                </a:r>
                <a:r>
                  <a:rPr lang="en-ZA" dirty="0"/>
                  <a:t>f)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3.1789 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10−3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7.000032  </m:t>
                        </m:r>
                        <m:r>
                          <m:rPr>
                            <m:nor/>
                          </m:rPr>
                          <a:rPr lang="en-ZA" dirty="0"/>
                          <m:t>x</m:t>
                        </m:r>
                        <m:r>
                          <m:rPr>
                            <m:nor/>
                          </m:rPr>
                          <a:rPr lang="en-ZA" dirty="0"/>
                          <m:t> 104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27.130921 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=</m:t>
                    </m:r>
                  </m:oMath>
                </a14:m>
                <a:endParaRPr lang="en-ZA" baseline="30000" dirty="0"/>
              </a:p>
              <a:p>
                <a:pPr marL="0" indent="0">
                  <a:buNone/>
                </a:pPr>
                <a:r>
                  <a:rPr lang="en-ZA" dirty="0" smtClean="0"/>
                  <a:t>(</a:t>
                </a:r>
                <a:r>
                  <a:rPr lang="en-ZA" dirty="0"/>
                  <a:t>g) 100 </a:t>
                </a:r>
                <a:r>
                  <a:rPr lang="en-ZA" dirty="0" smtClean="0"/>
                  <a:t>x </a:t>
                </a:r>
                <a:r>
                  <a:rPr lang="en-ZA" dirty="0"/>
                  <a:t>0.7428 </a:t>
                </a:r>
                <a:r>
                  <a:rPr lang="en-ZA" dirty="0" smtClean="0"/>
                  <a:t>x </a:t>
                </a:r>
                <a:r>
                  <a:rPr lang="en-ZA" dirty="0"/>
                  <a:t>6.82197 (where 100 is an exact number</a:t>
                </a:r>
                <a:r>
                  <a:rPr lang="en-ZA" dirty="0" smtClean="0"/>
                  <a:t>)</a:t>
                </a: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19" t="-1067" r="-86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8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Answers: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(</a:t>
            </a:r>
            <a:r>
              <a:rPr lang="en-ZA" dirty="0"/>
              <a:t>a) 415.3, (b) 1.13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-5</a:t>
            </a:r>
            <a:r>
              <a:rPr lang="en-ZA" dirty="0"/>
              <a:t>, (c) 173.17, (d) 1.48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6</a:t>
            </a:r>
            <a:r>
              <a:rPr lang="en-ZA" dirty="0"/>
              <a:t>, (e) 5.9,</a:t>
            </a:r>
          </a:p>
          <a:p>
            <a:r>
              <a:rPr lang="en-ZA" dirty="0"/>
              <a:t>(f) 8.2019, (g) 506.7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303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Rounding </a:t>
            </a:r>
            <a:r>
              <a:rPr lang="en-ZA" b="1" dirty="0" smtClean="0"/>
              <a:t>Numbers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With </a:t>
            </a:r>
            <a:r>
              <a:rPr lang="en-ZA" dirty="0"/>
              <a:t>an electronic calculator it is easy to obtain a long string of digits that must </a:t>
            </a:r>
            <a:r>
              <a:rPr lang="en-ZA" dirty="0" smtClean="0"/>
              <a:t>be rounded </a:t>
            </a:r>
            <a:r>
              <a:rPr lang="en-ZA" dirty="0"/>
              <a:t>to the correct number of significant figures.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rules for doing this are </a:t>
            </a:r>
            <a:r>
              <a:rPr lang="en-ZA" dirty="0" smtClean="0"/>
              <a:t>the following</a:t>
            </a:r>
            <a:r>
              <a:rPr lang="en-ZA" dirty="0"/>
              <a:t>:</a:t>
            </a:r>
          </a:p>
          <a:p>
            <a:pPr marL="0" indent="0">
              <a:buNone/>
            </a:pPr>
            <a:r>
              <a:rPr lang="en-ZA" dirty="0"/>
              <a:t>1. If the digit to be dropped is 0, 1, 2, 3, or 4, leave the last digit unchanged</a:t>
            </a:r>
          </a:p>
          <a:p>
            <a:pPr marL="0" indent="0">
              <a:buNone/>
            </a:pPr>
            <a:r>
              <a:rPr lang="en-ZA" dirty="0"/>
              <a:t>Example: Round 4.17821 to 4 significant digits</a:t>
            </a:r>
          </a:p>
          <a:p>
            <a:pPr marL="0" indent="0">
              <a:buNone/>
            </a:pPr>
            <a:r>
              <a:rPr lang="en-ZA" dirty="0"/>
              <a:t>Answer: </a:t>
            </a:r>
            <a:r>
              <a:rPr lang="en-ZA" dirty="0" smtClean="0"/>
              <a:t>4.178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Last retained </a:t>
            </a:r>
            <a:r>
              <a:rPr lang="en-ZA" dirty="0" smtClean="0"/>
              <a:t>digit is 8. 2 is the digit </a:t>
            </a:r>
            <a:r>
              <a:rPr lang="en-ZA" dirty="0"/>
              <a:t>to be dropped</a:t>
            </a:r>
          </a:p>
          <a:p>
            <a:pPr marL="0" indent="0">
              <a:buNone/>
            </a:pPr>
            <a:r>
              <a:rPr lang="en-ZA" dirty="0"/>
              <a:t>2. If the digit to be dropped is 5,6,7,8 or 9, increase the last retained </a:t>
            </a:r>
            <a:r>
              <a:rPr lang="en-ZA" dirty="0" smtClean="0"/>
              <a:t>digit by </a:t>
            </a:r>
            <a:r>
              <a:rPr lang="en-ZA" dirty="0"/>
              <a:t>1</a:t>
            </a:r>
          </a:p>
          <a:p>
            <a:pPr marL="0" indent="0">
              <a:buNone/>
            </a:pPr>
            <a:r>
              <a:rPr lang="en-ZA" dirty="0"/>
              <a:t>Example: Round 4.17821 to 3 significant </a:t>
            </a:r>
            <a:r>
              <a:rPr lang="en-ZA" dirty="0" smtClean="0"/>
              <a:t>digits   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Answer: 4.18</a:t>
            </a:r>
          </a:p>
          <a:p>
            <a:pPr marL="0" indent="0">
              <a:buNone/>
            </a:pPr>
            <a:r>
              <a:rPr lang="en-ZA" dirty="0"/>
              <a:t>Last retained digit </a:t>
            </a:r>
            <a:r>
              <a:rPr lang="en-ZA" dirty="0" smtClean="0"/>
              <a:t>is 7. Digit </a:t>
            </a:r>
            <a:r>
              <a:rPr lang="en-ZA" dirty="0"/>
              <a:t>to be </a:t>
            </a:r>
            <a:r>
              <a:rPr lang="en-ZA" dirty="0" smtClean="0"/>
              <a:t>dropped is 8, so increase 7 by 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0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Use of Three Significant </a:t>
            </a:r>
            <a:r>
              <a:rPr lang="en-ZA" b="1" dirty="0" smtClean="0"/>
              <a:t>Digits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It </a:t>
            </a:r>
            <a:r>
              <a:rPr lang="en-ZA" dirty="0"/>
              <a:t>is possible to become thoroughly confused about how many significant </a:t>
            </a:r>
            <a:r>
              <a:rPr lang="en-ZA" dirty="0" smtClean="0"/>
              <a:t>figures to </a:t>
            </a:r>
            <a:r>
              <a:rPr lang="en-ZA" dirty="0"/>
              <a:t>retain in an answer. </a:t>
            </a:r>
            <a:endParaRPr lang="en-ZA" dirty="0" smtClean="0"/>
          </a:p>
          <a:p>
            <a:r>
              <a:rPr lang="en-ZA" dirty="0" smtClean="0"/>
              <a:t>In </a:t>
            </a:r>
            <a:r>
              <a:rPr lang="en-ZA" dirty="0"/>
              <a:t>such a case it is often permissible to use 3 significant figures.</a:t>
            </a:r>
          </a:p>
          <a:p>
            <a:r>
              <a:rPr lang="en-ZA" dirty="0"/>
              <a:t>Generally, this gives sufficient accuracy without doing grievous harm to the </a:t>
            </a:r>
            <a:r>
              <a:rPr lang="en-ZA" dirty="0" smtClean="0"/>
              <a:t>concept of </a:t>
            </a:r>
            <a:r>
              <a:rPr lang="en-ZA" dirty="0"/>
              <a:t>significant figures.</a:t>
            </a:r>
          </a:p>
        </p:txBody>
      </p:sp>
    </p:spTree>
    <p:extLst>
      <p:ext uri="{BB962C8B-B14F-4D97-AF65-F5344CB8AC3E}">
        <p14:creationId xmlns:p14="http://schemas.microsoft.com/office/powerpoint/2010/main" val="36849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02968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MEASUREMENTS AND SYSTEMS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The </a:t>
            </a:r>
            <a:r>
              <a:rPr lang="en-ZA" dirty="0"/>
              <a:t>development of chemistry has depended strongly upon careful measurements.</a:t>
            </a:r>
          </a:p>
          <a:p>
            <a:r>
              <a:rPr lang="en-ZA" dirty="0"/>
              <a:t>Historically, measurements of the quantities of substances reacting and </a:t>
            </a:r>
            <a:r>
              <a:rPr lang="en-ZA" dirty="0" smtClean="0"/>
              <a:t>produced in </a:t>
            </a:r>
            <a:r>
              <a:rPr lang="en-ZA" dirty="0"/>
              <a:t>chemical reactions have allowed the explanation of the fundamental </a:t>
            </a:r>
            <a:r>
              <a:rPr lang="en-ZA" dirty="0" smtClean="0"/>
              <a:t>nature of </a:t>
            </a:r>
            <a:r>
              <a:rPr lang="en-ZA" dirty="0"/>
              <a:t>chemistry. </a:t>
            </a:r>
            <a:endParaRPr lang="en-ZA" dirty="0" smtClean="0"/>
          </a:p>
          <a:p>
            <a:r>
              <a:rPr lang="en-ZA" dirty="0" smtClean="0"/>
              <a:t>Exact </a:t>
            </a:r>
            <a:r>
              <a:rPr lang="en-ZA" dirty="0"/>
              <a:t>measurements continue to be of the utmost importance </a:t>
            </a:r>
            <a:r>
              <a:rPr lang="en-ZA" dirty="0" smtClean="0"/>
              <a:t>in chemistry </a:t>
            </a:r>
            <a:r>
              <a:rPr lang="en-ZA" dirty="0"/>
              <a:t>and are facilitated by increasing sophisticated instrumentation. </a:t>
            </a:r>
            <a:endParaRPr lang="en-ZA" dirty="0" smtClean="0"/>
          </a:p>
          <a:p>
            <a:r>
              <a:rPr lang="en-ZA" dirty="0" smtClean="0"/>
              <a:t>For example, atmospheric </a:t>
            </a:r>
            <a:r>
              <a:rPr lang="en-ZA" dirty="0"/>
              <a:t>chemists can determine a small degree of stratospheric ozone </a:t>
            </a:r>
            <a:r>
              <a:rPr lang="en-ZA" dirty="0" smtClean="0"/>
              <a:t>depletion by </a:t>
            </a:r>
            <a:r>
              <a:rPr lang="en-ZA" dirty="0"/>
              <a:t>measuring minute amounts of ultraviolet radiation absorbed by ozone </a:t>
            </a:r>
            <a:r>
              <a:rPr lang="en-ZA" dirty="0" smtClean="0"/>
              <a:t>with </a:t>
            </a:r>
            <a:r>
              <a:rPr lang="en-ZA" dirty="0"/>
              <a:t>satellite-mounted instruments</a:t>
            </a:r>
            <a:r>
              <a:rPr lang="en-ZA" dirty="0" smtClean="0"/>
              <a:t>.</a:t>
            </a:r>
          </a:p>
          <a:p>
            <a:r>
              <a:rPr lang="en-ZA" dirty="0" smtClean="0"/>
              <a:t>Determinations </a:t>
            </a:r>
            <a:r>
              <a:rPr lang="en-ZA" dirty="0"/>
              <a:t>of a part per trillion or less of a </a:t>
            </a:r>
            <a:r>
              <a:rPr lang="en-ZA" dirty="0" smtClean="0"/>
              <a:t>toxic substance </a:t>
            </a:r>
            <a:r>
              <a:rPr lang="en-ZA" dirty="0"/>
              <a:t>in water may serve to trace the source of a hazardous pollutant. </a:t>
            </a:r>
            <a:endParaRPr lang="en-ZA" dirty="0" smtClean="0"/>
          </a:p>
          <a:p>
            <a:r>
              <a:rPr lang="en-ZA" dirty="0" smtClean="0"/>
              <a:t>This section </a:t>
            </a:r>
            <a:r>
              <a:rPr lang="en-ZA" dirty="0"/>
              <a:t>discusses the basic measurements commonly made in chemistry </a:t>
            </a:r>
            <a:r>
              <a:rPr lang="en-ZA" dirty="0" smtClean="0"/>
              <a:t>and environmental </a:t>
            </a:r>
            <a:r>
              <a:rPr lang="en-ZA" dirty="0"/>
              <a:t>chemistry.</a:t>
            </a:r>
          </a:p>
        </p:txBody>
      </p:sp>
    </p:spTree>
    <p:extLst>
      <p:ext uri="{BB962C8B-B14F-4D97-AF65-F5344CB8AC3E}">
        <p14:creationId xmlns:p14="http://schemas.microsoft.com/office/powerpoint/2010/main" val="23735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SI Units of </a:t>
            </a:r>
            <a:r>
              <a:rPr lang="en-ZA" b="1" dirty="0" smtClean="0"/>
              <a:t>Measurement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Several </a:t>
            </a:r>
            <a:r>
              <a:rPr lang="en-ZA" dirty="0"/>
              <a:t>systems of measurement are used in chemistry and </a:t>
            </a:r>
            <a:r>
              <a:rPr lang="en-ZA" dirty="0" smtClean="0"/>
              <a:t>environmental chemistry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most systematic of these is the </a:t>
            </a:r>
            <a:r>
              <a:rPr lang="en-ZA" b="1" dirty="0"/>
              <a:t>International System of </a:t>
            </a:r>
            <a:r>
              <a:rPr lang="en-ZA" b="1" dirty="0" smtClean="0"/>
              <a:t>Units</a:t>
            </a:r>
            <a:r>
              <a:rPr lang="en-ZA" dirty="0" smtClean="0"/>
              <a:t>, abbreviated </a:t>
            </a:r>
            <a:r>
              <a:rPr lang="en-ZA" b="1" dirty="0"/>
              <a:t>SI</a:t>
            </a:r>
            <a:r>
              <a:rPr lang="en-ZA" dirty="0"/>
              <a:t>, a self-consistent set of units based upon the metric system </a:t>
            </a:r>
            <a:r>
              <a:rPr lang="en-ZA" dirty="0" smtClean="0"/>
              <a:t>recommended in </a:t>
            </a:r>
            <a:r>
              <a:rPr lang="en-ZA" dirty="0"/>
              <a:t>1960 by the General Conference of </a:t>
            </a:r>
            <a:r>
              <a:rPr lang="en-ZA" dirty="0" smtClean="0"/>
              <a:t>Weights and Measures to </a:t>
            </a:r>
            <a:r>
              <a:rPr lang="en-ZA" dirty="0"/>
              <a:t>simplify </a:t>
            </a:r>
            <a:r>
              <a:rPr lang="en-ZA" dirty="0" smtClean="0"/>
              <a:t>and make </a:t>
            </a:r>
            <a:r>
              <a:rPr lang="en-ZA" dirty="0"/>
              <a:t>more logical the many units used in the scientific and engineering community.</a:t>
            </a:r>
          </a:p>
          <a:p>
            <a:r>
              <a:rPr lang="en-ZA" dirty="0"/>
              <a:t>Table 1.4 gives the seven base SI units from which all others are derived.</a:t>
            </a:r>
          </a:p>
        </p:txBody>
      </p:sp>
    </p:spTree>
    <p:extLst>
      <p:ext uri="{BB962C8B-B14F-4D97-AF65-F5344CB8AC3E}">
        <p14:creationId xmlns:p14="http://schemas.microsoft.com/office/powerpoint/2010/main" val="24364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11266" name="Picture 2" descr="C:\Users\2017 IMDC\Desktop\Env Chemistry 2018\SI Unit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" y="0"/>
            <a:ext cx="9115509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Multiples of </a:t>
            </a:r>
            <a:r>
              <a:rPr lang="en-ZA" b="1" dirty="0" smtClean="0"/>
              <a:t>Units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Quantities </a:t>
            </a:r>
            <a:r>
              <a:rPr lang="en-ZA" dirty="0"/>
              <a:t>expressed in science often range over many orders of </a:t>
            </a:r>
            <a:r>
              <a:rPr lang="en-ZA" dirty="0" smtClean="0"/>
              <a:t>magnitude (many </a:t>
            </a:r>
            <a:r>
              <a:rPr lang="en-ZA" dirty="0"/>
              <a:t>factors of 10).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a mole of molecular diatomic nitrogen </a:t>
            </a:r>
            <a:r>
              <a:rPr lang="en-ZA" dirty="0" smtClean="0"/>
              <a:t>contains 6.02 x </a:t>
            </a:r>
            <a:r>
              <a:rPr lang="en-ZA" dirty="0"/>
              <a:t>10</a:t>
            </a:r>
            <a:r>
              <a:rPr lang="en-ZA" baseline="30000" dirty="0"/>
              <a:t>23</a:t>
            </a:r>
            <a:r>
              <a:rPr lang="en-ZA" dirty="0"/>
              <a:t> </a:t>
            </a:r>
            <a:r>
              <a:rPr lang="en-ZA" dirty="0" smtClean="0"/>
              <a:t>. </a:t>
            </a:r>
          </a:p>
          <a:p>
            <a:r>
              <a:rPr lang="en-ZA" dirty="0" smtClean="0"/>
              <a:t>N2 </a:t>
            </a:r>
            <a:r>
              <a:rPr lang="en-ZA" dirty="0"/>
              <a:t>molecules and very small particles in the atmosphere may be </a:t>
            </a:r>
            <a:r>
              <a:rPr lang="en-ZA" dirty="0" smtClean="0"/>
              <a:t>only about </a:t>
            </a:r>
            <a:r>
              <a:rPr lang="en-ZA" dirty="0"/>
              <a:t>1 </a:t>
            </a:r>
            <a:r>
              <a:rPr lang="en-ZA" dirty="0" smtClean="0"/>
              <a:t>x </a:t>
            </a:r>
            <a:r>
              <a:rPr lang="en-ZA" dirty="0"/>
              <a:t>10</a:t>
            </a:r>
            <a:r>
              <a:rPr lang="en-ZA" baseline="30000" dirty="0"/>
              <a:t>-6</a:t>
            </a:r>
            <a:r>
              <a:rPr lang="en-ZA" dirty="0"/>
              <a:t> meters in diameter. </a:t>
            </a:r>
            <a:endParaRPr lang="en-ZA" dirty="0" smtClean="0"/>
          </a:p>
          <a:p>
            <a:r>
              <a:rPr lang="en-ZA" dirty="0" smtClean="0"/>
              <a:t>It </a:t>
            </a:r>
            <a:r>
              <a:rPr lang="en-ZA" dirty="0"/>
              <a:t>is convenient to express very large or very </a:t>
            </a:r>
            <a:r>
              <a:rPr lang="en-ZA" dirty="0" smtClean="0"/>
              <a:t>small multiples </a:t>
            </a:r>
            <a:r>
              <a:rPr lang="en-ZA" dirty="0"/>
              <a:t>by means of </a:t>
            </a:r>
            <a:r>
              <a:rPr lang="en-ZA" b="1" dirty="0"/>
              <a:t>prefixes </a:t>
            </a:r>
            <a:r>
              <a:rPr lang="en-ZA" dirty="0"/>
              <a:t>that give the number of times that the basic unit </a:t>
            </a:r>
            <a:r>
              <a:rPr lang="en-ZA" dirty="0" smtClean="0"/>
              <a:t>is multiplied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Each </a:t>
            </a:r>
            <a:r>
              <a:rPr lang="en-ZA" dirty="0"/>
              <a:t>prefix has a name and an abbreviation.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ones that are used in </a:t>
            </a:r>
            <a:r>
              <a:rPr lang="en-ZA" dirty="0" smtClean="0"/>
              <a:t>this lesson, </a:t>
            </a:r>
            <a:r>
              <a:rPr lang="en-ZA" dirty="0"/>
              <a:t>or that are most commonly encountered, are given in Table 1.5.</a:t>
            </a:r>
          </a:p>
        </p:txBody>
      </p:sp>
    </p:spTree>
    <p:extLst>
      <p:ext uri="{BB962C8B-B14F-4D97-AF65-F5344CB8AC3E}">
        <p14:creationId xmlns:p14="http://schemas.microsoft.com/office/powerpoint/2010/main" val="15181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pic>
        <p:nvPicPr>
          <p:cNvPr id="12290" name="Picture 2" descr="C:\Users\2017 IMDC\Desktop\Env Chemistry 2018\Prefixes Commonly Us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488832" cy="66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Metric and English Systems of </a:t>
            </a:r>
            <a:r>
              <a:rPr lang="en-ZA" b="1" dirty="0" smtClean="0"/>
              <a:t>Measurement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The </a:t>
            </a:r>
            <a:r>
              <a:rPr lang="en-ZA" b="1" dirty="0"/>
              <a:t>metric </a:t>
            </a:r>
            <a:r>
              <a:rPr lang="en-ZA" dirty="0"/>
              <a:t>system has long been the standard system for scientific measurement</a:t>
            </a:r>
          </a:p>
          <a:p>
            <a:r>
              <a:rPr lang="en-ZA" dirty="0"/>
              <a:t>and is the one most commonly used in this </a:t>
            </a:r>
            <a:r>
              <a:rPr lang="en-ZA" dirty="0" smtClean="0"/>
              <a:t>session. </a:t>
            </a:r>
          </a:p>
          <a:p>
            <a:r>
              <a:rPr lang="en-ZA" dirty="0" smtClean="0"/>
              <a:t>It </a:t>
            </a:r>
            <a:r>
              <a:rPr lang="en-ZA" dirty="0"/>
              <a:t>was the first to use multiples </a:t>
            </a:r>
            <a:r>
              <a:rPr lang="en-ZA" dirty="0" smtClean="0"/>
              <a:t>of 10 </a:t>
            </a:r>
            <a:r>
              <a:rPr lang="en-ZA" dirty="0"/>
              <a:t>to designate units that differ by orders of magnitude from a basic unit. </a:t>
            </a:r>
            <a:endParaRPr lang="en-ZA" dirty="0" smtClean="0"/>
          </a:p>
          <a:p>
            <a:r>
              <a:rPr lang="en-ZA" dirty="0" smtClean="0"/>
              <a:t>The</a:t>
            </a:r>
            <a:r>
              <a:rPr lang="en-ZA" dirty="0"/>
              <a:t> </a:t>
            </a:r>
            <a:r>
              <a:rPr lang="en-ZA" b="1" dirty="0" smtClean="0"/>
              <a:t>English </a:t>
            </a:r>
            <a:r>
              <a:rPr lang="en-ZA" dirty="0"/>
              <a:t>system is still employed for many measurements encountered in </a:t>
            </a:r>
            <a:r>
              <a:rPr lang="en-ZA" dirty="0" smtClean="0"/>
              <a:t>normal everyday </a:t>
            </a:r>
            <a:r>
              <a:rPr lang="en-ZA" dirty="0"/>
              <a:t>activities in the United States, including some environmental </a:t>
            </a:r>
            <a:r>
              <a:rPr lang="en-ZA" dirty="0" smtClean="0"/>
              <a:t>engineering measurements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Bathroom </a:t>
            </a:r>
            <a:r>
              <a:rPr lang="en-ZA" dirty="0"/>
              <a:t>scales are still calibrated in pounds, well depths may </a:t>
            </a:r>
            <a:r>
              <a:rPr lang="en-ZA" dirty="0" smtClean="0"/>
              <a:t>be given </a:t>
            </a:r>
            <a:r>
              <a:rPr lang="en-ZA" dirty="0"/>
              <a:t>in feet, and quantities of liquid wastes are frequently expressed as gallons </a:t>
            </a:r>
            <a:r>
              <a:rPr lang="en-ZA" dirty="0" smtClean="0"/>
              <a:t>or barrels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Furthermore</a:t>
            </a:r>
            <a:r>
              <a:rPr lang="en-ZA" dirty="0"/>
              <a:t>, English units of pounds, tons, and gallons are still </a:t>
            </a:r>
            <a:r>
              <a:rPr lang="en-ZA" dirty="0" smtClean="0"/>
              <a:t>commonly used </a:t>
            </a:r>
            <a:r>
              <a:rPr lang="en-ZA" dirty="0"/>
              <a:t>in commerce, even in the chemical industry. </a:t>
            </a:r>
            <a:endParaRPr lang="en-ZA" dirty="0" smtClean="0"/>
          </a:p>
          <a:p>
            <a:r>
              <a:rPr lang="en-ZA" dirty="0" smtClean="0"/>
              <a:t>Therefore</a:t>
            </a:r>
            <a:r>
              <a:rPr lang="en-ZA" dirty="0"/>
              <a:t>, it is still necessary </a:t>
            </a:r>
            <a:r>
              <a:rPr lang="en-ZA" dirty="0" smtClean="0"/>
              <a:t>to have </a:t>
            </a:r>
            <a:r>
              <a:rPr lang="en-ZA" dirty="0"/>
              <a:t>some familiarity with this system; conversion factors between it and metric </a:t>
            </a:r>
            <a:r>
              <a:rPr lang="en-ZA" dirty="0" smtClean="0"/>
              <a:t>units are </a:t>
            </a:r>
            <a:r>
              <a:rPr lang="en-ZA" dirty="0"/>
              <a:t>given in this </a:t>
            </a:r>
            <a:r>
              <a:rPr lang="en-ZA" dirty="0" smtClean="0"/>
              <a:t>lesson.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2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CHAPTER 1 INTRODUCTION TO </a:t>
            </a:r>
            <a:r>
              <a:rPr lang="en-ZA" dirty="0" smtClean="0"/>
              <a:t>CHEMISTRY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1.1 Chemistry and Environmental Chemistry</a:t>
            </a:r>
          </a:p>
          <a:p>
            <a:r>
              <a:rPr lang="en-ZA" dirty="0" smtClean="0"/>
              <a:t>1.2 </a:t>
            </a:r>
            <a:r>
              <a:rPr lang="en-ZA" dirty="0"/>
              <a:t>A Mini-Course in Chemistry</a:t>
            </a:r>
          </a:p>
          <a:p>
            <a:r>
              <a:rPr lang="en-ZA" dirty="0"/>
              <a:t>1.3 The Building Blocks of Matter</a:t>
            </a:r>
          </a:p>
          <a:p>
            <a:r>
              <a:rPr lang="en-ZA" dirty="0"/>
              <a:t>1.4 Chemical Bonds and Compounds</a:t>
            </a:r>
          </a:p>
          <a:p>
            <a:r>
              <a:rPr lang="en-ZA" dirty="0"/>
              <a:t>1.5 Chemical Reactions and Equations</a:t>
            </a:r>
          </a:p>
          <a:p>
            <a:r>
              <a:rPr lang="en-ZA" dirty="0"/>
              <a:t>1.6 Numbers in Chemistry: Exponential notation</a:t>
            </a:r>
          </a:p>
          <a:p>
            <a:r>
              <a:rPr lang="en-ZA" dirty="0"/>
              <a:t>1.7 Significant Figures and Uncertainties in Numbers</a:t>
            </a:r>
          </a:p>
          <a:p>
            <a:r>
              <a:rPr lang="en-ZA" dirty="0" smtClean="0"/>
              <a:t>1.8 </a:t>
            </a:r>
            <a:r>
              <a:rPr lang="en-ZA" dirty="0"/>
              <a:t>Measurement and Systems of Measurement</a:t>
            </a:r>
          </a:p>
          <a:p>
            <a:r>
              <a:rPr lang="en-ZA" dirty="0"/>
              <a:t>1.9 Units of Mass</a:t>
            </a:r>
          </a:p>
          <a:p>
            <a:r>
              <a:rPr lang="en-ZA" dirty="0"/>
              <a:t>1.10 Units of Length</a:t>
            </a:r>
          </a:p>
          <a:p>
            <a:r>
              <a:rPr lang="en-ZA" dirty="0"/>
              <a:t>1.11 Units of Volume</a:t>
            </a:r>
          </a:p>
          <a:p>
            <a:r>
              <a:rPr lang="en-ZA" dirty="0"/>
              <a:t>1.12 Temperature, Heat, and Energy</a:t>
            </a:r>
          </a:p>
          <a:p>
            <a:r>
              <a:rPr lang="en-ZA" dirty="0"/>
              <a:t>1.13 Pressure</a:t>
            </a:r>
          </a:p>
          <a:p>
            <a:r>
              <a:rPr lang="en-ZA" dirty="0"/>
              <a:t>1.14 Units and Their Use in Calculations</a:t>
            </a:r>
          </a:p>
          <a:p>
            <a:r>
              <a:rPr lang="en-ZA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19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UNITS OF </a:t>
            </a:r>
            <a:r>
              <a:rPr lang="en-ZA" b="1" dirty="0" smtClean="0"/>
              <a:t>MASS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 smtClean="0"/>
              <a:t>Mass </a:t>
            </a:r>
            <a:r>
              <a:rPr lang="en-ZA" dirty="0"/>
              <a:t>expresses the degree to which an object resists a change in its state of </a:t>
            </a:r>
            <a:r>
              <a:rPr lang="en-ZA" dirty="0" smtClean="0"/>
              <a:t>rest or </a:t>
            </a:r>
            <a:r>
              <a:rPr lang="en-ZA" dirty="0"/>
              <a:t>motion and is proportional to the amount of matter in the object. </a:t>
            </a:r>
            <a:endParaRPr lang="en-ZA" dirty="0" smtClean="0"/>
          </a:p>
          <a:p>
            <a:r>
              <a:rPr lang="en-ZA" b="1" dirty="0" smtClean="0"/>
              <a:t>Weight </a:t>
            </a:r>
            <a:r>
              <a:rPr lang="en-ZA" dirty="0"/>
              <a:t>is </a:t>
            </a:r>
            <a:r>
              <a:rPr lang="en-ZA" dirty="0" smtClean="0"/>
              <a:t>the gravitational </a:t>
            </a:r>
            <a:r>
              <a:rPr lang="en-ZA" dirty="0"/>
              <a:t>force acting upon an object and is proportional to mass. </a:t>
            </a:r>
            <a:endParaRPr lang="en-ZA" dirty="0" smtClean="0"/>
          </a:p>
          <a:p>
            <a:r>
              <a:rPr lang="en-ZA" dirty="0" smtClean="0"/>
              <a:t>An object weighs </a:t>
            </a:r>
            <a:r>
              <a:rPr lang="en-ZA" dirty="0"/>
              <a:t>much less in the gravitational force on the Moon’s surface than on Earth, </a:t>
            </a:r>
            <a:r>
              <a:rPr lang="en-ZA" dirty="0" smtClean="0"/>
              <a:t>but the </a:t>
            </a:r>
            <a:r>
              <a:rPr lang="en-ZA" dirty="0"/>
              <a:t>object’s mass is the same in both places (Figure 1.7). </a:t>
            </a:r>
            <a:endParaRPr lang="en-ZA" dirty="0" smtClean="0"/>
          </a:p>
          <a:p>
            <a:r>
              <a:rPr lang="en-ZA" dirty="0" smtClean="0"/>
              <a:t>Although </a:t>
            </a:r>
            <a:r>
              <a:rPr lang="en-ZA" dirty="0"/>
              <a:t>mass and </a:t>
            </a:r>
            <a:r>
              <a:rPr lang="en-ZA" dirty="0" smtClean="0"/>
              <a:t>weight are </a:t>
            </a:r>
            <a:r>
              <a:rPr lang="en-ZA" dirty="0"/>
              <a:t>not usually distinguished from each other in everyday activities, it is important </a:t>
            </a:r>
            <a:r>
              <a:rPr lang="en-ZA" dirty="0" smtClean="0"/>
              <a:t>for the </a:t>
            </a:r>
            <a:r>
              <a:rPr lang="en-ZA" dirty="0"/>
              <a:t>science student to be aware of the differences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7722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Mass Units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Autofit/>
          </a:bodyPr>
          <a:lstStyle/>
          <a:p>
            <a:r>
              <a:rPr lang="en-ZA" sz="1800" dirty="0"/>
              <a:t>The </a:t>
            </a:r>
            <a:r>
              <a:rPr lang="en-ZA" sz="1800" b="1" dirty="0"/>
              <a:t>gram </a:t>
            </a:r>
            <a:r>
              <a:rPr lang="en-ZA" sz="1800" dirty="0"/>
              <a:t>(g) with a mass equal to 1/1000 that of the SI kilogram (see Table </a:t>
            </a:r>
            <a:r>
              <a:rPr lang="en-ZA" sz="1800" dirty="0" smtClean="0"/>
              <a:t>1.4) is </a:t>
            </a:r>
            <a:r>
              <a:rPr lang="en-ZA" sz="1800" dirty="0"/>
              <a:t>the fundamental unit of mass in the metric system. Although the gram is a </a:t>
            </a:r>
            <a:r>
              <a:rPr lang="en-ZA" sz="1800" dirty="0" smtClean="0"/>
              <a:t>convenient unit </a:t>
            </a:r>
            <a:r>
              <a:rPr lang="en-ZA" sz="1800" dirty="0"/>
              <a:t>for many laboratory-scale operations, other units that are multiples of </a:t>
            </a:r>
            <a:r>
              <a:rPr lang="en-ZA" sz="1800" dirty="0" smtClean="0"/>
              <a:t>the gram </a:t>
            </a:r>
            <a:r>
              <a:rPr lang="en-ZA" sz="1800" dirty="0"/>
              <a:t>are often more useful for expressing mass. The names of these are obtained </a:t>
            </a:r>
            <a:r>
              <a:rPr lang="en-ZA" sz="1800" dirty="0" smtClean="0"/>
              <a:t>by affixing </a:t>
            </a:r>
            <a:r>
              <a:rPr lang="en-ZA" sz="1800" dirty="0"/>
              <a:t>the appropriate prefixes from Table 1.5 to “gram.” </a:t>
            </a:r>
            <a:endParaRPr lang="en-ZA" sz="1800" dirty="0" smtClean="0"/>
          </a:p>
          <a:p>
            <a:r>
              <a:rPr lang="en-ZA" sz="1800" dirty="0" smtClean="0"/>
              <a:t>Global </a:t>
            </a:r>
            <a:r>
              <a:rPr lang="en-ZA" sz="1800" dirty="0"/>
              <a:t>burdens of </a:t>
            </a:r>
            <a:r>
              <a:rPr lang="en-ZA" sz="1800" dirty="0" smtClean="0"/>
              <a:t>atmospheric pollutants </a:t>
            </a:r>
            <a:r>
              <a:rPr lang="en-ZA" sz="1800" dirty="0"/>
              <a:t>may be given in units of </a:t>
            </a:r>
            <a:r>
              <a:rPr lang="en-ZA" sz="1800" dirty="0" err="1"/>
              <a:t>teragrams</a:t>
            </a:r>
            <a:r>
              <a:rPr lang="en-ZA" sz="1800" dirty="0"/>
              <a:t>, each equal to 1 </a:t>
            </a:r>
            <a:r>
              <a:rPr lang="en-ZA" sz="1800" dirty="0" smtClean="0"/>
              <a:t>x </a:t>
            </a:r>
            <a:r>
              <a:rPr lang="en-ZA" sz="1800" dirty="0"/>
              <a:t>10</a:t>
            </a:r>
            <a:r>
              <a:rPr lang="en-ZA" sz="1800" baseline="30000" dirty="0"/>
              <a:t>12 </a:t>
            </a:r>
            <a:r>
              <a:rPr lang="en-ZA" sz="1800" dirty="0" smtClean="0"/>
              <a:t>grams. </a:t>
            </a:r>
          </a:p>
          <a:p>
            <a:r>
              <a:rPr lang="en-ZA" sz="1800" dirty="0" smtClean="0"/>
              <a:t>Significant </a:t>
            </a:r>
            <a:r>
              <a:rPr lang="en-ZA" sz="1800" dirty="0"/>
              <a:t>quantities of toxic water pollutants may be measured in micrograms (1 </a:t>
            </a:r>
            <a:r>
              <a:rPr lang="en-ZA" sz="1800" dirty="0" smtClean="0"/>
              <a:t>x 10</a:t>
            </a:r>
            <a:r>
              <a:rPr lang="en-ZA" sz="1800" baseline="30000" dirty="0" smtClean="0"/>
              <a:t>-6</a:t>
            </a:r>
            <a:r>
              <a:rPr lang="en-ZA" sz="1800" dirty="0" smtClean="0"/>
              <a:t> </a:t>
            </a:r>
            <a:r>
              <a:rPr lang="en-ZA" sz="1800" dirty="0"/>
              <a:t>grams). </a:t>
            </a:r>
            <a:endParaRPr lang="en-ZA" sz="1800" dirty="0" smtClean="0"/>
          </a:p>
          <a:p>
            <a:r>
              <a:rPr lang="en-ZA" sz="1800" dirty="0" smtClean="0"/>
              <a:t>Large-scale </a:t>
            </a:r>
            <a:r>
              <a:rPr lang="en-ZA" sz="1800" dirty="0"/>
              <a:t>industrial chemicals are marketed in units of </a:t>
            </a:r>
            <a:r>
              <a:rPr lang="en-ZA" sz="1800" dirty="0" err="1" smtClean="0"/>
              <a:t>megagrams</a:t>
            </a:r>
            <a:r>
              <a:rPr lang="en-ZA" sz="1800" dirty="0"/>
              <a:t> </a:t>
            </a:r>
            <a:r>
              <a:rPr lang="en-ZA" sz="1800" dirty="0" smtClean="0"/>
              <a:t>(Mg</a:t>
            </a:r>
            <a:r>
              <a:rPr lang="en-ZA" sz="1800" dirty="0"/>
              <a:t>). </a:t>
            </a:r>
            <a:endParaRPr lang="en-ZA" sz="1800" dirty="0" smtClean="0"/>
          </a:p>
          <a:p>
            <a:r>
              <a:rPr lang="en-ZA" sz="1800" dirty="0" smtClean="0"/>
              <a:t>This </a:t>
            </a:r>
            <a:r>
              <a:rPr lang="en-ZA" sz="1800" dirty="0"/>
              <a:t>quantity is also known as a metric ton, or tonne, and is somewhat larger</a:t>
            </a:r>
          </a:p>
          <a:p>
            <a:r>
              <a:rPr lang="en-ZA" sz="1800" dirty="0" smtClean="0"/>
              <a:t>(</a:t>
            </a:r>
            <a:r>
              <a:rPr lang="en-ZA" sz="1800" dirty="0"/>
              <a:t>2205 </a:t>
            </a:r>
            <a:r>
              <a:rPr lang="en-ZA" sz="1800" dirty="0" err="1"/>
              <a:t>lb</a:t>
            </a:r>
            <a:r>
              <a:rPr lang="en-ZA" sz="1800" dirty="0"/>
              <a:t>) than the 2000-lb short ton still used in commerce in the United States. </a:t>
            </a:r>
            <a:endParaRPr lang="en-ZA" sz="1800" dirty="0" smtClean="0"/>
          </a:p>
          <a:p>
            <a:r>
              <a:rPr lang="en-ZA" sz="1800" dirty="0" smtClean="0"/>
              <a:t>Table</a:t>
            </a:r>
            <a:r>
              <a:rPr lang="en-ZA" sz="1800" dirty="0"/>
              <a:t> </a:t>
            </a:r>
            <a:r>
              <a:rPr lang="en-ZA" sz="1800" dirty="0" smtClean="0"/>
              <a:t>1.6 </a:t>
            </a:r>
            <a:r>
              <a:rPr lang="en-ZA" sz="1800" dirty="0"/>
              <a:t>summarizes some of the more commonly used metric units of mass and their </a:t>
            </a:r>
            <a:r>
              <a:rPr lang="en-ZA" sz="1800" dirty="0" smtClean="0"/>
              <a:t>relationship to </a:t>
            </a:r>
            <a:r>
              <a:rPr lang="en-ZA" sz="1800" dirty="0"/>
              <a:t>some English units.</a:t>
            </a:r>
          </a:p>
        </p:txBody>
      </p:sp>
    </p:spTree>
    <p:extLst>
      <p:ext uri="{BB962C8B-B14F-4D97-AF65-F5344CB8AC3E}">
        <p14:creationId xmlns:p14="http://schemas.microsoft.com/office/powerpoint/2010/main" val="543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pic>
        <p:nvPicPr>
          <p:cNvPr id="13314" name="Picture 2" descr="C:\Users\2017 IMDC\Desktop\Env Chemistry 2018\Metric Units of Mas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975"/>
            <a:ext cx="6912767" cy="653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1.10 UNITS OF </a:t>
            </a:r>
            <a:r>
              <a:rPr lang="en-ZA" b="1" dirty="0" smtClean="0"/>
              <a:t>LENGTH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b="1" dirty="0" smtClean="0"/>
              <a:t>Length </a:t>
            </a:r>
            <a:r>
              <a:rPr lang="en-ZA" dirty="0"/>
              <a:t>in the metric system is expressed in units based upon the </a:t>
            </a:r>
            <a:r>
              <a:rPr lang="en-ZA" b="1" dirty="0"/>
              <a:t>meter</a:t>
            </a:r>
            <a:r>
              <a:rPr lang="en-ZA" dirty="0"/>
              <a:t>, m (</a:t>
            </a:r>
            <a:r>
              <a:rPr lang="en-ZA" dirty="0" smtClean="0"/>
              <a:t>SI spelling </a:t>
            </a:r>
            <a:r>
              <a:rPr lang="en-ZA" i="1" dirty="0"/>
              <a:t>metre</a:t>
            </a:r>
            <a:r>
              <a:rPr lang="en-ZA" dirty="0"/>
              <a:t>, Table 1.4). </a:t>
            </a:r>
            <a:endParaRPr lang="en-ZA" dirty="0" smtClean="0"/>
          </a:p>
          <a:p>
            <a:r>
              <a:rPr lang="en-ZA" dirty="0" smtClean="0"/>
              <a:t>A </a:t>
            </a:r>
            <a:r>
              <a:rPr lang="en-ZA" dirty="0"/>
              <a:t>meter is 39.37 inches long, slightly longer than a yard.</a:t>
            </a:r>
          </a:p>
          <a:p>
            <a:r>
              <a:rPr lang="en-ZA" dirty="0"/>
              <a:t>A </a:t>
            </a:r>
            <a:r>
              <a:rPr lang="en-ZA" dirty="0" err="1"/>
              <a:t>kilometer</a:t>
            </a:r>
            <a:r>
              <a:rPr lang="en-ZA" dirty="0"/>
              <a:t> (km) is equal to 1000 m and, like the mile, is used to measure relatively</a:t>
            </a:r>
          </a:p>
          <a:p>
            <a:r>
              <a:rPr lang="en-ZA" dirty="0"/>
              <a:t>great distances. </a:t>
            </a:r>
            <a:endParaRPr lang="en-ZA" dirty="0" smtClean="0"/>
          </a:p>
          <a:p>
            <a:r>
              <a:rPr lang="en-ZA" dirty="0" smtClean="0"/>
              <a:t>A </a:t>
            </a:r>
            <a:r>
              <a:rPr lang="en-ZA" dirty="0" err="1"/>
              <a:t>centimeter</a:t>
            </a:r>
            <a:r>
              <a:rPr lang="en-ZA" dirty="0"/>
              <a:t> (cm), equal to 0.01 m, is often convenient to </a:t>
            </a:r>
            <a:r>
              <a:rPr lang="en-ZA" dirty="0" smtClean="0"/>
              <a:t>designate lengths </a:t>
            </a:r>
            <a:r>
              <a:rPr lang="en-ZA" dirty="0"/>
              <a:t>such as the dimensions of laboratory instruments. </a:t>
            </a:r>
            <a:endParaRPr lang="en-ZA" dirty="0" smtClean="0"/>
          </a:p>
          <a:p>
            <a:r>
              <a:rPr lang="en-ZA" dirty="0" smtClean="0"/>
              <a:t>There </a:t>
            </a:r>
            <a:r>
              <a:rPr lang="en-ZA" dirty="0"/>
              <a:t>are 2.540 cm </a:t>
            </a:r>
            <a:r>
              <a:rPr lang="en-ZA" dirty="0" smtClean="0"/>
              <a:t>per inch</a:t>
            </a:r>
            <a:r>
              <a:rPr lang="en-ZA" dirty="0"/>
              <a:t>, and the cm is employed to express lengths that would be given in inches in </a:t>
            </a:r>
            <a:r>
              <a:rPr lang="en-ZA" dirty="0" smtClean="0"/>
              <a:t>the English </a:t>
            </a:r>
            <a:r>
              <a:rPr lang="en-ZA" dirty="0"/>
              <a:t>system.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 err="1"/>
              <a:t>micrometer</a:t>
            </a:r>
            <a:r>
              <a:rPr lang="en-ZA" dirty="0"/>
              <a:t> (</a:t>
            </a:r>
            <a:r>
              <a:rPr lang="en-ZA" dirty="0" err="1"/>
              <a:t>μm</a:t>
            </a:r>
            <a:r>
              <a:rPr lang="en-ZA" dirty="0"/>
              <a:t>) is about as long as a typical bacterial cell.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 err="1" smtClean="0"/>
              <a:t>μm</a:t>
            </a:r>
            <a:r>
              <a:rPr lang="en-ZA" dirty="0" smtClean="0"/>
              <a:t> </a:t>
            </a:r>
            <a:r>
              <a:rPr lang="en-ZA" dirty="0"/>
              <a:t>is also used to express wavelengths of infrared radiation by which Earth </a:t>
            </a:r>
            <a:r>
              <a:rPr lang="en-ZA" dirty="0" smtClean="0"/>
              <a:t>reradiates solar </a:t>
            </a:r>
            <a:r>
              <a:rPr lang="en-ZA" dirty="0"/>
              <a:t>energy back to outer space.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 err="1"/>
              <a:t>nanometer</a:t>
            </a:r>
            <a:r>
              <a:rPr lang="en-ZA" dirty="0"/>
              <a:t> (nm), equal to 10</a:t>
            </a:r>
            <a:r>
              <a:rPr lang="en-ZA" baseline="30000" dirty="0"/>
              <a:t>-9</a:t>
            </a:r>
            <a:r>
              <a:rPr lang="en-ZA" dirty="0"/>
              <a:t> m, is </a:t>
            </a:r>
            <a:r>
              <a:rPr lang="en-ZA" dirty="0" smtClean="0"/>
              <a:t>a convenient </a:t>
            </a:r>
            <a:r>
              <a:rPr lang="en-ZA" dirty="0"/>
              <a:t>unit for the wavelength of visible light, which ranges from 400 to 800 nm</a:t>
            </a:r>
            <a:r>
              <a:rPr lang="en-ZA" dirty="0" smtClean="0"/>
              <a:t>.</a:t>
            </a:r>
          </a:p>
          <a:p>
            <a:r>
              <a:rPr lang="en-ZA" dirty="0"/>
              <a:t>Atoms are even smaller than 1 nm; their dimensions are commonly given </a:t>
            </a:r>
            <a:r>
              <a:rPr lang="en-ZA" dirty="0" smtClean="0"/>
              <a:t>in </a:t>
            </a:r>
            <a:r>
              <a:rPr lang="en-ZA" dirty="0" err="1" smtClean="0"/>
              <a:t>picometers</a:t>
            </a:r>
            <a:r>
              <a:rPr lang="en-ZA" dirty="0" smtClean="0"/>
              <a:t> </a:t>
            </a:r>
            <a:r>
              <a:rPr lang="en-ZA" dirty="0"/>
              <a:t>(pm, 10</a:t>
            </a:r>
            <a:r>
              <a:rPr lang="en-ZA" baseline="30000" dirty="0"/>
              <a:t>-12 </a:t>
            </a:r>
            <a:r>
              <a:rPr lang="en-ZA" dirty="0"/>
              <a:t>m). </a:t>
            </a:r>
            <a:endParaRPr lang="en-ZA" dirty="0" smtClean="0"/>
          </a:p>
          <a:p>
            <a:r>
              <a:rPr lang="en-ZA" dirty="0" smtClean="0"/>
              <a:t>Table </a:t>
            </a:r>
            <a:r>
              <a:rPr lang="en-ZA" dirty="0"/>
              <a:t>1.7 lists common metric units of length, </a:t>
            </a:r>
            <a:r>
              <a:rPr lang="en-ZA" dirty="0" smtClean="0"/>
              <a:t>some examples </a:t>
            </a:r>
            <a:r>
              <a:rPr lang="en-ZA" dirty="0"/>
              <a:t>of their use, and some related English units.</a:t>
            </a:r>
          </a:p>
        </p:txBody>
      </p:sp>
    </p:spTree>
    <p:extLst>
      <p:ext uri="{BB962C8B-B14F-4D97-AF65-F5344CB8AC3E}">
        <p14:creationId xmlns:p14="http://schemas.microsoft.com/office/powerpoint/2010/main" val="40460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4338" name="Picture 2" descr="C:\Users\2017 IMDC\Desktop\Env Chemistry 2018\Metric Units of Lengt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83"/>
            <a:ext cx="8386283" cy="6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UNITS OF </a:t>
            </a:r>
            <a:r>
              <a:rPr lang="en-ZA" b="1" dirty="0" smtClean="0"/>
              <a:t>VOLUME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The </a:t>
            </a:r>
            <a:r>
              <a:rPr lang="en-ZA" dirty="0"/>
              <a:t>basic metric unit of </a:t>
            </a:r>
            <a:r>
              <a:rPr lang="en-ZA" b="1" dirty="0"/>
              <a:t>volume </a:t>
            </a:r>
            <a:r>
              <a:rPr lang="en-ZA" dirty="0"/>
              <a:t>is the </a:t>
            </a:r>
            <a:r>
              <a:rPr lang="en-ZA" b="1" dirty="0" err="1"/>
              <a:t>liter</a:t>
            </a:r>
            <a:r>
              <a:rPr lang="en-ZA" dirty="0"/>
              <a:t>, which is defined in terms of </a:t>
            </a:r>
            <a:r>
              <a:rPr lang="en-ZA" dirty="0" smtClean="0"/>
              <a:t>metric units </a:t>
            </a:r>
            <a:r>
              <a:rPr lang="en-ZA" dirty="0"/>
              <a:t>of length. </a:t>
            </a:r>
            <a:endParaRPr lang="en-ZA" dirty="0" smtClean="0"/>
          </a:p>
          <a:p>
            <a:r>
              <a:rPr lang="en-ZA" dirty="0" smtClean="0"/>
              <a:t>As </a:t>
            </a:r>
            <a:r>
              <a:rPr lang="en-ZA" dirty="0"/>
              <a:t>shown in Figure 1.9, a </a:t>
            </a:r>
            <a:r>
              <a:rPr lang="en-ZA" dirty="0" err="1"/>
              <a:t>liter</a:t>
            </a:r>
            <a:r>
              <a:rPr lang="en-ZA" dirty="0"/>
              <a:t> is the volume of a </a:t>
            </a:r>
            <a:r>
              <a:rPr lang="en-ZA" dirty="0" err="1"/>
              <a:t>decimeter</a:t>
            </a:r>
            <a:r>
              <a:rPr lang="en-ZA" dirty="0"/>
              <a:t> </a:t>
            </a:r>
            <a:r>
              <a:rPr lang="en-ZA" dirty="0" smtClean="0"/>
              <a:t>cubed, that </a:t>
            </a:r>
            <a:r>
              <a:rPr lang="en-ZA" dirty="0"/>
              <a:t>is, 1 L = 1 dm</a:t>
            </a:r>
            <a:r>
              <a:rPr lang="en-ZA" baseline="30000" dirty="0"/>
              <a:t>3</a:t>
            </a:r>
            <a:r>
              <a:rPr lang="en-ZA" dirty="0"/>
              <a:t> (a </a:t>
            </a:r>
            <a:r>
              <a:rPr lang="en-ZA" dirty="0" err="1"/>
              <a:t>dm</a:t>
            </a:r>
            <a:r>
              <a:rPr lang="en-ZA" dirty="0"/>
              <a:t> is 0.1 meter, about 4 inches). </a:t>
            </a:r>
            <a:endParaRPr lang="en-ZA" dirty="0" smtClean="0"/>
          </a:p>
          <a:p>
            <a:r>
              <a:rPr lang="en-ZA" dirty="0" smtClean="0"/>
              <a:t>A </a:t>
            </a:r>
            <a:r>
              <a:rPr lang="en-ZA" dirty="0" err="1"/>
              <a:t>milliliter</a:t>
            </a:r>
            <a:r>
              <a:rPr lang="en-ZA" dirty="0"/>
              <a:t> (mL) is the </a:t>
            </a:r>
            <a:r>
              <a:rPr lang="en-ZA" dirty="0" smtClean="0"/>
              <a:t>same volume </a:t>
            </a:r>
            <a:r>
              <a:rPr lang="en-ZA" dirty="0"/>
              <a:t>as a </a:t>
            </a:r>
            <a:r>
              <a:rPr lang="en-ZA" dirty="0" err="1"/>
              <a:t>centimeter</a:t>
            </a:r>
            <a:r>
              <a:rPr lang="en-ZA" dirty="0"/>
              <a:t> cubed (cm</a:t>
            </a:r>
            <a:r>
              <a:rPr lang="en-ZA" baseline="30000" dirty="0"/>
              <a:t>3</a:t>
            </a:r>
            <a:r>
              <a:rPr lang="en-ZA" dirty="0"/>
              <a:t> or cc), and a </a:t>
            </a:r>
            <a:r>
              <a:rPr lang="en-ZA" dirty="0" err="1"/>
              <a:t>liter</a:t>
            </a:r>
            <a:r>
              <a:rPr lang="en-ZA" dirty="0"/>
              <a:t> is 1000 cm</a:t>
            </a:r>
            <a:r>
              <a:rPr lang="en-ZA" baseline="30000" dirty="0"/>
              <a:t>3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A </a:t>
            </a:r>
            <a:r>
              <a:rPr lang="en-ZA" dirty="0" err="1"/>
              <a:t>kiloliter</a:t>
            </a:r>
            <a:r>
              <a:rPr lang="en-ZA" dirty="0"/>
              <a:t>, </a:t>
            </a:r>
            <a:r>
              <a:rPr lang="en-ZA" dirty="0" smtClean="0"/>
              <a:t>usually designated </a:t>
            </a:r>
            <a:r>
              <a:rPr lang="en-ZA" dirty="0"/>
              <a:t>as a cubic meter (m</a:t>
            </a:r>
            <a:r>
              <a:rPr lang="en-ZA" baseline="30000" dirty="0"/>
              <a:t>3</a:t>
            </a:r>
            <a:r>
              <a:rPr lang="en-ZA" dirty="0"/>
              <a:t>), is a common unit of measurement for the volume </a:t>
            </a:r>
            <a:r>
              <a:rPr lang="en-ZA" dirty="0" smtClean="0"/>
              <a:t>of air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standards for human exposure to toxic substances in the </a:t>
            </a:r>
            <a:r>
              <a:rPr lang="en-ZA" dirty="0" smtClean="0"/>
              <a:t>workplace are </a:t>
            </a:r>
            <a:r>
              <a:rPr lang="en-ZA" dirty="0"/>
              <a:t>frequently given in units of </a:t>
            </a:r>
            <a:r>
              <a:rPr lang="en-ZA" dirty="0" err="1"/>
              <a:t>μg</a:t>
            </a:r>
            <a:r>
              <a:rPr lang="en-ZA" dirty="0"/>
              <a:t>/m</a:t>
            </a:r>
            <a:r>
              <a:rPr lang="en-ZA" baseline="30000" dirty="0"/>
              <a:t>3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Table </a:t>
            </a:r>
            <a:r>
              <a:rPr lang="en-ZA" dirty="0"/>
              <a:t>1.8 gives some common metric units </a:t>
            </a:r>
            <a:r>
              <a:rPr lang="en-ZA" dirty="0" smtClean="0"/>
              <a:t>of volume.</a:t>
            </a:r>
          </a:p>
          <a:p>
            <a:r>
              <a:rPr lang="en-ZA" dirty="0" smtClean="0"/>
              <a:t>The </a:t>
            </a:r>
            <a:r>
              <a:rPr lang="en-ZA" dirty="0"/>
              <a:t>measurement of volume is one of the more frequently performed </a:t>
            </a:r>
            <a:r>
              <a:rPr lang="en-ZA" dirty="0" smtClean="0"/>
              <a:t>routine laboratory </a:t>
            </a:r>
            <a:r>
              <a:rPr lang="en-ZA" dirty="0"/>
              <a:t>measurements; Figure 1.10 shows some of the more common tools </a:t>
            </a:r>
            <a:r>
              <a:rPr lang="en-ZA" dirty="0" smtClean="0"/>
              <a:t>for laboratory </a:t>
            </a:r>
            <a:r>
              <a:rPr lang="en-ZA" dirty="0"/>
              <a:t>volume measurement of liquids.</a:t>
            </a:r>
          </a:p>
        </p:txBody>
      </p:sp>
    </p:spTree>
    <p:extLst>
      <p:ext uri="{BB962C8B-B14F-4D97-AF65-F5344CB8AC3E}">
        <p14:creationId xmlns:p14="http://schemas.microsoft.com/office/powerpoint/2010/main" val="2116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pic>
        <p:nvPicPr>
          <p:cNvPr id="15362" name="Picture 2" descr="C:\Users\2017 IMDC\Desktop\Env Chemistry 2018\Metric Units of Volum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6692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2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,</a:t>
            </a:r>
            <a:endParaRPr lang="en-ZA" dirty="0"/>
          </a:p>
        </p:txBody>
      </p:sp>
      <p:pic>
        <p:nvPicPr>
          <p:cNvPr id="16386" name="Picture 2" descr="C:\Users\2017 IMDC\Desktop\Env Chemistry 2018\Glassware for Volumetric 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179"/>
            <a:ext cx="8846597" cy="66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TEMPERATURE, HEAT, AND ENERGY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ZA" b="1" dirty="0"/>
              <a:t>Temperature Scales</a:t>
            </a:r>
          </a:p>
          <a:p>
            <a:r>
              <a:rPr lang="en-ZA" dirty="0"/>
              <a:t>In chemistry, temperatures are usually expressed in metric units of </a:t>
            </a:r>
            <a:r>
              <a:rPr lang="en-ZA" b="1" dirty="0" smtClean="0"/>
              <a:t>Celsius degrees</a:t>
            </a:r>
            <a:r>
              <a:rPr lang="en-ZA" dirty="0"/>
              <a:t>, °C, in which water freezes at 0°C and boils at 100°C. </a:t>
            </a:r>
            <a:r>
              <a:rPr lang="en-ZA" dirty="0" smtClean="0"/>
              <a:t> </a:t>
            </a:r>
          </a:p>
          <a:p>
            <a:r>
              <a:rPr lang="en-ZA" dirty="0" smtClean="0"/>
              <a:t>The </a:t>
            </a:r>
            <a:r>
              <a:rPr lang="en-ZA" b="1" dirty="0"/>
              <a:t>Fahrenheit </a:t>
            </a:r>
            <a:r>
              <a:rPr lang="en-ZA" dirty="0" smtClean="0"/>
              <a:t>scale, still </a:t>
            </a:r>
            <a:r>
              <a:rPr lang="en-ZA" dirty="0"/>
              <a:t>used for some non-scientific temperature measurements in the U.S., defines </a:t>
            </a:r>
            <a:r>
              <a:rPr lang="en-ZA" dirty="0" smtClean="0"/>
              <a:t>the </a:t>
            </a:r>
            <a:r>
              <a:rPr lang="en-ZA" dirty="0"/>
              <a:t>freezing temperature of water at 32 degrees Fahrenheit (°F) and boiling at 212°F, </a:t>
            </a:r>
            <a:r>
              <a:rPr lang="en-ZA" dirty="0" smtClean="0"/>
              <a:t>a range </a:t>
            </a:r>
            <a:r>
              <a:rPr lang="en-ZA" dirty="0"/>
              <a:t>of 180°F. </a:t>
            </a:r>
            <a:endParaRPr lang="en-ZA" dirty="0" smtClean="0"/>
          </a:p>
          <a:p>
            <a:r>
              <a:rPr lang="en-ZA" dirty="0" smtClean="0"/>
              <a:t>Therefore</a:t>
            </a:r>
            <a:r>
              <a:rPr lang="en-ZA" dirty="0"/>
              <a:t>, each span of 100 Celsius degrees is equivalent to one </a:t>
            </a:r>
            <a:r>
              <a:rPr lang="en-ZA" dirty="0" smtClean="0"/>
              <a:t>of 180 </a:t>
            </a:r>
            <a:r>
              <a:rPr lang="en-ZA" dirty="0"/>
              <a:t>Fahrenheit degrees and each °C is equivalent to 1.8°F.</a:t>
            </a:r>
          </a:p>
        </p:txBody>
      </p:sp>
    </p:spTree>
    <p:extLst>
      <p:ext uri="{BB962C8B-B14F-4D97-AF65-F5344CB8AC3E}">
        <p14:creationId xmlns:p14="http://schemas.microsoft.com/office/powerpoint/2010/main" val="2930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The most fundamental temperature scale is the </a:t>
            </a:r>
            <a:r>
              <a:rPr lang="en-ZA" b="1" dirty="0"/>
              <a:t>Kelvin </a:t>
            </a:r>
            <a:r>
              <a:rPr lang="en-ZA" dirty="0"/>
              <a:t>or </a:t>
            </a:r>
            <a:r>
              <a:rPr lang="en-ZA" b="1" dirty="0"/>
              <a:t>absolute </a:t>
            </a:r>
            <a:r>
              <a:rPr lang="en-ZA" dirty="0"/>
              <a:t>scale, </a:t>
            </a:r>
            <a:r>
              <a:rPr lang="en-ZA" dirty="0" smtClean="0"/>
              <a:t>for which </a:t>
            </a:r>
            <a:r>
              <a:rPr lang="en-ZA" dirty="0"/>
              <a:t>zero is the lowest attainable temperature. </a:t>
            </a:r>
            <a:endParaRPr lang="en-ZA" dirty="0" smtClean="0"/>
          </a:p>
          <a:p>
            <a:r>
              <a:rPr lang="en-ZA" dirty="0" smtClean="0"/>
              <a:t>A </a:t>
            </a:r>
            <a:r>
              <a:rPr lang="en-ZA" dirty="0"/>
              <a:t>unit of temperature on this scale </a:t>
            </a:r>
            <a:r>
              <a:rPr lang="en-ZA" dirty="0" smtClean="0"/>
              <a:t>is equal </a:t>
            </a:r>
            <a:r>
              <a:rPr lang="en-ZA" dirty="0"/>
              <a:t>to a Celsius degree, but it is called a </a:t>
            </a:r>
            <a:r>
              <a:rPr lang="en-ZA" b="1" dirty="0"/>
              <a:t>kelvin</a:t>
            </a:r>
            <a:r>
              <a:rPr lang="en-ZA" dirty="0"/>
              <a:t>, abbreviated K, not a degree</a:t>
            </a:r>
            <a:r>
              <a:rPr lang="en-ZA" dirty="0" smtClean="0"/>
              <a:t>.</a:t>
            </a:r>
          </a:p>
          <a:p>
            <a:r>
              <a:rPr lang="en-ZA" dirty="0" smtClean="0"/>
              <a:t> Kelvin temperatures </a:t>
            </a:r>
            <a:r>
              <a:rPr lang="en-ZA" dirty="0"/>
              <a:t>are designated as K, not °K. The value of absolute zero on the </a:t>
            </a:r>
            <a:r>
              <a:rPr lang="en-ZA" dirty="0" smtClean="0"/>
              <a:t>Kelvin scale </a:t>
            </a:r>
            <a:r>
              <a:rPr lang="en-ZA" dirty="0"/>
              <a:t>is -273.15°C, so that the Kelvin temperature is always a number 273.15 (usually</a:t>
            </a:r>
          </a:p>
          <a:p>
            <a:r>
              <a:rPr lang="en-ZA" dirty="0"/>
              <a:t>rounded to 273) higher than the Celsius </a:t>
            </a:r>
            <a:r>
              <a:rPr lang="en-ZA" dirty="0" err="1"/>
              <a:t>temperataure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Thus </a:t>
            </a:r>
            <a:r>
              <a:rPr lang="en-ZA" dirty="0"/>
              <a:t>water boils at 373 K </a:t>
            </a:r>
            <a:r>
              <a:rPr lang="en-ZA" dirty="0" smtClean="0"/>
              <a:t>and freezes </a:t>
            </a:r>
            <a:r>
              <a:rPr lang="en-ZA" dirty="0"/>
              <a:t>at 273 K. The relationships among Kelvin, Celsius, and Fahrenheit </a:t>
            </a:r>
            <a:r>
              <a:rPr lang="en-ZA" dirty="0" smtClean="0"/>
              <a:t>temperatures are </a:t>
            </a:r>
            <a:r>
              <a:rPr lang="en-ZA" dirty="0"/>
              <a:t>illustrated in Figure 1.11.</a:t>
            </a:r>
          </a:p>
        </p:txBody>
      </p:sp>
    </p:spTree>
    <p:extLst>
      <p:ext uri="{BB962C8B-B14F-4D97-AF65-F5344CB8AC3E}">
        <p14:creationId xmlns:p14="http://schemas.microsoft.com/office/powerpoint/2010/main" val="19153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1.1 Chemistry and Environmental </a:t>
            </a:r>
            <a:r>
              <a:rPr lang="en-ZA" dirty="0" smtClean="0"/>
              <a:t>Chemistry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b="1" dirty="0"/>
              <a:t>Chemistry </a:t>
            </a:r>
            <a:r>
              <a:rPr lang="en-ZA" dirty="0"/>
              <a:t>is defined as the science of matter. </a:t>
            </a:r>
            <a:endParaRPr lang="en-ZA" dirty="0" smtClean="0"/>
          </a:p>
          <a:p>
            <a:r>
              <a:rPr lang="en-ZA" dirty="0" smtClean="0"/>
              <a:t>Therefore</a:t>
            </a:r>
            <a:r>
              <a:rPr lang="en-ZA" dirty="0"/>
              <a:t>, it deals with the air </a:t>
            </a:r>
            <a:r>
              <a:rPr lang="en-ZA" dirty="0" smtClean="0"/>
              <a:t>we breathe</a:t>
            </a:r>
            <a:r>
              <a:rPr lang="en-ZA" dirty="0"/>
              <a:t>, the water we drink, the soil that grows our food, and vital life substances </a:t>
            </a:r>
            <a:r>
              <a:rPr lang="en-ZA" dirty="0" smtClean="0"/>
              <a:t>and processes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Our </a:t>
            </a:r>
            <a:r>
              <a:rPr lang="en-ZA" dirty="0"/>
              <a:t>own bodies contain a vast variety of chemical substances and </a:t>
            </a:r>
            <a:r>
              <a:rPr lang="en-ZA" dirty="0" smtClean="0"/>
              <a:t>are tremendously </a:t>
            </a:r>
            <a:r>
              <a:rPr lang="en-ZA" dirty="0"/>
              <a:t>sophisticated chemical factories that carry out an incredible number </a:t>
            </a:r>
            <a:r>
              <a:rPr lang="en-ZA" dirty="0" smtClean="0"/>
              <a:t>of complex </a:t>
            </a:r>
            <a:r>
              <a:rPr lang="en-ZA" dirty="0"/>
              <a:t>chemical processes.</a:t>
            </a:r>
          </a:p>
          <a:p>
            <a:r>
              <a:rPr lang="en-ZA" dirty="0"/>
              <a:t>There is a tremendous concern today about the uses—and particularly the </a:t>
            </a:r>
            <a:r>
              <a:rPr lang="en-ZA" dirty="0" smtClean="0"/>
              <a:t>misuses— of </a:t>
            </a:r>
            <a:r>
              <a:rPr lang="en-ZA" dirty="0"/>
              <a:t>chemistry as it relates to the environment. </a:t>
            </a:r>
            <a:endParaRPr lang="en-ZA" dirty="0" smtClean="0"/>
          </a:p>
          <a:p>
            <a:r>
              <a:rPr lang="en-ZA" dirty="0" err="1" smtClean="0"/>
              <a:t>Ongoing</a:t>
            </a:r>
            <a:r>
              <a:rPr lang="en-ZA" dirty="0" smtClean="0"/>
              <a:t> </a:t>
            </a:r>
            <a:r>
              <a:rPr lang="en-ZA" dirty="0"/>
              <a:t>events serve as </a:t>
            </a:r>
            <a:r>
              <a:rPr lang="en-ZA" dirty="0" smtClean="0"/>
              <a:t>constant reminders </a:t>
            </a:r>
            <a:r>
              <a:rPr lang="en-ZA" dirty="0"/>
              <a:t>of threats to the environment ranging from individual exposures </a:t>
            </a:r>
            <a:r>
              <a:rPr lang="en-ZA" dirty="0" smtClean="0"/>
              <a:t>to toxicants </a:t>
            </a:r>
            <a:r>
              <a:rPr lang="en-ZA" dirty="0"/>
              <a:t>to phenomena on a global scale that may cause massive, perhaps </a:t>
            </a:r>
            <a:r>
              <a:rPr lang="en-ZA" dirty="0" smtClean="0"/>
              <a:t>catastrophic, alterations </a:t>
            </a:r>
            <a:r>
              <a:rPr lang="en-ZA" dirty="0"/>
              <a:t>in climate. </a:t>
            </a:r>
            <a:endParaRPr lang="en-ZA" dirty="0" smtClean="0"/>
          </a:p>
          <a:p>
            <a:r>
              <a:rPr lang="en-ZA" dirty="0" smtClean="0"/>
              <a:t>These </a:t>
            </a:r>
            <a:r>
              <a:rPr lang="en-ZA" dirty="0"/>
              <a:t>include, as examples, evidence of a </a:t>
            </a:r>
            <a:r>
              <a:rPr lang="en-ZA" dirty="0" smtClean="0"/>
              <a:t>perceptible warming </a:t>
            </a:r>
            <a:r>
              <a:rPr lang="en-ZA" dirty="0"/>
              <a:t>of climate; record weather events—particularly floods—in the United </a:t>
            </a:r>
            <a:r>
              <a:rPr lang="en-ZA" dirty="0" smtClean="0"/>
              <a:t>States in </a:t>
            </a:r>
            <a:r>
              <a:rPr lang="en-ZA" dirty="0"/>
              <a:t>the 1990s; and air quality in Mexico City so bad that it threatens human health.</a:t>
            </a:r>
          </a:p>
          <a:p>
            <a:r>
              <a:rPr lang="en-ZA" dirty="0"/>
              <a:t>Furthermore, large numbers of employees must deal with hazardous substances </a:t>
            </a:r>
            <a:r>
              <a:rPr lang="en-ZA" dirty="0" smtClean="0"/>
              <a:t>and wastes </a:t>
            </a:r>
            <a:r>
              <a:rPr lang="en-ZA" dirty="0"/>
              <a:t>in laboratories and the workplace. </a:t>
            </a:r>
            <a:endParaRPr lang="en-ZA" dirty="0" smtClean="0"/>
          </a:p>
          <a:p>
            <a:r>
              <a:rPr lang="en-ZA" dirty="0" smtClean="0"/>
              <a:t>All </a:t>
            </a:r>
            <a:r>
              <a:rPr lang="en-ZA" dirty="0"/>
              <a:t>such matters involve </a:t>
            </a:r>
            <a:r>
              <a:rPr lang="en-ZA" dirty="0" smtClean="0"/>
              <a:t>environmental chemistry </a:t>
            </a:r>
            <a:r>
              <a:rPr lang="en-ZA" dirty="0"/>
              <a:t>for understanding of the problems and for arriving at solutions to them.</a:t>
            </a: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3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i="1" dirty="0"/>
              <a:t>Converting from Fahrenheit to </a:t>
            </a:r>
            <a:r>
              <a:rPr lang="en-ZA" i="1" dirty="0" smtClean="0"/>
              <a:t>Celsius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b="1" dirty="0" smtClean="0"/>
              <a:t>With </a:t>
            </a:r>
            <a:r>
              <a:rPr lang="en-ZA" b="1" dirty="0"/>
              <a:t>Figure 1.11 in mind, it is easy to convert from one temperature scale </a:t>
            </a:r>
            <a:r>
              <a:rPr lang="en-ZA" b="1" dirty="0" smtClean="0"/>
              <a:t>to another</a:t>
            </a:r>
            <a:r>
              <a:rPr lang="en-ZA" b="1" dirty="0"/>
              <a:t>. </a:t>
            </a:r>
            <a:endParaRPr lang="en-ZA" b="1" dirty="0" smtClean="0"/>
          </a:p>
          <a:p>
            <a:pPr marL="0" indent="0">
              <a:buNone/>
            </a:pPr>
            <a:r>
              <a:rPr lang="en-ZA" b="1" dirty="0" smtClean="0"/>
              <a:t>Examples </a:t>
            </a:r>
            <a:r>
              <a:rPr lang="en-ZA" b="1" dirty="0"/>
              <a:t>of how this is done are given below:</a:t>
            </a:r>
          </a:p>
          <a:p>
            <a:r>
              <a:rPr lang="en-ZA" dirty="0"/>
              <a:t>Example: What is the Celsius temperature equivalent to room temperature of 70°F?</a:t>
            </a:r>
          </a:p>
          <a:p>
            <a:r>
              <a:rPr lang="en-ZA" dirty="0"/>
              <a:t>Answer: </a:t>
            </a:r>
            <a:endParaRPr lang="en-ZA" dirty="0" smtClean="0"/>
          </a:p>
          <a:p>
            <a:r>
              <a:rPr lang="en-ZA" dirty="0" smtClean="0"/>
              <a:t>Step </a:t>
            </a:r>
            <a:r>
              <a:rPr lang="en-ZA" dirty="0"/>
              <a:t>1. Subtract 32 Fahrenheit degrees from 70 Fahrenheit degrees </a:t>
            </a:r>
            <a:r>
              <a:rPr lang="en-ZA" dirty="0" smtClean="0"/>
              <a:t>to get </a:t>
            </a:r>
            <a:r>
              <a:rPr lang="en-ZA" dirty="0"/>
              <a:t>the number of Fahrenheit degrees above freezing. </a:t>
            </a:r>
            <a:endParaRPr lang="en-ZA" dirty="0" smtClean="0"/>
          </a:p>
          <a:p>
            <a:r>
              <a:rPr lang="en-ZA" dirty="0" smtClean="0"/>
              <a:t>This is done </a:t>
            </a:r>
            <a:r>
              <a:rPr lang="en-ZA" dirty="0"/>
              <a:t>because 0 on the Celsius scale is at the freezing point </a:t>
            </a:r>
            <a:r>
              <a:rPr lang="en-ZA" dirty="0" smtClean="0"/>
              <a:t>of water.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ZA" dirty="0" smtClean="0"/>
                  <a:t>Step 2. </a:t>
                </a:r>
              </a:p>
              <a:p>
                <a:r>
                  <a:rPr lang="en-ZA" dirty="0" smtClean="0"/>
                  <a:t>Multiply </a:t>
                </a:r>
                <a:r>
                  <a:rPr lang="en-ZA" dirty="0"/>
                  <a:t>the number of Fahrenheit degrees above the </a:t>
                </a:r>
                <a:r>
                  <a:rPr lang="en-ZA" dirty="0" smtClean="0"/>
                  <a:t>freezing point </a:t>
                </a:r>
                <a:r>
                  <a:rPr lang="en-ZA" dirty="0"/>
                  <a:t>of water obtained above by the number of Celsius </a:t>
                </a:r>
                <a:r>
                  <a:rPr lang="en-ZA" dirty="0" smtClean="0"/>
                  <a:t>degrees per Fahrenheit </a:t>
                </a:r>
                <a:r>
                  <a:rPr lang="en-ZA" dirty="0"/>
                  <a:t>degree</a:t>
                </a:r>
                <a:r>
                  <a:rPr lang="en-ZA" dirty="0" smtClean="0"/>
                  <a:t>.</a:t>
                </a:r>
              </a:p>
              <a:p>
                <a:endParaRPr lang="en-ZA" dirty="0"/>
              </a:p>
              <a:p>
                <a:r>
                  <a:rPr lang="en-ZA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1.00°</m:t>
                        </m:r>
                        <m:r>
                          <m:rPr>
                            <m:nor/>
                          </m:rPr>
                          <a:rPr lang="en-ZA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1.80°</m:t>
                        </m:r>
                        <m:r>
                          <m:rPr>
                            <m:nor/>
                          </m:rPr>
                          <a:rPr lang="en-ZA" dirty="0"/>
                          <m:t>F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ZA" dirty="0" smtClean="0"/>
                  <a:t> </a:t>
                </a:r>
                <a:r>
                  <a:rPr lang="en-ZA" dirty="0"/>
                  <a:t>(70°F - 32°F)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1.00°</m:t>
                        </m:r>
                        <m:r>
                          <m:rPr>
                            <m:nor/>
                          </m:rPr>
                          <a:rPr lang="en-ZA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1.80°</m:t>
                        </m:r>
                        <m:r>
                          <m:rPr>
                            <m:nor/>
                          </m:rPr>
                          <a:rPr lang="en-ZA" dirty="0"/>
                          <m:t>F</m:t>
                        </m:r>
                      </m:den>
                    </m:f>
                    <m:r>
                      <a:rPr lang="en-ZA" i="1">
                        <a:latin typeface="Cambria Math"/>
                      </a:rPr>
                      <m:t>𝑥</m:t>
                    </m:r>
                  </m:oMath>
                </a14:m>
                <a:r>
                  <a:rPr lang="en-ZA" dirty="0"/>
                  <a:t> </a:t>
                </a:r>
                <a:r>
                  <a:rPr lang="en-ZA" dirty="0" smtClean="0"/>
                  <a:t> </a:t>
                </a:r>
                <a:r>
                  <a:rPr lang="en-ZA" dirty="0"/>
                  <a:t>38°F = </a:t>
                </a:r>
                <a:r>
                  <a:rPr lang="en-ZA" dirty="0" smtClean="0"/>
                  <a:t>21.1°C</a:t>
                </a: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229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 working the above example it is first noted (as is obvious from Figure 1.11) </a:t>
            </a:r>
            <a:r>
              <a:rPr lang="en-ZA" dirty="0" smtClean="0"/>
              <a:t>that the </a:t>
            </a:r>
            <a:r>
              <a:rPr lang="en-ZA" dirty="0"/>
              <a:t>freezing temperature of water, zero on the Celsius scale, corresponds to 32°F </a:t>
            </a:r>
            <a:r>
              <a:rPr lang="en-ZA" dirty="0" smtClean="0"/>
              <a:t>on the </a:t>
            </a:r>
            <a:r>
              <a:rPr lang="en-ZA" dirty="0"/>
              <a:t>Fahrenheit scale. </a:t>
            </a:r>
            <a:endParaRPr lang="en-ZA" dirty="0" smtClean="0"/>
          </a:p>
          <a:p>
            <a:r>
              <a:rPr lang="en-ZA" dirty="0" smtClean="0"/>
              <a:t>So </a:t>
            </a:r>
            <a:r>
              <a:rPr lang="en-ZA" dirty="0"/>
              <a:t>32°F is subtracted from 70°F to give the number </a:t>
            </a:r>
            <a:r>
              <a:rPr lang="en-ZA" dirty="0" smtClean="0"/>
              <a:t>of Fahrenheit </a:t>
            </a:r>
            <a:r>
              <a:rPr lang="en-ZA" dirty="0"/>
              <a:t>degrees by which the temperature is above the freezing point of water.</a:t>
            </a:r>
          </a:p>
          <a:p>
            <a:r>
              <a:rPr lang="en-ZA" dirty="0"/>
              <a:t>The number of Fahrenheit degrees above freezing is converted to Celsius </a:t>
            </a:r>
            <a:r>
              <a:rPr lang="en-ZA" dirty="0" smtClean="0"/>
              <a:t>degrees above </a:t>
            </a:r>
            <a:r>
              <a:rPr lang="en-ZA" dirty="0"/>
              <a:t>the freezing point of water by multiplying by the factor 1.00°C/1.80°F.  </a:t>
            </a: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36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ZA" dirty="0" smtClean="0"/>
                  <a:t>The </a:t>
                </a:r>
                <a:r>
                  <a:rPr lang="en-ZA" dirty="0"/>
                  <a:t>origin of this factor is readily seen by referring to Figure 1.11 and observing that</a:t>
                </a:r>
              </a:p>
              <a:p>
                <a:r>
                  <a:rPr lang="en-ZA" dirty="0"/>
                  <a:t>there are 100°C between the freezing and boiling temperatures of water and </a:t>
                </a:r>
                <a:r>
                  <a:rPr lang="en-ZA" dirty="0" smtClean="0"/>
                  <a:t>180°F over </a:t>
                </a:r>
                <a:r>
                  <a:rPr lang="en-ZA" dirty="0"/>
                  <a:t>the same range. </a:t>
                </a:r>
                <a:endParaRPr lang="en-ZA" dirty="0" smtClean="0"/>
              </a:p>
              <a:p>
                <a:r>
                  <a:rPr lang="en-ZA" dirty="0" smtClean="0"/>
                  <a:t>Mathematically</a:t>
                </a:r>
                <a:r>
                  <a:rPr lang="en-ZA" dirty="0"/>
                  <a:t>, the equation for converting from °F to °C </a:t>
                </a:r>
                <a:r>
                  <a:rPr lang="en-ZA" dirty="0" smtClean="0"/>
                  <a:t>is simply </a:t>
                </a:r>
                <a:r>
                  <a:rPr lang="en-ZA" dirty="0"/>
                  <a:t>the following</a:t>
                </a:r>
                <a:r>
                  <a:rPr lang="en-ZA" dirty="0" smtClean="0"/>
                  <a:t>:</a:t>
                </a:r>
              </a:p>
              <a:p>
                <a:r>
                  <a:rPr lang="en-ZA" dirty="0"/>
                  <a:t>°C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1.00°</m:t>
                        </m:r>
                        <m:r>
                          <m:rPr>
                            <m:nor/>
                          </m:rPr>
                          <a:rPr lang="en-ZA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</m:t>
                        </m:r>
                        <m:r>
                          <m:rPr>
                            <m:nor/>
                          </m:rPr>
                          <a:rPr lang="en-ZA" b="0" i="0" dirty="0" smtClean="0"/>
                          <m:t>80</m:t>
                        </m:r>
                        <m:r>
                          <m:rPr>
                            <m:nor/>
                          </m:rPr>
                          <a:rPr lang="en-ZA" dirty="0"/>
                          <m:t>°</m:t>
                        </m:r>
                        <m:r>
                          <a:rPr lang="en-ZA" b="0" i="1" dirty="0" smtClean="0">
                            <a:latin typeface="Cambria Math"/>
                          </a:rPr>
                          <m:t>𝐹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ZA" dirty="0" smtClean="0"/>
                  <a:t> </a:t>
                </a:r>
                <a:r>
                  <a:rPr lang="en-ZA" dirty="0"/>
                  <a:t>(°F - 32)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 r="-200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EG.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ZA" dirty="0"/>
                  <a:t>Example: What is the Celsius temperature corresponding to normal </a:t>
                </a:r>
                <a:r>
                  <a:rPr lang="en-ZA" dirty="0" smtClean="0"/>
                  <a:t>body temperature </a:t>
                </a:r>
                <a:r>
                  <a:rPr lang="en-ZA" dirty="0"/>
                  <a:t>of 98.6°F?</a:t>
                </a:r>
              </a:p>
              <a:p>
                <a:r>
                  <a:rPr lang="en-ZA" dirty="0"/>
                  <a:t>Answer: From Equation </a:t>
                </a:r>
              </a:p>
              <a:p>
                <a:r>
                  <a:rPr lang="en-ZA" dirty="0"/>
                  <a:t>°C =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1.00°</m:t>
                        </m:r>
                        <m:r>
                          <m:rPr>
                            <m:nor/>
                          </m:rPr>
                          <a:rPr lang="en-ZA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1.80°</m:t>
                        </m:r>
                        <m:r>
                          <a:rPr lang="en-ZA" i="1" dirty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ZA" dirty="0" smtClean="0"/>
                  <a:t> x </a:t>
                </a:r>
                <a:r>
                  <a:rPr lang="en-ZA" dirty="0"/>
                  <a:t>(98.6°F - 32°F) = 37.0°C </a:t>
                </a:r>
              </a:p>
              <a:p>
                <a:r>
                  <a:rPr lang="en-ZA" dirty="0"/>
                  <a:t>Example: </a:t>
                </a:r>
                <a:endParaRPr lang="en-ZA" dirty="0" smtClean="0"/>
              </a:p>
              <a:p>
                <a:r>
                  <a:rPr lang="en-ZA" dirty="0" smtClean="0"/>
                  <a:t>What </a:t>
                </a:r>
                <a:r>
                  <a:rPr lang="en-ZA" dirty="0"/>
                  <a:t>is the Celsius temperature corresponding to -5°F?</a:t>
                </a:r>
              </a:p>
              <a:p>
                <a:r>
                  <a:rPr lang="en-ZA" dirty="0"/>
                  <a:t>Answer: From Equation </a:t>
                </a:r>
                <a:endParaRPr lang="en-ZA" dirty="0" smtClean="0"/>
              </a:p>
              <a:p>
                <a:r>
                  <a:rPr lang="en-ZA" dirty="0" smtClean="0"/>
                  <a:t>°</a:t>
                </a:r>
                <a:r>
                  <a:rPr lang="en-ZA" dirty="0"/>
                  <a:t>C = </a:t>
                </a:r>
                <a:r>
                  <a:rPr lang="en-Z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1.00°</m:t>
                        </m:r>
                        <m:r>
                          <m:rPr>
                            <m:nor/>
                          </m:rPr>
                          <a:rPr lang="en-ZA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1.80°</m:t>
                        </m:r>
                        <m:r>
                          <a:rPr lang="en-ZA" i="1" dirty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ZA" dirty="0"/>
                  <a:t>  </a:t>
                </a:r>
                <a:r>
                  <a:rPr lang="en-ZA" dirty="0" smtClean="0"/>
                  <a:t>x (-</a:t>
                </a:r>
                <a:r>
                  <a:rPr lang="en-ZA" dirty="0"/>
                  <a:t>5°F - 32°F) </a:t>
                </a:r>
                <a:r>
                  <a:rPr lang="en-ZA" dirty="0" smtClean="0"/>
                  <a:t>= </a:t>
                </a:r>
                <a:r>
                  <a:rPr lang="en-ZA" dirty="0"/>
                  <a:t>-</a:t>
                </a:r>
                <a:r>
                  <a:rPr lang="en-ZA" dirty="0" smtClean="0"/>
                  <a:t>20.6°C</a:t>
                </a: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45" t="-1067" r="-15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1" dirty="0"/>
              <a:t>Converting from Celsius to Fahrenheit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0703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ZA" dirty="0" smtClean="0"/>
                  <a:t>To </a:t>
                </a:r>
                <a:r>
                  <a:rPr lang="en-ZA" dirty="0"/>
                  <a:t>convert from Celsius to Fahrenheit first requires multiplying the Celsius </a:t>
                </a:r>
                <a:r>
                  <a:rPr lang="en-ZA" dirty="0" smtClean="0"/>
                  <a:t>temperature by </a:t>
                </a:r>
                <a:r>
                  <a:rPr lang="en-ZA" dirty="0"/>
                  <a:t>1.80°F/1.00°C to get the number of Fahrenheit degrees above </a:t>
                </a:r>
                <a:r>
                  <a:rPr lang="en-ZA" dirty="0" smtClean="0"/>
                  <a:t>the freezing </a:t>
                </a:r>
                <a:r>
                  <a:rPr lang="en-ZA" dirty="0"/>
                  <a:t>temperature of 32°F, then adding 32°F</a:t>
                </a:r>
                <a:r>
                  <a:rPr lang="en-ZA" dirty="0" smtClean="0"/>
                  <a:t>.</a:t>
                </a:r>
              </a:p>
              <a:p>
                <a:r>
                  <a:rPr lang="en-ZA" dirty="0"/>
                  <a:t>Example: What is the Fahrenheit temperature equivalent to 10°C?</a:t>
                </a:r>
              </a:p>
              <a:p>
                <a:r>
                  <a:rPr lang="en-ZA" dirty="0"/>
                  <a:t>Answer: Step 1. Multiply 10°C by 1.80°F/1.00°C to get the number of Fahrenheit</a:t>
                </a:r>
              </a:p>
              <a:p>
                <a:r>
                  <a:rPr lang="en-ZA" dirty="0"/>
                  <a:t>degrees above the freezing point of water.</a:t>
                </a:r>
              </a:p>
              <a:p>
                <a:r>
                  <a:rPr lang="en-ZA" dirty="0"/>
                  <a:t>Step 2. Since the freezing point of water is 32°F, add 32°F to the </a:t>
                </a:r>
                <a:r>
                  <a:rPr lang="en-ZA" dirty="0" smtClean="0"/>
                  <a:t>result of </a:t>
                </a:r>
                <a:r>
                  <a:rPr lang="en-ZA" dirty="0"/>
                  <a:t>Step 1.</a:t>
                </a:r>
              </a:p>
              <a:p>
                <a:r>
                  <a:rPr lang="en-ZA" dirty="0"/>
                  <a:t>°F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dirty="0"/>
                          <m:t>1.80°</m:t>
                        </m:r>
                        <m:r>
                          <m:rPr>
                            <m:nor/>
                          </m:rPr>
                          <a:rPr lang="en-ZA" dirty="0"/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</m:t>
                        </m:r>
                        <m:r>
                          <m:rPr>
                            <m:nor/>
                          </m:rPr>
                          <a:rPr lang="en-ZA" b="0" i="0" dirty="0" smtClean="0"/>
                          <m:t>.00</m:t>
                        </m:r>
                        <m:r>
                          <m:rPr>
                            <m:nor/>
                          </m:rPr>
                          <a:rPr lang="en-ZA" i="1" dirty="0"/>
                          <m:t>°</m:t>
                        </m:r>
                        <m:r>
                          <m:rPr>
                            <m:sty m:val="p"/>
                          </m:rPr>
                          <a:rPr lang="en-ZA" b="0" i="0" dirty="0" smtClean="0">
                            <a:latin typeface="Cambria Math"/>
                          </a:rPr>
                          <m:t>C</m:t>
                        </m:r>
                      </m:den>
                    </m:f>
                    <m:r>
                      <a:rPr lang="en-ZA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ZA" b="0" i="0" dirty="0" smtClean="0">
                        <a:latin typeface="Cambria Math"/>
                      </a:rPr>
                      <m:t>x</m:t>
                    </m:r>
                    <m:r>
                      <a:rPr lang="en-ZA" b="0" i="0" dirty="0" smtClean="0">
                        <a:latin typeface="Cambria Math"/>
                      </a:rPr>
                      <m:t> (</m:t>
                    </m:r>
                  </m:oMath>
                </a14:m>
                <a:r>
                  <a:rPr lang="en-ZA" dirty="0" smtClean="0"/>
                  <a:t>°</a:t>
                </a:r>
                <a:r>
                  <a:rPr lang="en-ZA" dirty="0"/>
                  <a:t>C + </a:t>
                </a:r>
                <a:r>
                  <a:rPr lang="en-ZA" dirty="0" smtClean="0"/>
                  <a:t>32°F) </a:t>
                </a:r>
                <a:r>
                  <a:rPr lang="en-ZA" dirty="0"/>
                  <a:t>= 1.80°F </a:t>
                </a:r>
                <a:r>
                  <a:rPr lang="en-ZA" dirty="0" smtClean="0"/>
                  <a:t>x </a:t>
                </a:r>
                <a:r>
                  <a:rPr lang="en-ZA" dirty="0"/>
                  <a:t>10°C + 32°F = 50°F </a:t>
                </a:r>
                <a:endParaRPr lang="en-ZA" dirty="0" smtClean="0"/>
              </a:p>
              <a:p>
                <a:pPr marL="0" indent="0">
                  <a:buNone/>
                </a:pPr>
                <a:endParaRPr lang="en-ZA" dirty="0" smtClean="0"/>
              </a:p>
              <a:p>
                <a:endParaRPr lang="en-ZA" dirty="0"/>
              </a:p>
              <a:p>
                <a:r>
                  <a:rPr lang="en-ZA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070304"/>
              </a:xfrm>
              <a:blipFill rotWithShape="1">
                <a:blip r:embed="rId2"/>
                <a:stretch>
                  <a:fillRect l="-860" t="-1925" r="-28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/>
              <p:cNvSpPr/>
              <p:nvPr/>
            </p:nvSpPr>
            <p:spPr>
              <a:xfrm>
                <a:off x="2520498" y="5229200"/>
                <a:ext cx="4211742" cy="1044696"/>
              </a:xfrm>
              <a:prstGeom prst="flowChartAlternateProcess">
                <a:avLst/>
              </a:prstGeom>
              <a:solidFill>
                <a:schemeClr val="accent1"/>
              </a:solidFill>
              <a:ln w="63500" cmpd="dbl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 sz="2400" b="1" dirty="0" smtClean="0">
                    <a:solidFill>
                      <a:schemeClr val="tx1"/>
                    </a:solidFill>
                  </a:rPr>
                  <a:t>°F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2400" b="1" dirty="0">
                            <a:solidFill>
                              <a:schemeClr val="tx1"/>
                            </a:solidFill>
                          </a:rPr>
                          <m:t>1.80°</m:t>
                        </m:r>
                        <m:r>
                          <m:rPr>
                            <m:nor/>
                          </m:rPr>
                          <a:rPr lang="en-ZA" sz="2400" b="1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2400" b="1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ZA" sz="2400" b="1" i="0" dirty="0" smtClean="0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ZA" sz="2400" b="1" dirty="0">
                            <a:solidFill>
                              <a:schemeClr val="tx1"/>
                            </a:solidFill>
                          </a:rPr>
                          <m:t>00</m:t>
                        </m:r>
                        <m:r>
                          <m:rPr>
                            <m:nor/>
                          </m:rPr>
                          <a:rPr lang="en-ZA" sz="2400" b="1" i="1" dirty="0">
                            <a:solidFill>
                              <a:schemeClr val="tx1"/>
                            </a:solidFill>
                          </a:rPr>
                          <m:t>°</m:t>
                        </m:r>
                        <m:r>
                          <a:rPr lang="en-ZA" sz="2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den>
                    </m:f>
                    <m:r>
                      <a:rPr lang="en-ZA" sz="2400" b="1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ZA" sz="2400" b="1" i="1" dirty="0">
                        <a:solidFill>
                          <a:schemeClr val="tx1"/>
                        </a:solidFill>
                        <a:latin typeface="Cambria Math"/>
                      </a:rPr>
                      <m:t>𝐱</m:t>
                    </m:r>
                    <m:r>
                      <a:rPr lang="en-ZA" sz="2400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ZA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ZA" sz="2400" b="1" dirty="0" smtClean="0">
                    <a:solidFill>
                      <a:schemeClr val="tx1"/>
                    </a:solidFill>
                  </a:rPr>
                  <a:t>°</a:t>
                </a:r>
                <a:r>
                  <a:rPr lang="en-ZA" sz="2400" b="1" dirty="0">
                    <a:solidFill>
                      <a:schemeClr val="tx1"/>
                    </a:solidFill>
                  </a:rPr>
                  <a:t>C + </a:t>
                </a:r>
                <a:r>
                  <a:rPr lang="en-ZA" sz="2400" b="1" dirty="0" smtClean="0">
                    <a:solidFill>
                      <a:schemeClr val="tx1"/>
                    </a:solidFill>
                  </a:rPr>
                  <a:t>32°F</a:t>
                </a:r>
                <a:endParaRPr lang="en-ZA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Flowchart: Alternate Proces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8" y="5229200"/>
                <a:ext cx="4211742" cy="1044696"/>
              </a:xfrm>
              <a:prstGeom prst="flowChartAlternateProcess">
                <a:avLst/>
              </a:prstGeom>
              <a:blipFill rotWithShape="1">
                <a:blip r:embed="rId3"/>
                <a:stretch>
                  <a:fillRect l="-285"/>
                </a:stretch>
              </a:blipFill>
              <a:ln w="63500" cmpd="dbl">
                <a:prstDash val="sysDot"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Converting </a:t>
            </a:r>
            <a:r>
              <a:rPr lang="en-ZA" dirty="0" err="1" smtClean="0"/>
              <a:t>Celcius</a:t>
            </a:r>
            <a:r>
              <a:rPr lang="en-ZA" dirty="0" smtClean="0"/>
              <a:t> to Kelvin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To convert from °C to K, add 273 to the Celsius </a:t>
            </a:r>
            <a:r>
              <a:rPr lang="en-ZA" dirty="0" smtClean="0"/>
              <a:t>temperature.</a:t>
            </a:r>
          </a:p>
          <a:p>
            <a:r>
              <a:rPr lang="en-ZA" dirty="0" smtClean="0"/>
              <a:t>To </a:t>
            </a:r>
            <a:r>
              <a:rPr lang="en-ZA" dirty="0"/>
              <a:t>convert from </a:t>
            </a:r>
            <a:r>
              <a:rPr lang="en-ZA" dirty="0" smtClean="0"/>
              <a:t>K to </a:t>
            </a:r>
            <a:r>
              <a:rPr lang="en-ZA" dirty="0"/>
              <a:t>°C, subtract 273 from </a:t>
            </a:r>
            <a:r>
              <a:rPr lang="en-ZA" dirty="0" smtClean="0"/>
              <a:t>K. </a:t>
            </a:r>
          </a:p>
          <a:p>
            <a:r>
              <a:rPr lang="en-ZA" dirty="0" smtClean="0"/>
              <a:t>All </a:t>
            </a:r>
            <a:r>
              <a:rPr lang="en-ZA" dirty="0"/>
              <a:t>of the conversions discussed here can be </a:t>
            </a:r>
            <a:r>
              <a:rPr lang="en-ZA" dirty="0" smtClean="0"/>
              <a:t>deduced without </a:t>
            </a:r>
            <a:r>
              <a:rPr lang="en-ZA" dirty="0"/>
              <a:t>memorizing any equations by remembering that the freezing point of water </a:t>
            </a:r>
            <a:r>
              <a:rPr lang="en-ZA" dirty="0" smtClean="0"/>
              <a:t>is 0°C</a:t>
            </a:r>
            <a:r>
              <a:rPr lang="en-ZA" dirty="0"/>
              <a:t>, 273 K, and 32°F, whereas the boiling point is 100°C, 373 K, and 212°F.</a:t>
            </a:r>
          </a:p>
        </p:txBody>
      </p:sp>
    </p:spTree>
    <p:extLst>
      <p:ext uri="{BB962C8B-B14F-4D97-AF65-F5344CB8AC3E}">
        <p14:creationId xmlns:p14="http://schemas.microsoft.com/office/powerpoint/2010/main" val="32400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Comparison  of Temp Scales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pic>
        <p:nvPicPr>
          <p:cNvPr id="3074" name="Picture 2" descr="C:\Users\2017 IMDC\Desktop\Env Chemistry 2018\Comparism of Temp Sc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6837"/>
            <a:ext cx="7974431" cy="55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Melting Point and Boiling Point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These </a:t>
            </a:r>
            <a:r>
              <a:rPr lang="en-ZA" dirty="0"/>
              <a:t>are important thermal properties of </a:t>
            </a:r>
            <a:r>
              <a:rPr lang="en-ZA" dirty="0" smtClean="0"/>
              <a:t>any substance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the present, </a:t>
            </a:r>
            <a:r>
              <a:rPr lang="en-ZA" b="1" dirty="0"/>
              <a:t>melting temperature </a:t>
            </a:r>
            <a:r>
              <a:rPr lang="en-ZA" dirty="0"/>
              <a:t>may be defined as the </a:t>
            </a:r>
            <a:r>
              <a:rPr lang="en-ZA" dirty="0" smtClean="0"/>
              <a:t>temperature at </a:t>
            </a:r>
            <a:r>
              <a:rPr lang="en-ZA" dirty="0"/>
              <a:t>which a substance changes from a solid to a liquid. </a:t>
            </a:r>
            <a:endParaRPr lang="en-ZA" dirty="0" smtClean="0"/>
          </a:p>
          <a:p>
            <a:r>
              <a:rPr lang="en-ZA" b="1" dirty="0" smtClean="0"/>
              <a:t>Boiling </a:t>
            </a:r>
            <a:r>
              <a:rPr lang="en-ZA" b="1" dirty="0"/>
              <a:t>temperature </a:t>
            </a:r>
            <a:r>
              <a:rPr lang="en-ZA" dirty="0"/>
              <a:t>is </a:t>
            </a:r>
            <a:r>
              <a:rPr lang="en-ZA" dirty="0" smtClean="0"/>
              <a:t>defined as </a:t>
            </a:r>
            <a:r>
              <a:rPr lang="en-ZA" dirty="0"/>
              <a:t>the temperature at which a substance changes from a liquid to a gas. </a:t>
            </a:r>
            <a:endParaRPr lang="en-ZA" dirty="0" smtClean="0"/>
          </a:p>
          <a:p>
            <a:r>
              <a:rPr lang="en-ZA" dirty="0" smtClean="0"/>
              <a:t>More exacting definitions </a:t>
            </a:r>
            <a:r>
              <a:rPr lang="en-ZA" dirty="0"/>
              <a:t>of these terms, particularly boiling temperature, are given later </a:t>
            </a:r>
            <a:r>
              <a:rPr lang="en-ZA" dirty="0" smtClean="0"/>
              <a:t>in the lesson.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67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Heat and Energy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/>
          <a:lstStyle/>
          <a:p>
            <a:r>
              <a:rPr lang="en-ZA" dirty="0"/>
              <a:t>As illustrated in Figure </a:t>
            </a:r>
            <a:r>
              <a:rPr lang="en-ZA" dirty="0" smtClean="0"/>
              <a:t>below, </a:t>
            </a:r>
            <a:r>
              <a:rPr lang="en-ZA" dirty="0"/>
              <a:t>when two objects at different temperatures </a:t>
            </a:r>
            <a:r>
              <a:rPr lang="en-ZA" dirty="0" smtClean="0"/>
              <a:t>are placed </a:t>
            </a:r>
            <a:r>
              <a:rPr lang="en-ZA" dirty="0"/>
              <a:t>in contact with each other, the warmer object becomes </a:t>
            </a:r>
            <a:r>
              <a:rPr lang="en-ZA" dirty="0" smtClean="0"/>
              <a:t> cooler </a:t>
            </a:r>
            <a:r>
              <a:rPr lang="en-ZA" dirty="0"/>
              <a:t>and the </a:t>
            </a:r>
            <a:r>
              <a:rPr lang="en-ZA" dirty="0" smtClean="0"/>
              <a:t>cooler one </a:t>
            </a:r>
            <a:r>
              <a:rPr lang="en-ZA" dirty="0"/>
              <a:t>warmer until they reach the same temperature. </a:t>
            </a:r>
            <a:endParaRPr lang="en-ZA" dirty="0" smtClean="0"/>
          </a:p>
          <a:p>
            <a:r>
              <a:rPr lang="en-ZA" dirty="0" smtClean="0"/>
              <a:t>This </a:t>
            </a:r>
            <a:r>
              <a:rPr lang="en-ZA" dirty="0"/>
              <a:t>occurs because of a flow </a:t>
            </a:r>
            <a:r>
              <a:rPr lang="en-ZA" dirty="0" smtClean="0"/>
              <a:t>of energy </a:t>
            </a:r>
            <a:r>
              <a:rPr lang="en-ZA" dirty="0"/>
              <a:t>between the objects. Such a flow is called </a:t>
            </a:r>
            <a:r>
              <a:rPr lang="en-ZA" b="1" dirty="0" smtClean="0"/>
              <a:t>heat</a:t>
            </a:r>
            <a:r>
              <a:rPr lang="en-ZA" dirty="0" smtClean="0"/>
              <a:t>.</a:t>
            </a:r>
          </a:p>
          <a:p>
            <a:endParaRPr lang="en-ZA" dirty="0"/>
          </a:p>
        </p:txBody>
      </p:sp>
      <p:pic>
        <p:nvPicPr>
          <p:cNvPr id="1026" name="Picture 2" descr="C:\Users\2017 IMDC\Desktop\Env Chemistry 2018\Heat Energy flow from Hot to Cold 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84887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Environmental chemistry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62500" lnSpcReduction="20000"/>
          </a:bodyPr>
          <a:lstStyle/>
          <a:p>
            <a:r>
              <a:rPr lang="en-ZA" b="1" dirty="0"/>
              <a:t>Environmental chemistry </a:t>
            </a:r>
            <a:r>
              <a:rPr lang="en-ZA" dirty="0"/>
              <a:t>is that branch of chemistry that deals with the </a:t>
            </a:r>
            <a:r>
              <a:rPr lang="en-ZA" dirty="0" smtClean="0"/>
              <a:t>origins, transport</a:t>
            </a:r>
            <a:r>
              <a:rPr lang="en-ZA" dirty="0"/>
              <a:t>, reactions, effects, and fates of chemical species in the water, air, earth, </a:t>
            </a:r>
            <a:r>
              <a:rPr lang="en-ZA" dirty="0" smtClean="0"/>
              <a:t>and living </a:t>
            </a:r>
            <a:r>
              <a:rPr lang="en-ZA" dirty="0"/>
              <a:t>environments and the influence of human activities thereon.1 </a:t>
            </a:r>
            <a:endParaRPr lang="en-ZA" dirty="0" smtClean="0"/>
          </a:p>
          <a:p>
            <a:r>
              <a:rPr lang="en-ZA" dirty="0" smtClean="0"/>
              <a:t>A related discipline</a:t>
            </a:r>
            <a:r>
              <a:rPr lang="en-ZA" dirty="0"/>
              <a:t>, </a:t>
            </a:r>
            <a:r>
              <a:rPr lang="en-ZA" b="1" dirty="0"/>
              <a:t>toxicological chemistry</a:t>
            </a:r>
            <a:r>
              <a:rPr lang="en-ZA" dirty="0"/>
              <a:t>, is the chemistry of toxic substances with </a:t>
            </a:r>
            <a:r>
              <a:rPr lang="en-ZA" dirty="0" smtClean="0"/>
              <a:t>emphasis upon </a:t>
            </a:r>
            <a:r>
              <a:rPr lang="en-ZA" dirty="0"/>
              <a:t>their interaction with biologic tissue and living systems</a:t>
            </a:r>
            <a:r>
              <a:rPr lang="en-ZA" dirty="0" smtClean="0"/>
              <a:t>.</a:t>
            </a:r>
          </a:p>
          <a:p>
            <a:r>
              <a:rPr lang="en-ZA" dirty="0" smtClean="0"/>
              <a:t>Besides </a:t>
            </a:r>
            <a:r>
              <a:rPr lang="en-ZA" dirty="0"/>
              <a:t>its being </a:t>
            </a:r>
            <a:r>
              <a:rPr lang="en-ZA" dirty="0" smtClean="0"/>
              <a:t>an essential</a:t>
            </a:r>
            <a:r>
              <a:rPr lang="en-ZA" dirty="0"/>
              <a:t>, vital discipline in its own right, environmental chemistry provides </a:t>
            </a:r>
            <a:r>
              <a:rPr lang="en-ZA" dirty="0" smtClean="0"/>
              <a:t>an excellent </a:t>
            </a:r>
            <a:r>
              <a:rPr lang="en-ZA" dirty="0"/>
              <a:t>framework for the study of chemistry, dealing with “general chemistry</a:t>
            </a:r>
            <a:r>
              <a:rPr lang="en-ZA" dirty="0" smtClean="0"/>
              <a:t>,” organic </a:t>
            </a:r>
            <a:r>
              <a:rPr lang="en-ZA" dirty="0"/>
              <a:t>chemistry, chemical analysis, physical chemistry, photochemistry, </a:t>
            </a:r>
            <a:r>
              <a:rPr lang="en-ZA" dirty="0" smtClean="0"/>
              <a:t>geochemistry, and </a:t>
            </a:r>
            <a:r>
              <a:rPr lang="en-ZA" dirty="0"/>
              <a:t>biological chemistry. </a:t>
            </a:r>
            <a:endParaRPr lang="en-ZA" dirty="0" smtClean="0"/>
          </a:p>
          <a:p>
            <a:r>
              <a:rPr lang="en-ZA" dirty="0" smtClean="0"/>
              <a:t>By </a:t>
            </a:r>
            <a:r>
              <a:rPr lang="en-ZA" dirty="0"/>
              <a:t>necessity it breaks down the barriers that </a:t>
            </a:r>
            <a:r>
              <a:rPr lang="en-ZA" dirty="0" smtClean="0"/>
              <a:t>tend to </a:t>
            </a:r>
            <a:r>
              <a:rPr lang="en-ZA" dirty="0"/>
              <a:t>compartmentalize chemistry as it is conventionally addressed</a:t>
            </a:r>
            <a:r>
              <a:rPr lang="en-ZA" dirty="0" smtClean="0"/>
              <a:t>.</a:t>
            </a:r>
          </a:p>
          <a:p>
            <a:r>
              <a:rPr lang="en-ZA" dirty="0" smtClean="0"/>
              <a:t>Therefore</a:t>
            </a:r>
            <a:r>
              <a:rPr lang="en-ZA" dirty="0"/>
              <a:t>, this </a:t>
            </a:r>
            <a:r>
              <a:rPr lang="en-ZA" dirty="0" smtClean="0"/>
              <a:t>book is </a:t>
            </a:r>
            <a:r>
              <a:rPr lang="en-ZA" dirty="0"/>
              <a:t>written with two major goals—to provide an overview of chemical science </a:t>
            </a:r>
            <a:r>
              <a:rPr lang="en-ZA" dirty="0" smtClean="0"/>
              <a:t>within an </a:t>
            </a:r>
            <a:r>
              <a:rPr lang="en-ZA" dirty="0"/>
              <a:t>environmental chemistry framework and to provide the basics of </a:t>
            </a:r>
            <a:r>
              <a:rPr lang="en-ZA" dirty="0" smtClean="0"/>
              <a:t>environmental. </a:t>
            </a:r>
          </a:p>
          <a:p>
            <a:r>
              <a:rPr lang="en-ZA" dirty="0"/>
              <a:t>C</a:t>
            </a:r>
            <a:r>
              <a:rPr lang="en-ZA" dirty="0" smtClean="0"/>
              <a:t>hemistry </a:t>
            </a:r>
            <a:r>
              <a:rPr lang="en-ZA" dirty="0"/>
              <a:t>for those who need to know about this essential topic for their </a:t>
            </a:r>
            <a:r>
              <a:rPr lang="en-ZA" dirty="0" smtClean="0"/>
              <a:t>professions or </a:t>
            </a:r>
            <a:r>
              <a:rPr lang="en-ZA" dirty="0"/>
              <a:t>for their overall education.</a:t>
            </a:r>
          </a:p>
        </p:txBody>
      </p:sp>
    </p:spTree>
    <p:extLst>
      <p:ext uri="{BB962C8B-B14F-4D97-AF65-F5344CB8AC3E}">
        <p14:creationId xmlns:p14="http://schemas.microsoft.com/office/powerpoint/2010/main" val="18774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 Unit for Energy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The SI unit of heat is the </a:t>
            </a:r>
            <a:r>
              <a:rPr lang="en-ZA" b="1" dirty="0"/>
              <a:t>joule </a:t>
            </a:r>
            <a:r>
              <a:rPr lang="en-ZA" dirty="0"/>
              <a:t>(J, see Table </a:t>
            </a:r>
            <a:r>
              <a:rPr lang="en-ZA" dirty="0" smtClean="0"/>
              <a:t>below). </a:t>
            </a:r>
          </a:p>
          <a:p>
            <a:r>
              <a:rPr lang="en-ZA" dirty="0" smtClean="0"/>
              <a:t>The </a:t>
            </a:r>
            <a:r>
              <a:rPr lang="en-ZA" dirty="0"/>
              <a:t>kilojoule (1 kJ = 1000 J) is </a:t>
            </a:r>
            <a:r>
              <a:rPr lang="en-ZA" dirty="0" smtClean="0"/>
              <a:t>a convenient </a:t>
            </a:r>
            <a:r>
              <a:rPr lang="en-ZA" dirty="0"/>
              <a:t>unit to use to express energy values in laboratory studies.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metric </a:t>
            </a:r>
            <a:r>
              <a:rPr lang="en-ZA" dirty="0" smtClean="0"/>
              <a:t>unit of </a:t>
            </a:r>
            <a:r>
              <a:rPr lang="en-ZA" dirty="0"/>
              <a:t>energy is the </a:t>
            </a:r>
            <a:r>
              <a:rPr lang="en-ZA" b="1" dirty="0"/>
              <a:t>calorie </a:t>
            </a:r>
            <a:r>
              <a:rPr lang="en-ZA" dirty="0"/>
              <a:t>(</a:t>
            </a:r>
            <a:r>
              <a:rPr lang="en-ZA" dirty="0" err="1"/>
              <a:t>cal</a:t>
            </a:r>
            <a:r>
              <a:rPr lang="en-ZA" dirty="0"/>
              <a:t>), equal to 4.184 J</a:t>
            </a:r>
            <a:r>
              <a:rPr lang="en-ZA" dirty="0" smtClean="0"/>
              <a:t>.</a:t>
            </a:r>
          </a:p>
          <a:p>
            <a:r>
              <a:rPr lang="en-ZA" dirty="0" smtClean="0"/>
              <a:t> </a:t>
            </a:r>
            <a:r>
              <a:rPr lang="en-ZA" dirty="0"/>
              <a:t>Throughout the liquid range of </a:t>
            </a:r>
            <a:r>
              <a:rPr lang="en-ZA" dirty="0" smtClean="0"/>
              <a:t>water, essentially </a:t>
            </a:r>
            <a:r>
              <a:rPr lang="en-ZA" dirty="0"/>
              <a:t>1 calorie of heat energy is required to raise the temperature of 1 g of </a:t>
            </a:r>
            <a:r>
              <a:rPr lang="en-ZA" dirty="0" smtClean="0"/>
              <a:t>water by </a:t>
            </a:r>
            <a:r>
              <a:rPr lang="en-ZA" dirty="0"/>
              <a:t>1°C.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“calories” most people hear about are those used to express </a:t>
            </a:r>
            <a:r>
              <a:rPr lang="en-ZA" dirty="0" smtClean="0"/>
              <a:t>energy values </a:t>
            </a:r>
            <a:r>
              <a:rPr lang="en-ZA" dirty="0"/>
              <a:t>of foods and are actually kilocalories (1 kcal = 4.184 kJ).</a:t>
            </a:r>
          </a:p>
        </p:txBody>
      </p:sp>
    </p:spTree>
    <p:extLst>
      <p:ext uri="{BB962C8B-B14F-4D97-AF65-F5344CB8AC3E}">
        <p14:creationId xmlns:p14="http://schemas.microsoft.com/office/powerpoint/2010/main" val="9320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1.13 PRESSURE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b="1" dirty="0"/>
              <a:t>Pressure </a:t>
            </a:r>
            <a:r>
              <a:rPr lang="en-ZA" dirty="0"/>
              <a:t>is force per unit area. The SI unit of pressure is the </a:t>
            </a:r>
            <a:r>
              <a:rPr lang="en-ZA" dirty="0" err="1"/>
              <a:t>pascal</a:t>
            </a:r>
            <a:r>
              <a:rPr lang="en-ZA" dirty="0"/>
              <a:t> (Pa), </a:t>
            </a:r>
            <a:r>
              <a:rPr lang="en-ZA" dirty="0" smtClean="0"/>
              <a:t>defined in </a:t>
            </a:r>
            <a:r>
              <a:rPr lang="en-ZA" dirty="0"/>
              <a:t>Table 1.4.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kilopascal (1 </a:t>
            </a:r>
            <a:r>
              <a:rPr lang="en-ZA" dirty="0" err="1"/>
              <a:t>kPa</a:t>
            </a:r>
            <a:r>
              <a:rPr lang="en-ZA" dirty="0"/>
              <a:t> = 1000 Pa) is often a more convenient unit </a:t>
            </a:r>
            <a:r>
              <a:rPr lang="en-ZA" dirty="0" smtClean="0"/>
              <a:t>of pressure </a:t>
            </a:r>
            <a:r>
              <a:rPr lang="en-ZA" dirty="0"/>
              <a:t>to use than is the </a:t>
            </a:r>
            <a:r>
              <a:rPr lang="en-ZA" dirty="0" err="1"/>
              <a:t>pascal</a:t>
            </a:r>
            <a:r>
              <a:rPr lang="en-ZA" dirty="0"/>
              <a:t>.</a:t>
            </a:r>
          </a:p>
          <a:p>
            <a:r>
              <a:rPr lang="en-ZA" dirty="0"/>
              <a:t>Like many other quantities, pressure has been plagued with a large number </a:t>
            </a:r>
            <a:r>
              <a:rPr lang="en-ZA" dirty="0" smtClean="0"/>
              <a:t>of different </a:t>
            </a:r>
            <a:r>
              <a:rPr lang="en-ZA" dirty="0"/>
              <a:t>kinds of units. </a:t>
            </a:r>
            <a:endParaRPr lang="en-ZA" dirty="0" smtClean="0"/>
          </a:p>
          <a:p>
            <a:r>
              <a:rPr lang="en-ZA" dirty="0" smtClean="0"/>
              <a:t>One </a:t>
            </a:r>
            <a:r>
              <a:rPr lang="en-ZA" dirty="0"/>
              <a:t>of the more meaningful and intuitive of these is </a:t>
            </a:r>
            <a:r>
              <a:rPr lang="en-ZA" dirty="0" smtClean="0"/>
              <a:t>the </a:t>
            </a:r>
            <a:r>
              <a:rPr lang="en-ZA" b="1" dirty="0" smtClean="0"/>
              <a:t>atmosphere </a:t>
            </a:r>
            <a:r>
              <a:rPr lang="en-ZA" dirty="0" smtClean="0"/>
              <a:t>(</a:t>
            </a:r>
            <a:r>
              <a:rPr lang="en-ZA" dirty="0" err="1" smtClean="0"/>
              <a:t>atm</a:t>
            </a:r>
            <a:r>
              <a:rPr lang="en-ZA" dirty="0" smtClean="0"/>
              <a:t>), and the average pressure exerted by air at sea level is 1 atmosphere. </a:t>
            </a:r>
          </a:p>
          <a:p>
            <a:r>
              <a:rPr lang="en-ZA" dirty="0" smtClean="0"/>
              <a:t>One </a:t>
            </a:r>
            <a:r>
              <a:rPr lang="en-ZA" dirty="0"/>
              <a:t>atmosphere is equal to 101.3 </a:t>
            </a:r>
            <a:r>
              <a:rPr lang="en-ZA" dirty="0" err="1"/>
              <a:t>kPa</a:t>
            </a:r>
            <a:r>
              <a:rPr lang="en-ZA" dirty="0"/>
              <a:t> or 14.7 </a:t>
            </a:r>
            <a:r>
              <a:rPr lang="en-ZA" dirty="0" err="1"/>
              <a:t>lb</a:t>
            </a:r>
            <a:r>
              <a:rPr lang="en-ZA" dirty="0"/>
              <a:t>/in2.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latter </a:t>
            </a:r>
            <a:r>
              <a:rPr lang="en-ZA" dirty="0" smtClean="0"/>
              <a:t>means that </a:t>
            </a:r>
            <a:r>
              <a:rPr lang="en-ZA" dirty="0"/>
              <a:t>an evacuated cube, 1 inch to the side, has a force of 14.70 </a:t>
            </a:r>
            <a:r>
              <a:rPr lang="en-ZA" dirty="0" err="1"/>
              <a:t>lb</a:t>
            </a:r>
            <a:r>
              <a:rPr lang="en-ZA" dirty="0"/>
              <a:t> exerted on each </a:t>
            </a:r>
            <a:r>
              <a:rPr lang="en-ZA" dirty="0" smtClean="0"/>
              <a:t>side due </a:t>
            </a:r>
            <a:r>
              <a:rPr lang="en-ZA" dirty="0"/>
              <a:t>to atmospheric pressure. </a:t>
            </a:r>
            <a:endParaRPr lang="en-ZA" dirty="0" smtClean="0"/>
          </a:p>
          <a:p>
            <a:r>
              <a:rPr lang="en-ZA" dirty="0" smtClean="0"/>
              <a:t>It </a:t>
            </a:r>
            <a:r>
              <a:rPr lang="en-ZA" dirty="0"/>
              <a:t>is also the pressure that will hold up a column of </a:t>
            </a:r>
            <a:r>
              <a:rPr lang="en-ZA" dirty="0" smtClean="0"/>
              <a:t>liquid mercury </a:t>
            </a:r>
            <a:r>
              <a:rPr lang="en-ZA" dirty="0"/>
              <a:t>metal 760 mm long, as shown in Figure 1.13. 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971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Such a device used to measure atmospheric pressure is called a </a:t>
            </a:r>
            <a:r>
              <a:rPr lang="en-ZA" b="1" dirty="0"/>
              <a:t>barometer</a:t>
            </a:r>
            <a:r>
              <a:rPr lang="en-ZA" dirty="0"/>
              <a:t>, and the mercury barometer was the first instrument used to measure pressures with a high degree of accuracy. </a:t>
            </a:r>
          </a:p>
          <a:p>
            <a:r>
              <a:rPr lang="en-ZA" dirty="0"/>
              <a:t>Consequently, the practice developed of expressing pressure in units of </a:t>
            </a:r>
            <a:r>
              <a:rPr lang="en-ZA" b="1" dirty="0" err="1"/>
              <a:t>millimeters</a:t>
            </a:r>
            <a:r>
              <a:rPr lang="en-ZA" b="1" dirty="0"/>
              <a:t> of mercury </a:t>
            </a:r>
            <a:r>
              <a:rPr lang="en-ZA" dirty="0"/>
              <a:t>(mm Hg), where 1 mm of mercury is a unit called the </a:t>
            </a:r>
            <a:r>
              <a:rPr lang="en-ZA" b="1" dirty="0" err="1"/>
              <a:t>torr</a:t>
            </a:r>
            <a:r>
              <a:rPr lang="en-ZA" dirty="0"/>
              <a:t>.</a:t>
            </a:r>
          </a:p>
          <a:p>
            <a:endParaRPr lang="en-ZA" dirty="0" smtClean="0"/>
          </a:p>
          <a:p>
            <a:r>
              <a:rPr lang="en-ZA" dirty="0" smtClean="0"/>
              <a:t>Pressure </a:t>
            </a:r>
            <a:r>
              <a:rPr lang="en-ZA" dirty="0"/>
              <a:t>is an especially important variable with gases because the volume of </a:t>
            </a:r>
            <a:r>
              <a:rPr lang="en-ZA" dirty="0" smtClean="0"/>
              <a:t>a quantity </a:t>
            </a:r>
            <a:r>
              <a:rPr lang="en-ZA" dirty="0"/>
              <a:t>of gas at a fixed temperature is inversely proportional to pressure. </a:t>
            </a:r>
            <a:endParaRPr lang="en-ZA" dirty="0" smtClean="0"/>
          </a:p>
          <a:p>
            <a:r>
              <a:rPr lang="en-ZA" dirty="0" smtClean="0"/>
              <a:t>The</a:t>
            </a:r>
            <a:r>
              <a:rPr lang="en-ZA" dirty="0"/>
              <a:t> </a:t>
            </a:r>
            <a:r>
              <a:rPr lang="en-ZA" dirty="0" smtClean="0"/>
              <a:t>temperature/pressure/volume </a:t>
            </a:r>
            <a:r>
              <a:rPr lang="en-ZA" dirty="0"/>
              <a:t>relationships of gases (Boyle’s law, Charles’ law, </a:t>
            </a:r>
            <a:r>
              <a:rPr lang="en-ZA" dirty="0" smtClean="0"/>
              <a:t>general gas </a:t>
            </a:r>
            <a:r>
              <a:rPr lang="en-ZA" dirty="0"/>
              <a:t>law) are discussed in Chapter 2.</a:t>
            </a:r>
          </a:p>
        </p:txBody>
      </p:sp>
    </p:spTree>
    <p:extLst>
      <p:ext uri="{BB962C8B-B14F-4D97-AF65-F5344CB8AC3E}">
        <p14:creationId xmlns:p14="http://schemas.microsoft.com/office/powerpoint/2010/main" val="23495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Table 1.13</a:t>
            </a:r>
            <a:endParaRPr lang="en-ZA" dirty="0"/>
          </a:p>
        </p:txBody>
      </p:sp>
      <p:pic>
        <p:nvPicPr>
          <p:cNvPr id="2050" name="Picture 2" descr="C:\Users\2017 IMDC\Desktop\Env Chemistry 2018\Atmospheric Pressure at Sea Leve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1570"/>
            <a:ext cx="8640959" cy="58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02968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1.14 UNITS AND THEIR USE IN </a:t>
            </a:r>
            <a:r>
              <a:rPr lang="en-ZA" b="1" dirty="0" smtClean="0"/>
              <a:t>CALCULATIONS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Most </a:t>
            </a:r>
            <a:r>
              <a:rPr lang="en-ZA" dirty="0"/>
              <a:t>numbers used in chemistry are accompanied by a </a:t>
            </a:r>
            <a:r>
              <a:rPr lang="en-ZA" b="1" dirty="0"/>
              <a:t>unit </a:t>
            </a:r>
            <a:r>
              <a:rPr lang="en-ZA" dirty="0"/>
              <a:t>that tells the type </a:t>
            </a:r>
            <a:r>
              <a:rPr lang="en-ZA" dirty="0" smtClean="0"/>
              <a:t>of quantity </a:t>
            </a:r>
            <a:r>
              <a:rPr lang="en-ZA" dirty="0"/>
              <a:t>that the number expresses and the smallest whole portion of that quantity.</a:t>
            </a:r>
          </a:p>
          <a:p>
            <a:r>
              <a:rPr lang="en-ZA" dirty="0"/>
              <a:t>For example, “36 </a:t>
            </a:r>
            <a:r>
              <a:rPr lang="en-ZA" dirty="0" err="1"/>
              <a:t>liters</a:t>
            </a:r>
            <a:r>
              <a:rPr lang="en-ZA" dirty="0"/>
              <a:t>” denotes that a volume is expressed and the smallest </a:t>
            </a:r>
            <a:r>
              <a:rPr lang="en-ZA" dirty="0" smtClean="0"/>
              <a:t>whole unit </a:t>
            </a:r>
            <a:r>
              <a:rPr lang="en-ZA" dirty="0"/>
              <a:t>of the volume is 1 </a:t>
            </a:r>
            <a:r>
              <a:rPr lang="en-ZA" dirty="0" err="1"/>
              <a:t>liter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same quantity could be expressed as 360 </a:t>
            </a:r>
            <a:r>
              <a:rPr lang="en-ZA" dirty="0" err="1" smtClean="0"/>
              <a:t>deciliters</a:t>
            </a:r>
            <a:r>
              <a:rPr lang="en-ZA" dirty="0" smtClean="0"/>
              <a:t>, where </a:t>
            </a:r>
            <a:r>
              <a:rPr lang="en-ZA" dirty="0"/>
              <a:t>the number is multiplied by 10 because the unit is only 1/10 as large.</a:t>
            </a:r>
          </a:p>
          <a:p>
            <a:r>
              <a:rPr lang="en-ZA" dirty="0"/>
              <a:t>Except in cases where the numbers express relative </a:t>
            </a:r>
            <a:r>
              <a:rPr lang="en-ZA" dirty="0" smtClean="0"/>
              <a:t>quantities, </a:t>
            </a:r>
            <a:r>
              <a:rPr lang="en-ZA" dirty="0"/>
              <a:t>such as </a:t>
            </a:r>
            <a:r>
              <a:rPr lang="en-ZA" dirty="0" smtClean="0"/>
              <a:t>atomic masses </a:t>
            </a:r>
            <a:r>
              <a:rPr lang="en-ZA" dirty="0"/>
              <a:t>relative to the mass of carbon-12 or specific gravity, it is essential to </a:t>
            </a:r>
            <a:r>
              <a:rPr lang="en-ZA" dirty="0" smtClean="0"/>
              <a:t>include units </a:t>
            </a:r>
            <a:r>
              <a:rPr lang="en-ZA" dirty="0"/>
              <a:t>with numbers. </a:t>
            </a:r>
            <a:endParaRPr lang="en-ZA" dirty="0" smtClean="0"/>
          </a:p>
          <a:p>
            <a:r>
              <a:rPr lang="en-ZA" dirty="0" smtClean="0"/>
              <a:t>In </a:t>
            </a:r>
            <a:r>
              <a:rPr lang="en-ZA" dirty="0"/>
              <a:t>addition to correctly identifying the type and magnitude of </a:t>
            </a:r>
            <a:r>
              <a:rPr lang="en-ZA" dirty="0" smtClean="0"/>
              <a:t>the quantity </a:t>
            </a:r>
            <a:r>
              <a:rPr lang="en-ZA" dirty="0"/>
              <a:t>expressed, the units are carried through </a:t>
            </a:r>
            <a:r>
              <a:rPr lang="en-ZA" dirty="0" smtClean="0"/>
              <a:t>mathematical operations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The wrong unit </a:t>
            </a:r>
            <a:r>
              <a:rPr lang="en-ZA" dirty="0"/>
              <a:t>in the answer shows that something has been done wrong in the calculation </a:t>
            </a:r>
            <a:r>
              <a:rPr lang="en-ZA" dirty="0" smtClean="0"/>
              <a:t>and it </a:t>
            </a:r>
            <a:r>
              <a:rPr lang="en-ZA" dirty="0"/>
              <a:t>must be checked.</a:t>
            </a:r>
          </a:p>
        </p:txBody>
      </p:sp>
    </p:spTree>
    <p:extLst>
      <p:ext uri="{BB962C8B-B14F-4D97-AF65-F5344CB8AC3E}">
        <p14:creationId xmlns:p14="http://schemas.microsoft.com/office/powerpoint/2010/main" val="26614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Unit Conversion </a:t>
            </a:r>
            <a:r>
              <a:rPr lang="en-ZA" b="1" dirty="0" smtClean="0"/>
              <a:t>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Most </a:t>
            </a:r>
            <a:r>
              <a:rPr lang="en-ZA" dirty="0"/>
              <a:t>chemical calculations involve calculating one type of quantity, given </a:t>
            </a:r>
            <a:r>
              <a:rPr lang="en-ZA" dirty="0" smtClean="0"/>
              <a:t>another, or </a:t>
            </a:r>
            <a:r>
              <a:rPr lang="en-ZA" dirty="0"/>
              <a:t>converting from one unit of measurement to another.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in the </a:t>
            </a:r>
            <a:r>
              <a:rPr lang="en-ZA" dirty="0" smtClean="0"/>
              <a:t>chemical reaction</a:t>
            </a:r>
            <a:endParaRPr lang="en-ZA" dirty="0"/>
          </a:p>
          <a:p>
            <a:r>
              <a:rPr lang="en-ZA" dirty="0"/>
              <a:t>2H</a:t>
            </a:r>
            <a:r>
              <a:rPr lang="en-ZA" baseline="-25000" dirty="0"/>
              <a:t>2 </a:t>
            </a:r>
            <a:r>
              <a:rPr lang="en-ZA" dirty="0"/>
              <a:t>+ O</a:t>
            </a:r>
            <a:r>
              <a:rPr lang="en-ZA" baseline="-25000" dirty="0"/>
              <a:t>2</a:t>
            </a:r>
            <a:r>
              <a:rPr lang="en-ZA" dirty="0"/>
              <a:t> </a:t>
            </a:r>
            <a:r>
              <a:rPr lang="en-ZA" dirty="0" smtClean="0">
                <a:latin typeface="Calibri"/>
                <a:cs typeface="Calibri"/>
              </a:rPr>
              <a:t>→</a:t>
            </a:r>
            <a:r>
              <a:rPr lang="en-ZA" dirty="0" smtClean="0"/>
              <a:t> </a:t>
            </a:r>
            <a:r>
              <a:rPr lang="en-ZA" dirty="0"/>
              <a:t>H</a:t>
            </a:r>
            <a:r>
              <a:rPr lang="en-ZA" baseline="-25000" dirty="0"/>
              <a:t>2</a:t>
            </a:r>
            <a:r>
              <a:rPr lang="en-ZA" dirty="0"/>
              <a:t>O</a:t>
            </a:r>
          </a:p>
          <a:p>
            <a:r>
              <a:rPr lang="en-ZA" dirty="0"/>
              <a:t>someone might want to calculate the number of grams of H</a:t>
            </a:r>
            <a:r>
              <a:rPr lang="en-ZA" baseline="-25000" dirty="0"/>
              <a:t>2</a:t>
            </a:r>
            <a:r>
              <a:rPr lang="en-ZA" dirty="0"/>
              <a:t>O produced when 3 g </a:t>
            </a:r>
            <a:r>
              <a:rPr lang="en-ZA" dirty="0" smtClean="0"/>
              <a:t>of H</a:t>
            </a:r>
            <a:r>
              <a:rPr lang="en-ZA" baseline="-25000" dirty="0" smtClean="0"/>
              <a:t>2 </a:t>
            </a:r>
            <a:r>
              <a:rPr lang="en-ZA" dirty="0"/>
              <a:t>react, or they might want to convert the number of grams of H</a:t>
            </a:r>
            <a:r>
              <a:rPr lang="en-ZA" baseline="-25000" dirty="0"/>
              <a:t>2</a:t>
            </a:r>
            <a:r>
              <a:rPr lang="en-ZA" dirty="0"/>
              <a:t> to ounces. </a:t>
            </a:r>
            <a:endParaRPr lang="en-ZA" dirty="0" smtClean="0"/>
          </a:p>
          <a:p>
            <a:r>
              <a:rPr lang="en-ZA" dirty="0" smtClean="0"/>
              <a:t>These</a:t>
            </a:r>
            <a:r>
              <a:rPr lang="en-ZA" dirty="0"/>
              <a:t> </a:t>
            </a:r>
            <a:r>
              <a:rPr lang="en-ZA" dirty="0" smtClean="0"/>
              <a:t>kinds </a:t>
            </a:r>
            <a:r>
              <a:rPr lang="en-ZA" dirty="0"/>
              <a:t>of calculations are carried out with </a:t>
            </a:r>
            <a:r>
              <a:rPr lang="en-ZA" b="1" dirty="0"/>
              <a:t>unit conversion factors</a:t>
            </a:r>
            <a:r>
              <a:rPr lang="en-Z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0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Kgs</a:t>
            </a:r>
            <a:r>
              <a:rPr lang="en-ZA" dirty="0" smtClean="0"/>
              <a:t> to </a:t>
            </a:r>
            <a:r>
              <a:rPr lang="en-ZA" dirty="0" err="1" smtClean="0"/>
              <a:t>lbs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ZA" dirty="0" smtClean="0"/>
                  <a:t>Suppose, for example</a:t>
                </a:r>
                <a:r>
                  <a:rPr lang="en-ZA" dirty="0"/>
                  <a:t>, that the mass of a 160-lb person is to be expressed in kilograms; the </a:t>
                </a:r>
                <a:r>
                  <a:rPr lang="en-ZA" dirty="0" smtClean="0"/>
                  <a:t>person doing </a:t>
                </a:r>
                <a:r>
                  <a:rPr lang="en-ZA" dirty="0"/>
                  <a:t>the calculation does not know the factor to convert from </a:t>
                </a:r>
                <a:r>
                  <a:rPr lang="en-ZA" dirty="0" err="1"/>
                  <a:t>lb</a:t>
                </a:r>
                <a:r>
                  <a:rPr lang="en-ZA" dirty="0"/>
                  <a:t> to kg, but </a:t>
                </a:r>
                <a:r>
                  <a:rPr lang="en-ZA" dirty="0" smtClean="0"/>
                  <a:t>does know </a:t>
                </a:r>
                <a:r>
                  <a:rPr lang="en-ZA" dirty="0"/>
                  <a:t>that a 551-lb motorcycle has a mass of 250 kg. </a:t>
                </a:r>
                <a:endParaRPr lang="en-ZA" dirty="0" smtClean="0"/>
              </a:p>
              <a:p>
                <a:r>
                  <a:rPr lang="en-ZA" dirty="0" smtClean="0"/>
                  <a:t>From </a:t>
                </a:r>
                <a:r>
                  <a:rPr lang="en-ZA" dirty="0"/>
                  <a:t>this information </a:t>
                </a:r>
                <a:r>
                  <a:rPr lang="en-ZA" dirty="0" smtClean="0"/>
                  <a:t>the needed </a:t>
                </a:r>
                <a:r>
                  <a:rPr lang="en-ZA" dirty="0"/>
                  <a:t>unit conversion factor can be derived and the calculation completed </a:t>
                </a:r>
                <a:r>
                  <a:rPr lang="en-ZA" dirty="0" smtClean="0"/>
                  <a:t>as follows</a:t>
                </a:r>
                <a:r>
                  <a:rPr lang="en-ZA" dirty="0"/>
                  <a:t>:</a:t>
                </a:r>
              </a:p>
              <a:p>
                <a:r>
                  <a:rPr lang="en-ZA" dirty="0"/>
                  <a:t>Mass of person in kg = 160 </a:t>
                </a:r>
                <a:r>
                  <a:rPr lang="en-ZA" dirty="0" err="1"/>
                  <a:t>lb</a:t>
                </a:r>
                <a:r>
                  <a:rPr lang="en-ZA" dirty="0"/>
                  <a:t> ´ unit conversion </a:t>
                </a:r>
                <a:r>
                  <a:rPr lang="en-ZA" dirty="0" smtClean="0"/>
                  <a:t>factor (problem </a:t>
                </a:r>
                <a:r>
                  <a:rPr lang="en-ZA" dirty="0"/>
                  <a:t>to be solved) </a:t>
                </a:r>
                <a:endParaRPr lang="en-ZA" dirty="0" smtClean="0"/>
              </a:p>
              <a:p>
                <a:r>
                  <a:rPr lang="en-ZA" dirty="0" smtClean="0"/>
                  <a:t>250 </a:t>
                </a:r>
                <a:r>
                  <a:rPr lang="en-ZA" dirty="0"/>
                  <a:t>kg = 551 </a:t>
                </a:r>
                <a:r>
                  <a:rPr lang="en-ZA" dirty="0" err="1"/>
                  <a:t>lb</a:t>
                </a:r>
                <a:r>
                  <a:rPr lang="en-ZA" dirty="0"/>
                  <a:t> (known relationship between </a:t>
                </a:r>
                <a:r>
                  <a:rPr lang="en-ZA" dirty="0" err="1"/>
                  <a:t>lb</a:t>
                </a:r>
                <a:r>
                  <a:rPr lang="en-ZA" dirty="0"/>
                  <a:t> and kg)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ZA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ZA" dirty="0"/>
                              <m:t>250 </m:t>
                            </m:r>
                            <m:r>
                              <m:rPr>
                                <m:nor/>
                              </m:rPr>
                              <a:rPr lang="en-ZA" dirty="0"/>
                              <m:t>kg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551 </m:t>
                        </m:r>
                        <m:r>
                          <m:rPr>
                            <m:nor/>
                          </m:rPr>
                          <a:rPr lang="en-ZA" dirty="0"/>
                          <m:t>lb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Z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ZA" dirty="0"/>
                              <m:t>551 </m:t>
                            </m:r>
                            <m:r>
                              <m:rPr>
                                <m:nor/>
                              </m:rPr>
                              <a:rPr lang="en-ZA" dirty="0"/>
                              <m:t>lb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551 </m:t>
                        </m:r>
                        <m:r>
                          <m:rPr>
                            <m:nor/>
                          </m:rPr>
                          <a:rPr lang="en-ZA" dirty="0"/>
                          <m:t>lb</m:t>
                        </m:r>
                      </m:den>
                    </m:f>
                    <m:r>
                      <a:rPr lang="en-ZA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ZA" dirty="0" smtClean="0"/>
                  <a:t>= </a:t>
                </a:r>
                <a:r>
                  <a:rPr lang="en-ZA" dirty="0"/>
                  <a:t>1 (The unit of kg is left on top because it </a:t>
                </a:r>
                <a:r>
                  <a:rPr lang="en-ZA" dirty="0" smtClean="0"/>
                  <a:t> 551 </a:t>
                </a:r>
                <a:r>
                  <a:rPr lang="en-ZA" dirty="0" err="1"/>
                  <a:t>lb</a:t>
                </a:r>
                <a:r>
                  <a:rPr lang="en-ZA" dirty="0"/>
                  <a:t> is the </a:t>
                </a:r>
                <a:endParaRPr lang="en-ZA" dirty="0" smtClean="0"/>
              </a:p>
              <a:p>
                <a:r>
                  <a:rPr lang="en-ZA" dirty="0" smtClean="0"/>
                  <a:t>unit </a:t>
                </a:r>
                <a:r>
                  <a:rPr lang="en-ZA" dirty="0"/>
                  <a:t>needed; division is by 551 lb</a:t>
                </a:r>
                <a:r>
                  <a:rPr lang="en-ZA" dirty="0" smtClean="0"/>
                  <a:t>.)</a:t>
                </a:r>
              </a:p>
              <a:p>
                <a:endParaRPr lang="en-ZA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Z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ZA" dirty="0"/>
                              <m:t>0.454 </m:t>
                            </m:r>
                            <m:r>
                              <m:rPr>
                                <m:nor/>
                              </m:rPr>
                              <a:rPr lang="en-ZA" dirty="0"/>
                              <m:t>kg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ZA" dirty="0"/>
                          <m:t>1.00 </m:t>
                        </m:r>
                        <m:r>
                          <m:rPr>
                            <m:nor/>
                          </m:rPr>
                          <a:rPr lang="en-ZA" dirty="0"/>
                          <m:t>lb</m:t>
                        </m:r>
                      </m:den>
                    </m:f>
                    <m:r>
                      <a:rPr lang="en-ZA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ZA" dirty="0" smtClean="0"/>
                  <a:t>=(The </a:t>
                </a:r>
                <a:r>
                  <a:rPr lang="en-ZA" dirty="0"/>
                  <a:t>unit conversion factor in the form 250 kg/551 </a:t>
                </a:r>
                <a:r>
                  <a:rPr lang="en-ZA" dirty="0" err="1"/>
                  <a:t>lb</a:t>
                </a:r>
                <a:r>
                  <a:rPr lang="en-ZA" dirty="0"/>
                  <a:t>  </a:t>
                </a:r>
                <a:r>
                  <a:rPr lang="en-ZA" dirty="0" smtClean="0"/>
                  <a:t>could </a:t>
                </a:r>
                <a:r>
                  <a:rPr lang="en-ZA" dirty="0"/>
                  <a:t> </a:t>
                </a:r>
                <a:r>
                  <a:rPr lang="en-ZA" dirty="0" smtClean="0"/>
                  <a:t>have </a:t>
                </a:r>
                <a:r>
                  <a:rPr lang="en-ZA" dirty="0"/>
                  <a:t>been </a:t>
                </a:r>
                <a:endParaRPr lang="en-ZA" dirty="0" smtClean="0"/>
              </a:p>
              <a:p>
                <a:r>
                  <a:rPr lang="en-ZA" dirty="0" smtClean="0"/>
                  <a:t>used</a:t>
                </a:r>
                <a:r>
                  <a:rPr lang="en-ZA" dirty="0"/>
                  <a:t>, but dividing 250 by 551 </a:t>
                </a:r>
                <a:r>
                  <a:rPr lang="en-ZA" dirty="0" smtClean="0"/>
                  <a:t>gives the </a:t>
                </a:r>
                <a:r>
                  <a:rPr lang="en-ZA" dirty="0"/>
                  <a:t>unit conversion factor in a more concise form.)</a:t>
                </a:r>
              </a:p>
              <a:p>
                <a:r>
                  <a:rPr lang="en-ZA" dirty="0"/>
                  <a:t>Mass of person = 160 </a:t>
                </a:r>
                <a:r>
                  <a:rPr lang="en-ZA" dirty="0" err="1"/>
                  <a:t>lb</a:t>
                </a:r>
                <a:r>
                  <a:rPr lang="en-ZA" dirty="0"/>
                  <a:t>  </a:t>
                </a:r>
                <a:r>
                  <a:rPr lang="en-ZA" dirty="0" smtClean="0"/>
                  <a:t>x 0.454 kg/</a:t>
                </a:r>
                <a:r>
                  <a:rPr lang="en-ZA" dirty="0"/>
                  <a:t> 1.00 </a:t>
                </a:r>
                <a:r>
                  <a:rPr lang="en-ZA" dirty="0" err="1"/>
                  <a:t>lb</a:t>
                </a:r>
                <a:r>
                  <a:rPr lang="en-ZA" dirty="0" smtClean="0"/>
                  <a:t> </a:t>
                </a:r>
                <a:r>
                  <a:rPr lang="en-ZA" dirty="0"/>
                  <a:t>= 72.6 </a:t>
                </a:r>
                <a:r>
                  <a:rPr lang="en-ZA" dirty="0" smtClean="0"/>
                  <a:t>kg  </a:t>
                </a: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2" t="-1467" r="-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9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It is permissible to multiply 160 </a:t>
            </a:r>
            <a:r>
              <a:rPr lang="en-ZA" dirty="0" err="1"/>
              <a:t>lb</a:t>
            </a:r>
            <a:r>
              <a:rPr lang="en-ZA" dirty="0"/>
              <a:t> by 0.454 kg/1.00 </a:t>
            </a:r>
            <a:r>
              <a:rPr lang="en-ZA" dirty="0" err="1"/>
              <a:t>lb</a:t>
            </a:r>
            <a:r>
              <a:rPr lang="en-ZA" dirty="0"/>
              <a:t> because, as shown by </a:t>
            </a:r>
            <a:r>
              <a:rPr lang="en-ZA" dirty="0" smtClean="0"/>
              <a:t>Equation this </a:t>
            </a:r>
            <a:r>
              <a:rPr lang="en-ZA" dirty="0"/>
              <a:t>unit conversion factor has a value of exactly 1. </a:t>
            </a:r>
            <a:endParaRPr lang="en-ZA" dirty="0" smtClean="0"/>
          </a:p>
          <a:p>
            <a:r>
              <a:rPr lang="en-ZA" dirty="0" smtClean="0"/>
              <a:t>Any </a:t>
            </a:r>
            <a:r>
              <a:rPr lang="en-ZA" dirty="0"/>
              <a:t>quantity can </a:t>
            </a:r>
            <a:r>
              <a:rPr lang="en-ZA" dirty="0" smtClean="0"/>
              <a:t>be multiplied </a:t>
            </a:r>
            <a:r>
              <a:rPr lang="en-ZA" dirty="0"/>
              <a:t>by 1 without changing the quantity itself; the only change is in the units </a:t>
            </a:r>
            <a:r>
              <a:rPr lang="en-ZA" dirty="0" smtClean="0"/>
              <a:t>in which </a:t>
            </a:r>
            <a:r>
              <a:rPr lang="en-ZA" dirty="0"/>
              <a:t>it is expressed.</a:t>
            </a:r>
          </a:p>
        </p:txBody>
      </p:sp>
    </p:spTree>
    <p:extLst>
      <p:ext uri="{BB962C8B-B14F-4D97-AF65-F5344CB8AC3E}">
        <p14:creationId xmlns:p14="http://schemas.microsoft.com/office/powerpoint/2010/main" val="11109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LITERS, GALLONS &amp; QUARTS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As another example of the use of a unit conversion factor, calculate the </a:t>
            </a:r>
            <a:r>
              <a:rPr lang="en-ZA" dirty="0" smtClean="0"/>
              <a:t>number of </a:t>
            </a:r>
            <a:r>
              <a:rPr lang="en-ZA" dirty="0" err="1"/>
              <a:t>liters</a:t>
            </a:r>
            <a:r>
              <a:rPr lang="en-ZA" dirty="0"/>
              <a:t> of gasoline required to fill a 12-gallon fuel tank, given that there are 4 </a:t>
            </a:r>
            <a:r>
              <a:rPr lang="en-ZA" dirty="0" smtClean="0"/>
              <a:t>quarts in </a:t>
            </a:r>
            <a:r>
              <a:rPr lang="en-ZA" dirty="0"/>
              <a:t>a </a:t>
            </a:r>
            <a:r>
              <a:rPr lang="en-ZA" dirty="0" smtClean="0"/>
              <a:t>gallon and </a:t>
            </a:r>
            <a:r>
              <a:rPr lang="en-ZA" dirty="0"/>
              <a:t>that a volume of 1 </a:t>
            </a:r>
            <a:r>
              <a:rPr lang="en-ZA" dirty="0" err="1"/>
              <a:t>liter</a:t>
            </a:r>
            <a:r>
              <a:rPr lang="en-ZA" dirty="0"/>
              <a:t> is equal to that of 1.057 quarts. </a:t>
            </a:r>
            <a:endParaRPr lang="en-ZA" dirty="0" smtClean="0"/>
          </a:p>
          <a:p>
            <a:r>
              <a:rPr lang="en-ZA" dirty="0" smtClean="0"/>
              <a:t>This problem can </a:t>
            </a:r>
            <a:r>
              <a:rPr lang="en-ZA" dirty="0"/>
              <a:t>be worked by first converting gallons to quarts, then quarts to </a:t>
            </a:r>
            <a:r>
              <a:rPr lang="en-ZA" dirty="0" err="1"/>
              <a:t>liters</a:t>
            </a:r>
            <a:r>
              <a:rPr lang="en-ZA" dirty="0"/>
              <a:t>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the </a:t>
            </a:r>
            <a:r>
              <a:rPr lang="en-ZA" dirty="0" smtClean="0"/>
              <a:t>first step</a:t>
            </a:r>
            <a:r>
              <a:rPr lang="en-ZA" dirty="0"/>
              <a:t>, the unit conversion factor is</a:t>
            </a:r>
          </a:p>
        </p:txBody>
      </p:sp>
    </p:spTree>
    <p:extLst>
      <p:ext uri="{BB962C8B-B14F-4D97-AF65-F5344CB8AC3E}">
        <p14:creationId xmlns:p14="http://schemas.microsoft.com/office/powerpoint/2010/main" val="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ZA" sz="2400" dirty="0" smtClean="0"/>
              </a:p>
              <a:p>
                <a:r>
                  <a:rPr lang="en-ZA" sz="2400" dirty="0" smtClean="0"/>
                  <a:t>1 gal = 4 </a:t>
                </a:r>
                <a:r>
                  <a:rPr lang="en-ZA" sz="2400" dirty="0" err="1" smtClean="0"/>
                  <a:t>qt</a:t>
                </a:r>
                <a:endParaRPr lang="en-ZA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2400" dirty="0"/>
                          <m:t>1 </m:t>
                        </m:r>
                        <m:r>
                          <m:rPr>
                            <m:nor/>
                          </m:rPr>
                          <a:rPr lang="en-ZA" sz="2400" dirty="0"/>
                          <m:t>gal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2400" dirty="0"/>
                          <m:t>1 </m:t>
                        </m:r>
                        <m:r>
                          <m:rPr>
                            <m:nor/>
                          </m:rPr>
                          <a:rPr lang="en-ZA" sz="2400" dirty="0"/>
                          <m:t>gal</m:t>
                        </m:r>
                      </m:den>
                    </m:f>
                    <m:r>
                      <a:rPr lang="en-ZA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2400"/>
                          <m:t>4 </m:t>
                        </m:r>
                        <m:r>
                          <m:rPr>
                            <m:nor/>
                          </m:rPr>
                          <a:rPr lang="en-ZA" sz="2400"/>
                          <m:t>qt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2400" dirty="0"/>
                          <m:t>1 </m:t>
                        </m:r>
                        <m:r>
                          <m:rPr>
                            <m:nor/>
                          </m:rPr>
                          <a:rPr lang="en-ZA" sz="2400" dirty="0"/>
                          <m:t>gal</m:t>
                        </m:r>
                      </m:den>
                    </m:f>
                    <m:r>
                      <a:rPr lang="en-ZA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ZA" sz="2400" dirty="0" smtClean="0"/>
                  <a:t>=  </a:t>
                </a:r>
                <a:r>
                  <a:rPr lang="en-ZA" sz="2400" dirty="0"/>
                  <a:t>1 (Conversion from gallons to quarts</a:t>
                </a:r>
                <a:r>
                  <a:rPr lang="en-ZA" sz="2400" dirty="0" smtClean="0"/>
                  <a:t>)</a:t>
                </a:r>
              </a:p>
              <a:p>
                <a:endParaRPr lang="en-ZA" sz="2400" dirty="0" smtClean="0"/>
              </a:p>
              <a:p>
                <a:r>
                  <a:rPr lang="en-ZA" sz="2400" dirty="0" smtClean="0"/>
                  <a:t>1.057 </a:t>
                </a:r>
                <a:r>
                  <a:rPr lang="en-ZA" sz="2400" dirty="0" err="1"/>
                  <a:t>qt</a:t>
                </a:r>
                <a:r>
                  <a:rPr lang="en-ZA" sz="2400" dirty="0"/>
                  <a:t> = 1 </a:t>
                </a:r>
                <a:r>
                  <a:rPr lang="en-ZA" sz="2400" dirty="0" smtClean="0"/>
                  <a:t>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2400" dirty="0"/>
                          <m:t>1.057 </m:t>
                        </m:r>
                        <m:r>
                          <m:rPr>
                            <m:nor/>
                          </m:rPr>
                          <a:rPr lang="en-ZA" sz="2400" dirty="0"/>
                          <m:t>qt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2400" dirty="0"/>
                          <m:t>1.057 </m:t>
                        </m:r>
                        <m:r>
                          <m:rPr>
                            <m:nor/>
                          </m:rPr>
                          <a:rPr lang="en-ZA" sz="2400" dirty="0"/>
                          <m:t>qt</m:t>
                        </m:r>
                      </m:den>
                    </m:f>
                    <m:r>
                      <a:rPr lang="en-ZA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2400" dirty="0"/>
                          <m:t>1 </m:t>
                        </m:r>
                        <m:r>
                          <m:rPr>
                            <m:nor/>
                          </m:rPr>
                          <a:rPr lang="en-ZA" sz="2400" dirty="0"/>
                          <m:t>L</m:t>
                        </m:r>
                        <m:r>
                          <m:rPr>
                            <m:nor/>
                          </m:rPr>
                          <a:rPr lang="en-ZA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2400" dirty="0"/>
                          <m:t>1.057 </m:t>
                        </m:r>
                        <m:r>
                          <m:rPr>
                            <m:nor/>
                          </m:rPr>
                          <a:rPr lang="en-ZA" sz="2400" dirty="0"/>
                          <m:t>qt</m:t>
                        </m:r>
                      </m:den>
                    </m:f>
                  </m:oMath>
                </a14:m>
                <a:r>
                  <a:rPr lang="en-ZA" sz="2400" dirty="0" smtClean="0"/>
                  <a:t> = </a:t>
                </a:r>
                <a:r>
                  <a:rPr lang="en-ZA" sz="2400" dirty="0"/>
                  <a:t>1 (Conversion from </a:t>
                </a:r>
                <a:r>
                  <a:rPr lang="en-ZA" sz="2400" dirty="0" smtClean="0"/>
                  <a:t>quarts </a:t>
                </a:r>
                <a:r>
                  <a:rPr lang="en-ZA" sz="2400" dirty="0"/>
                  <a:t>to </a:t>
                </a:r>
                <a:r>
                  <a:rPr lang="en-ZA" sz="2400" dirty="0" err="1" smtClean="0"/>
                  <a:t>liters</a:t>
                </a:r>
                <a:r>
                  <a:rPr lang="en-ZA" sz="2400" dirty="0" smtClean="0"/>
                  <a:t>)</a:t>
                </a:r>
                <a:endParaRPr lang="en-Z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73" t="-10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8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1.2 A MINI-COURSE IN </a:t>
            </a:r>
            <a:r>
              <a:rPr lang="en-ZA" b="1" dirty="0" smtClean="0"/>
              <a:t>CHEMISTRY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It </a:t>
            </a:r>
            <a:r>
              <a:rPr lang="en-ZA" dirty="0"/>
              <a:t>is much easier to learn chemistry if one already knows some chemistry! </a:t>
            </a:r>
            <a:endParaRPr lang="en-ZA" dirty="0" smtClean="0"/>
          </a:p>
          <a:p>
            <a:r>
              <a:rPr lang="en-ZA" dirty="0" smtClean="0"/>
              <a:t>That is, in </a:t>
            </a:r>
            <a:r>
              <a:rPr lang="en-ZA" dirty="0"/>
              <a:t>order to go into any detail on any chemical topic, it is extremely helpful to </a:t>
            </a:r>
            <a:r>
              <a:rPr lang="en-ZA" dirty="0" smtClean="0"/>
              <a:t>have some </a:t>
            </a:r>
            <a:r>
              <a:rPr lang="en-ZA" dirty="0"/>
              <a:t>very rudimentary knowledge of chemistry as a whole. </a:t>
            </a:r>
            <a:endParaRPr lang="en-ZA" dirty="0" smtClean="0"/>
          </a:p>
          <a:p>
            <a:r>
              <a:rPr lang="en-ZA" dirty="0" smtClean="0"/>
              <a:t>For </a:t>
            </a:r>
            <a:r>
              <a:rPr lang="en-ZA" dirty="0"/>
              <a:t>example, a </a:t>
            </a:r>
            <a:r>
              <a:rPr lang="en-ZA" dirty="0" smtClean="0"/>
              <a:t>crucial part </a:t>
            </a:r>
            <a:r>
              <a:rPr lang="en-ZA" dirty="0"/>
              <a:t>of chemistry is an understanding of the nature of chemical compounds, </a:t>
            </a:r>
            <a:r>
              <a:rPr lang="en-ZA" dirty="0" smtClean="0"/>
              <a:t>the chemical </a:t>
            </a:r>
            <a:r>
              <a:rPr lang="en-ZA" dirty="0"/>
              <a:t>formulas used to describe them, and the chemical bonds that hold </a:t>
            </a:r>
            <a:r>
              <a:rPr lang="en-ZA" dirty="0" smtClean="0"/>
              <a:t>them together</a:t>
            </a:r>
            <a:r>
              <a:rPr lang="en-ZA" dirty="0"/>
              <a:t>; these are topics addressed in Chapter 3 of this book. </a:t>
            </a:r>
            <a:endParaRPr lang="en-ZA" dirty="0" smtClean="0"/>
          </a:p>
          <a:p>
            <a:r>
              <a:rPr lang="en-ZA" dirty="0" smtClean="0"/>
              <a:t>However</a:t>
            </a:r>
            <a:r>
              <a:rPr lang="en-ZA" dirty="0"/>
              <a:t>, </a:t>
            </a:r>
            <a:r>
              <a:rPr lang="en-ZA" dirty="0" smtClean="0"/>
              <a:t>to understand </a:t>
            </a:r>
            <a:r>
              <a:rPr lang="en-ZA" dirty="0"/>
              <a:t>these concepts, it is very helpful to know some things about the </a:t>
            </a:r>
            <a:r>
              <a:rPr lang="en-ZA" dirty="0" smtClean="0"/>
              <a:t>chemical reactions </a:t>
            </a:r>
            <a:r>
              <a:rPr lang="en-ZA" dirty="0"/>
              <a:t>by which chemical compounds are formed, as addressed in Chapter 4. </a:t>
            </a:r>
            <a:endParaRPr lang="en-ZA" dirty="0" smtClean="0"/>
          </a:p>
          <a:p>
            <a:r>
              <a:rPr lang="en-ZA" dirty="0" smtClean="0"/>
              <a:t>To</a:t>
            </a:r>
            <a:r>
              <a:rPr lang="en-ZA" dirty="0"/>
              <a:t> </a:t>
            </a:r>
            <a:r>
              <a:rPr lang="en-ZA" dirty="0" smtClean="0"/>
              <a:t>work </a:t>
            </a:r>
            <a:r>
              <a:rPr lang="en-ZA" dirty="0"/>
              <a:t>around this problem, Chapter 1 provides a highly condensed, simplified, </a:t>
            </a:r>
            <a:r>
              <a:rPr lang="en-ZA" dirty="0" smtClean="0"/>
              <a:t>but meaningful </a:t>
            </a:r>
            <a:r>
              <a:rPr lang="en-ZA" dirty="0"/>
              <a:t>overview of chemistry to give the reader the essential concepts and </a:t>
            </a:r>
            <a:r>
              <a:rPr lang="en-ZA" dirty="0" smtClean="0"/>
              <a:t>terms required </a:t>
            </a:r>
            <a:r>
              <a:rPr lang="en-ZA" dirty="0"/>
              <a:t>to understand more-advanced chemical material.</a:t>
            </a:r>
          </a:p>
        </p:txBody>
      </p:sp>
    </p:spTree>
    <p:extLst>
      <p:ext uri="{BB962C8B-B14F-4D97-AF65-F5344CB8AC3E}">
        <p14:creationId xmlns:p14="http://schemas.microsoft.com/office/powerpoint/2010/main" val="25126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Both unit conversion factors are used to calculate the capacity of the tank in </a:t>
            </a:r>
            <a:r>
              <a:rPr lang="en-ZA" dirty="0" err="1"/>
              <a:t>liters</a:t>
            </a:r>
            <a:r>
              <a:rPr lang="en-ZA" dirty="0" smtClean="0"/>
              <a:t>:</a:t>
            </a:r>
          </a:p>
          <a:p>
            <a:endParaRPr lang="en-ZA" dirty="0"/>
          </a:p>
          <a:p>
            <a:pPr marL="0" indent="0" algn="ctr">
              <a:buNone/>
            </a:pPr>
            <a:r>
              <a:rPr lang="en-ZA" dirty="0"/>
              <a:t>Tank capacity = </a:t>
            </a:r>
            <a:endParaRPr lang="en-ZA" dirty="0" smtClean="0"/>
          </a:p>
          <a:p>
            <a:pPr marL="0" indent="0" algn="ctr">
              <a:buNone/>
            </a:pPr>
            <a:r>
              <a:rPr lang="en-ZA" dirty="0" smtClean="0"/>
              <a:t>12 </a:t>
            </a:r>
            <a:r>
              <a:rPr lang="en-ZA" dirty="0"/>
              <a:t>gal </a:t>
            </a:r>
            <a:r>
              <a:rPr lang="en-ZA" dirty="0" smtClean="0"/>
              <a:t>x </a:t>
            </a:r>
            <a:r>
              <a:rPr lang="en-ZA" dirty="0"/>
              <a:t>4 </a:t>
            </a:r>
            <a:r>
              <a:rPr lang="en-ZA" dirty="0" err="1"/>
              <a:t>qt</a:t>
            </a:r>
            <a:r>
              <a:rPr lang="en-ZA" dirty="0"/>
              <a:t> </a:t>
            </a:r>
            <a:r>
              <a:rPr lang="en-ZA" dirty="0" smtClean="0"/>
              <a:t>/ </a:t>
            </a:r>
            <a:r>
              <a:rPr lang="en-ZA" dirty="0"/>
              <a:t>1 L </a:t>
            </a:r>
            <a:r>
              <a:rPr lang="en-ZA" dirty="0" smtClean="0"/>
              <a:t>x 1 </a:t>
            </a:r>
            <a:r>
              <a:rPr lang="en-ZA" dirty="0"/>
              <a:t>gal </a:t>
            </a:r>
            <a:r>
              <a:rPr lang="en-ZA" dirty="0" smtClean="0"/>
              <a:t>/1.057 </a:t>
            </a:r>
            <a:r>
              <a:rPr lang="en-ZA" dirty="0" err="1" smtClean="0"/>
              <a:t>qt</a:t>
            </a:r>
            <a:r>
              <a:rPr lang="en-ZA" dirty="0" smtClean="0"/>
              <a:t> = </a:t>
            </a:r>
            <a:r>
              <a:rPr lang="en-ZA" dirty="0"/>
              <a:t>45.4 L </a:t>
            </a:r>
          </a:p>
        </p:txBody>
      </p:sp>
    </p:spTree>
    <p:extLst>
      <p:ext uri="{BB962C8B-B14F-4D97-AF65-F5344CB8AC3E}">
        <p14:creationId xmlns:p14="http://schemas.microsoft.com/office/powerpoint/2010/main" val="12004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i="1" dirty="0"/>
              <a:t>Cancellation of </a:t>
            </a:r>
            <a:r>
              <a:rPr lang="en-ZA" i="1" dirty="0" smtClean="0"/>
              <a:t>Units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The </a:t>
            </a:r>
            <a:r>
              <a:rPr lang="en-ZA" dirty="0"/>
              <a:t>preceding examples show that units are </a:t>
            </a:r>
            <a:r>
              <a:rPr lang="en-ZA" dirty="0" err="1"/>
              <a:t>canceled</a:t>
            </a:r>
            <a:r>
              <a:rPr lang="en-ZA" dirty="0"/>
              <a:t> in mathematical </a:t>
            </a:r>
            <a:r>
              <a:rPr lang="en-ZA" dirty="0" smtClean="0"/>
              <a:t>operations, just </a:t>
            </a:r>
            <a:r>
              <a:rPr lang="en-ZA" dirty="0"/>
              <a:t>as numbers may be. </a:t>
            </a:r>
            <a:endParaRPr lang="en-ZA" dirty="0" smtClean="0"/>
          </a:p>
          <a:p>
            <a:r>
              <a:rPr lang="en-ZA" dirty="0" smtClean="0"/>
              <a:t>When </a:t>
            </a:r>
            <a:r>
              <a:rPr lang="en-ZA" dirty="0"/>
              <a:t>the same unit appears both above and below the </a:t>
            </a:r>
            <a:r>
              <a:rPr lang="en-ZA" dirty="0" smtClean="0"/>
              <a:t>line in </a:t>
            </a:r>
            <a:r>
              <a:rPr lang="en-ZA" dirty="0"/>
              <a:t>a mathematical operation, the units cancel. </a:t>
            </a:r>
            <a:endParaRPr lang="en-ZA" dirty="0" smtClean="0"/>
          </a:p>
          <a:p>
            <a:r>
              <a:rPr lang="en-ZA" dirty="0" smtClean="0"/>
              <a:t>An </a:t>
            </a:r>
            <a:r>
              <a:rPr lang="en-ZA" dirty="0"/>
              <a:t>example of such an operation </a:t>
            </a:r>
            <a:r>
              <a:rPr lang="en-ZA" dirty="0" smtClean="0"/>
              <a:t>is shown </a:t>
            </a:r>
            <a:r>
              <a:rPr lang="en-ZA" dirty="0"/>
              <a:t>for </a:t>
            </a:r>
            <a:r>
              <a:rPr lang="en-ZA" dirty="0" err="1"/>
              <a:t>lb</a:t>
            </a:r>
            <a:r>
              <a:rPr lang="en-ZA" dirty="0"/>
              <a:t> in the following</a:t>
            </a:r>
            <a:r>
              <a:rPr lang="en-ZA" dirty="0" smtClean="0"/>
              <a:t>:</a:t>
            </a:r>
            <a:endParaRPr lang="en-ZA" dirty="0"/>
          </a:p>
          <a:p>
            <a:r>
              <a:rPr lang="en-ZA" dirty="0"/>
              <a:t>160 </a:t>
            </a:r>
            <a:r>
              <a:rPr lang="en-ZA" dirty="0" err="1"/>
              <a:t>lb</a:t>
            </a:r>
            <a:r>
              <a:rPr lang="en-ZA" dirty="0"/>
              <a:t> </a:t>
            </a:r>
            <a:r>
              <a:rPr lang="en-ZA" dirty="0" smtClean="0"/>
              <a:t>x </a:t>
            </a:r>
            <a:r>
              <a:rPr lang="en-ZA" dirty="0"/>
              <a:t>0.454 </a:t>
            </a:r>
            <a:r>
              <a:rPr lang="en-ZA" dirty="0" smtClean="0"/>
              <a:t>kg/1.00 </a:t>
            </a:r>
            <a:r>
              <a:rPr lang="en-ZA" dirty="0" err="1"/>
              <a:t>lb</a:t>
            </a:r>
            <a:endParaRPr lang="en-ZA" dirty="0"/>
          </a:p>
          <a:p>
            <a:endParaRPr lang="en-ZA" dirty="0"/>
          </a:p>
          <a:p>
            <a:r>
              <a:rPr lang="en-ZA" dirty="0" smtClean="0"/>
              <a:t>The </a:t>
            </a:r>
            <a:r>
              <a:rPr lang="en-ZA" dirty="0"/>
              <a:t>unit of </a:t>
            </a:r>
            <a:r>
              <a:rPr lang="en-ZA" dirty="0" err="1"/>
              <a:t>lb</a:t>
            </a:r>
            <a:r>
              <a:rPr lang="en-ZA" dirty="0"/>
              <a:t> simply cancels, leaving kg as the unit remaining.</a:t>
            </a:r>
          </a:p>
        </p:txBody>
      </p:sp>
    </p:spTree>
    <p:extLst>
      <p:ext uri="{BB962C8B-B14F-4D97-AF65-F5344CB8AC3E}">
        <p14:creationId xmlns:p14="http://schemas.microsoft.com/office/powerpoint/2010/main" val="26697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i="1" dirty="0"/>
              <a:t>Calculation of Some Unit Conversion </a:t>
            </a:r>
            <a:r>
              <a:rPr lang="en-ZA" i="1" dirty="0" smtClean="0"/>
              <a:t>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Several </a:t>
            </a:r>
            <a:r>
              <a:rPr lang="en-ZA" dirty="0"/>
              <a:t>values of units are given that enable conversion between metric </a:t>
            </a:r>
            <a:r>
              <a:rPr lang="en-ZA" dirty="0" smtClean="0"/>
              <a:t>and English </a:t>
            </a:r>
            <a:r>
              <a:rPr lang="en-ZA" dirty="0"/>
              <a:t>units in Table 1.6 (mass), Table 1.7 (length), and Table 1.8 (volume). </a:t>
            </a:r>
            <a:endParaRPr lang="en-ZA" dirty="0" smtClean="0"/>
          </a:p>
          <a:p>
            <a:r>
              <a:rPr lang="en-ZA" dirty="0" smtClean="0"/>
              <a:t>For</a:t>
            </a:r>
            <a:r>
              <a:rPr lang="en-ZA" dirty="0"/>
              <a:t> </a:t>
            </a:r>
            <a:r>
              <a:rPr lang="en-ZA" dirty="0" smtClean="0"/>
              <a:t>example</a:t>
            </a:r>
            <a:r>
              <a:rPr lang="en-ZA" dirty="0"/>
              <a:t>, Table 1.6 states that a </a:t>
            </a:r>
            <a:r>
              <a:rPr lang="en-ZA" dirty="0" err="1"/>
              <a:t>megagram</a:t>
            </a:r>
            <a:r>
              <a:rPr lang="en-ZA" dirty="0"/>
              <a:t> (Mg, metric ton) is equal to 1.102 </a:t>
            </a:r>
            <a:r>
              <a:rPr lang="en-ZA" dirty="0" smtClean="0"/>
              <a:t>short tons </a:t>
            </a:r>
            <a:r>
              <a:rPr lang="en-ZA" dirty="0"/>
              <a:t>(T). </a:t>
            </a:r>
            <a:endParaRPr lang="en-ZA" dirty="0" smtClean="0"/>
          </a:p>
          <a:p>
            <a:r>
              <a:rPr lang="en-ZA" dirty="0" smtClean="0"/>
              <a:t>By </a:t>
            </a:r>
            <a:r>
              <a:rPr lang="en-ZA" dirty="0"/>
              <a:t>using this equality to give the correct unit conversion factors, it is easy </a:t>
            </a:r>
            <a:r>
              <a:rPr lang="en-ZA" dirty="0" smtClean="0"/>
              <a:t>to calculate </a:t>
            </a:r>
            <a:r>
              <a:rPr lang="en-ZA" dirty="0"/>
              <a:t>the number of metric tons in a given number of short tons of material </a:t>
            </a:r>
            <a:r>
              <a:rPr lang="en-ZA" dirty="0" smtClean="0"/>
              <a:t>or vice </a:t>
            </a:r>
            <a:r>
              <a:rPr lang="en-ZA" dirty="0"/>
              <a:t>versa</a:t>
            </a:r>
            <a:r>
              <a:rPr lang="en-ZA" dirty="0" smtClean="0"/>
              <a:t>.</a:t>
            </a:r>
          </a:p>
          <a:p>
            <a:r>
              <a:rPr lang="en-ZA" dirty="0" smtClean="0"/>
              <a:t> </a:t>
            </a:r>
            <a:r>
              <a:rPr lang="en-ZA" dirty="0"/>
              <a:t>To do this, first write the known equality given that a </a:t>
            </a:r>
            <a:r>
              <a:rPr lang="en-ZA" dirty="0" err="1"/>
              <a:t>megagram</a:t>
            </a:r>
            <a:r>
              <a:rPr lang="en-ZA" dirty="0"/>
              <a:t> is </a:t>
            </a:r>
            <a:r>
              <a:rPr lang="en-ZA" dirty="0" smtClean="0"/>
              <a:t>equal to </a:t>
            </a:r>
            <a:r>
              <a:rPr lang="en-ZA" dirty="0"/>
              <a:t>1.102 short tons:</a:t>
            </a:r>
          </a:p>
          <a:p>
            <a:r>
              <a:rPr lang="en-ZA" dirty="0"/>
              <a:t>1 Mg = 1.102 T</a:t>
            </a:r>
          </a:p>
        </p:txBody>
      </p:sp>
    </p:spTree>
    <p:extLst>
      <p:ext uri="{BB962C8B-B14F-4D97-AF65-F5344CB8AC3E}">
        <p14:creationId xmlns:p14="http://schemas.microsoft.com/office/powerpoint/2010/main" val="1858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Mg </a:t>
            </a:r>
            <a:r>
              <a:rPr lang="en-ZA" dirty="0" err="1" smtClean="0"/>
              <a:t>toTonnes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If the number of Mg is to be calculated given a mass in T, the unit conversion </a:t>
            </a:r>
            <a:r>
              <a:rPr lang="en-ZA" dirty="0" smtClean="0"/>
              <a:t>factor needed is </a:t>
            </a:r>
            <a:r>
              <a:rPr lang="en-ZA" dirty="0"/>
              <a:t>leaving Mg on top. </a:t>
            </a:r>
          </a:p>
          <a:p>
            <a:endParaRPr lang="en-ZA" dirty="0" smtClean="0"/>
          </a:p>
          <a:p>
            <a:endParaRPr lang="en-ZA" dirty="0"/>
          </a:p>
          <a:p>
            <a:r>
              <a:rPr lang="en-ZA" dirty="0"/>
              <a:t>1 </a:t>
            </a:r>
            <a:r>
              <a:rPr lang="en-ZA" dirty="0" smtClean="0"/>
              <a:t>Mg/</a:t>
            </a:r>
            <a:r>
              <a:rPr lang="en-ZA" dirty="0"/>
              <a:t> 1.102 T</a:t>
            </a:r>
            <a:r>
              <a:rPr lang="en-ZA" dirty="0" smtClean="0"/>
              <a:t> </a:t>
            </a:r>
            <a:r>
              <a:rPr lang="en-ZA" dirty="0"/>
              <a:t>= 1.102 </a:t>
            </a:r>
            <a:r>
              <a:rPr lang="en-ZA" dirty="0" smtClean="0"/>
              <a:t>T/</a:t>
            </a:r>
            <a:r>
              <a:rPr lang="en-ZA" dirty="0"/>
              <a:t> 1.102 T</a:t>
            </a:r>
            <a:r>
              <a:rPr lang="en-ZA" dirty="0" smtClean="0"/>
              <a:t> </a:t>
            </a:r>
            <a:r>
              <a:rPr lang="en-ZA" dirty="0"/>
              <a:t>= 1 </a:t>
            </a:r>
          </a:p>
          <a:p>
            <a:endParaRPr lang="en-ZA" dirty="0"/>
          </a:p>
          <a:p>
            <a:r>
              <a:rPr lang="en-ZA" dirty="0" smtClean="0"/>
              <a:t>Suppose</a:t>
            </a:r>
            <a:r>
              <a:rPr lang="en-ZA" dirty="0"/>
              <a:t>, for example, that the problem is to calculate the mass </a:t>
            </a:r>
            <a:r>
              <a:rPr lang="en-ZA" dirty="0" smtClean="0"/>
              <a:t>in Mg </a:t>
            </a:r>
            <a:r>
              <a:rPr lang="en-ZA" dirty="0"/>
              <a:t>of a 3521 T shipment of industrial soda ash. </a:t>
            </a:r>
            <a:endParaRPr lang="en-ZA" dirty="0" smtClean="0"/>
          </a:p>
          <a:p>
            <a:r>
              <a:rPr lang="en-ZA" dirty="0" smtClean="0"/>
              <a:t>The </a:t>
            </a:r>
            <a:r>
              <a:rPr lang="en-ZA" dirty="0"/>
              <a:t>calculation involves </a:t>
            </a:r>
            <a:r>
              <a:rPr lang="en-ZA" dirty="0" smtClean="0"/>
              <a:t>simply multiplying </a:t>
            </a:r>
            <a:r>
              <a:rPr lang="en-ZA" dirty="0"/>
              <a:t>the known mass in T times the unit conversion factor required to </a:t>
            </a:r>
            <a:r>
              <a:rPr lang="en-ZA" dirty="0" smtClean="0"/>
              <a:t>convert to </a:t>
            </a:r>
            <a:r>
              <a:rPr lang="en-ZA" dirty="0"/>
              <a:t>Mg:</a:t>
            </a:r>
          </a:p>
          <a:p>
            <a:r>
              <a:rPr lang="de-DE" dirty="0"/>
              <a:t>3521 T </a:t>
            </a:r>
            <a:r>
              <a:rPr lang="de-DE" dirty="0" smtClean="0"/>
              <a:t>x </a:t>
            </a:r>
            <a:r>
              <a:rPr lang="de-DE" dirty="0"/>
              <a:t>1 Mg </a:t>
            </a:r>
            <a:r>
              <a:rPr lang="de-DE" dirty="0" smtClean="0"/>
              <a:t>/</a:t>
            </a:r>
            <a:r>
              <a:rPr lang="en-ZA" dirty="0"/>
              <a:t> 1.102 T </a:t>
            </a:r>
            <a:r>
              <a:rPr lang="de-DE" dirty="0" smtClean="0"/>
              <a:t>= </a:t>
            </a:r>
            <a:r>
              <a:rPr lang="de-DE" dirty="0"/>
              <a:t>3195 </a:t>
            </a:r>
            <a:r>
              <a:rPr lang="de-DE" dirty="0" smtClean="0"/>
              <a:t>Mg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0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Tonnes to Mg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If the problem had been to calculate the number of T in 789 Mg of copper ore, </a:t>
            </a:r>
            <a:r>
              <a:rPr lang="en-ZA" dirty="0" smtClean="0"/>
              <a:t>the following </a:t>
            </a:r>
            <a:r>
              <a:rPr lang="en-ZA" dirty="0"/>
              <a:t>steps would be followed:</a:t>
            </a:r>
          </a:p>
          <a:p>
            <a:r>
              <a:rPr lang="en-ZA" dirty="0"/>
              <a:t>1.102 T = 1 Mg, 1.102 </a:t>
            </a:r>
            <a:r>
              <a:rPr lang="en-ZA" dirty="0" smtClean="0"/>
              <a:t>T/</a:t>
            </a:r>
            <a:r>
              <a:rPr lang="en-ZA" dirty="0"/>
              <a:t> 1 Mg</a:t>
            </a:r>
            <a:r>
              <a:rPr lang="en-ZA" dirty="0" smtClean="0"/>
              <a:t> </a:t>
            </a:r>
            <a:r>
              <a:rPr lang="en-ZA" dirty="0"/>
              <a:t>= 1 </a:t>
            </a:r>
            <a:r>
              <a:rPr lang="en-ZA" dirty="0" smtClean="0"/>
              <a:t>Mg/</a:t>
            </a:r>
            <a:r>
              <a:rPr lang="en-ZA" dirty="0"/>
              <a:t> 1 Mg</a:t>
            </a:r>
            <a:r>
              <a:rPr lang="en-ZA" dirty="0" smtClean="0"/>
              <a:t> </a:t>
            </a:r>
            <a:r>
              <a:rPr lang="en-ZA" dirty="0"/>
              <a:t>= 1, </a:t>
            </a:r>
          </a:p>
          <a:p>
            <a:endParaRPr lang="en-ZA" dirty="0"/>
          </a:p>
          <a:p>
            <a:r>
              <a:rPr lang="fr-FR" dirty="0"/>
              <a:t>789 Mg </a:t>
            </a:r>
            <a:r>
              <a:rPr lang="fr-FR" dirty="0" smtClean="0"/>
              <a:t>x </a:t>
            </a:r>
            <a:r>
              <a:rPr lang="fr-FR" dirty="0"/>
              <a:t>1.102 </a:t>
            </a:r>
            <a:r>
              <a:rPr lang="fr-FR" dirty="0" smtClean="0"/>
              <a:t>T/</a:t>
            </a:r>
            <a:r>
              <a:rPr lang="en-ZA" dirty="0"/>
              <a:t> 1 Mg</a:t>
            </a:r>
            <a:r>
              <a:rPr lang="fr-FR" dirty="0" smtClean="0"/>
              <a:t> </a:t>
            </a:r>
            <a:r>
              <a:rPr lang="fr-FR" dirty="0"/>
              <a:t>= 869 T </a:t>
            </a:r>
            <a:r>
              <a:rPr lang="fr-FR" dirty="0" err="1"/>
              <a:t>copper</a:t>
            </a:r>
            <a:r>
              <a:rPr lang="fr-FR" dirty="0"/>
              <a:t> ore </a:t>
            </a:r>
          </a:p>
        </p:txBody>
      </p:sp>
    </p:spTree>
    <p:extLst>
      <p:ext uri="{BB962C8B-B14F-4D97-AF65-F5344CB8AC3E}">
        <p14:creationId xmlns:p14="http://schemas.microsoft.com/office/powerpoint/2010/main" val="4104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Table 1.9 gives some unit conversion factors calculated from the </a:t>
            </a:r>
            <a:r>
              <a:rPr lang="en-ZA" dirty="0" smtClean="0"/>
              <a:t>information given </a:t>
            </a:r>
            <a:r>
              <a:rPr lang="en-ZA" dirty="0"/>
              <a:t>in Tables 1.6–1.8 and in preceding parts of this chapter. </a:t>
            </a:r>
            <a:endParaRPr lang="en-ZA" dirty="0" smtClean="0"/>
          </a:p>
          <a:p>
            <a:r>
              <a:rPr lang="en-ZA" dirty="0" smtClean="0"/>
              <a:t>Note </a:t>
            </a:r>
            <a:r>
              <a:rPr lang="en-ZA" dirty="0"/>
              <a:t>that in each </a:t>
            </a:r>
            <a:r>
              <a:rPr lang="en-ZA" dirty="0" smtClean="0"/>
              <a:t>case, two </a:t>
            </a:r>
            <a:r>
              <a:rPr lang="en-ZA" dirty="0"/>
              <a:t>unit conversion factors are calculated; the one that is used depends upon the </a:t>
            </a:r>
            <a:r>
              <a:rPr lang="en-ZA" dirty="0" smtClean="0"/>
              <a:t>units that </a:t>
            </a:r>
            <a:r>
              <a:rPr lang="en-ZA" dirty="0"/>
              <a:t>are required for the answer.</a:t>
            </a:r>
          </a:p>
        </p:txBody>
      </p:sp>
    </p:spTree>
    <p:extLst>
      <p:ext uri="{BB962C8B-B14F-4D97-AF65-F5344CB8AC3E}">
        <p14:creationId xmlns:p14="http://schemas.microsoft.com/office/powerpoint/2010/main" val="2173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.</a:t>
            </a:r>
            <a:endParaRPr lang="en-ZA" dirty="0"/>
          </a:p>
        </p:txBody>
      </p:sp>
      <p:pic>
        <p:nvPicPr>
          <p:cNvPr id="4098" name="Picture 2" descr="C:\Users\2017 IMDC\Desktop\Env Chemistry 2018\Examples of Some Unit Conversion factor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261"/>
            <a:ext cx="8808217" cy="66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,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ZA" dirty="0" smtClean="0"/>
          </a:p>
          <a:p>
            <a:pPr marL="0" indent="0" algn="ctr">
              <a:buNone/>
            </a:pPr>
            <a:r>
              <a:rPr lang="en-ZA" sz="8000" dirty="0" smtClean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ZA" sz="8000" dirty="0" smtClean="0">
                <a:sym typeface="Wingdings" pitchFamily="2" charset="2"/>
              </a:rPr>
              <a:t>OK DONE</a:t>
            </a:r>
            <a:endParaRPr lang="en-ZA" sz="8000" dirty="0"/>
          </a:p>
        </p:txBody>
      </p:sp>
    </p:spTree>
    <p:extLst>
      <p:ext uri="{BB962C8B-B14F-4D97-AF65-F5344CB8AC3E}">
        <p14:creationId xmlns:p14="http://schemas.microsoft.com/office/powerpoint/2010/main" val="9832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4433</TotalTime>
  <Words>8328</Words>
  <Application>Microsoft Office PowerPoint</Application>
  <PresentationFormat>On-screen Show (4:3)</PresentationFormat>
  <Paragraphs>604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Civic</vt:lpstr>
      <vt:lpstr>JULY, 2018</vt:lpstr>
      <vt:lpstr>Course Outline: </vt:lpstr>
      <vt:lpstr>Course Outline : contn.</vt:lpstr>
      <vt:lpstr>Course Outline : contn.</vt:lpstr>
      <vt:lpstr>Course Outline : contn.</vt:lpstr>
      <vt:lpstr>CHAPTER 1 INTRODUCTION TO CHEMISTRY</vt:lpstr>
      <vt:lpstr>1.1 Chemistry and Environmental Chemistry</vt:lpstr>
      <vt:lpstr>Environmental chemistry</vt:lpstr>
      <vt:lpstr>1.2 A MINI-COURSE IN CHEMISTRY</vt:lpstr>
      <vt:lpstr>1.3 THE BUILDING BLOCKS OF MATTER</vt:lpstr>
      <vt:lpstr>Subatomic Particles and Atoms</vt:lpstr>
      <vt:lpstr>Atom of Deuterium (H)</vt:lpstr>
      <vt:lpstr>Atoms and Elements</vt:lpstr>
      <vt:lpstr>Carbon Isotope</vt:lpstr>
      <vt:lpstr>.</vt:lpstr>
      <vt:lpstr>List Of  Some Important Elements</vt:lpstr>
      <vt:lpstr>The Periodic Table</vt:lpstr>
      <vt:lpstr>.</vt:lpstr>
      <vt:lpstr>Periotic Table of Elements</vt:lpstr>
      <vt:lpstr>1.4. CHEMICAL BONDS AND COMPOUNDS</vt:lpstr>
      <vt:lpstr>Hydrogen Bonds</vt:lpstr>
      <vt:lpstr>.</vt:lpstr>
      <vt:lpstr>Chemical Compounds</vt:lpstr>
      <vt:lpstr>Chemical compounds</vt:lpstr>
      <vt:lpstr>Ionic Bonds</vt:lpstr>
      <vt:lpstr>Ionic Bonds</vt:lpstr>
      <vt:lpstr>.</vt:lpstr>
      <vt:lpstr>Summary of Chemical Compounds and the Ionic Bond</vt:lpstr>
      <vt:lpstr>Molecular Mass</vt:lpstr>
      <vt:lpstr>CHEMICAL REACTIONS AND EQUATIONS</vt:lpstr>
      <vt:lpstr>.</vt:lpstr>
      <vt:lpstr>.</vt:lpstr>
      <vt:lpstr>NUMBERS IN CHEMISTRY: EXPONENTIAL NOTATION</vt:lpstr>
      <vt:lpstr>.</vt:lpstr>
      <vt:lpstr>Addition and Subtraction of Exponential Numbers</vt:lpstr>
      <vt:lpstr>Multiplication and Division of Exponential Numbers</vt:lpstr>
      <vt:lpstr>.</vt:lpstr>
      <vt:lpstr>.</vt:lpstr>
      <vt:lpstr>Example: Solve </vt:lpstr>
      <vt:lpstr>.</vt:lpstr>
      <vt:lpstr>SIGNIFICANT FIGURES AND UNCERTAINTIES IN NUMBERS</vt:lpstr>
      <vt:lpstr>.</vt:lpstr>
      <vt:lpstr>.</vt:lpstr>
      <vt:lpstr>.</vt:lpstr>
      <vt:lpstr>Exercise:</vt:lpstr>
      <vt:lpstr>Answers:</vt:lpstr>
      <vt:lpstr>Significant Figures in Calculations</vt:lpstr>
      <vt:lpstr>In addition and subtraction of Sig figures.</vt:lpstr>
      <vt:lpstr>Multiplication/Division</vt:lpstr>
      <vt:lpstr>Exercise</vt:lpstr>
      <vt:lpstr>Answers:</vt:lpstr>
      <vt:lpstr>Rounding Numbers</vt:lpstr>
      <vt:lpstr>Use of Three Significant Digits</vt:lpstr>
      <vt:lpstr>MEASUREMENTS AND SYSTEMS OF MEASUREMENT</vt:lpstr>
      <vt:lpstr>SI Units of Measurement</vt:lpstr>
      <vt:lpstr>PowerPoint Presentation</vt:lpstr>
      <vt:lpstr>Multiples of Units</vt:lpstr>
      <vt:lpstr>.</vt:lpstr>
      <vt:lpstr>Metric and English Systems of Measurement</vt:lpstr>
      <vt:lpstr>UNITS OF MASS</vt:lpstr>
      <vt:lpstr>Mass Units</vt:lpstr>
      <vt:lpstr>.</vt:lpstr>
      <vt:lpstr>1.10 UNITS OF LENGTH</vt:lpstr>
      <vt:lpstr>PowerPoint Presentation</vt:lpstr>
      <vt:lpstr>UNITS OF VOLUME</vt:lpstr>
      <vt:lpstr>.</vt:lpstr>
      <vt:lpstr>.</vt:lpstr>
      <vt:lpstr>TEMPERATURE, HEAT, AND ENERGY</vt:lpstr>
      <vt:lpstr>.</vt:lpstr>
      <vt:lpstr>Converting from Fahrenheit to Celsius</vt:lpstr>
      <vt:lpstr>PowerPoint Presentation</vt:lpstr>
      <vt:lpstr>.</vt:lpstr>
      <vt:lpstr>.</vt:lpstr>
      <vt:lpstr>EG.</vt:lpstr>
      <vt:lpstr>Converting from Celsius to Fahrenheit</vt:lpstr>
      <vt:lpstr>Converting Celcius to Kelvin</vt:lpstr>
      <vt:lpstr>Comparison  of Temp Scales</vt:lpstr>
      <vt:lpstr>Melting Point and Boiling Point</vt:lpstr>
      <vt:lpstr>Heat and Energy</vt:lpstr>
      <vt:lpstr>SI Unit for Energy</vt:lpstr>
      <vt:lpstr>1.13 PRESSURE</vt:lpstr>
      <vt:lpstr>.</vt:lpstr>
      <vt:lpstr>Table 1.13</vt:lpstr>
      <vt:lpstr>1.14 UNITS AND THEIR USE IN CALCULATIONS</vt:lpstr>
      <vt:lpstr>Unit Conversion Factors</vt:lpstr>
      <vt:lpstr>Kgs to lbs</vt:lpstr>
      <vt:lpstr>.</vt:lpstr>
      <vt:lpstr>LITERS, GALLONS &amp; QUARTS</vt:lpstr>
      <vt:lpstr>.</vt:lpstr>
      <vt:lpstr>.</vt:lpstr>
      <vt:lpstr>Cancellation of Units</vt:lpstr>
      <vt:lpstr>Calculation of Some Unit Conversion Factors</vt:lpstr>
      <vt:lpstr>Mg toTonnes</vt:lpstr>
      <vt:lpstr>Tonnes to Mg</vt:lpstr>
      <vt:lpstr>.</vt:lpstr>
      <vt:lpstr>.</vt:lpstr>
      <vt:lpstr>,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JULY, 2018</dc:title>
  <dc:creator>2017 IMDC</dc:creator>
  <cp:lastModifiedBy>2017 IMDC</cp:lastModifiedBy>
  <cp:revision>93</cp:revision>
  <dcterms:created xsi:type="dcterms:W3CDTF">2018-09-01T06:19:25Z</dcterms:created>
  <dcterms:modified xsi:type="dcterms:W3CDTF">2018-09-15T04:14:48Z</dcterms:modified>
</cp:coreProperties>
</file>