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83" r:id="rId2"/>
    <p:sldId id="484" r:id="rId3"/>
    <p:sldId id="485" r:id="rId4"/>
    <p:sldId id="276" r:id="rId5"/>
    <p:sldId id="279" r:id="rId6"/>
    <p:sldId id="277" r:id="rId7"/>
    <p:sldId id="278" r:id="rId8"/>
    <p:sldId id="258" r:id="rId9"/>
    <p:sldId id="449" r:id="rId10"/>
    <p:sldId id="259" r:id="rId11"/>
    <p:sldId id="273" r:id="rId12"/>
    <p:sldId id="274" r:id="rId13"/>
    <p:sldId id="275" r:id="rId14"/>
    <p:sldId id="450" r:id="rId15"/>
    <p:sldId id="451" r:id="rId16"/>
    <p:sldId id="452" r:id="rId17"/>
    <p:sldId id="453" r:id="rId18"/>
    <p:sldId id="454" r:id="rId19"/>
    <p:sldId id="455" r:id="rId20"/>
    <p:sldId id="267" r:id="rId21"/>
    <p:sldId id="266" r:id="rId22"/>
    <p:sldId id="269" r:id="rId23"/>
    <p:sldId id="268" r:id="rId24"/>
    <p:sldId id="270" r:id="rId25"/>
    <p:sldId id="487" r:id="rId26"/>
    <p:sldId id="27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7B6BF4-B680-4423-A137-3561FD43D388}">
          <p14:sldIdLst/>
        </p14:section>
        <p14:section name="Basics programming" id="{64E1574B-2F6E-4CE3-940C-57EA698A3B2E}">
          <p14:sldIdLst>
            <p14:sldId id="483"/>
            <p14:sldId id="484"/>
            <p14:sldId id="485"/>
            <p14:sldId id="276"/>
            <p14:sldId id="279"/>
            <p14:sldId id="277"/>
            <p14:sldId id="278"/>
            <p14:sldId id="258"/>
            <p14:sldId id="449"/>
            <p14:sldId id="259"/>
            <p14:sldId id="273"/>
            <p14:sldId id="274"/>
            <p14:sldId id="275"/>
            <p14:sldId id="450"/>
            <p14:sldId id="451"/>
            <p14:sldId id="452"/>
            <p14:sldId id="453"/>
            <p14:sldId id="454"/>
            <p14:sldId id="455"/>
            <p14:sldId id="267"/>
            <p14:sldId id="266"/>
            <p14:sldId id="269"/>
            <p14:sldId id="268"/>
            <p14:sldId id="270"/>
            <p14:sldId id="487"/>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60"/>
  </p:normalViewPr>
  <p:slideViewPr>
    <p:cSldViewPr snapToGrid="0">
      <p:cViewPr varScale="1">
        <p:scale>
          <a:sx n="100" d="100"/>
          <a:sy n="100" d="100"/>
        </p:scale>
        <p:origin x="102"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FA664-0333-4C20-837C-CE8CB343E81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AU"/>
        </a:p>
      </dgm:t>
    </dgm:pt>
    <dgm:pt modelId="{DC41B4C9-D5CA-4324-88C4-B278B223C211}">
      <dgm:prSet phldrT="[Text]"/>
      <dgm:spPr/>
      <dgm:t>
        <a:bodyPr/>
        <a:lstStyle/>
        <a:p>
          <a:r>
            <a:rPr lang="en-AU" dirty="0"/>
            <a:t>Built in types</a:t>
          </a:r>
        </a:p>
      </dgm:t>
    </dgm:pt>
    <dgm:pt modelId="{0D034CFF-04FF-46D6-AD3F-FEC26E79A17D}" type="parTrans" cxnId="{9B0248BB-821B-4D87-94A6-7F5E36113CEF}">
      <dgm:prSet/>
      <dgm:spPr/>
      <dgm:t>
        <a:bodyPr/>
        <a:lstStyle/>
        <a:p>
          <a:endParaRPr lang="en-AU"/>
        </a:p>
      </dgm:t>
    </dgm:pt>
    <dgm:pt modelId="{51F4E098-05C9-476F-8455-48A1814F6DDA}" type="sibTrans" cxnId="{9B0248BB-821B-4D87-94A6-7F5E36113CEF}">
      <dgm:prSet/>
      <dgm:spPr/>
      <dgm:t>
        <a:bodyPr/>
        <a:lstStyle/>
        <a:p>
          <a:endParaRPr lang="en-AU"/>
        </a:p>
      </dgm:t>
    </dgm:pt>
    <dgm:pt modelId="{B3D33706-EE3E-4195-AF87-5631305EE9A0}">
      <dgm:prSet/>
      <dgm:spPr/>
      <dgm:t>
        <a:bodyPr/>
        <a:lstStyle/>
        <a:p>
          <a:r>
            <a:rPr lang="en-AU"/>
            <a:t>Conditionals </a:t>
          </a:r>
          <a:endParaRPr lang="en-AU" dirty="0"/>
        </a:p>
      </dgm:t>
    </dgm:pt>
    <dgm:pt modelId="{5007FA8F-2438-4933-809A-F4989CA2CD59}" type="parTrans" cxnId="{CC02C108-09EC-4939-A180-172BF98DCDA4}">
      <dgm:prSet/>
      <dgm:spPr/>
      <dgm:t>
        <a:bodyPr/>
        <a:lstStyle/>
        <a:p>
          <a:endParaRPr lang="en-AU"/>
        </a:p>
      </dgm:t>
    </dgm:pt>
    <dgm:pt modelId="{0FA7FA17-9EBA-4501-B491-512339CAAB4B}" type="sibTrans" cxnId="{CC02C108-09EC-4939-A180-172BF98DCDA4}">
      <dgm:prSet/>
      <dgm:spPr/>
      <dgm:t>
        <a:bodyPr/>
        <a:lstStyle/>
        <a:p>
          <a:endParaRPr lang="en-AU"/>
        </a:p>
      </dgm:t>
    </dgm:pt>
    <dgm:pt modelId="{400FEC04-B604-49F2-BE52-7936954389BD}">
      <dgm:prSet/>
      <dgm:spPr/>
      <dgm:t>
        <a:bodyPr/>
        <a:lstStyle/>
        <a:p>
          <a:r>
            <a:rPr lang="en-AU"/>
            <a:t>Loops</a:t>
          </a:r>
          <a:endParaRPr lang="en-AU" dirty="0"/>
        </a:p>
      </dgm:t>
    </dgm:pt>
    <dgm:pt modelId="{B821DFF6-2897-4E32-A697-DEBED0887F9B}" type="parTrans" cxnId="{B280D9A5-D8DF-4171-A5AB-CBAB0612EC13}">
      <dgm:prSet/>
      <dgm:spPr/>
      <dgm:t>
        <a:bodyPr/>
        <a:lstStyle/>
        <a:p>
          <a:endParaRPr lang="en-AU"/>
        </a:p>
      </dgm:t>
    </dgm:pt>
    <dgm:pt modelId="{572375D2-2070-4A14-9A9D-FEE8E90809DA}" type="sibTrans" cxnId="{B280D9A5-D8DF-4171-A5AB-CBAB0612EC13}">
      <dgm:prSet/>
      <dgm:spPr/>
      <dgm:t>
        <a:bodyPr/>
        <a:lstStyle/>
        <a:p>
          <a:endParaRPr lang="en-AU"/>
        </a:p>
      </dgm:t>
    </dgm:pt>
    <dgm:pt modelId="{BAC820D4-0C64-43FA-BFB0-954BD490FDA2}">
      <dgm:prSet/>
      <dgm:spPr/>
      <dgm:t>
        <a:bodyPr/>
        <a:lstStyle/>
        <a:p>
          <a:r>
            <a:rPr lang="en-AU"/>
            <a:t>Arrays</a:t>
          </a:r>
          <a:endParaRPr lang="en-AU" dirty="0"/>
        </a:p>
      </dgm:t>
    </dgm:pt>
    <dgm:pt modelId="{FC092AD0-0659-465D-B056-FABC159B5DA2}" type="parTrans" cxnId="{D2993031-8715-4378-82D4-C11E84B93161}">
      <dgm:prSet/>
      <dgm:spPr/>
      <dgm:t>
        <a:bodyPr/>
        <a:lstStyle/>
        <a:p>
          <a:endParaRPr lang="en-AU"/>
        </a:p>
      </dgm:t>
    </dgm:pt>
    <dgm:pt modelId="{94D4D9B1-DC30-4F6A-9484-DEF16D9B293A}" type="sibTrans" cxnId="{D2993031-8715-4378-82D4-C11E84B93161}">
      <dgm:prSet/>
      <dgm:spPr/>
      <dgm:t>
        <a:bodyPr/>
        <a:lstStyle/>
        <a:p>
          <a:endParaRPr lang="en-AU"/>
        </a:p>
      </dgm:t>
    </dgm:pt>
    <dgm:pt modelId="{4E7F2401-EB6F-4D09-A5D6-F8E791511DFC}">
      <dgm:prSet/>
      <dgm:spPr/>
      <dgm:t>
        <a:bodyPr/>
        <a:lstStyle/>
        <a:p>
          <a:r>
            <a:rPr lang="en-AU"/>
            <a:t>I/O</a:t>
          </a:r>
          <a:endParaRPr lang="en-AU" dirty="0"/>
        </a:p>
      </dgm:t>
    </dgm:pt>
    <dgm:pt modelId="{53BE9B4F-2AAF-4B6A-AC43-B085B6A8A9D1}" type="parTrans" cxnId="{D6EB5B62-F041-4281-8372-1FE8814F3D0C}">
      <dgm:prSet/>
      <dgm:spPr/>
      <dgm:t>
        <a:bodyPr/>
        <a:lstStyle/>
        <a:p>
          <a:endParaRPr lang="en-AU"/>
        </a:p>
      </dgm:t>
    </dgm:pt>
    <dgm:pt modelId="{B6FBC8B9-FCE2-4A53-9E77-653F470CDFAE}" type="sibTrans" cxnId="{D6EB5B62-F041-4281-8372-1FE8814F3D0C}">
      <dgm:prSet/>
      <dgm:spPr/>
      <dgm:t>
        <a:bodyPr/>
        <a:lstStyle/>
        <a:p>
          <a:endParaRPr lang="en-AU"/>
        </a:p>
      </dgm:t>
    </dgm:pt>
    <dgm:pt modelId="{FAB2B9C9-48A8-4D1F-A3CD-8F228575066C}" type="pres">
      <dgm:prSet presAssocID="{359FA664-0333-4C20-837C-CE8CB343E81E}" presName="diagram" presStyleCnt="0">
        <dgm:presLayoutVars>
          <dgm:dir/>
          <dgm:resizeHandles val="exact"/>
        </dgm:presLayoutVars>
      </dgm:prSet>
      <dgm:spPr/>
    </dgm:pt>
    <dgm:pt modelId="{D65C1644-2037-41F3-B326-EC2F990B0740}" type="pres">
      <dgm:prSet presAssocID="{DC41B4C9-D5CA-4324-88C4-B278B223C211}" presName="node" presStyleLbl="node1" presStyleIdx="0" presStyleCnt="5">
        <dgm:presLayoutVars>
          <dgm:bulletEnabled val="1"/>
        </dgm:presLayoutVars>
      </dgm:prSet>
      <dgm:spPr/>
    </dgm:pt>
    <dgm:pt modelId="{750EB47C-AF2B-418B-9842-D242AB52462C}" type="pres">
      <dgm:prSet presAssocID="{51F4E098-05C9-476F-8455-48A1814F6DDA}" presName="sibTrans" presStyleCnt="0"/>
      <dgm:spPr/>
    </dgm:pt>
    <dgm:pt modelId="{3A207503-BAA4-4E89-907D-B8F57E06973B}" type="pres">
      <dgm:prSet presAssocID="{B3D33706-EE3E-4195-AF87-5631305EE9A0}" presName="node" presStyleLbl="node1" presStyleIdx="1" presStyleCnt="5">
        <dgm:presLayoutVars>
          <dgm:bulletEnabled val="1"/>
        </dgm:presLayoutVars>
      </dgm:prSet>
      <dgm:spPr/>
    </dgm:pt>
    <dgm:pt modelId="{2D38E6F8-3439-41A2-AEC3-92852755859C}" type="pres">
      <dgm:prSet presAssocID="{0FA7FA17-9EBA-4501-B491-512339CAAB4B}" presName="sibTrans" presStyleCnt="0"/>
      <dgm:spPr/>
    </dgm:pt>
    <dgm:pt modelId="{DEB4E779-662D-4AB7-B285-2E6B16BE116D}" type="pres">
      <dgm:prSet presAssocID="{400FEC04-B604-49F2-BE52-7936954389BD}" presName="node" presStyleLbl="node1" presStyleIdx="2" presStyleCnt="5">
        <dgm:presLayoutVars>
          <dgm:bulletEnabled val="1"/>
        </dgm:presLayoutVars>
      </dgm:prSet>
      <dgm:spPr/>
    </dgm:pt>
    <dgm:pt modelId="{DF097ED6-1C5C-4FC0-849A-967A176CD789}" type="pres">
      <dgm:prSet presAssocID="{572375D2-2070-4A14-9A9D-FEE8E90809DA}" presName="sibTrans" presStyleCnt="0"/>
      <dgm:spPr/>
    </dgm:pt>
    <dgm:pt modelId="{B47CD62B-5611-414D-90BC-F8EB59CA4C00}" type="pres">
      <dgm:prSet presAssocID="{BAC820D4-0C64-43FA-BFB0-954BD490FDA2}" presName="node" presStyleLbl="node1" presStyleIdx="3" presStyleCnt="5">
        <dgm:presLayoutVars>
          <dgm:bulletEnabled val="1"/>
        </dgm:presLayoutVars>
      </dgm:prSet>
      <dgm:spPr/>
    </dgm:pt>
    <dgm:pt modelId="{EC6AA159-40ED-436C-A0BE-219502FC38C3}" type="pres">
      <dgm:prSet presAssocID="{94D4D9B1-DC30-4F6A-9484-DEF16D9B293A}" presName="sibTrans" presStyleCnt="0"/>
      <dgm:spPr/>
    </dgm:pt>
    <dgm:pt modelId="{C047803A-6F9D-4AE8-8E5D-70F7A4A4343C}" type="pres">
      <dgm:prSet presAssocID="{4E7F2401-EB6F-4D09-A5D6-F8E791511DFC}" presName="node" presStyleLbl="node1" presStyleIdx="4" presStyleCnt="5">
        <dgm:presLayoutVars>
          <dgm:bulletEnabled val="1"/>
        </dgm:presLayoutVars>
      </dgm:prSet>
      <dgm:spPr/>
    </dgm:pt>
  </dgm:ptLst>
  <dgm:cxnLst>
    <dgm:cxn modelId="{CC02C108-09EC-4939-A180-172BF98DCDA4}" srcId="{359FA664-0333-4C20-837C-CE8CB343E81E}" destId="{B3D33706-EE3E-4195-AF87-5631305EE9A0}" srcOrd="1" destOrd="0" parTransId="{5007FA8F-2438-4933-809A-F4989CA2CD59}" sibTransId="{0FA7FA17-9EBA-4501-B491-512339CAAB4B}"/>
    <dgm:cxn modelId="{47E9900F-AE16-41B3-8523-705715ED56E4}" type="presOf" srcId="{B3D33706-EE3E-4195-AF87-5631305EE9A0}" destId="{3A207503-BAA4-4E89-907D-B8F57E06973B}" srcOrd="0" destOrd="0" presId="urn:microsoft.com/office/officeart/2005/8/layout/default"/>
    <dgm:cxn modelId="{D2993031-8715-4378-82D4-C11E84B93161}" srcId="{359FA664-0333-4C20-837C-CE8CB343E81E}" destId="{BAC820D4-0C64-43FA-BFB0-954BD490FDA2}" srcOrd="3" destOrd="0" parTransId="{FC092AD0-0659-465D-B056-FABC159B5DA2}" sibTransId="{94D4D9B1-DC30-4F6A-9484-DEF16D9B293A}"/>
    <dgm:cxn modelId="{D6EB5B62-F041-4281-8372-1FE8814F3D0C}" srcId="{359FA664-0333-4C20-837C-CE8CB343E81E}" destId="{4E7F2401-EB6F-4D09-A5D6-F8E791511DFC}" srcOrd="4" destOrd="0" parTransId="{53BE9B4F-2AAF-4B6A-AC43-B085B6A8A9D1}" sibTransId="{B6FBC8B9-FCE2-4A53-9E77-653F470CDFAE}"/>
    <dgm:cxn modelId="{79CAF781-4CB3-40A4-B5EF-839C47E02D98}" type="presOf" srcId="{BAC820D4-0C64-43FA-BFB0-954BD490FDA2}" destId="{B47CD62B-5611-414D-90BC-F8EB59CA4C00}" srcOrd="0" destOrd="0" presId="urn:microsoft.com/office/officeart/2005/8/layout/default"/>
    <dgm:cxn modelId="{104C1B88-D916-49E3-AAC8-4560414F9EC1}" type="presOf" srcId="{359FA664-0333-4C20-837C-CE8CB343E81E}" destId="{FAB2B9C9-48A8-4D1F-A3CD-8F228575066C}" srcOrd="0" destOrd="0" presId="urn:microsoft.com/office/officeart/2005/8/layout/default"/>
    <dgm:cxn modelId="{B280D9A5-D8DF-4171-A5AB-CBAB0612EC13}" srcId="{359FA664-0333-4C20-837C-CE8CB343E81E}" destId="{400FEC04-B604-49F2-BE52-7936954389BD}" srcOrd="2" destOrd="0" parTransId="{B821DFF6-2897-4E32-A697-DEBED0887F9B}" sibTransId="{572375D2-2070-4A14-9A9D-FEE8E90809DA}"/>
    <dgm:cxn modelId="{9B0248BB-821B-4D87-94A6-7F5E36113CEF}" srcId="{359FA664-0333-4C20-837C-CE8CB343E81E}" destId="{DC41B4C9-D5CA-4324-88C4-B278B223C211}" srcOrd="0" destOrd="0" parTransId="{0D034CFF-04FF-46D6-AD3F-FEC26E79A17D}" sibTransId="{51F4E098-05C9-476F-8455-48A1814F6DDA}"/>
    <dgm:cxn modelId="{29FE70F0-B765-4A0D-9616-47D5B592C2B8}" type="presOf" srcId="{4E7F2401-EB6F-4D09-A5D6-F8E791511DFC}" destId="{C047803A-6F9D-4AE8-8E5D-70F7A4A4343C}" srcOrd="0" destOrd="0" presId="urn:microsoft.com/office/officeart/2005/8/layout/default"/>
    <dgm:cxn modelId="{929970F1-56EC-4C06-BBDF-1B44909BBE54}" type="presOf" srcId="{DC41B4C9-D5CA-4324-88C4-B278B223C211}" destId="{D65C1644-2037-41F3-B326-EC2F990B0740}" srcOrd="0" destOrd="0" presId="urn:microsoft.com/office/officeart/2005/8/layout/default"/>
    <dgm:cxn modelId="{C0DDE1FD-C5FC-4D64-88A0-200A7D7C98D7}" type="presOf" srcId="{400FEC04-B604-49F2-BE52-7936954389BD}" destId="{DEB4E779-662D-4AB7-B285-2E6B16BE116D}" srcOrd="0" destOrd="0" presId="urn:microsoft.com/office/officeart/2005/8/layout/default"/>
    <dgm:cxn modelId="{5AC5026E-5379-477D-8D6C-F5CA1B162118}" type="presParOf" srcId="{FAB2B9C9-48A8-4D1F-A3CD-8F228575066C}" destId="{D65C1644-2037-41F3-B326-EC2F990B0740}" srcOrd="0" destOrd="0" presId="urn:microsoft.com/office/officeart/2005/8/layout/default"/>
    <dgm:cxn modelId="{FDAF61C5-177B-4DEB-AD14-4FEC6D0424FD}" type="presParOf" srcId="{FAB2B9C9-48A8-4D1F-A3CD-8F228575066C}" destId="{750EB47C-AF2B-418B-9842-D242AB52462C}" srcOrd="1" destOrd="0" presId="urn:microsoft.com/office/officeart/2005/8/layout/default"/>
    <dgm:cxn modelId="{03EAB6D6-365C-40AF-9E6C-4D2EA3056515}" type="presParOf" srcId="{FAB2B9C9-48A8-4D1F-A3CD-8F228575066C}" destId="{3A207503-BAA4-4E89-907D-B8F57E06973B}" srcOrd="2" destOrd="0" presId="urn:microsoft.com/office/officeart/2005/8/layout/default"/>
    <dgm:cxn modelId="{A705EFD0-065B-4024-B894-F21FE2384781}" type="presParOf" srcId="{FAB2B9C9-48A8-4D1F-A3CD-8F228575066C}" destId="{2D38E6F8-3439-41A2-AEC3-92852755859C}" srcOrd="3" destOrd="0" presId="urn:microsoft.com/office/officeart/2005/8/layout/default"/>
    <dgm:cxn modelId="{7C005B9C-F55D-4FBD-9C84-43DF2E81E87C}" type="presParOf" srcId="{FAB2B9C9-48A8-4D1F-A3CD-8F228575066C}" destId="{DEB4E779-662D-4AB7-B285-2E6B16BE116D}" srcOrd="4" destOrd="0" presId="urn:microsoft.com/office/officeart/2005/8/layout/default"/>
    <dgm:cxn modelId="{095C71B0-86E5-43DF-AEE7-096D0A33F8DD}" type="presParOf" srcId="{FAB2B9C9-48A8-4D1F-A3CD-8F228575066C}" destId="{DF097ED6-1C5C-4FC0-849A-967A176CD789}" srcOrd="5" destOrd="0" presId="urn:microsoft.com/office/officeart/2005/8/layout/default"/>
    <dgm:cxn modelId="{61B55E81-43B3-429B-B925-54BFBF3DEA30}" type="presParOf" srcId="{FAB2B9C9-48A8-4D1F-A3CD-8F228575066C}" destId="{B47CD62B-5611-414D-90BC-F8EB59CA4C00}" srcOrd="6" destOrd="0" presId="urn:microsoft.com/office/officeart/2005/8/layout/default"/>
    <dgm:cxn modelId="{3C75C7A0-C43B-4BD7-B5F1-03F157EF2F69}" type="presParOf" srcId="{FAB2B9C9-48A8-4D1F-A3CD-8F228575066C}" destId="{EC6AA159-40ED-436C-A0BE-219502FC38C3}" srcOrd="7" destOrd="0" presId="urn:microsoft.com/office/officeart/2005/8/layout/default"/>
    <dgm:cxn modelId="{4D6497F5-367C-4181-9534-80E97863702C}" type="presParOf" srcId="{FAB2B9C9-48A8-4D1F-A3CD-8F228575066C}" destId="{C047803A-6F9D-4AE8-8E5D-70F7A4A4343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C1644-2037-41F3-B326-EC2F990B0740}">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AU" sz="4500" kern="1200" dirty="0"/>
            <a:t>Built in types</a:t>
          </a:r>
        </a:p>
      </dsp:txBody>
      <dsp:txXfrm>
        <a:off x="0" y="39687"/>
        <a:ext cx="3286125" cy="1971675"/>
      </dsp:txXfrm>
    </dsp:sp>
    <dsp:sp modelId="{3A207503-BAA4-4E89-907D-B8F57E06973B}">
      <dsp:nvSpPr>
        <dsp:cNvPr id="0" name=""/>
        <dsp:cNvSpPr/>
      </dsp:nvSpPr>
      <dsp:spPr>
        <a:xfrm>
          <a:off x="3614737" y="39687"/>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AU" sz="4500" kern="1200"/>
            <a:t>Conditionals </a:t>
          </a:r>
          <a:endParaRPr lang="en-AU" sz="4500" kern="1200" dirty="0"/>
        </a:p>
      </dsp:txBody>
      <dsp:txXfrm>
        <a:off x="3614737" y="39687"/>
        <a:ext cx="3286125" cy="1971675"/>
      </dsp:txXfrm>
    </dsp:sp>
    <dsp:sp modelId="{DEB4E779-662D-4AB7-B285-2E6B16BE116D}">
      <dsp:nvSpPr>
        <dsp:cNvPr id="0" name=""/>
        <dsp:cNvSpPr/>
      </dsp:nvSpPr>
      <dsp:spPr>
        <a:xfrm>
          <a:off x="7229475" y="39687"/>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AU" sz="4500" kern="1200"/>
            <a:t>Loops</a:t>
          </a:r>
          <a:endParaRPr lang="en-AU" sz="4500" kern="1200" dirty="0"/>
        </a:p>
      </dsp:txBody>
      <dsp:txXfrm>
        <a:off x="7229475" y="39687"/>
        <a:ext cx="3286125" cy="1971675"/>
      </dsp:txXfrm>
    </dsp:sp>
    <dsp:sp modelId="{B47CD62B-5611-414D-90BC-F8EB59CA4C00}">
      <dsp:nvSpPr>
        <dsp:cNvPr id="0" name=""/>
        <dsp:cNvSpPr/>
      </dsp:nvSpPr>
      <dsp:spPr>
        <a:xfrm>
          <a:off x="1807368" y="233997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AU" sz="4500" kern="1200"/>
            <a:t>Arrays</a:t>
          </a:r>
          <a:endParaRPr lang="en-AU" sz="4500" kern="1200" dirty="0"/>
        </a:p>
      </dsp:txBody>
      <dsp:txXfrm>
        <a:off x="1807368" y="2339975"/>
        <a:ext cx="3286125" cy="1971675"/>
      </dsp:txXfrm>
    </dsp:sp>
    <dsp:sp modelId="{C047803A-6F9D-4AE8-8E5D-70F7A4A4343C}">
      <dsp:nvSpPr>
        <dsp:cNvPr id="0" name=""/>
        <dsp:cNvSpPr/>
      </dsp:nvSpPr>
      <dsp:spPr>
        <a:xfrm>
          <a:off x="5422106" y="2339975"/>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AU" sz="4500" kern="1200"/>
            <a:t>I/O</a:t>
          </a:r>
          <a:endParaRPr lang="en-AU" sz="4500" kern="1200" dirty="0"/>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9A462-0BDB-4B26-9FB8-D1AF2E321213}" type="datetimeFigureOut">
              <a:rPr lang="en-AU" smtClean="0"/>
              <a:t>11/01/2021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AAFDA-7E75-438A-8DC0-5AFB3699D630}" type="slidenum">
              <a:rPr lang="en-AU" smtClean="0"/>
              <a:t>‹#›</a:t>
            </a:fld>
            <a:endParaRPr lang="en-AU"/>
          </a:p>
        </p:txBody>
      </p:sp>
    </p:spTree>
    <p:extLst>
      <p:ext uri="{BB962C8B-B14F-4D97-AF65-F5344CB8AC3E}">
        <p14:creationId xmlns:p14="http://schemas.microsoft.com/office/powerpoint/2010/main" val="232207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sz="1800" b="0" i="1" u="none" strike="noStrike" baseline="0" dirty="0">
                <a:latin typeface="Minion-Italic"/>
              </a:rPr>
              <a:t>This program takes three integers command-line arguments </a:t>
            </a:r>
            <a:r>
              <a:rPr lang="en-AU" sz="1800" b="0" i="1" u="none" strike="noStrike" baseline="0" dirty="0">
                <a:latin typeface="LucidaSansTypewriter-Obl"/>
              </a:rPr>
              <a:t>stake</a:t>
            </a:r>
            <a:r>
              <a:rPr lang="en-AU" sz="1800" b="0" i="1" u="none" strike="noStrike" baseline="0" dirty="0">
                <a:latin typeface="Minion-Italic"/>
              </a:rPr>
              <a:t>, </a:t>
            </a:r>
            <a:r>
              <a:rPr lang="en-AU" sz="1800" b="0" i="1" u="none" strike="noStrike" baseline="0" dirty="0">
                <a:latin typeface="LucidaSansTypewriter-Obl"/>
              </a:rPr>
              <a:t>goal</a:t>
            </a:r>
            <a:r>
              <a:rPr lang="en-AU" sz="1800" b="0" i="1" u="none" strike="noStrike" baseline="0" dirty="0">
                <a:latin typeface="Minion-Italic"/>
              </a:rPr>
              <a:t>, and </a:t>
            </a:r>
            <a:r>
              <a:rPr lang="en-AU" sz="1800" b="0" i="1" u="none" strike="noStrike" baseline="0" dirty="0">
                <a:latin typeface="LucidaSansTypewriter-Obl"/>
              </a:rPr>
              <a:t>trials</a:t>
            </a:r>
            <a:r>
              <a:rPr lang="en-AU" sz="1800" b="0" i="1" u="none" strike="noStrike" baseline="0" dirty="0">
                <a:latin typeface="Minion-Italic"/>
              </a:rPr>
              <a:t>. The</a:t>
            </a:r>
          </a:p>
          <a:p>
            <a:pPr algn="l"/>
            <a:r>
              <a:rPr lang="en-AU" sz="1800" b="0" i="1" u="none" strike="noStrike" baseline="0" dirty="0">
                <a:latin typeface="Minion-Italic"/>
              </a:rPr>
              <a:t>inner </a:t>
            </a:r>
            <a:r>
              <a:rPr lang="en-AU" sz="1800" b="0" i="1" u="none" strike="noStrike" baseline="0" dirty="0">
                <a:latin typeface="LucidaSansTypewriter-Obl"/>
              </a:rPr>
              <a:t>while </a:t>
            </a:r>
            <a:r>
              <a:rPr lang="en-AU" sz="1800" b="0" i="1" u="none" strike="noStrike" baseline="0" dirty="0">
                <a:latin typeface="Minion-Italic"/>
              </a:rPr>
              <a:t>loop in this program simulates a gambler with $</a:t>
            </a:r>
            <a:r>
              <a:rPr lang="en-AU" sz="1800" b="0" i="1" u="none" strike="noStrike" baseline="0" dirty="0">
                <a:latin typeface="LucidaSansTypewriter-Obl"/>
              </a:rPr>
              <a:t>stake </a:t>
            </a:r>
            <a:r>
              <a:rPr lang="en-AU" sz="1800" b="0" i="1" u="none" strike="noStrike" baseline="0" dirty="0">
                <a:latin typeface="Minion-Italic"/>
              </a:rPr>
              <a:t>who makes a series of $</a:t>
            </a:r>
            <a:r>
              <a:rPr lang="en-AU" sz="1800" b="0" i="1" u="none" strike="noStrike" baseline="0" dirty="0">
                <a:latin typeface="LucidaSansTypewriter-Obl"/>
              </a:rPr>
              <a:t>1</a:t>
            </a:r>
          </a:p>
          <a:p>
            <a:pPr algn="l"/>
            <a:r>
              <a:rPr lang="en-AU" sz="1800" b="0" i="1" u="none" strike="noStrike" baseline="0" dirty="0">
                <a:latin typeface="Minion-Italic"/>
              </a:rPr>
              <a:t>bets, continuing until going broke or reaching $</a:t>
            </a:r>
            <a:r>
              <a:rPr lang="en-AU" sz="1800" b="0" i="1" u="none" strike="noStrike" baseline="0" dirty="0">
                <a:latin typeface="LucidaSansTypewriter-Obl"/>
              </a:rPr>
              <a:t>goal</a:t>
            </a:r>
            <a:r>
              <a:rPr lang="en-AU" sz="1800" b="0" i="1" u="none" strike="noStrike" baseline="0" dirty="0">
                <a:latin typeface="Minion-Italic"/>
              </a:rPr>
              <a:t>. The running time of this program is proportional</a:t>
            </a:r>
          </a:p>
          <a:p>
            <a:pPr algn="l"/>
            <a:r>
              <a:rPr lang="en-AU" sz="1800" b="0" i="1" u="none" strike="noStrike" baseline="0" dirty="0">
                <a:latin typeface="Minion-Italic"/>
              </a:rPr>
              <a:t>to </a:t>
            </a:r>
            <a:r>
              <a:rPr lang="en-AU" sz="1800" b="0" i="1" u="none" strike="noStrike" baseline="0" dirty="0">
                <a:latin typeface="LucidaSansTypewriter-Obl"/>
              </a:rPr>
              <a:t>trials </a:t>
            </a:r>
            <a:r>
              <a:rPr lang="en-AU" sz="1800" b="0" i="1" u="none" strike="noStrike" baseline="0" dirty="0">
                <a:latin typeface="Minion-Italic"/>
              </a:rPr>
              <a:t>times the average number of bets. For example, the third command below</a:t>
            </a:r>
          </a:p>
          <a:p>
            <a:pPr algn="l"/>
            <a:r>
              <a:rPr lang="en-AU" sz="1800" b="0" i="1" u="none" strike="noStrike" baseline="0" dirty="0">
                <a:latin typeface="Minion-Italic"/>
              </a:rPr>
              <a:t>causes nearly 100 million random numbers to be generated.</a:t>
            </a:r>
            <a:endParaRPr lang="en-AU" dirty="0"/>
          </a:p>
          <a:p>
            <a:endParaRPr lang="en-AU" dirty="0"/>
          </a:p>
          <a:p>
            <a:r>
              <a:rPr lang="en-AU" dirty="0"/>
              <a:t>Gambler (Program 1.3.8) is a simulation that</a:t>
            </a:r>
          </a:p>
          <a:p>
            <a:r>
              <a:rPr lang="en-AU" dirty="0"/>
              <a:t>can help answer these questions. It does a sequence</a:t>
            </a:r>
          </a:p>
          <a:p>
            <a:r>
              <a:rPr lang="en-AU" dirty="0"/>
              <a:t>of trials, using </a:t>
            </a:r>
            <a:r>
              <a:rPr lang="en-AU" dirty="0" err="1"/>
              <a:t>Math.random</a:t>
            </a:r>
            <a:r>
              <a:rPr lang="en-AU" dirty="0"/>
              <a:t>() to simulate the sequence</a:t>
            </a:r>
          </a:p>
          <a:p>
            <a:r>
              <a:rPr lang="en-AU" dirty="0"/>
              <a:t>of bets, continuing until either the gambler</a:t>
            </a:r>
          </a:p>
          <a:p>
            <a:r>
              <a:rPr lang="en-AU" dirty="0"/>
              <a:t>is broke or the goal is reached, and keeping track of</a:t>
            </a:r>
          </a:p>
          <a:p>
            <a:r>
              <a:rPr lang="en-AU" dirty="0"/>
              <a:t>the number of times the gambler reaches the goal</a:t>
            </a:r>
          </a:p>
          <a:p>
            <a:r>
              <a:rPr lang="en-AU" dirty="0"/>
              <a:t>and the number of bets. After running the experiment</a:t>
            </a:r>
          </a:p>
          <a:p>
            <a:r>
              <a:rPr lang="en-AU" dirty="0"/>
              <a:t>for the specified number of trials, it averages and prints the results. You might</a:t>
            </a:r>
          </a:p>
          <a:p>
            <a:r>
              <a:rPr lang="en-AU" dirty="0"/>
              <a:t>wish to run this program for various values of the command-line arguments, not</a:t>
            </a:r>
          </a:p>
          <a:p>
            <a:r>
              <a:rPr lang="en-AU" dirty="0"/>
              <a:t>necessarily just to plan your next trip to the casino, but to help you think about the</a:t>
            </a:r>
          </a:p>
          <a:p>
            <a:r>
              <a:rPr lang="en-AU" dirty="0"/>
              <a:t>following questions: Is the simulation an accurate reflection of what would happen</a:t>
            </a:r>
          </a:p>
          <a:p>
            <a:r>
              <a:rPr lang="en-AU" dirty="0"/>
              <a:t>in real life? How many trials are needed to get an accurate answer? What are</a:t>
            </a:r>
          </a:p>
          <a:p>
            <a:r>
              <a:rPr lang="en-AU" dirty="0"/>
              <a:t>the computational limits on performing such a simulation? Simulations are widely</a:t>
            </a:r>
          </a:p>
          <a:p>
            <a:r>
              <a:rPr lang="en-AU" dirty="0"/>
              <a:t>used in applications in economics, science, and engineering, and questions of this</a:t>
            </a:r>
          </a:p>
          <a:p>
            <a:r>
              <a:rPr lang="en-AU" dirty="0"/>
              <a:t>sort are important in any simulation.</a:t>
            </a:r>
          </a:p>
        </p:txBody>
      </p:sp>
      <p:sp>
        <p:nvSpPr>
          <p:cNvPr id="4" name="Slide Number Placeholder 3"/>
          <p:cNvSpPr>
            <a:spLocks noGrp="1"/>
          </p:cNvSpPr>
          <p:nvPr>
            <p:ph type="sldNum" sz="quarter" idx="5"/>
          </p:nvPr>
        </p:nvSpPr>
        <p:spPr/>
        <p:txBody>
          <a:bodyPr/>
          <a:lstStyle/>
          <a:p>
            <a:fld id="{923628F5-105D-47E5-840C-69CCF60FF3FE}" type="slidenum">
              <a:rPr lang="en-AU" smtClean="0"/>
              <a:t>5</a:t>
            </a:fld>
            <a:endParaRPr lang="en-AU"/>
          </a:p>
        </p:txBody>
      </p:sp>
    </p:spTree>
    <p:extLst>
      <p:ext uri="{BB962C8B-B14F-4D97-AF65-F5344CB8AC3E}">
        <p14:creationId xmlns:p14="http://schemas.microsoft.com/office/powerpoint/2010/main" val="247432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i="1" dirty="0">
                <a:solidFill>
                  <a:srgbClr val="666666"/>
                </a:solidFill>
                <a:effectLst/>
              </a:rPr>
              <a:t>Computes the prime factorization of n using brute force.</a:t>
            </a:r>
            <a:endParaRPr lang="en-AU" b="1" dirty="0"/>
          </a:p>
          <a:p>
            <a:r>
              <a:rPr lang="en-AU" dirty="0"/>
              <a:t>Although Factors is compact, it certainly will take some thought to convince</a:t>
            </a:r>
          </a:p>
          <a:p>
            <a:r>
              <a:rPr lang="en-AU" dirty="0"/>
              <a:t>yourself that it produces the desired result for any given integer. As usual, following</a:t>
            </a:r>
          </a:p>
          <a:p>
            <a:r>
              <a:rPr lang="en-AU" dirty="0"/>
              <a:t>a trace that shows the values of the variables at the beginning of each iteration</a:t>
            </a:r>
          </a:p>
          <a:p>
            <a:r>
              <a:rPr lang="en-AU" dirty="0"/>
              <a:t>of the outer for loop is a good way to understand the computation. For the case</a:t>
            </a:r>
          </a:p>
          <a:p>
            <a:r>
              <a:rPr lang="en-AU" dirty="0"/>
              <a:t>where the initial value of n is 3757208, the inner while loop iterates three times</a:t>
            </a:r>
          </a:p>
          <a:p>
            <a:r>
              <a:rPr lang="en-AU" dirty="0"/>
              <a:t>when factor is 2, to remove the three factors of 2; then zero</a:t>
            </a:r>
          </a:p>
          <a:p>
            <a:r>
              <a:rPr lang="en-AU" dirty="0"/>
              <a:t>times when factor is 3, 4, 5, and 6, since none of those</a:t>
            </a:r>
          </a:p>
          <a:p>
            <a:r>
              <a:rPr lang="en-AU" dirty="0"/>
              <a:t>numbers divides 469651; and so forth. Tracing the program</a:t>
            </a:r>
          </a:p>
          <a:p>
            <a:r>
              <a:rPr lang="en-AU" dirty="0"/>
              <a:t>for a few example inputs reveals its basic operation. To convince</a:t>
            </a:r>
          </a:p>
          <a:p>
            <a:r>
              <a:rPr lang="en-AU" dirty="0"/>
              <a:t>ourselves that the program will behave as expected for</a:t>
            </a:r>
          </a:p>
          <a:p>
            <a:r>
              <a:rPr lang="en-AU" dirty="0"/>
              <a:t>all inputs, we reason about what we expect each of the loops</a:t>
            </a:r>
          </a:p>
          <a:p>
            <a:r>
              <a:rPr lang="en-AU" dirty="0"/>
              <a:t>to do. The while loop prints and removes from n all factors</a:t>
            </a:r>
          </a:p>
          <a:p>
            <a:r>
              <a:rPr lang="en-AU" dirty="0"/>
              <a:t>of factor, but the key to understanding the program is to</a:t>
            </a:r>
          </a:p>
          <a:p>
            <a:r>
              <a:rPr lang="en-AU" dirty="0"/>
              <a:t>see that the following fact holds at the beginning of each</a:t>
            </a:r>
          </a:p>
          <a:p>
            <a:r>
              <a:rPr lang="en-AU" dirty="0"/>
              <a:t>iteration of the for loop: n has no factors between 2 and</a:t>
            </a:r>
          </a:p>
          <a:p>
            <a:r>
              <a:rPr lang="en-AU" dirty="0"/>
              <a:t>factor-1. Thus, if factor is not prime, it will not divide</a:t>
            </a:r>
          </a:p>
          <a:p>
            <a:r>
              <a:rPr lang="en-AU" dirty="0"/>
              <a:t>n; if factor is prime, the while loop will do its job. Once</a:t>
            </a:r>
          </a:p>
          <a:p>
            <a:r>
              <a:rPr lang="en-AU" dirty="0"/>
              <a:t>we know that n has no divisors less than or equal to factor,</a:t>
            </a:r>
          </a:p>
          <a:p>
            <a:r>
              <a:rPr lang="en-AU" dirty="0"/>
              <a:t>we also know that it has no factors greater than n/factor,</a:t>
            </a:r>
          </a:p>
          <a:p>
            <a:r>
              <a:rPr lang="en-AU" dirty="0"/>
              <a:t>so we need look no further when factor is greater than n/</a:t>
            </a:r>
          </a:p>
          <a:p>
            <a:r>
              <a:rPr lang="en-AU" dirty="0"/>
              <a:t>factor.</a:t>
            </a:r>
          </a:p>
        </p:txBody>
      </p:sp>
      <p:sp>
        <p:nvSpPr>
          <p:cNvPr id="4" name="Slide Number Placeholder 3"/>
          <p:cNvSpPr>
            <a:spLocks noGrp="1"/>
          </p:cNvSpPr>
          <p:nvPr>
            <p:ph type="sldNum" sz="quarter" idx="5"/>
          </p:nvPr>
        </p:nvSpPr>
        <p:spPr/>
        <p:txBody>
          <a:bodyPr/>
          <a:lstStyle/>
          <a:p>
            <a:fld id="{923628F5-105D-47E5-840C-69CCF60FF3FE}" type="slidenum">
              <a:rPr lang="en-AU" smtClean="0"/>
              <a:t>7</a:t>
            </a:fld>
            <a:endParaRPr lang="en-AU"/>
          </a:p>
        </p:txBody>
      </p:sp>
    </p:spTree>
    <p:extLst>
      <p:ext uri="{BB962C8B-B14F-4D97-AF65-F5344CB8AC3E}">
        <p14:creationId xmlns:p14="http://schemas.microsoft.com/office/powerpoint/2010/main" val="51565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000000"/>
                </a:solidFill>
                <a:effectLst/>
                <a:latin typeface="Helvetica Neue"/>
              </a:rPr>
              <a:t>We refer to such an array as an </a:t>
            </a:r>
            <a:r>
              <a:rPr lang="en-AU" b="0" i="1" dirty="0">
                <a:solidFill>
                  <a:srgbClr val="000000"/>
                </a:solidFill>
                <a:effectLst/>
                <a:latin typeface="Helvetica Neue"/>
              </a:rPr>
              <a:t>m-by-n array</a:t>
            </a:r>
            <a:r>
              <a:rPr lang="en-AU" b="0" i="0" dirty="0">
                <a:solidFill>
                  <a:srgbClr val="000000"/>
                </a:solidFill>
                <a:effectLst/>
                <a:latin typeface="Helvetica Neue"/>
              </a:rPr>
              <a:t>. By convention, the first dimension is the number of rows and the second dimension is the number of columns.</a:t>
            </a:r>
            <a:endParaRPr lang="en-AU" dirty="0"/>
          </a:p>
        </p:txBody>
      </p:sp>
      <p:sp>
        <p:nvSpPr>
          <p:cNvPr id="4" name="Slide Number Placeholder 3"/>
          <p:cNvSpPr>
            <a:spLocks noGrp="1"/>
          </p:cNvSpPr>
          <p:nvPr>
            <p:ph type="sldNum" sz="quarter" idx="5"/>
          </p:nvPr>
        </p:nvSpPr>
        <p:spPr/>
        <p:txBody>
          <a:bodyPr/>
          <a:lstStyle/>
          <a:p>
            <a:fld id="{923628F5-105D-47E5-840C-69CCF60FF3FE}" type="slidenum">
              <a:rPr lang="en-AU" smtClean="0"/>
              <a:t>14</a:t>
            </a:fld>
            <a:endParaRPr lang="en-AU"/>
          </a:p>
        </p:txBody>
      </p:sp>
    </p:spTree>
    <p:extLst>
      <p:ext uri="{BB962C8B-B14F-4D97-AF65-F5344CB8AC3E}">
        <p14:creationId xmlns:p14="http://schemas.microsoft.com/office/powerpoint/2010/main" val="236401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6F61-5EFC-4B7E-A219-BA25907AC9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FF12D5E-AB0E-4EF8-9092-61E3ABBE5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1FE7C29-4262-4057-9C6E-CF6176BAAB40}"/>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5" name="Footer Placeholder 4">
            <a:extLst>
              <a:ext uri="{FF2B5EF4-FFF2-40B4-BE49-F238E27FC236}">
                <a16:creationId xmlns:a16="http://schemas.microsoft.com/office/drawing/2014/main" id="{1D0A46A2-2959-49E6-A743-2C77868430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09F1D4-4D3A-44EF-B35D-6DE94D1339EC}"/>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374565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0DC2-E913-4025-B39D-6F5450F5EB9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6AAA5EA-35C2-4DB5-8B42-C8E98C7CB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0F4D8A4-B520-4F2D-9D83-5446AE5D48B3}"/>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5" name="Footer Placeholder 4">
            <a:extLst>
              <a:ext uri="{FF2B5EF4-FFF2-40B4-BE49-F238E27FC236}">
                <a16:creationId xmlns:a16="http://schemas.microsoft.com/office/drawing/2014/main" id="{B8D44A6F-DF70-49E3-9669-62BCC7815F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E7D17FF-D75C-4F76-9DB9-2F7D26E5EC21}"/>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380024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10930A-EFA7-414C-B75A-B71494BA04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BB8A815-334D-4B56-8A6D-2A29091D29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001B934-2918-457F-9C7F-C27678E30206}"/>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5" name="Footer Placeholder 4">
            <a:extLst>
              <a:ext uri="{FF2B5EF4-FFF2-40B4-BE49-F238E27FC236}">
                <a16:creationId xmlns:a16="http://schemas.microsoft.com/office/drawing/2014/main" id="{426FC201-4B5A-4F16-8610-27672404BC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3A9021-D67B-4F15-BB9C-7B33CC3205D7}"/>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129492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7B32-025D-4E74-838D-495314549E9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BFD5314-2579-422C-A134-62716FB4E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D410BB3-3254-4C40-875E-17AE242DBB8C}"/>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5" name="Footer Placeholder 4">
            <a:extLst>
              <a:ext uri="{FF2B5EF4-FFF2-40B4-BE49-F238E27FC236}">
                <a16:creationId xmlns:a16="http://schemas.microsoft.com/office/drawing/2014/main" id="{71622667-73AA-4074-95BE-C88F55DCF5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011F38-7C4C-465A-878A-422699D425C9}"/>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278414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370A-C09C-499A-BA0E-D3E3F6AD7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3BDC7BC-6DFB-433D-BA77-603BDA140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DAAF1F-E968-4146-9EDE-216022CFFEA0}"/>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5" name="Footer Placeholder 4">
            <a:extLst>
              <a:ext uri="{FF2B5EF4-FFF2-40B4-BE49-F238E27FC236}">
                <a16:creationId xmlns:a16="http://schemas.microsoft.com/office/drawing/2014/main" id="{918FCF35-6F2D-4E18-8C59-21B27DBF1A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0B44ADA-0D22-4B7C-9E00-5BB6E0F16AB5}"/>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122832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AF74-14D9-4739-AB7D-C5D4929E147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8BA491F-01CF-45F8-8898-6539D0045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B3479D5-DD4E-45F3-8F20-0C417CB1A8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887D370-0489-4616-BF18-1114D3F6B358}"/>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6" name="Footer Placeholder 5">
            <a:extLst>
              <a:ext uri="{FF2B5EF4-FFF2-40B4-BE49-F238E27FC236}">
                <a16:creationId xmlns:a16="http://schemas.microsoft.com/office/drawing/2014/main" id="{4ACE15AC-2ECF-49FD-B913-0ED8378777E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12CF2D-3652-42B9-97DD-A0AEA9EE08DD}"/>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277817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EA84-44A3-4D32-86AF-13369ADB008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0E9D394-A838-4633-A858-3466E318C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31FFD4-C80E-41BB-912E-571E291112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C9D6EB8-D65E-4A30-85EA-CD28CD981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22DD68-689F-4AF5-8AD0-F4B88AD41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82E7E81-8BDA-4428-8C3B-B09283578397}"/>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8" name="Footer Placeholder 7">
            <a:extLst>
              <a:ext uri="{FF2B5EF4-FFF2-40B4-BE49-F238E27FC236}">
                <a16:creationId xmlns:a16="http://schemas.microsoft.com/office/drawing/2014/main" id="{EB4F5B7D-1AC1-400F-93BC-35E1AECB185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9706C11-CB6D-4596-9FD0-FDBA0894CCA9}"/>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196323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62EB-ABC3-4153-A147-808CD95D5F2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5A5928C-713A-459E-B077-BFE3FF4C0435}"/>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4" name="Footer Placeholder 3">
            <a:extLst>
              <a:ext uri="{FF2B5EF4-FFF2-40B4-BE49-F238E27FC236}">
                <a16:creationId xmlns:a16="http://schemas.microsoft.com/office/drawing/2014/main" id="{3AA970BE-8141-4AC8-9571-383E722D324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C446661-36BA-4238-8FB3-68ACB00F3A3A}"/>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24659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7FDFB-3E96-4E7B-BA25-73972ACB00BF}"/>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3" name="Footer Placeholder 2">
            <a:extLst>
              <a:ext uri="{FF2B5EF4-FFF2-40B4-BE49-F238E27FC236}">
                <a16:creationId xmlns:a16="http://schemas.microsoft.com/office/drawing/2014/main" id="{7EBC64AE-B378-42CB-A5A5-326F981FD3A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268C1C2-5E2E-4299-8AB3-E9ACD91D9840}"/>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966555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C2B0-EDD5-4A18-903F-7C0BBE633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68B7A19-7E44-430B-84C5-736D3159E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F1E2FE4-769C-4DFA-836D-8A38FB3DF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13B83-6249-4A47-A660-4853A27CF5B6}"/>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6" name="Footer Placeholder 5">
            <a:extLst>
              <a:ext uri="{FF2B5EF4-FFF2-40B4-BE49-F238E27FC236}">
                <a16:creationId xmlns:a16="http://schemas.microsoft.com/office/drawing/2014/main" id="{64E191FA-24C2-4674-AA44-93839B4C420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015895E-FEC0-492D-BB4D-7995D963C765}"/>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391817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5E09-BF3A-451A-BB07-45D397C35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6EF6F25-67CC-43FA-A25C-4FE6FC7EB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9FAC872-B226-4B9C-AF61-1A7D739B4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777DF-5F3E-4412-8086-7181DD86FFE9}"/>
              </a:ext>
            </a:extLst>
          </p:cNvPr>
          <p:cNvSpPr>
            <a:spLocks noGrp="1"/>
          </p:cNvSpPr>
          <p:nvPr>
            <p:ph type="dt" sz="half" idx="10"/>
          </p:nvPr>
        </p:nvSpPr>
        <p:spPr/>
        <p:txBody>
          <a:bodyPr/>
          <a:lstStyle/>
          <a:p>
            <a:fld id="{D6F82B41-C396-4E28-9452-D1F830BF9A14}" type="datetimeFigureOut">
              <a:rPr lang="en-AU" smtClean="0"/>
              <a:t>11/01/2021</a:t>
            </a:fld>
            <a:endParaRPr lang="en-AU"/>
          </a:p>
        </p:txBody>
      </p:sp>
      <p:sp>
        <p:nvSpPr>
          <p:cNvPr id="6" name="Footer Placeholder 5">
            <a:extLst>
              <a:ext uri="{FF2B5EF4-FFF2-40B4-BE49-F238E27FC236}">
                <a16:creationId xmlns:a16="http://schemas.microsoft.com/office/drawing/2014/main" id="{6D379A9F-5145-4A90-A765-7690C7C94E2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0D47780-C541-4B17-83B1-D20F8D6A75BC}"/>
              </a:ext>
            </a:extLst>
          </p:cNvPr>
          <p:cNvSpPr>
            <a:spLocks noGrp="1"/>
          </p:cNvSpPr>
          <p:nvPr>
            <p:ph type="sldNum" sz="quarter" idx="12"/>
          </p:nvPr>
        </p:nvSpPr>
        <p:spPr/>
        <p:txBody>
          <a:bodyPr/>
          <a:lstStyle/>
          <a:p>
            <a:fld id="{402086BC-D4B4-45C3-8F64-0BCF19A90E14}" type="slidenum">
              <a:rPr lang="en-AU" smtClean="0"/>
              <a:t>‹#›</a:t>
            </a:fld>
            <a:endParaRPr lang="en-AU"/>
          </a:p>
        </p:txBody>
      </p:sp>
    </p:spTree>
    <p:extLst>
      <p:ext uri="{BB962C8B-B14F-4D97-AF65-F5344CB8AC3E}">
        <p14:creationId xmlns:p14="http://schemas.microsoft.com/office/powerpoint/2010/main" val="423612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BF81C8-9D8E-4DDB-ADC5-2BD54CE3FE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A304F44-E2D2-4C8B-8E0E-2EAC48B79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E950BBB-21C3-4F65-AE7C-49D7FCF2D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82B41-C396-4E28-9452-D1F830BF9A14}" type="datetimeFigureOut">
              <a:rPr lang="en-AU" smtClean="0"/>
              <a:t>11/01/2021</a:t>
            </a:fld>
            <a:endParaRPr lang="en-AU"/>
          </a:p>
        </p:txBody>
      </p:sp>
      <p:sp>
        <p:nvSpPr>
          <p:cNvPr id="5" name="Footer Placeholder 4">
            <a:extLst>
              <a:ext uri="{FF2B5EF4-FFF2-40B4-BE49-F238E27FC236}">
                <a16:creationId xmlns:a16="http://schemas.microsoft.com/office/drawing/2014/main" id="{BE44D8C0-9314-4D56-837C-C133A15D8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A0C06B4-8AE0-4179-B02C-37CBE00AA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086BC-D4B4-45C3-8F64-0BCF19A90E14}" type="slidenum">
              <a:rPr lang="en-AU" smtClean="0"/>
              <a:t>‹#›</a:t>
            </a:fld>
            <a:endParaRPr lang="en-AU"/>
          </a:p>
        </p:txBody>
      </p:sp>
    </p:spTree>
    <p:extLst>
      <p:ext uri="{BB962C8B-B14F-4D97-AF65-F5344CB8AC3E}">
        <p14:creationId xmlns:p14="http://schemas.microsoft.com/office/powerpoint/2010/main" val="79707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thworld.wolfram.com/SieveofEratosthenes.html" TargetMode="External"/><Relationship Id="rId2" Type="http://schemas.openxmlformats.org/officeDocument/2006/relationships/hyperlink" Target="https://mathworld.wolfram.com/PrimeCountingFunctio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0819-224B-4656-BDD8-260CAAA4E68D}"/>
              </a:ext>
            </a:extLst>
          </p:cNvPr>
          <p:cNvSpPr>
            <a:spLocks noGrp="1"/>
          </p:cNvSpPr>
          <p:nvPr>
            <p:ph type="title"/>
          </p:nvPr>
        </p:nvSpPr>
        <p:spPr/>
        <p:txBody>
          <a:bodyPr/>
          <a:lstStyle/>
          <a:p>
            <a:r>
              <a:rPr lang="en-AU" dirty="0"/>
              <a:t>Basics of programming (note: this should be revision)</a:t>
            </a:r>
          </a:p>
        </p:txBody>
      </p:sp>
      <p:graphicFrame>
        <p:nvGraphicFramePr>
          <p:cNvPr id="5" name="Content Placeholder 4">
            <a:extLst>
              <a:ext uri="{FF2B5EF4-FFF2-40B4-BE49-F238E27FC236}">
                <a16:creationId xmlns:a16="http://schemas.microsoft.com/office/drawing/2014/main" id="{E055273D-E4DB-4C05-858A-D9162AC69AA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0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57AC-122A-45A3-9327-F70428D0FAFE}"/>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CD48265-2761-42A3-B83D-53558A07EBF3}"/>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05B015C2-92B5-4135-8D4D-54D10ACA347B}"/>
              </a:ext>
            </a:extLst>
          </p:cNvPr>
          <p:cNvPicPr>
            <a:picLocks noChangeAspect="1"/>
          </p:cNvPicPr>
          <p:nvPr/>
        </p:nvPicPr>
        <p:blipFill>
          <a:blip r:embed="rId2"/>
          <a:stretch>
            <a:fillRect/>
          </a:stretch>
        </p:blipFill>
        <p:spPr>
          <a:xfrm>
            <a:off x="72739" y="681037"/>
            <a:ext cx="12119261" cy="5382306"/>
          </a:xfrm>
          <a:prstGeom prst="rect">
            <a:avLst/>
          </a:prstGeom>
        </p:spPr>
      </p:pic>
    </p:spTree>
    <p:extLst>
      <p:ext uri="{BB962C8B-B14F-4D97-AF65-F5344CB8AC3E}">
        <p14:creationId xmlns:p14="http://schemas.microsoft.com/office/powerpoint/2010/main" val="309580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694E-A724-4E7C-8E5A-42E2FFF33CCD}"/>
              </a:ext>
            </a:extLst>
          </p:cNvPr>
          <p:cNvSpPr>
            <a:spLocks noGrp="1"/>
          </p:cNvSpPr>
          <p:nvPr>
            <p:ph type="title"/>
          </p:nvPr>
        </p:nvSpPr>
        <p:spPr/>
        <p:txBody>
          <a:bodyPr/>
          <a:lstStyle/>
          <a:p>
            <a:r>
              <a:rPr lang="en-AU" dirty="0"/>
              <a:t>Sieve of Eratosthenes </a:t>
            </a:r>
          </a:p>
        </p:txBody>
      </p:sp>
      <p:sp>
        <p:nvSpPr>
          <p:cNvPr id="3" name="Content Placeholder 2">
            <a:extLst>
              <a:ext uri="{FF2B5EF4-FFF2-40B4-BE49-F238E27FC236}">
                <a16:creationId xmlns:a16="http://schemas.microsoft.com/office/drawing/2014/main" id="{CE6F0C52-15C6-4013-9D8F-9EC72C593AE1}"/>
              </a:ext>
            </a:extLst>
          </p:cNvPr>
          <p:cNvSpPr>
            <a:spLocks noGrp="1"/>
          </p:cNvSpPr>
          <p:nvPr>
            <p:ph idx="1"/>
          </p:nvPr>
        </p:nvSpPr>
        <p:spPr/>
        <p:txBody>
          <a:bodyPr>
            <a:normAutofit fontScale="77500" lnSpcReduction="20000"/>
          </a:bodyPr>
          <a:lstStyle/>
          <a:p>
            <a:pPr marL="0" indent="0">
              <a:buNone/>
            </a:pPr>
            <a:r>
              <a:rPr lang="en-AU" dirty="0">
                <a:solidFill>
                  <a:srgbClr val="000000"/>
                </a:solidFill>
                <a:latin typeface="Georgia" panose="02040502050405020303" pitchFamily="18" charset="0"/>
              </a:rPr>
              <a:t>An algorithm for making tables of primes. Sequentially write down the integers from 2 to the highest number n you wish to include in the table. Cross out all numbers &gt;2 which are divisible by 2 (every second number). Find the smallest remaining number &gt;2. It is 3. So cross out all numbers &gt;3 which are divisible by 3 (every third number). Find the smallest remaining number &gt;3. It is 5. So cross out all numbers &gt;5 which are divisible by 5 (every fifth number).</a:t>
            </a:r>
          </a:p>
          <a:p>
            <a:pPr marL="0" indent="0">
              <a:buNone/>
            </a:pPr>
            <a:endParaRPr lang="en-AU" b="0" i="0" dirty="0">
              <a:solidFill>
                <a:srgbClr val="000000"/>
              </a:solidFill>
              <a:effectLst/>
              <a:latin typeface="Helvetica Neue"/>
            </a:endParaRPr>
          </a:p>
          <a:p>
            <a:pPr marL="0" indent="0">
              <a:buNone/>
            </a:pPr>
            <a:r>
              <a:rPr lang="en-AU" b="0" i="0" dirty="0">
                <a:solidFill>
                  <a:srgbClr val="000000"/>
                </a:solidFill>
                <a:effectLst/>
                <a:latin typeface="Helvetica Neue"/>
              </a:rPr>
              <a:t>The sieve of Eratosthenes can be used to compute the prime counting function.</a:t>
            </a:r>
          </a:p>
          <a:p>
            <a:pPr marL="0" indent="0">
              <a:buNone/>
            </a:pPr>
            <a:r>
              <a:rPr lang="en-AU" b="0" i="0" dirty="0">
                <a:solidFill>
                  <a:srgbClr val="000000"/>
                </a:solidFill>
                <a:effectLst/>
                <a:latin typeface="Helvetica Neue"/>
              </a:rPr>
              <a:t>The prime counting function π(</a:t>
            </a:r>
            <a:r>
              <a:rPr lang="en-AU" b="0" i="1" dirty="0">
                <a:solidFill>
                  <a:srgbClr val="000000"/>
                </a:solidFill>
                <a:effectLst/>
                <a:latin typeface="Helvetica Neue"/>
              </a:rPr>
              <a:t>n</a:t>
            </a:r>
            <a:r>
              <a:rPr lang="en-AU" b="0" i="0" dirty="0">
                <a:solidFill>
                  <a:srgbClr val="000000"/>
                </a:solidFill>
                <a:effectLst/>
                <a:latin typeface="Helvetica Neue"/>
              </a:rPr>
              <a:t>) is the number of primes less than or equal to </a:t>
            </a:r>
            <a:r>
              <a:rPr lang="en-AU" b="0" i="1" dirty="0">
                <a:solidFill>
                  <a:srgbClr val="000000"/>
                </a:solidFill>
                <a:effectLst/>
                <a:latin typeface="Helvetica Neue"/>
              </a:rPr>
              <a:t>n</a:t>
            </a:r>
            <a:r>
              <a:rPr lang="en-AU" b="0" i="0" dirty="0">
                <a:solidFill>
                  <a:srgbClr val="000000"/>
                </a:solidFill>
                <a:effectLst/>
                <a:latin typeface="Helvetica Neue"/>
              </a:rPr>
              <a:t>. For example π(17) = 7 since the first seven primes are 2, 3, 5, 7, 11, 13, and 17. </a:t>
            </a:r>
          </a:p>
          <a:p>
            <a:pPr marL="0" indent="0">
              <a:buNone/>
            </a:pPr>
            <a:endParaRPr lang="en-AU" dirty="0">
              <a:solidFill>
                <a:srgbClr val="000000"/>
              </a:solidFill>
              <a:latin typeface="Helvetica Neue"/>
            </a:endParaRPr>
          </a:p>
          <a:p>
            <a:r>
              <a:rPr lang="en-AU" dirty="0">
                <a:hlinkClick r:id="rId2"/>
              </a:rPr>
              <a:t>https://mathworld.wolfram.com/PrimeCountingFunction.html</a:t>
            </a:r>
            <a:endParaRPr lang="en-AU" dirty="0">
              <a:solidFill>
                <a:srgbClr val="000000"/>
              </a:solidFill>
              <a:latin typeface="Helvetica Neue"/>
            </a:endParaRPr>
          </a:p>
          <a:p>
            <a:r>
              <a:rPr lang="en-AU" dirty="0">
                <a:hlinkClick r:id="rId3"/>
              </a:rPr>
              <a:t>https://mathworld.wolfram.com/SieveofEratosthenes.html</a:t>
            </a:r>
            <a:endParaRPr lang="en-AU" dirty="0">
              <a:solidFill>
                <a:srgbClr val="000000"/>
              </a:solidFill>
              <a:latin typeface="Helvetica Neue"/>
            </a:endParaRPr>
          </a:p>
          <a:p>
            <a:pPr marL="0" indent="0">
              <a:buNone/>
            </a:pPr>
            <a:endParaRPr lang="en-AU" dirty="0"/>
          </a:p>
        </p:txBody>
      </p:sp>
    </p:spTree>
    <p:extLst>
      <p:ext uri="{BB962C8B-B14F-4D97-AF65-F5344CB8AC3E}">
        <p14:creationId xmlns:p14="http://schemas.microsoft.com/office/powerpoint/2010/main" val="30479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7E0D-691E-4F9D-9B83-CE0D0C39EDDF}"/>
              </a:ext>
            </a:extLst>
          </p:cNvPr>
          <p:cNvSpPr>
            <a:spLocks noGrp="1"/>
          </p:cNvSpPr>
          <p:nvPr>
            <p:ph type="title"/>
          </p:nvPr>
        </p:nvSpPr>
        <p:spPr/>
        <p:txBody>
          <a:bodyPr/>
          <a:lstStyle/>
          <a:p>
            <a:r>
              <a:rPr lang="en-AU" dirty="0"/>
              <a:t>Sieve of Eratosthenes </a:t>
            </a:r>
          </a:p>
        </p:txBody>
      </p:sp>
      <p:sp>
        <p:nvSpPr>
          <p:cNvPr id="3" name="Content Placeholder 2">
            <a:extLst>
              <a:ext uri="{FF2B5EF4-FFF2-40B4-BE49-F238E27FC236}">
                <a16:creationId xmlns:a16="http://schemas.microsoft.com/office/drawing/2014/main" id="{409113DE-ECE9-4751-AD7D-9C87DAFBBB8C}"/>
              </a:ext>
            </a:extLst>
          </p:cNvPr>
          <p:cNvSpPr>
            <a:spLocks noGrp="1"/>
          </p:cNvSpPr>
          <p:nvPr>
            <p:ph idx="1"/>
          </p:nvPr>
        </p:nvSpPr>
        <p:spPr/>
        <p:txBody>
          <a:bodyPr>
            <a:normAutofit/>
          </a:bodyPr>
          <a:lstStyle/>
          <a:p>
            <a:pPr marL="457200" lvl="1" indent="0" algn="just">
              <a:buNone/>
            </a:pPr>
            <a:r>
              <a:rPr lang="pt-BR" dirty="0"/>
              <a:t>                   n     Primes &lt;= n</a:t>
            </a:r>
          </a:p>
          <a:p>
            <a:pPr marL="457200" lvl="1" indent="0" algn="just">
              <a:buNone/>
            </a:pPr>
            <a:r>
              <a:rPr lang="pt-BR" dirty="0"/>
              <a:t>   ---------------------------------</a:t>
            </a:r>
          </a:p>
          <a:p>
            <a:pPr marL="457200" lvl="1" indent="0" algn="just">
              <a:buNone/>
            </a:pPr>
            <a:r>
              <a:rPr lang="pt-BR" dirty="0"/>
              <a:t>                  10               4   </a:t>
            </a:r>
          </a:p>
          <a:p>
            <a:pPr marL="457200" lvl="1" indent="0" algn="just">
              <a:buNone/>
            </a:pPr>
            <a:r>
              <a:rPr lang="pt-BR" dirty="0"/>
              <a:t>                 100              25  </a:t>
            </a:r>
          </a:p>
          <a:p>
            <a:pPr marL="457200" lvl="1" indent="0" algn="just">
              <a:buNone/>
            </a:pPr>
            <a:r>
              <a:rPr lang="pt-BR" dirty="0"/>
              <a:t>               1,000             168  </a:t>
            </a:r>
          </a:p>
          <a:p>
            <a:pPr marL="457200" lvl="1" indent="0" algn="just">
              <a:buNone/>
            </a:pPr>
            <a:r>
              <a:rPr lang="pt-BR" dirty="0"/>
              <a:t>              10,000           1,229  </a:t>
            </a:r>
          </a:p>
          <a:p>
            <a:pPr marL="457200" lvl="1" indent="0" algn="just">
              <a:buNone/>
            </a:pPr>
            <a:r>
              <a:rPr lang="pt-BR" dirty="0"/>
              <a:t>             100,000           9,592  </a:t>
            </a:r>
          </a:p>
          <a:p>
            <a:pPr marL="457200" lvl="1" indent="0" algn="just">
              <a:buNone/>
            </a:pPr>
            <a:r>
              <a:rPr lang="pt-BR" dirty="0"/>
              <a:t>           1,000,000          78,498  </a:t>
            </a:r>
          </a:p>
          <a:p>
            <a:pPr marL="457200" lvl="1" indent="0" algn="just">
              <a:buNone/>
            </a:pPr>
            <a:r>
              <a:rPr lang="pt-BR" dirty="0"/>
              <a:t>          10,000,000         664,579  </a:t>
            </a:r>
          </a:p>
          <a:p>
            <a:pPr marL="457200" lvl="1" indent="0" algn="just">
              <a:buNone/>
            </a:pPr>
            <a:r>
              <a:rPr lang="pt-BR" dirty="0"/>
              <a:t>         100,000,000       5,761,455  </a:t>
            </a:r>
          </a:p>
          <a:p>
            <a:pPr marL="457200" lvl="1" indent="0" algn="just">
              <a:buNone/>
            </a:pPr>
            <a:r>
              <a:rPr lang="pt-BR" dirty="0"/>
              <a:t>       1,000,000,000      50,847,534 </a:t>
            </a:r>
            <a:endParaRPr lang="en-AU" dirty="0"/>
          </a:p>
        </p:txBody>
      </p:sp>
      <p:pic>
        <p:nvPicPr>
          <p:cNvPr id="4" name="Picture 3">
            <a:extLst>
              <a:ext uri="{FF2B5EF4-FFF2-40B4-BE49-F238E27FC236}">
                <a16:creationId xmlns:a16="http://schemas.microsoft.com/office/drawing/2014/main" id="{6724F023-988D-466C-B1CF-AC72FF7DF863}"/>
              </a:ext>
            </a:extLst>
          </p:cNvPr>
          <p:cNvPicPr>
            <a:picLocks noChangeAspect="1"/>
          </p:cNvPicPr>
          <p:nvPr/>
        </p:nvPicPr>
        <p:blipFill>
          <a:blip r:embed="rId2"/>
          <a:stretch>
            <a:fillRect/>
          </a:stretch>
        </p:blipFill>
        <p:spPr>
          <a:xfrm>
            <a:off x="6777264" y="1466056"/>
            <a:ext cx="3904198" cy="3925888"/>
          </a:xfrm>
          <a:prstGeom prst="rect">
            <a:avLst/>
          </a:prstGeom>
        </p:spPr>
      </p:pic>
    </p:spTree>
    <p:extLst>
      <p:ext uri="{BB962C8B-B14F-4D97-AF65-F5344CB8AC3E}">
        <p14:creationId xmlns:p14="http://schemas.microsoft.com/office/powerpoint/2010/main" val="407980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F2AE-70A1-40CB-98D2-CA1B5016160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FC59B5C-EAAD-4F8D-9062-69BC8FF4C216}"/>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DCC53DC4-3E49-4D55-B5D0-BCD16C43C7B9}"/>
              </a:ext>
            </a:extLst>
          </p:cNvPr>
          <p:cNvPicPr>
            <a:picLocks noChangeAspect="1"/>
          </p:cNvPicPr>
          <p:nvPr/>
        </p:nvPicPr>
        <p:blipFill>
          <a:blip r:embed="rId2"/>
          <a:stretch>
            <a:fillRect/>
          </a:stretch>
        </p:blipFill>
        <p:spPr>
          <a:xfrm>
            <a:off x="1815353" y="0"/>
            <a:ext cx="8561294" cy="6858000"/>
          </a:xfrm>
          <a:prstGeom prst="rect">
            <a:avLst/>
          </a:prstGeom>
        </p:spPr>
      </p:pic>
    </p:spTree>
    <p:extLst>
      <p:ext uri="{BB962C8B-B14F-4D97-AF65-F5344CB8AC3E}">
        <p14:creationId xmlns:p14="http://schemas.microsoft.com/office/powerpoint/2010/main" val="396357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830C-6EA5-4FEF-BB8E-D8AAF4E477B0}"/>
              </a:ext>
            </a:extLst>
          </p:cNvPr>
          <p:cNvSpPr>
            <a:spLocks noGrp="1"/>
          </p:cNvSpPr>
          <p:nvPr>
            <p:ph type="title"/>
          </p:nvPr>
        </p:nvSpPr>
        <p:spPr/>
        <p:txBody>
          <a:bodyPr/>
          <a:lstStyle/>
          <a:p>
            <a:r>
              <a:rPr lang="en-AU" dirty="0"/>
              <a:t>Arrays</a:t>
            </a:r>
          </a:p>
        </p:txBody>
      </p:sp>
      <p:sp>
        <p:nvSpPr>
          <p:cNvPr id="3" name="Content Placeholder 2">
            <a:extLst>
              <a:ext uri="{FF2B5EF4-FFF2-40B4-BE49-F238E27FC236}">
                <a16:creationId xmlns:a16="http://schemas.microsoft.com/office/drawing/2014/main" id="{3F60FEEC-EDD4-4E4B-9D48-DBDD69773402}"/>
              </a:ext>
            </a:extLst>
          </p:cNvPr>
          <p:cNvSpPr>
            <a:spLocks noGrp="1"/>
          </p:cNvSpPr>
          <p:nvPr>
            <p:ph idx="1"/>
          </p:nvPr>
        </p:nvSpPr>
        <p:spPr>
          <a:xfrm>
            <a:off x="990600" y="1733550"/>
            <a:ext cx="10515600" cy="4351338"/>
          </a:xfrm>
        </p:spPr>
        <p:txBody>
          <a:bodyPr/>
          <a:lstStyle/>
          <a:p>
            <a:pPr marL="0" indent="0">
              <a:buNone/>
            </a:pPr>
            <a:r>
              <a:rPr lang="en-AU" dirty="0"/>
              <a:t>2 dimensions</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p:txBody>
      </p:sp>
      <p:graphicFrame>
        <p:nvGraphicFramePr>
          <p:cNvPr id="4" name="Table 3">
            <a:extLst>
              <a:ext uri="{FF2B5EF4-FFF2-40B4-BE49-F238E27FC236}">
                <a16:creationId xmlns:a16="http://schemas.microsoft.com/office/drawing/2014/main" id="{29725970-FE44-40D4-8206-28F99E121BF7}"/>
              </a:ext>
            </a:extLst>
          </p:cNvPr>
          <p:cNvGraphicFramePr>
            <a:graphicFrameLocks noGrp="1"/>
          </p:cNvGraphicFramePr>
          <p:nvPr/>
        </p:nvGraphicFramePr>
        <p:xfrm>
          <a:off x="2067232" y="3140551"/>
          <a:ext cx="10515600" cy="365760"/>
        </p:xfrm>
        <a:graphic>
          <a:graphicData uri="http://schemas.openxmlformats.org/drawingml/2006/table">
            <a:tbl>
              <a:tblPr/>
              <a:tblGrid>
                <a:gridCol w="10515600">
                  <a:extLst>
                    <a:ext uri="{9D8B030D-6E8A-4147-A177-3AD203B41FA5}">
                      <a16:colId xmlns:a16="http://schemas.microsoft.com/office/drawing/2014/main" val="688796191"/>
                    </a:ext>
                  </a:extLst>
                </a:gridCol>
              </a:tblGrid>
              <a:tr h="0">
                <a:tc>
                  <a:txBody>
                    <a:bodyPr/>
                    <a:lstStyle/>
                    <a:p>
                      <a:r>
                        <a:rPr lang="en-AU" b="0" dirty="0">
                          <a:effectLst/>
                          <a:latin typeface="Helvetica Neue"/>
                        </a:rPr>
                        <a:t>double[][] a = new double[m][n]; </a:t>
                      </a:r>
                    </a:p>
                  </a:txBody>
                  <a:tcPr anchor="ctr">
                    <a:lnL>
                      <a:noFill/>
                    </a:lnL>
                    <a:lnR>
                      <a:noFill/>
                    </a:lnR>
                    <a:lnT>
                      <a:noFill/>
                    </a:lnT>
                    <a:lnB>
                      <a:noFill/>
                    </a:lnB>
                  </a:tcPr>
                </a:tc>
                <a:extLst>
                  <a:ext uri="{0D108BD9-81ED-4DB2-BD59-A6C34878D82A}">
                    <a16:rowId xmlns:a16="http://schemas.microsoft.com/office/drawing/2014/main" val="2311877943"/>
                  </a:ext>
                </a:extLst>
              </a:tr>
            </a:tbl>
          </a:graphicData>
        </a:graphic>
      </p:graphicFrame>
      <p:sp>
        <p:nvSpPr>
          <p:cNvPr id="5" name="AutoShape 2" descr="A 2d array">
            <a:extLst>
              <a:ext uri="{FF2B5EF4-FFF2-40B4-BE49-F238E27FC236}">
                <a16:creationId xmlns:a16="http://schemas.microsoft.com/office/drawing/2014/main" id="{B5EBEF90-D06C-40E1-982C-02A75FE8F5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6" name="Picture 5">
            <a:extLst>
              <a:ext uri="{FF2B5EF4-FFF2-40B4-BE49-F238E27FC236}">
                <a16:creationId xmlns:a16="http://schemas.microsoft.com/office/drawing/2014/main" id="{A41A683B-67A7-4976-AA47-3AE4A18D8F38}"/>
              </a:ext>
            </a:extLst>
          </p:cNvPr>
          <p:cNvPicPr>
            <a:picLocks noChangeAspect="1"/>
          </p:cNvPicPr>
          <p:nvPr/>
        </p:nvPicPr>
        <p:blipFill>
          <a:blip r:embed="rId3"/>
          <a:stretch>
            <a:fillRect/>
          </a:stretch>
        </p:blipFill>
        <p:spPr>
          <a:xfrm>
            <a:off x="7839075" y="981075"/>
            <a:ext cx="3009900" cy="4591050"/>
          </a:xfrm>
          <a:prstGeom prst="rect">
            <a:avLst/>
          </a:prstGeom>
        </p:spPr>
      </p:pic>
      <p:sp>
        <p:nvSpPr>
          <p:cNvPr id="9" name="Rectangle 5">
            <a:extLst>
              <a:ext uri="{FF2B5EF4-FFF2-40B4-BE49-F238E27FC236}">
                <a16:creationId xmlns:a16="http://schemas.microsoft.com/office/drawing/2014/main" id="{D98D9396-337E-4FFE-88DB-2CBEA280FF03}"/>
              </a:ext>
            </a:extLst>
          </p:cNvPr>
          <p:cNvSpPr>
            <a:spLocks noChangeArrowheads="1"/>
          </p:cNvSpPr>
          <p:nvPr/>
        </p:nvSpPr>
        <p:spPr bwMode="auto">
          <a:xfrm>
            <a:off x="685800" y="4038332"/>
            <a:ext cx="64960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000000"/>
                </a:solidFill>
                <a:effectLst/>
                <a:latin typeface="Arial" panose="020B0604020202020204" pitchFamily="34" charset="0"/>
                <a:ea typeface="Helvetica Neue"/>
              </a:rPr>
              <a:t>Two-dimensional arrays in Java.</a:t>
            </a:r>
            <a:r>
              <a:rPr kumimoji="0" lang="en-US" altLang="en-US" b="0" i="0" u="none" strike="noStrike" cap="none" normalizeH="0" baseline="0" dirty="0">
                <a:ln>
                  <a:noFill/>
                </a:ln>
                <a:solidFill>
                  <a:srgbClr val="000000"/>
                </a:solidFill>
                <a:effectLst/>
                <a:latin typeface="Arial" panose="020B0604020202020204" pitchFamily="34" charset="0"/>
                <a:ea typeface="Helvetica Neue"/>
              </a:rPr>
              <a:t> To refer to the element in row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000000"/>
                </a:solidFill>
                <a:effectLst/>
                <a:ea typeface="Helvetica Neue"/>
              </a:rPr>
              <a:t> and column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a:t>
            </a:r>
            <a:r>
              <a:rPr kumimoji="0" lang="en-US" altLang="en-US" b="0" i="0" u="none" strike="noStrike" cap="none" normalizeH="0" baseline="0" dirty="0">
                <a:ln>
                  <a:noFill/>
                </a:ln>
                <a:solidFill>
                  <a:srgbClr val="000000"/>
                </a:solidFill>
                <a:effectLst/>
                <a:ea typeface="Helvetica Neue"/>
              </a:rPr>
              <a:t> of a two-dimensional array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r>
              <a:rPr kumimoji="0" lang="en-US" altLang="en-US" b="0" i="0" u="none" strike="noStrike" cap="none" normalizeH="0" baseline="0" dirty="0">
                <a:ln>
                  <a:noFill/>
                </a:ln>
                <a:solidFill>
                  <a:srgbClr val="000000"/>
                </a:solidFill>
                <a:effectLst/>
                <a:ea typeface="Helvetica Neue"/>
              </a:rPr>
              <a:t>, we use the notation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a:t>
            </a:r>
            <a:r>
              <a:rPr kumimoji="0" lang="en-US" altLang="en-US" b="0" i="0" u="none" strike="noStrike" cap="none" normalizeH="0" baseline="0" dirty="0">
                <a:ln>
                  <a:noFill/>
                </a:ln>
                <a:solidFill>
                  <a:srgbClr val="000000"/>
                </a:solidFill>
                <a:effectLst/>
                <a:ea typeface="Helvetica Neue"/>
              </a:rPr>
              <a:t>; to declare a two-dimensional array, we add another pair of brackets; to create the array, we specify the number of rows followed by the number of columns after the type name</a:t>
            </a:r>
            <a:r>
              <a:rPr lang="en-US" altLang="en-US" sz="1100" dirty="0">
                <a:ea typeface="Helvetica Neue"/>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370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3CC7-07E3-462B-BADB-4A2C73BBB658}"/>
              </a:ext>
            </a:extLst>
          </p:cNvPr>
          <p:cNvSpPr>
            <a:spLocks noGrp="1"/>
          </p:cNvSpPr>
          <p:nvPr>
            <p:ph type="title"/>
          </p:nvPr>
        </p:nvSpPr>
        <p:spPr/>
        <p:txBody>
          <a:bodyPr/>
          <a:lstStyle/>
          <a:p>
            <a:r>
              <a:rPr lang="en-AU" dirty="0"/>
              <a:t>Initialize an array</a:t>
            </a:r>
          </a:p>
        </p:txBody>
      </p:sp>
      <p:sp>
        <p:nvSpPr>
          <p:cNvPr id="3" name="Content Placeholder 2">
            <a:extLst>
              <a:ext uri="{FF2B5EF4-FFF2-40B4-BE49-F238E27FC236}">
                <a16:creationId xmlns:a16="http://schemas.microsoft.com/office/drawing/2014/main" id="{ADDFDE29-AB75-44DC-A07E-1315889678D5}"/>
              </a:ext>
            </a:extLst>
          </p:cNvPr>
          <p:cNvSpPr>
            <a:spLocks noGrp="1"/>
          </p:cNvSpPr>
          <p:nvPr>
            <p:ph idx="1"/>
          </p:nvPr>
        </p:nvSpPr>
        <p:spPr/>
        <p:txBody>
          <a:bodyPr/>
          <a:lstStyle/>
          <a:p>
            <a:endParaRPr lang="en-AU"/>
          </a:p>
        </p:txBody>
      </p:sp>
      <p:sp>
        <p:nvSpPr>
          <p:cNvPr id="5" name="TextBox 4">
            <a:extLst>
              <a:ext uri="{FF2B5EF4-FFF2-40B4-BE49-F238E27FC236}">
                <a16:creationId xmlns:a16="http://schemas.microsoft.com/office/drawing/2014/main" id="{04E8B441-70B8-4B0A-9270-E4396A1FF510}"/>
              </a:ext>
            </a:extLst>
          </p:cNvPr>
          <p:cNvSpPr txBox="1"/>
          <p:nvPr/>
        </p:nvSpPr>
        <p:spPr>
          <a:xfrm>
            <a:off x="3893573" y="1536174"/>
            <a:ext cx="6096000" cy="3785652"/>
          </a:xfrm>
          <a:prstGeom prst="rect">
            <a:avLst/>
          </a:prstGeom>
          <a:noFill/>
        </p:spPr>
        <p:txBody>
          <a:bodyPr wrap="square">
            <a:spAutoFit/>
          </a:bodyPr>
          <a:lstStyle/>
          <a:p>
            <a:endParaRPr lang="en-AU" sz="4000" dirty="0"/>
          </a:p>
          <a:p>
            <a:r>
              <a:rPr lang="en-AU" sz="4000" dirty="0"/>
              <a:t>double[][] a; </a:t>
            </a:r>
          </a:p>
          <a:p>
            <a:r>
              <a:rPr lang="en-AU" sz="4000" dirty="0"/>
              <a:t>a = new double[m][n]; </a:t>
            </a:r>
          </a:p>
          <a:p>
            <a:r>
              <a:rPr lang="en-AU" sz="4000" dirty="0"/>
              <a:t>for (int </a:t>
            </a:r>
            <a:r>
              <a:rPr lang="en-AU" sz="4000" dirty="0" err="1"/>
              <a:t>i</a:t>
            </a:r>
            <a:r>
              <a:rPr lang="en-AU" sz="4000" dirty="0"/>
              <a:t> = 0; </a:t>
            </a:r>
            <a:r>
              <a:rPr lang="en-AU" sz="4000" dirty="0" err="1"/>
              <a:t>i</a:t>
            </a:r>
            <a:r>
              <a:rPr lang="en-AU" sz="4000" dirty="0"/>
              <a:t> &lt; m; </a:t>
            </a:r>
            <a:r>
              <a:rPr lang="en-AU" sz="4000" dirty="0" err="1"/>
              <a:t>i</a:t>
            </a:r>
            <a:r>
              <a:rPr lang="en-AU" sz="4000" dirty="0"/>
              <a:t>++) </a:t>
            </a:r>
          </a:p>
          <a:p>
            <a:r>
              <a:rPr lang="en-AU" sz="4000" dirty="0"/>
              <a:t>   for (int j = 0; j &lt; n; </a:t>
            </a:r>
            <a:r>
              <a:rPr lang="en-AU" sz="4000" dirty="0" err="1"/>
              <a:t>j++</a:t>
            </a:r>
            <a:r>
              <a:rPr lang="en-AU" sz="4000" dirty="0"/>
              <a:t>) </a:t>
            </a:r>
          </a:p>
          <a:p>
            <a:r>
              <a:rPr lang="en-AU" sz="4000" dirty="0"/>
              <a:t>      a[</a:t>
            </a:r>
            <a:r>
              <a:rPr lang="en-AU" sz="4000" dirty="0" err="1"/>
              <a:t>i</a:t>
            </a:r>
            <a:r>
              <a:rPr lang="en-AU" sz="4000" dirty="0"/>
              <a:t>][j] = 0; </a:t>
            </a:r>
          </a:p>
        </p:txBody>
      </p:sp>
    </p:spTree>
    <p:extLst>
      <p:ext uri="{BB962C8B-B14F-4D97-AF65-F5344CB8AC3E}">
        <p14:creationId xmlns:p14="http://schemas.microsoft.com/office/powerpoint/2010/main" val="419777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39A1-56D0-4FE9-B9B1-AC17CD965BB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3408DE20-A6FB-4B64-81AE-39C702910C5A}"/>
              </a:ext>
            </a:extLst>
          </p:cNvPr>
          <p:cNvSpPr>
            <a:spLocks noGrp="1"/>
          </p:cNvSpPr>
          <p:nvPr>
            <p:ph idx="1"/>
          </p:nvPr>
        </p:nvSpPr>
        <p:spPr/>
        <p:txBody>
          <a:bodyPr/>
          <a:lstStyle/>
          <a:p>
            <a:pPr marL="0" indent="0">
              <a:buNone/>
            </a:pPr>
            <a:endParaRPr lang="en-AU" dirty="0"/>
          </a:p>
        </p:txBody>
      </p:sp>
      <p:sp>
        <p:nvSpPr>
          <p:cNvPr id="6" name="Rectangle 3">
            <a:extLst>
              <a:ext uri="{FF2B5EF4-FFF2-40B4-BE49-F238E27FC236}">
                <a16:creationId xmlns:a16="http://schemas.microsoft.com/office/drawing/2014/main" id="{8FACE844-5AEE-4C3F-B1F3-CE09000D8ABC}"/>
              </a:ext>
            </a:extLst>
          </p:cNvPr>
          <p:cNvSpPr>
            <a:spLocks noChangeArrowheads="1"/>
          </p:cNvSpPr>
          <p:nvPr/>
        </p:nvSpPr>
        <p:spPr bwMode="auto">
          <a:xfrm>
            <a:off x="1769807" y="1905512"/>
            <a:ext cx="648929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a:ln>
                  <a:noFill/>
                </a:ln>
                <a:solidFill>
                  <a:srgbClr val="000000"/>
                </a:solidFill>
                <a:effectLst/>
                <a:latin typeface="Arial" panose="020B0604020202020204" pitchFamily="34" charset="0"/>
                <a:ea typeface="Helvetica Neue"/>
              </a:rPr>
              <a:t>Memory representation.</a:t>
            </a:r>
            <a:r>
              <a:rPr kumimoji="0" lang="en-US" altLang="en-US" sz="2400" b="0" i="0" u="none" strike="noStrike" cap="none" normalizeH="0" baseline="0">
                <a:ln>
                  <a:noFill/>
                </a:ln>
                <a:solidFill>
                  <a:srgbClr val="000000"/>
                </a:solidFill>
                <a:effectLst/>
                <a:latin typeface="Arial" panose="020B0604020202020204" pitchFamily="34" charset="0"/>
                <a:ea typeface="Helvetica Neue"/>
              </a:rPr>
              <a:t> Java represents a two-dimensional array as an array of arrays. A matrix with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t>
            </a:r>
            <a:r>
              <a:rPr kumimoji="0" lang="en-US" altLang="en-US" sz="2400" b="0" i="0" u="none" strike="noStrike" cap="none" normalizeH="0" baseline="0">
                <a:ln>
                  <a:noFill/>
                </a:ln>
                <a:solidFill>
                  <a:srgbClr val="000000"/>
                </a:solidFill>
                <a:effectLst/>
                <a:ea typeface="Helvetica Neue"/>
              </a:rPr>
              <a:t> rows and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000000"/>
                </a:solidFill>
                <a:effectLst/>
                <a:ea typeface="Helvetica Neue"/>
              </a:rPr>
              <a:t> columns is actually an array of length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t>
            </a:r>
            <a:r>
              <a:rPr kumimoji="0" lang="en-US" altLang="en-US" sz="2400" b="0" i="0" u="none" strike="noStrike" cap="none" normalizeH="0" baseline="0">
                <a:ln>
                  <a:noFill/>
                </a:ln>
                <a:solidFill>
                  <a:srgbClr val="000000"/>
                </a:solidFill>
                <a:effectLst/>
                <a:ea typeface="Helvetica Neue"/>
              </a:rPr>
              <a:t>, each entry of which is an array of length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000000"/>
                </a:solidFill>
                <a:effectLst/>
                <a:ea typeface="Helvetica Neue"/>
              </a:rPr>
              <a:t>. In a two-dimensional Java array, we can use the code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a[i]</a:t>
            </a:r>
            <a:r>
              <a:rPr kumimoji="0" lang="en-US" altLang="en-US" sz="2400" b="0" i="0" u="none" strike="noStrike" cap="none" normalizeH="0" baseline="0">
                <a:ln>
                  <a:noFill/>
                </a:ln>
                <a:solidFill>
                  <a:srgbClr val="000000"/>
                </a:solidFill>
                <a:effectLst/>
                <a:ea typeface="Helvetica Neue"/>
              </a:rPr>
              <a:t> to refer to the ith row (which is a one-dimensional array). Enables ragged arrays.</a:t>
            </a:r>
            <a:r>
              <a:rPr kumimoji="0" lang="en-US" altLang="en-US" sz="1400" b="0" i="0" u="none" strike="noStrike" cap="none" normalizeH="0" baseline="0">
                <a:ln>
                  <a:noFill/>
                </a:ln>
                <a:solidFill>
                  <a:schemeClr val="tx1"/>
                </a:solidFill>
                <a:effectLst/>
                <a:latin typeface="Arial" panose="020B0604020202020204" pitchFamily="34" charset="0"/>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012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E55C116-D77F-431F-83D3-60C3C2197EBE}"/>
              </a:ext>
            </a:extLst>
          </p:cNvPr>
          <p:cNvSpPr>
            <a:spLocks noChangeArrowheads="1"/>
          </p:cNvSpPr>
          <p:nvPr/>
        </p:nvSpPr>
        <p:spPr bwMode="auto">
          <a:xfrm>
            <a:off x="2641600" y="572571"/>
            <a:ext cx="68362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000000"/>
                </a:solidFill>
                <a:effectLst/>
                <a:latin typeface="Arial" panose="020B0604020202020204" pitchFamily="34" charset="0"/>
                <a:ea typeface="Helvetica Neue"/>
              </a:rPr>
              <a:t>Setting values at compile time.</a:t>
            </a:r>
            <a:r>
              <a:rPr kumimoji="0" lang="en-US" altLang="en-US" sz="2400" b="0" i="0" u="none" strike="noStrike" cap="none" normalizeH="0" baseline="0" dirty="0">
                <a:ln>
                  <a:noFill/>
                </a:ln>
                <a:solidFill>
                  <a:srgbClr val="000000"/>
                </a:solidFill>
                <a:effectLst/>
                <a:latin typeface="Arial" panose="020B0604020202020204" pitchFamily="34" charset="0"/>
                <a:ea typeface="Helvetica Neu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ea typeface="Helvetica Neue"/>
              </a:rPr>
              <a:t>To initialize an 11-by-4 array a[][]:</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E79421C-1A0B-4540-BFA7-7EC5EB79E620}"/>
              </a:ext>
            </a:extLst>
          </p:cNvPr>
          <p:cNvSpPr txBox="1"/>
          <p:nvPr/>
        </p:nvSpPr>
        <p:spPr>
          <a:xfrm>
            <a:off x="3381829" y="2407444"/>
            <a:ext cx="6096000" cy="3693319"/>
          </a:xfrm>
          <a:prstGeom prst="rect">
            <a:avLst/>
          </a:prstGeom>
          <a:noFill/>
        </p:spPr>
        <p:txBody>
          <a:bodyPr wrap="square">
            <a:spAutoFit/>
          </a:bodyPr>
          <a:lstStyle/>
          <a:p>
            <a:r>
              <a:rPr lang="en-AU" dirty="0"/>
              <a:t>double[][] a = { </a:t>
            </a:r>
          </a:p>
          <a:p>
            <a:r>
              <a:rPr lang="en-AU" dirty="0"/>
              <a:t>    { 99.0, 85.0, 98.0, 0.0 }, </a:t>
            </a:r>
          </a:p>
          <a:p>
            <a:r>
              <a:rPr lang="en-AU" dirty="0"/>
              <a:t>    { 98.0, 57.0, 79.0, 0.0 }, </a:t>
            </a:r>
          </a:p>
          <a:p>
            <a:r>
              <a:rPr lang="en-AU" dirty="0"/>
              <a:t>    { 92.0, 77.0, 74.0, 0.0 }, </a:t>
            </a:r>
          </a:p>
          <a:p>
            <a:r>
              <a:rPr lang="en-AU" dirty="0"/>
              <a:t>    { 94.0, 62.0, 81.0, 0.0 }, </a:t>
            </a:r>
          </a:p>
          <a:p>
            <a:r>
              <a:rPr lang="en-AU" dirty="0"/>
              <a:t>    { 99.0, 94.0, 92.0, 0.0 }, </a:t>
            </a:r>
          </a:p>
          <a:p>
            <a:r>
              <a:rPr lang="en-AU" dirty="0"/>
              <a:t>    { 80.0, 76.5, 67.0, 0.0 }, </a:t>
            </a:r>
          </a:p>
          <a:p>
            <a:r>
              <a:rPr lang="en-AU" dirty="0"/>
              <a:t>    { 76.0, 58.5, 90.5, 0.0 }, </a:t>
            </a:r>
          </a:p>
          <a:p>
            <a:r>
              <a:rPr lang="en-AU" dirty="0"/>
              <a:t>    { 92.0, 66.0, 91.0, 0.0 }, </a:t>
            </a:r>
          </a:p>
          <a:p>
            <a:r>
              <a:rPr lang="en-AU" dirty="0"/>
              <a:t>    { 97.0, 70.5, 66.5, 0.0 }, </a:t>
            </a:r>
          </a:p>
          <a:p>
            <a:r>
              <a:rPr lang="en-AU" dirty="0"/>
              <a:t>    { 89.0, 89.5, 81.0, 0.0 },</a:t>
            </a:r>
          </a:p>
          <a:p>
            <a:r>
              <a:rPr lang="en-AU" dirty="0"/>
              <a:t>    {  0.0,  0.0,  0.0, 0.0 }</a:t>
            </a:r>
          </a:p>
          <a:p>
            <a:r>
              <a:rPr lang="en-AU" dirty="0"/>
              <a:t>};</a:t>
            </a:r>
          </a:p>
        </p:txBody>
      </p:sp>
    </p:spTree>
    <p:extLst>
      <p:ext uri="{BB962C8B-B14F-4D97-AF65-F5344CB8AC3E}">
        <p14:creationId xmlns:p14="http://schemas.microsoft.com/office/powerpoint/2010/main" val="2345365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12E4-1CB5-48FE-9A96-59655751A3E2}"/>
              </a:ext>
            </a:extLst>
          </p:cNvPr>
          <p:cNvSpPr>
            <a:spLocks noGrp="1"/>
          </p:cNvSpPr>
          <p:nvPr>
            <p:ph type="title"/>
          </p:nvPr>
        </p:nvSpPr>
        <p:spPr/>
        <p:txBody>
          <a:bodyPr/>
          <a:lstStyle/>
          <a:p>
            <a:r>
              <a:rPr lang="en-AU" dirty="0"/>
              <a:t>Ragged arrays</a:t>
            </a:r>
          </a:p>
        </p:txBody>
      </p:sp>
      <p:sp>
        <p:nvSpPr>
          <p:cNvPr id="3" name="Content Placeholder 2">
            <a:extLst>
              <a:ext uri="{FF2B5EF4-FFF2-40B4-BE49-F238E27FC236}">
                <a16:creationId xmlns:a16="http://schemas.microsoft.com/office/drawing/2014/main" id="{70E17D0F-6FC7-4D4C-AD65-6B9D3947AB14}"/>
              </a:ext>
            </a:extLst>
          </p:cNvPr>
          <p:cNvSpPr>
            <a:spLocks noGrp="1"/>
          </p:cNvSpPr>
          <p:nvPr>
            <p:ph idx="1"/>
          </p:nvPr>
        </p:nvSpPr>
        <p:spPr/>
        <p:txBody>
          <a:bodyPr/>
          <a:lstStyle/>
          <a:p>
            <a:pPr marL="0" indent="0">
              <a:buNone/>
            </a:pPr>
            <a:endParaRPr lang="en-AU" dirty="0"/>
          </a:p>
          <a:p>
            <a:pPr marL="0" indent="0">
              <a:buNone/>
            </a:pPr>
            <a:r>
              <a:rPr lang="en-AU" dirty="0"/>
              <a:t>for (int </a:t>
            </a:r>
            <a:r>
              <a:rPr lang="en-AU" dirty="0" err="1"/>
              <a:t>i</a:t>
            </a:r>
            <a:r>
              <a:rPr lang="en-AU" dirty="0"/>
              <a:t> = 0; </a:t>
            </a:r>
            <a:r>
              <a:rPr lang="en-AU" dirty="0" err="1"/>
              <a:t>i</a:t>
            </a:r>
            <a:r>
              <a:rPr lang="en-AU" dirty="0"/>
              <a:t> &lt; </a:t>
            </a:r>
            <a:r>
              <a:rPr lang="en-AU" dirty="0" err="1"/>
              <a:t>a.length</a:t>
            </a:r>
            <a:r>
              <a:rPr lang="en-AU" dirty="0"/>
              <a:t>; </a:t>
            </a:r>
            <a:r>
              <a:rPr lang="en-AU" dirty="0" err="1"/>
              <a:t>i</a:t>
            </a:r>
            <a:r>
              <a:rPr lang="en-AU" dirty="0"/>
              <a:t>++) { </a:t>
            </a:r>
          </a:p>
          <a:p>
            <a:pPr marL="0" indent="0">
              <a:buNone/>
            </a:pPr>
            <a:r>
              <a:rPr lang="en-AU" dirty="0"/>
              <a:t>    for (int j = 0; j &lt; a[</a:t>
            </a:r>
            <a:r>
              <a:rPr lang="en-AU" dirty="0" err="1"/>
              <a:t>i</a:t>
            </a:r>
            <a:r>
              <a:rPr lang="en-AU" dirty="0"/>
              <a:t>].length; </a:t>
            </a:r>
            <a:r>
              <a:rPr lang="en-AU" dirty="0" err="1"/>
              <a:t>j++</a:t>
            </a:r>
            <a:r>
              <a:rPr lang="en-AU" dirty="0"/>
              <a:t>) {</a:t>
            </a:r>
          </a:p>
          <a:p>
            <a:pPr marL="0" indent="0">
              <a:buNone/>
            </a:pPr>
            <a:r>
              <a:rPr lang="en-AU" dirty="0"/>
              <a:t>        </a:t>
            </a:r>
            <a:r>
              <a:rPr lang="en-AU" dirty="0" err="1"/>
              <a:t>System.out.print</a:t>
            </a:r>
            <a:r>
              <a:rPr lang="en-AU" dirty="0"/>
              <a:t>(a[</a:t>
            </a:r>
            <a:r>
              <a:rPr lang="en-AU" dirty="0" err="1"/>
              <a:t>i</a:t>
            </a:r>
            <a:r>
              <a:rPr lang="en-AU" dirty="0"/>
              <a:t>][j] + " ");</a:t>
            </a:r>
          </a:p>
          <a:p>
            <a:pPr marL="0" indent="0">
              <a:buNone/>
            </a:pPr>
            <a:r>
              <a:rPr lang="en-AU" dirty="0"/>
              <a:t>    }</a:t>
            </a:r>
          </a:p>
          <a:p>
            <a:pPr marL="0" indent="0">
              <a:buNone/>
            </a:pPr>
            <a:r>
              <a:rPr lang="en-AU" dirty="0"/>
              <a:t>    </a:t>
            </a:r>
            <a:r>
              <a:rPr lang="en-AU" dirty="0" err="1"/>
              <a:t>System.out.println</a:t>
            </a:r>
            <a:r>
              <a:rPr lang="en-AU" dirty="0"/>
              <a:t>();</a:t>
            </a:r>
          </a:p>
          <a:p>
            <a:pPr marL="0" indent="0">
              <a:buNone/>
            </a:pPr>
            <a:r>
              <a:rPr lang="en-AU" dirty="0"/>
              <a:t>}</a:t>
            </a:r>
          </a:p>
        </p:txBody>
      </p:sp>
      <p:sp>
        <p:nvSpPr>
          <p:cNvPr id="7" name="TextBox 6">
            <a:extLst>
              <a:ext uri="{FF2B5EF4-FFF2-40B4-BE49-F238E27FC236}">
                <a16:creationId xmlns:a16="http://schemas.microsoft.com/office/drawing/2014/main" id="{0A15AC55-0767-41D9-A352-C04D1F01C31C}"/>
              </a:ext>
            </a:extLst>
          </p:cNvPr>
          <p:cNvSpPr txBox="1"/>
          <p:nvPr/>
        </p:nvSpPr>
        <p:spPr>
          <a:xfrm>
            <a:off x="5413829" y="4145392"/>
            <a:ext cx="6096000" cy="1477328"/>
          </a:xfrm>
          <a:prstGeom prst="rect">
            <a:avLst/>
          </a:prstGeom>
          <a:noFill/>
        </p:spPr>
        <p:txBody>
          <a:bodyPr wrap="square">
            <a:spAutoFit/>
          </a:bodyPr>
          <a:lstStyle/>
          <a:p>
            <a:r>
              <a:rPr lang="en-AU" b="0" i="0" dirty="0">
                <a:solidFill>
                  <a:srgbClr val="FF0000"/>
                </a:solidFill>
                <a:effectLst/>
                <a:latin typeface="Helvetica Neue"/>
              </a:rPr>
              <a:t>There is no requirement that all rows in a two-dimensional array have the same length—an array with rows of nonuniform length is known as a </a:t>
            </a:r>
            <a:r>
              <a:rPr lang="en-AU" b="0" i="1" dirty="0">
                <a:solidFill>
                  <a:srgbClr val="FF0000"/>
                </a:solidFill>
                <a:effectLst/>
                <a:latin typeface="Helvetica Neue"/>
              </a:rPr>
              <a:t>ragged array</a:t>
            </a:r>
            <a:r>
              <a:rPr lang="en-AU" b="0" i="0" dirty="0">
                <a:solidFill>
                  <a:srgbClr val="FF0000"/>
                </a:solidFill>
                <a:effectLst/>
                <a:latin typeface="Helvetica Neue"/>
              </a:rPr>
              <a:t>. The possibility of ragged arrays creates the need for more care in crafting array-processing code. </a:t>
            </a:r>
            <a:endParaRPr lang="en-AU" dirty="0">
              <a:solidFill>
                <a:srgbClr val="FF0000"/>
              </a:solidFill>
            </a:endParaRPr>
          </a:p>
        </p:txBody>
      </p:sp>
    </p:spTree>
    <p:extLst>
      <p:ext uri="{BB962C8B-B14F-4D97-AF65-F5344CB8AC3E}">
        <p14:creationId xmlns:p14="http://schemas.microsoft.com/office/powerpoint/2010/main" val="81019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96ED-CF5C-4983-B78C-209350264C64}"/>
              </a:ext>
            </a:extLst>
          </p:cNvPr>
          <p:cNvSpPr>
            <a:spLocks noGrp="1"/>
          </p:cNvSpPr>
          <p:nvPr>
            <p:ph type="title"/>
          </p:nvPr>
        </p:nvSpPr>
        <p:spPr/>
        <p:txBody>
          <a:bodyPr/>
          <a:lstStyle/>
          <a:p>
            <a:r>
              <a:rPr lang="en-AU" dirty="0"/>
              <a:t>Multidimensional arrays</a:t>
            </a:r>
          </a:p>
        </p:txBody>
      </p:sp>
      <p:sp>
        <p:nvSpPr>
          <p:cNvPr id="3" name="Content Placeholder 2">
            <a:extLst>
              <a:ext uri="{FF2B5EF4-FFF2-40B4-BE49-F238E27FC236}">
                <a16:creationId xmlns:a16="http://schemas.microsoft.com/office/drawing/2014/main" id="{29F7C6CD-756D-4C32-9B2D-97B6565819F3}"/>
              </a:ext>
            </a:extLst>
          </p:cNvPr>
          <p:cNvSpPr>
            <a:spLocks noGrp="1"/>
          </p:cNvSpPr>
          <p:nvPr>
            <p:ph idx="1"/>
          </p:nvPr>
        </p:nvSpPr>
        <p:spPr>
          <a:xfrm>
            <a:off x="547914" y="1883682"/>
            <a:ext cx="10515600" cy="4351338"/>
          </a:xfrm>
        </p:spPr>
        <p:txBody>
          <a:bodyPr/>
          <a:lstStyle/>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p:txBody>
      </p:sp>
      <p:sp>
        <p:nvSpPr>
          <p:cNvPr id="5" name="TextBox 4">
            <a:extLst>
              <a:ext uri="{FF2B5EF4-FFF2-40B4-BE49-F238E27FC236}">
                <a16:creationId xmlns:a16="http://schemas.microsoft.com/office/drawing/2014/main" id="{CF942714-281B-4E0B-807D-F453B211E90D}"/>
              </a:ext>
            </a:extLst>
          </p:cNvPr>
          <p:cNvSpPr txBox="1"/>
          <p:nvPr/>
        </p:nvSpPr>
        <p:spPr>
          <a:xfrm>
            <a:off x="1797957" y="3351465"/>
            <a:ext cx="8596086" cy="707886"/>
          </a:xfrm>
          <a:prstGeom prst="rect">
            <a:avLst/>
          </a:prstGeom>
          <a:noFill/>
        </p:spPr>
        <p:txBody>
          <a:bodyPr wrap="square">
            <a:spAutoFit/>
          </a:bodyPr>
          <a:lstStyle/>
          <a:p>
            <a:r>
              <a:rPr lang="en-AU" sz="4000" dirty="0"/>
              <a:t>double[][][] a = new double[n][n][n];</a:t>
            </a:r>
          </a:p>
        </p:txBody>
      </p:sp>
      <p:sp>
        <p:nvSpPr>
          <p:cNvPr id="6" name="TextBox 5">
            <a:extLst>
              <a:ext uri="{FF2B5EF4-FFF2-40B4-BE49-F238E27FC236}">
                <a16:creationId xmlns:a16="http://schemas.microsoft.com/office/drawing/2014/main" id="{9F207638-157F-4EAD-B753-9963C1B9ACC1}"/>
              </a:ext>
            </a:extLst>
          </p:cNvPr>
          <p:cNvSpPr txBox="1"/>
          <p:nvPr/>
        </p:nvSpPr>
        <p:spPr>
          <a:xfrm rot="17871596">
            <a:off x="4618336" y="4296171"/>
            <a:ext cx="461665" cy="1334661"/>
          </a:xfrm>
          <a:prstGeom prst="rect">
            <a:avLst/>
          </a:prstGeom>
          <a:noFill/>
        </p:spPr>
        <p:txBody>
          <a:bodyPr vert="eaVert" wrap="none" rtlCol="0">
            <a:spAutoFit/>
          </a:bodyPr>
          <a:lstStyle/>
          <a:p>
            <a:r>
              <a:rPr lang="en-AU" dirty="0">
                <a:solidFill>
                  <a:srgbClr val="FF0000"/>
                </a:solidFill>
              </a:rPr>
              <a:t>3 dimensions</a:t>
            </a:r>
          </a:p>
        </p:txBody>
      </p:sp>
      <p:sp>
        <p:nvSpPr>
          <p:cNvPr id="8" name="TextBox 7">
            <a:extLst>
              <a:ext uri="{FF2B5EF4-FFF2-40B4-BE49-F238E27FC236}">
                <a16:creationId xmlns:a16="http://schemas.microsoft.com/office/drawing/2014/main" id="{993CCA44-0910-4402-9D85-D6850BEB91D1}"/>
              </a:ext>
            </a:extLst>
          </p:cNvPr>
          <p:cNvSpPr txBox="1"/>
          <p:nvPr/>
        </p:nvSpPr>
        <p:spPr>
          <a:xfrm>
            <a:off x="1801168" y="5476622"/>
            <a:ext cx="6096000" cy="1200329"/>
          </a:xfrm>
          <a:prstGeom prst="rect">
            <a:avLst/>
          </a:prstGeom>
          <a:noFill/>
        </p:spPr>
        <p:txBody>
          <a:bodyPr wrap="square">
            <a:spAutoFit/>
          </a:bodyPr>
          <a:lstStyle/>
          <a:p>
            <a:r>
              <a:rPr lang="en-AU" sz="7200" b="0" i="0" dirty="0">
                <a:solidFill>
                  <a:srgbClr val="7030A0"/>
                </a:solidFill>
                <a:effectLst/>
                <a:latin typeface="courier new" panose="02070309020205020404" pitchFamily="49" charset="0"/>
              </a:rPr>
              <a:t>a[</a:t>
            </a:r>
            <a:r>
              <a:rPr lang="en-AU" sz="7200" b="0" i="0" dirty="0" err="1">
                <a:solidFill>
                  <a:srgbClr val="7030A0"/>
                </a:solidFill>
                <a:effectLst/>
                <a:latin typeface="courier new" panose="02070309020205020404" pitchFamily="49" charset="0"/>
              </a:rPr>
              <a:t>i</a:t>
            </a:r>
            <a:r>
              <a:rPr lang="en-AU" sz="7200" b="0" i="0" dirty="0">
                <a:solidFill>
                  <a:srgbClr val="7030A0"/>
                </a:solidFill>
                <a:effectLst/>
                <a:latin typeface="courier new" panose="02070309020205020404" pitchFamily="49" charset="0"/>
              </a:rPr>
              <a:t>][j][k]</a:t>
            </a:r>
            <a:endParaRPr lang="en-AU" sz="7200" dirty="0">
              <a:solidFill>
                <a:srgbClr val="7030A0"/>
              </a:solidFill>
            </a:endParaRPr>
          </a:p>
        </p:txBody>
      </p:sp>
    </p:spTree>
    <p:extLst>
      <p:ext uri="{BB962C8B-B14F-4D97-AF65-F5344CB8AC3E}">
        <p14:creationId xmlns:p14="http://schemas.microsoft.com/office/powerpoint/2010/main" val="144742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E23F-E298-4A83-A838-1470949238A7}"/>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D21A4948-2B36-4CE2-8D07-200F2583FACB}"/>
              </a:ext>
            </a:extLst>
          </p:cNvPr>
          <p:cNvSpPr>
            <a:spLocks noGrp="1"/>
          </p:cNvSpPr>
          <p:nvPr>
            <p:ph idx="1"/>
          </p:nvPr>
        </p:nvSpPr>
        <p:spPr>
          <a:xfrm>
            <a:off x="838200" y="1825625"/>
            <a:ext cx="2834315" cy="4351338"/>
          </a:xfrm>
        </p:spPr>
        <p:txBody>
          <a:bodyPr/>
          <a:lstStyle/>
          <a:p>
            <a:pPr marL="0" indent="0">
              <a:buNone/>
            </a:pPr>
            <a:r>
              <a:rPr lang="en-AU" dirty="0"/>
              <a:t>See textbook Sedgwick Ch 1 for a  complete review…</a:t>
            </a:r>
          </a:p>
        </p:txBody>
      </p:sp>
      <p:pic>
        <p:nvPicPr>
          <p:cNvPr id="5" name="Picture 4">
            <a:extLst>
              <a:ext uri="{FF2B5EF4-FFF2-40B4-BE49-F238E27FC236}">
                <a16:creationId xmlns:a16="http://schemas.microsoft.com/office/drawing/2014/main" id="{81584824-71EC-46F1-A873-B7F0B0ABC55B}"/>
              </a:ext>
            </a:extLst>
          </p:cNvPr>
          <p:cNvPicPr>
            <a:picLocks noChangeAspect="1"/>
          </p:cNvPicPr>
          <p:nvPr/>
        </p:nvPicPr>
        <p:blipFill>
          <a:blip r:embed="rId2"/>
          <a:stretch>
            <a:fillRect/>
          </a:stretch>
        </p:blipFill>
        <p:spPr>
          <a:xfrm>
            <a:off x="3672515" y="681037"/>
            <a:ext cx="7576486" cy="5032375"/>
          </a:xfrm>
          <a:prstGeom prst="rect">
            <a:avLst/>
          </a:prstGeom>
        </p:spPr>
      </p:pic>
    </p:spTree>
    <p:extLst>
      <p:ext uri="{BB962C8B-B14F-4D97-AF65-F5344CB8AC3E}">
        <p14:creationId xmlns:p14="http://schemas.microsoft.com/office/powerpoint/2010/main" val="278789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5F5C-0732-4112-B20C-B7BA93351A49}"/>
              </a:ext>
            </a:extLst>
          </p:cNvPr>
          <p:cNvSpPr>
            <a:spLocks noGrp="1"/>
          </p:cNvSpPr>
          <p:nvPr>
            <p:ph type="title"/>
          </p:nvPr>
        </p:nvSpPr>
        <p:spPr/>
        <p:txBody>
          <a:bodyPr/>
          <a:lstStyle/>
          <a:p>
            <a:r>
              <a:rPr lang="en-AU" dirty="0"/>
              <a:t>Matrix operations</a:t>
            </a:r>
          </a:p>
        </p:txBody>
      </p:sp>
      <p:sp>
        <p:nvSpPr>
          <p:cNvPr id="3" name="Content Placeholder 2">
            <a:extLst>
              <a:ext uri="{FF2B5EF4-FFF2-40B4-BE49-F238E27FC236}">
                <a16:creationId xmlns:a16="http://schemas.microsoft.com/office/drawing/2014/main" id="{B60B885A-F9A7-4D64-9239-81F5E634089C}"/>
              </a:ext>
            </a:extLst>
          </p:cNvPr>
          <p:cNvSpPr>
            <a:spLocks noGrp="1"/>
          </p:cNvSpPr>
          <p:nvPr>
            <p:ph idx="1"/>
          </p:nvPr>
        </p:nvSpPr>
        <p:spPr/>
        <p:txBody>
          <a:bodyPr/>
          <a:lstStyle/>
          <a:p>
            <a:r>
              <a:rPr lang="en-AU" dirty="0"/>
              <a:t>Exercise</a:t>
            </a:r>
          </a:p>
          <a:p>
            <a:endParaRPr lang="en-AU" dirty="0"/>
          </a:p>
          <a:p>
            <a:r>
              <a:rPr lang="en-AU" dirty="0"/>
              <a:t>Write code to add 2 n x n matrices.</a:t>
            </a:r>
          </a:p>
          <a:p>
            <a:endParaRPr lang="en-AU" dirty="0"/>
          </a:p>
          <a:p>
            <a:r>
              <a:rPr lang="en-AU" dirty="0"/>
              <a:t>Write code to multiply 2 n x n matrices. </a:t>
            </a:r>
          </a:p>
        </p:txBody>
      </p:sp>
    </p:spTree>
    <p:extLst>
      <p:ext uri="{BB962C8B-B14F-4D97-AF65-F5344CB8AC3E}">
        <p14:creationId xmlns:p14="http://schemas.microsoft.com/office/powerpoint/2010/main" val="403016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DC12-B850-4622-9437-B9F784CE461C}"/>
              </a:ext>
            </a:extLst>
          </p:cNvPr>
          <p:cNvSpPr>
            <a:spLocks noGrp="1"/>
          </p:cNvSpPr>
          <p:nvPr>
            <p:ph type="title"/>
          </p:nvPr>
        </p:nvSpPr>
        <p:spPr/>
        <p:txBody>
          <a:bodyPr/>
          <a:lstStyle/>
          <a:p>
            <a:r>
              <a:rPr lang="en-AU" dirty="0"/>
              <a:t>Add</a:t>
            </a:r>
          </a:p>
        </p:txBody>
      </p:sp>
      <p:sp>
        <p:nvSpPr>
          <p:cNvPr id="3" name="Content Placeholder 2">
            <a:extLst>
              <a:ext uri="{FF2B5EF4-FFF2-40B4-BE49-F238E27FC236}">
                <a16:creationId xmlns:a16="http://schemas.microsoft.com/office/drawing/2014/main" id="{D2B835B3-C252-40C2-AD77-F24056A57C21}"/>
              </a:ext>
            </a:extLst>
          </p:cNvPr>
          <p:cNvSpPr>
            <a:spLocks noGrp="1"/>
          </p:cNvSpPr>
          <p:nvPr>
            <p:ph idx="1"/>
          </p:nvPr>
        </p:nvSpPr>
        <p:spPr/>
        <p:txBody>
          <a:bodyPr/>
          <a:lstStyle/>
          <a:p>
            <a:pPr marL="0" indent="0">
              <a:buNone/>
            </a:pPr>
            <a:endParaRPr lang="en-AU" dirty="0"/>
          </a:p>
          <a:p>
            <a:pPr marL="0" indent="0">
              <a:buNone/>
            </a:pPr>
            <a:r>
              <a:rPr lang="en-AU" dirty="0"/>
              <a:t>double[][] c = new double[n][n];</a:t>
            </a:r>
          </a:p>
          <a:p>
            <a:pPr marL="0" indent="0">
              <a:buNone/>
            </a:pPr>
            <a:r>
              <a:rPr lang="en-AU" dirty="0"/>
              <a:t>for (int </a:t>
            </a:r>
            <a:r>
              <a:rPr lang="en-AU" dirty="0" err="1"/>
              <a:t>i</a:t>
            </a:r>
            <a:r>
              <a:rPr lang="en-AU" dirty="0"/>
              <a:t> = 0; </a:t>
            </a:r>
            <a:r>
              <a:rPr lang="en-AU" dirty="0" err="1"/>
              <a:t>i</a:t>
            </a:r>
            <a:r>
              <a:rPr lang="en-AU" dirty="0"/>
              <a:t> &lt; n; </a:t>
            </a:r>
            <a:r>
              <a:rPr lang="en-AU" dirty="0" err="1"/>
              <a:t>i</a:t>
            </a:r>
            <a:r>
              <a:rPr lang="en-AU" dirty="0"/>
              <a:t>++) {</a:t>
            </a:r>
          </a:p>
          <a:p>
            <a:pPr marL="0" indent="0">
              <a:buNone/>
            </a:pPr>
            <a:r>
              <a:rPr lang="en-AU" dirty="0"/>
              <a:t>    for (int j = 0; j &lt; n; </a:t>
            </a:r>
            <a:r>
              <a:rPr lang="en-AU" dirty="0" err="1"/>
              <a:t>j++</a:t>
            </a:r>
            <a:r>
              <a:rPr lang="en-AU" dirty="0"/>
              <a:t>) {</a:t>
            </a:r>
          </a:p>
          <a:p>
            <a:pPr marL="0" indent="0">
              <a:buNone/>
            </a:pPr>
            <a:r>
              <a:rPr lang="en-AU" dirty="0"/>
              <a:t>        c[</a:t>
            </a:r>
            <a:r>
              <a:rPr lang="en-AU" dirty="0" err="1"/>
              <a:t>i</a:t>
            </a:r>
            <a:r>
              <a:rPr lang="en-AU" dirty="0"/>
              <a:t>][j] = a[</a:t>
            </a:r>
            <a:r>
              <a:rPr lang="en-AU" dirty="0" err="1"/>
              <a:t>i</a:t>
            </a:r>
            <a:r>
              <a:rPr lang="en-AU" dirty="0"/>
              <a:t>][j] + b[</a:t>
            </a:r>
            <a:r>
              <a:rPr lang="en-AU" dirty="0" err="1"/>
              <a:t>i</a:t>
            </a:r>
            <a:r>
              <a:rPr lang="en-AU" dirty="0"/>
              <a:t>][j];</a:t>
            </a:r>
          </a:p>
          <a:p>
            <a:pPr marL="0" indent="0">
              <a:buNone/>
            </a:pPr>
            <a:r>
              <a:rPr lang="en-AU" dirty="0"/>
              <a:t>    }</a:t>
            </a:r>
          </a:p>
          <a:p>
            <a:pPr marL="0" indent="0">
              <a:buNone/>
            </a:pPr>
            <a:r>
              <a:rPr lang="en-AU" dirty="0"/>
              <a:t>}</a:t>
            </a:r>
          </a:p>
        </p:txBody>
      </p:sp>
    </p:spTree>
    <p:extLst>
      <p:ext uri="{BB962C8B-B14F-4D97-AF65-F5344CB8AC3E}">
        <p14:creationId xmlns:p14="http://schemas.microsoft.com/office/powerpoint/2010/main" val="66706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64FB-9868-4E9A-828B-4F11356D814F}"/>
              </a:ext>
            </a:extLst>
          </p:cNvPr>
          <p:cNvSpPr>
            <a:spLocks noGrp="1"/>
          </p:cNvSpPr>
          <p:nvPr>
            <p:ph type="title"/>
          </p:nvPr>
        </p:nvSpPr>
        <p:spPr>
          <a:xfrm>
            <a:off x="6197600" y="365125"/>
            <a:ext cx="5156200" cy="1325563"/>
          </a:xfrm>
        </p:spPr>
        <p:txBody>
          <a:bodyPr/>
          <a:lstStyle/>
          <a:p>
            <a:r>
              <a:rPr lang="en-AU" dirty="0"/>
              <a:t>Multiply</a:t>
            </a:r>
          </a:p>
        </p:txBody>
      </p:sp>
      <p:pic>
        <p:nvPicPr>
          <p:cNvPr id="4" name="Picture 3">
            <a:extLst>
              <a:ext uri="{FF2B5EF4-FFF2-40B4-BE49-F238E27FC236}">
                <a16:creationId xmlns:a16="http://schemas.microsoft.com/office/drawing/2014/main" id="{31B8544B-5A87-42FE-9F1B-0109EA220122}"/>
              </a:ext>
            </a:extLst>
          </p:cNvPr>
          <p:cNvPicPr>
            <a:picLocks noChangeAspect="1"/>
          </p:cNvPicPr>
          <p:nvPr/>
        </p:nvPicPr>
        <p:blipFill>
          <a:blip r:embed="rId2"/>
          <a:stretch>
            <a:fillRect/>
          </a:stretch>
        </p:blipFill>
        <p:spPr>
          <a:xfrm>
            <a:off x="696686" y="249010"/>
            <a:ext cx="3964781" cy="6041571"/>
          </a:xfrm>
          <a:prstGeom prst="rect">
            <a:avLst/>
          </a:prstGeom>
        </p:spPr>
      </p:pic>
      <p:sp>
        <p:nvSpPr>
          <p:cNvPr id="5" name="Rectangle 1">
            <a:extLst>
              <a:ext uri="{FF2B5EF4-FFF2-40B4-BE49-F238E27FC236}">
                <a16:creationId xmlns:a16="http://schemas.microsoft.com/office/drawing/2014/main" id="{CB4EF094-7262-456E-A82F-8ABDBD626133}"/>
              </a:ext>
            </a:extLst>
          </p:cNvPr>
          <p:cNvSpPr>
            <a:spLocks noChangeArrowheads="1"/>
          </p:cNvSpPr>
          <p:nvPr/>
        </p:nvSpPr>
        <p:spPr bwMode="auto">
          <a:xfrm>
            <a:off x="6371772" y="2384194"/>
            <a:ext cx="51235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ea typeface="Helvetica Neue"/>
              </a:rPr>
              <a:t>Each entry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a:t>
            </a:r>
            <a:r>
              <a:rPr kumimoji="0" lang="en-US" altLang="en-US" sz="3200" b="0" i="0" u="none" strike="noStrike" cap="none" normalizeH="0" baseline="0" dirty="0">
                <a:ln>
                  <a:noFill/>
                </a:ln>
                <a:solidFill>
                  <a:srgbClr val="000000"/>
                </a:solidFill>
                <a:effectLst/>
                <a:ea typeface="Helvetica Neue"/>
              </a:rPr>
              <a:t> in the product of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r>
              <a:rPr kumimoji="0" lang="en-US" altLang="en-US" sz="3200" b="0" i="0" u="none" strike="noStrike" cap="none" normalizeH="0" baseline="0" dirty="0">
                <a:ln>
                  <a:noFill/>
                </a:ln>
                <a:solidFill>
                  <a:srgbClr val="000000"/>
                </a:solidFill>
                <a:effectLst/>
                <a:ea typeface="Helvetica Neue"/>
              </a:rPr>
              <a:t> and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
            </a:r>
            <a:r>
              <a:rPr kumimoji="0" lang="en-US" altLang="en-US" sz="3200" b="0" i="0" u="none" strike="noStrike" cap="none" normalizeH="0" baseline="0" dirty="0">
                <a:ln>
                  <a:noFill/>
                </a:ln>
                <a:solidFill>
                  <a:srgbClr val="000000"/>
                </a:solidFill>
                <a:effectLst/>
                <a:ea typeface="Helvetica Neue"/>
              </a:rPr>
              <a:t> is computed by taking the dot product of row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3200" b="0" i="0" u="none" strike="noStrike" cap="none" normalizeH="0" baseline="0" dirty="0">
                <a:ln>
                  <a:noFill/>
                </a:ln>
                <a:solidFill>
                  <a:srgbClr val="000000"/>
                </a:solidFill>
                <a:effectLst/>
                <a:ea typeface="Helvetica Neue"/>
              </a:rPr>
              <a:t> of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r>
              <a:rPr kumimoji="0" lang="en-US" altLang="en-US" sz="3200" b="0" i="0" u="none" strike="noStrike" cap="none" normalizeH="0" baseline="0" dirty="0">
                <a:ln>
                  <a:noFill/>
                </a:ln>
                <a:solidFill>
                  <a:srgbClr val="000000"/>
                </a:solidFill>
                <a:effectLst/>
                <a:ea typeface="Helvetica Neue"/>
              </a:rPr>
              <a:t> with column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a:t>
            </a:r>
            <a:r>
              <a:rPr kumimoji="0" lang="en-US" altLang="en-US" sz="3200" b="0" i="0" u="none" strike="noStrike" cap="none" normalizeH="0" baseline="0" dirty="0">
                <a:ln>
                  <a:noFill/>
                </a:ln>
                <a:solidFill>
                  <a:srgbClr val="000000"/>
                </a:solidFill>
                <a:effectLst/>
                <a:ea typeface="Helvetica Neue"/>
              </a:rPr>
              <a:t> of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088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E0BC-FF2C-4FB4-AF9C-29E3424D8EBB}"/>
              </a:ext>
            </a:extLst>
          </p:cNvPr>
          <p:cNvSpPr>
            <a:spLocks noGrp="1"/>
          </p:cNvSpPr>
          <p:nvPr>
            <p:ph type="title"/>
          </p:nvPr>
        </p:nvSpPr>
        <p:spPr/>
        <p:txBody>
          <a:bodyPr/>
          <a:lstStyle/>
          <a:p>
            <a:r>
              <a:rPr lang="en-AU" dirty="0"/>
              <a:t>Multiply</a:t>
            </a:r>
          </a:p>
        </p:txBody>
      </p:sp>
      <p:sp>
        <p:nvSpPr>
          <p:cNvPr id="3" name="Content Placeholder 2">
            <a:extLst>
              <a:ext uri="{FF2B5EF4-FFF2-40B4-BE49-F238E27FC236}">
                <a16:creationId xmlns:a16="http://schemas.microsoft.com/office/drawing/2014/main" id="{6458F989-1654-4E8F-B30B-CBBB14CBB97E}"/>
              </a:ext>
            </a:extLst>
          </p:cNvPr>
          <p:cNvSpPr>
            <a:spLocks noGrp="1"/>
          </p:cNvSpPr>
          <p:nvPr>
            <p:ph idx="1"/>
          </p:nvPr>
        </p:nvSpPr>
        <p:spPr/>
        <p:txBody>
          <a:bodyPr>
            <a:normAutofit lnSpcReduction="10000"/>
          </a:bodyPr>
          <a:lstStyle/>
          <a:p>
            <a:pPr marL="0" indent="0">
              <a:buNone/>
            </a:pPr>
            <a:endParaRPr lang="en-AU" dirty="0"/>
          </a:p>
          <a:p>
            <a:pPr marL="0" indent="0">
              <a:buNone/>
            </a:pPr>
            <a:r>
              <a:rPr lang="en-AU" dirty="0"/>
              <a:t>double[][] c = new double[n][n];</a:t>
            </a:r>
          </a:p>
          <a:p>
            <a:pPr marL="0" indent="0">
              <a:buNone/>
            </a:pPr>
            <a:r>
              <a:rPr lang="en-AU" dirty="0"/>
              <a:t>for (int </a:t>
            </a:r>
            <a:r>
              <a:rPr lang="en-AU" dirty="0" err="1"/>
              <a:t>i</a:t>
            </a:r>
            <a:r>
              <a:rPr lang="en-AU" dirty="0"/>
              <a:t> = 0; </a:t>
            </a:r>
            <a:r>
              <a:rPr lang="en-AU" dirty="0" err="1"/>
              <a:t>i</a:t>
            </a:r>
            <a:r>
              <a:rPr lang="en-AU" dirty="0"/>
              <a:t> &lt; n; </a:t>
            </a:r>
            <a:r>
              <a:rPr lang="en-AU" dirty="0" err="1"/>
              <a:t>i</a:t>
            </a:r>
            <a:r>
              <a:rPr lang="en-AU" dirty="0"/>
              <a:t>++) {</a:t>
            </a:r>
          </a:p>
          <a:p>
            <a:pPr marL="0" indent="0">
              <a:buNone/>
            </a:pPr>
            <a:r>
              <a:rPr lang="en-AU" dirty="0"/>
              <a:t>    for (int j = 0; j &lt; n; </a:t>
            </a:r>
            <a:r>
              <a:rPr lang="en-AU" dirty="0" err="1"/>
              <a:t>j++</a:t>
            </a:r>
            <a:r>
              <a:rPr lang="en-AU" dirty="0"/>
              <a:t>)  {</a:t>
            </a:r>
          </a:p>
          <a:p>
            <a:pPr marL="0" indent="0">
              <a:buNone/>
            </a:pPr>
            <a:r>
              <a:rPr lang="en-AU" dirty="0"/>
              <a:t>        for (int k = 0; k &lt; n; k++)  {</a:t>
            </a:r>
          </a:p>
          <a:p>
            <a:pPr marL="0" indent="0">
              <a:buNone/>
            </a:pPr>
            <a:r>
              <a:rPr lang="en-AU" dirty="0"/>
              <a:t>            c[</a:t>
            </a:r>
            <a:r>
              <a:rPr lang="en-AU" dirty="0" err="1"/>
              <a:t>i</a:t>
            </a:r>
            <a:r>
              <a:rPr lang="en-AU" dirty="0"/>
              <a:t>][j] += a[</a:t>
            </a:r>
            <a:r>
              <a:rPr lang="en-AU" dirty="0" err="1"/>
              <a:t>i</a:t>
            </a:r>
            <a:r>
              <a:rPr lang="en-AU" dirty="0"/>
              <a:t>][k]*b[k][j];</a:t>
            </a:r>
          </a:p>
          <a:p>
            <a:pPr marL="0" indent="0">
              <a:buNone/>
            </a:pPr>
            <a:r>
              <a:rPr lang="en-AU" dirty="0"/>
              <a:t>        }</a:t>
            </a:r>
          </a:p>
          <a:p>
            <a:pPr marL="0" indent="0">
              <a:buNone/>
            </a:pPr>
            <a:r>
              <a:rPr lang="en-AU" dirty="0"/>
              <a:t>    }</a:t>
            </a:r>
          </a:p>
          <a:p>
            <a:pPr marL="0" indent="0">
              <a:buNone/>
            </a:pPr>
            <a:r>
              <a:rPr lang="en-AU" dirty="0"/>
              <a:t>}</a:t>
            </a:r>
          </a:p>
        </p:txBody>
      </p:sp>
      <p:pic>
        <p:nvPicPr>
          <p:cNvPr id="4" name="Picture 3">
            <a:extLst>
              <a:ext uri="{FF2B5EF4-FFF2-40B4-BE49-F238E27FC236}">
                <a16:creationId xmlns:a16="http://schemas.microsoft.com/office/drawing/2014/main" id="{43F6BFA9-351A-4D3F-BBDC-659CBBEF38D9}"/>
              </a:ext>
            </a:extLst>
          </p:cNvPr>
          <p:cNvPicPr>
            <a:picLocks noChangeAspect="1"/>
          </p:cNvPicPr>
          <p:nvPr/>
        </p:nvPicPr>
        <p:blipFill>
          <a:blip r:embed="rId2"/>
          <a:stretch>
            <a:fillRect/>
          </a:stretch>
        </p:blipFill>
        <p:spPr>
          <a:xfrm>
            <a:off x="7522437" y="408170"/>
            <a:ext cx="3968840" cy="6041660"/>
          </a:xfrm>
          <a:prstGeom prst="rect">
            <a:avLst/>
          </a:prstGeom>
        </p:spPr>
      </p:pic>
    </p:spTree>
    <p:extLst>
      <p:ext uri="{BB962C8B-B14F-4D97-AF65-F5344CB8AC3E}">
        <p14:creationId xmlns:p14="http://schemas.microsoft.com/office/powerpoint/2010/main" val="17733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0908-906C-4E90-B6B7-35671A94AB6A}"/>
              </a:ext>
            </a:extLst>
          </p:cNvPr>
          <p:cNvSpPr>
            <a:spLocks noGrp="1"/>
          </p:cNvSpPr>
          <p:nvPr>
            <p:ph type="title"/>
          </p:nvPr>
        </p:nvSpPr>
        <p:spPr/>
        <p:txBody>
          <a:bodyPr/>
          <a:lstStyle/>
          <a:p>
            <a:r>
              <a:rPr lang="en-AU" dirty="0"/>
              <a:t>Magic Square</a:t>
            </a:r>
          </a:p>
        </p:txBody>
      </p:sp>
      <p:sp>
        <p:nvSpPr>
          <p:cNvPr id="3" name="Content Placeholder 2">
            <a:extLst>
              <a:ext uri="{FF2B5EF4-FFF2-40B4-BE49-F238E27FC236}">
                <a16:creationId xmlns:a16="http://schemas.microsoft.com/office/drawing/2014/main" id="{12F1A918-FAB4-449D-9954-8F52D308F163}"/>
              </a:ext>
            </a:extLst>
          </p:cNvPr>
          <p:cNvSpPr>
            <a:spLocks noGrp="1"/>
          </p:cNvSpPr>
          <p:nvPr>
            <p:ph idx="1"/>
          </p:nvPr>
        </p:nvSpPr>
        <p:spPr/>
        <p:txBody>
          <a:bodyPr/>
          <a:lstStyle/>
          <a:p>
            <a:pPr marL="0" indent="0">
              <a:buNone/>
            </a:pPr>
            <a:r>
              <a:rPr lang="en-AU" dirty="0"/>
              <a:t>A n by n magic square is an n x n matrix with the integer 1 .. n^2 exactly once, with the constraints that the rows, columns and diagonals all are equal.</a:t>
            </a:r>
          </a:p>
          <a:p>
            <a:pPr marL="0" indent="0">
              <a:buNone/>
            </a:pPr>
            <a:endParaRPr lang="en-AU" dirty="0"/>
          </a:p>
          <a:p>
            <a:pPr marL="0" indent="0">
              <a:buNone/>
            </a:pPr>
            <a:r>
              <a:rPr lang="en-AU" b="0" i="0" dirty="0">
                <a:solidFill>
                  <a:srgbClr val="000000"/>
                </a:solidFill>
                <a:effectLst/>
                <a:latin typeface="Helvetica Neue"/>
              </a:rPr>
              <a:t>One simple algorithm is to assign the integers 1 to n^2 in ascending order, starting at the bottom, middle cell. Repeatedly assign the next integer to the cell adjacent diagonally to the right and down. If this cell has already been assigned another integer, instead use the cell adjacently above. Use wrap-around to handle border cases.</a:t>
            </a:r>
            <a:endParaRPr lang="en-AU" dirty="0"/>
          </a:p>
        </p:txBody>
      </p:sp>
    </p:spTree>
    <p:extLst>
      <p:ext uri="{BB962C8B-B14F-4D97-AF65-F5344CB8AC3E}">
        <p14:creationId xmlns:p14="http://schemas.microsoft.com/office/powerpoint/2010/main" val="2994281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E4A44D-C4A3-4329-86B3-469DA51A4C5B}"/>
              </a:ext>
            </a:extLst>
          </p:cNvPr>
          <p:cNvSpPr txBox="1"/>
          <p:nvPr/>
        </p:nvSpPr>
        <p:spPr>
          <a:xfrm>
            <a:off x="123825" y="422613"/>
            <a:ext cx="11582400" cy="923330"/>
          </a:xfrm>
          <a:prstGeom prst="rect">
            <a:avLst/>
          </a:prstGeom>
          <a:noFill/>
        </p:spPr>
        <p:txBody>
          <a:bodyPr wrap="square">
            <a:spAutoFit/>
          </a:bodyPr>
          <a:lstStyle/>
          <a:p>
            <a:pPr marL="0" indent="0">
              <a:buNone/>
            </a:pPr>
            <a:r>
              <a:rPr lang="en-AU" b="0" i="0" dirty="0">
                <a:solidFill>
                  <a:srgbClr val="000000"/>
                </a:solidFill>
                <a:effectLst/>
                <a:latin typeface="Helvetica Neue"/>
              </a:rPr>
              <a:t>One simple algorithm is to assign the integers 1 to n^2 in ascending order, starting at the bottom, middle cell. Repeatedly assign the next integer to the cell adjacent diagonally to the right and down. If this cell has already been assigned another integer, instead use the cell adjacently above. Use wrap-around to handle border cases.</a:t>
            </a:r>
            <a:endParaRPr lang="en-AU" dirty="0"/>
          </a:p>
        </p:txBody>
      </p:sp>
      <p:pic>
        <p:nvPicPr>
          <p:cNvPr id="6" name="Picture 5">
            <a:extLst>
              <a:ext uri="{FF2B5EF4-FFF2-40B4-BE49-F238E27FC236}">
                <a16:creationId xmlns:a16="http://schemas.microsoft.com/office/drawing/2014/main" id="{DBE0FEFE-D061-4DA6-821A-73EE007A18D8}"/>
              </a:ext>
            </a:extLst>
          </p:cNvPr>
          <p:cNvPicPr>
            <a:picLocks noChangeAspect="1"/>
          </p:cNvPicPr>
          <p:nvPr/>
        </p:nvPicPr>
        <p:blipFill>
          <a:blip r:embed="rId2"/>
          <a:stretch>
            <a:fillRect/>
          </a:stretch>
        </p:blipFill>
        <p:spPr>
          <a:xfrm>
            <a:off x="4762500" y="1651000"/>
            <a:ext cx="3905250" cy="5207000"/>
          </a:xfrm>
          <a:prstGeom prst="rect">
            <a:avLst/>
          </a:prstGeom>
        </p:spPr>
      </p:pic>
    </p:spTree>
    <p:extLst>
      <p:ext uri="{BB962C8B-B14F-4D97-AF65-F5344CB8AC3E}">
        <p14:creationId xmlns:p14="http://schemas.microsoft.com/office/powerpoint/2010/main" val="151361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C90D-FB4D-43B1-8EAB-51A2A6AAB55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FECADBE-C777-416E-B233-AE01800ADD07}"/>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E7977B13-514B-412B-B826-FA57B7349979}"/>
              </a:ext>
            </a:extLst>
          </p:cNvPr>
          <p:cNvPicPr>
            <a:picLocks noChangeAspect="1"/>
          </p:cNvPicPr>
          <p:nvPr/>
        </p:nvPicPr>
        <p:blipFill>
          <a:blip r:embed="rId2"/>
          <a:stretch>
            <a:fillRect/>
          </a:stretch>
        </p:blipFill>
        <p:spPr>
          <a:xfrm>
            <a:off x="2071913" y="838426"/>
            <a:ext cx="7826829" cy="5260423"/>
          </a:xfrm>
          <a:prstGeom prst="rect">
            <a:avLst/>
          </a:prstGeom>
        </p:spPr>
      </p:pic>
    </p:spTree>
    <p:extLst>
      <p:ext uri="{BB962C8B-B14F-4D97-AF65-F5344CB8AC3E}">
        <p14:creationId xmlns:p14="http://schemas.microsoft.com/office/powerpoint/2010/main" val="3109396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CD08-0E4E-47F3-B903-F71C067040B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48F0465-FDCE-42E1-84CF-362C7DDC8EB4}"/>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CA8D0C2A-003A-406B-B99E-CDBBAB37DD7E}"/>
              </a:ext>
            </a:extLst>
          </p:cNvPr>
          <p:cNvPicPr>
            <a:picLocks noChangeAspect="1"/>
          </p:cNvPicPr>
          <p:nvPr/>
        </p:nvPicPr>
        <p:blipFill>
          <a:blip r:embed="rId2"/>
          <a:stretch>
            <a:fillRect/>
          </a:stretch>
        </p:blipFill>
        <p:spPr>
          <a:xfrm>
            <a:off x="2468016" y="0"/>
            <a:ext cx="7255968" cy="6858000"/>
          </a:xfrm>
          <a:prstGeom prst="rect">
            <a:avLst/>
          </a:prstGeom>
        </p:spPr>
      </p:pic>
    </p:spTree>
    <p:extLst>
      <p:ext uri="{BB962C8B-B14F-4D97-AF65-F5344CB8AC3E}">
        <p14:creationId xmlns:p14="http://schemas.microsoft.com/office/powerpoint/2010/main" val="316908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E871-FDA3-46D8-8131-47F569820EC6}"/>
              </a:ext>
            </a:extLst>
          </p:cNvPr>
          <p:cNvSpPr>
            <a:spLocks noGrp="1"/>
          </p:cNvSpPr>
          <p:nvPr>
            <p:ph type="title"/>
          </p:nvPr>
        </p:nvSpPr>
        <p:spPr/>
        <p:txBody>
          <a:bodyPr/>
          <a:lstStyle/>
          <a:p>
            <a:r>
              <a:rPr lang="en-AU" dirty="0"/>
              <a:t>Example of inbuilt type double</a:t>
            </a:r>
          </a:p>
        </p:txBody>
      </p:sp>
      <p:sp>
        <p:nvSpPr>
          <p:cNvPr id="3" name="Content Placeholder 2">
            <a:extLst>
              <a:ext uri="{FF2B5EF4-FFF2-40B4-BE49-F238E27FC236}">
                <a16:creationId xmlns:a16="http://schemas.microsoft.com/office/drawing/2014/main" id="{56A32C45-4E5A-4E1A-B22A-8574CABB06D6}"/>
              </a:ext>
            </a:extLst>
          </p:cNvPr>
          <p:cNvSpPr>
            <a:spLocks noGrp="1"/>
          </p:cNvSpPr>
          <p:nvPr>
            <p:ph idx="1"/>
          </p:nvPr>
        </p:nvSpPr>
        <p:spPr>
          <a:xfrm>
            <a:off x="838200" y="1825625"/>
            <a:ext cx="5695950" cy="2613025"/>
          </a:xfrm>
        </p:spPr>
        <p:txBody>
          <a:bodyPr>
            <a:normAutofit fontScale="77500" lnSpcReduction="20000"/>
          </a:bodyPr>
          <a:lstStyle/>
          <a:p>
            <a:pPr marL="0" indent="0">
              <a:buNone/>
            </a:pPr>
            <a:r>
              <a:rPr lang="en-AU" i="1" dirty="0"/>
              <a:t>Compilation</a:t>
            </a:r>
            <a:r>
              <a:rPr lang="en-AU" dirty="0"/>
              <a:t>:  </a:t>
            </a:r>
            <a:r>
              <a:rPr lang="en-AU" dirty="0" err="1"/>
              <a:t>javac</a:t>
            </a:r>
            <a:r>
              <a:rPr lang="en-AU" dirty="0"/>
              <a:t> Quadratic.java</a:t>
            </a:r>
          </a:p>
          <a:p>
            <a:pPr marL="0" indent="0">
              <a:buNone/>
            </a:pPr>
            <a:r>
              <a:rPr lang="en-AU" i="1" dirty="0"/>
              <a:t>Execution</a:t>
            </a:r>
            <a:r>
              <a:rPr lang="en-AU" dirty="0"/>
              <a:t>:    java </a:t>
            </a:r>
            <a:r>
              <a:rPr lang="en-AU" dirty="0" err="1"/>
              <a:t>Quadatic</a:t>
            </a:r>
            <a:r>
              <a:rPr lang="en-AU" dirty="0"/>
              <a:t> b c</a:t>
            </a:r>
          </a:p>
          <a:p>
            <a:pPr marL="0" indent="0">
              <a:buNone/>
            </a:pPr>
            <a:endParaRPr lang="en-AU" dirty="0"/>
          </a:p>
          <a:p>
            <a:pPr marL="0" indent="0">
              <a:buNone/>
            </a:pPr>
            <a:r>
              <a:rPr lang="en-AU" dirty="0"/>
              <a:t>Given b and c, solves for the roots of x*x + b*x + c.</a:t>
            </a:r>
          </a:p>
          <a:p>
            <a:pPr marL="0" indent="0">
              <a:buNone/>
            </a:pPr>
            <a:endParaRPr lang="en-AU" dirty="0"/>
          </a:p>
          <a:p>
            <a:pPr marL="0" indent="0">
              <a:buNone/>
            </a:pPr>
            <a:r>
              <a:rPr lang="en-AU" dirty="0"/>
              <a:t>Quadratic formula (the implementation assumes a = 1)</a:t>
            </a:r>
          </a:p>
          <a:p>
            <a:pPr marL="0" indent="0">
              <a:buNone/>
            </a:pPr>
            <a:endParaRPr lang="en-AU" dirty="0"/>
          </a:p>
        </p:txBody>
      </p:sp>
      <p:pic>
        <p:nvPicPr>
          <p:cNvPr id="5" name="Picture 4">
            <a:extLst>
              <a:ext uri="{FF2B5EF4-FFF2-40B4-BE49-F238E27FC236}">
                <a16:creationId xmlns:a16="http://schemas.microsoft.com/office/drawing/2014/main" id="{F4B5AB27-43FE-4E00-865C-0C315EC1CEBF}"/>
              </a:ext>
            </a:extLst>
          </p:cNvPr>
          <p:cNvPicPr>
            <a:picLocks noChangeAspect="1"/>
          </p:cNvPicPr>
          <p:nvPr/>
        </p:nvPicPr>
        <p:blipFill>
          <a:blip r:embed="rId2"/>
          <a:stretch>
            <a:fillRect/>
          </a:stretch>
        </p:blipFill>
        <p:spPr>
          <a:xfrm>
            <a:off x="6815137" y="1825625"/>
            <a:ext cx="4752975" cy="347662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1D0C26-BD73-4973-A0C1-21308455F786}"/>
                  </a:ext>
                </a:extLst>
              </p:cNvPr>
              <p:cNvSpPr txBox="1"/>
              <p:nvPr/>
            </p:nvSpPr>
            <p:spPr>
              <a:xfrm>
                <a:off x="838200" y="4792820"/>
                <a:ext cx="3480054" cy="5927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𝑥</m:t>
                      </m:r>
                      <m:r>
                        <a:rPr lang="en-AU" i="1" smtClean="0">
                          <a:latin typeface="Cambria Math" panose="02040503050406030204" pitchFamily="18" charset="0"/>
                        </a:rPr>
                        <m:t>=</m:t>
                      </m:r>
                      <m:f>
                        <m:fPr>
                          <m:ctrlPr>
                            <a:rPr lang="en-AU" i="1" smtClean="0">
                              <a:latin typeface="Cambria Math" panose="02040503050406030204" pitchFamily="18" charset="0"/>
                            </a:rPr>
                          </m:ctrlPr>
                        </m:fPr>
                        <m:num>
                          <m:r>
                            <a:rPr lang="en-AU" i="1" smtClean="0">
                              <a:latin typeface="Cambria Math" panose="02040503050406030204" pitchFamily="18" charset="0"/>
                            </a:rPr>
                            <m:t>−</m:t>
                          </m:r>
                          <m:r>
                            <a:rPr lang="en-AU" i="1" smtClean="0">
                              <a:latin typeface="Cambria Math" panose="02040503050406030204" pitchFamily="18" charset="0"/>
                            </a:rPr>
                            <m:t>𝑏</m:t>
                          </m:r>
                          <m:r>
                            <a:rPr lang="en-AU" i="1" smtClean="0">
                              <a:latin typeface="Cambria Math" panose="02040503050406030204" pitchFamily="18" charset="0"/>
                            </a:rPr>
                            <m:t>±</m:t>
                          </m:r>
                          <m:rad>
                            <m:radPr>
                              <m:degHide m:val="on"/>
                              <m:ctrlPr>
                                <a:rPr lang="en-AU" i="1" smtClean="0">
                                  <a:solidFill>
                                    <a:srgbClr val="FF0000"/>
                                  </a:solidFill>
                                  <a:latin typeface="Cambria Math" panose="02040503050406030204" pitchFamily="18" charset="0"/>
                                </a:rPr>
                              </m:ctrlPr>
                            </m:radPr>
                            <m:deg/>
                            <m:e>
                              <m:sSup>
                                <m:sSupPr>
                                  <m:ctrlPr>
                                    <a:rPr lang="en-AU" i="1" smtClean="0">
                                      <a:solidFill>
                                        <a:srgbClr val="FF0000"/>
                                      </a:solidFill>
                                      <a:latin typeface="Cambria Math" panose="02040503050406030204" pitchFamily="18" charset="0"/>
                                    </a:rPr>
                                  </m:ctrlPr>
                                </m:sSupPr>
                                <m:e>
                                  <m:r>
                                    <a:rPr lang="en-AU" i="1" smtClean="0">
                                      <a:solidFill>
                                        <a:srgbClr val="FF0000"/>
                                      </a:solidFill>
                                      <a:latin typeface="Cambria Math" panose="02040503050406030204" pitchFamily="18" charset="0"/>
                                    </a:rPr>
                                    <m:t>𝑏</m:t>
                                  </m:r>
                                </m:e>
                                <m:sup>
                                  <m:r>
                                    <a:rPr lang="en-AU" i="1" smtClean="0">
                                      <a:solidFill>
                                        <a:srgbClr val="FF0000"/>
                                      </a:solidFill>
                                      <a:latin typeface="Cambria Math" panose="02040503050406030204" pitchFamily="18" charset="0"/>
                                    </a:rPr>
                                    <m:t>2</m:t>
                                  </m:r>
                                </m:sup>
                              </m:sSup>
                              <m:r>
                                <a:rPr lang="en-AU" i="1" smtClean="0">
                                  <a:solidFill>
                                    <a:srgbClr val="FF0000"/>
                                  </a:solidFill>
                                  <a:latin typeface="Cambria Math" panose="02040503050406030204" pitchFamily="18" charset="0"/>
                                </a:rPr>
                                <m:t>−4</m:t>
                              </m:r>
                              <m:r>
                                <a:rPr lang="en-AU" i="1" smtClean="0">
                                  <a:solidFill>
                                    <a:srgbClr val="FF0000"/>
                                  </a:solidFill>
                                  <a:latin typeface="Cambria Math" panose="02040503050406030204" pitchFamily="18" charset="0"/>
                                </a:rPr>
                                <m:t>𝑎𝑐</m:t>
                              </m:r>
                            </m:e>
                          </m:rad>
                        </m:num>
                        <m:den>
                          <m:r>
                            <a:rPr lang="en-AU" i="1" smtClean="0">
                              <a:latin typeface="Cambria Math" panose="02040503050406030204" pitchFamily="18" charset="0"/>
                            </a:rPr>
                            <m:t>2</m:t>
                          </m:r>
                          <m:r>
                            <a:rPr lang="en-AU" i="1" smtClean="0">
                              <a:latin typeface="Cambria Math" panose="02040503050406030204" pitchFamily="18" charset="0"/>
                            </a:rPr>
                            <m:t>𝑎</m:t>
                          </m:r>
                        </m:den>
                      </m:f>
                    </m:oMath>
                  </m:oMathPara>
                </a14:m>
                <a:endParaRPr lang="en-AU" dirty="0"/>
              </a:p>
            </p:txBody>
          </p:sp>
        </mc:Choice>
        <mc:Fallback xmlns="">
          <p:sp>
            <p:nvSpPr>
              <p:cNvPr id="11" name="TextBox 10">
                <a:extLst>
                  <a:ext uri="{FF2B5EF4-FFF2-40B4-BE49-F238E27FC236}">
                    <a16:creationId xmlns:a16="http://schemas.microsoft.com/office/drawing/2014/main" id="{671D0C26-BD73-4973-A0C1-21308455F786}"/>
                  </a:ext>
                </a:extLst>
              </p:cNvPr>
              <p:cNvSpPr txBox="1">
                <a:spLocks noRot="1" noChangeAspect="1" noMove="1" noResize="1" noEditPoints="1" noAdjustHandles="1" noChangeArrowheads="1" noChangeShapeType="1" noTextEdit="1"/>
              </p:cNvSpPr>
              <p:nvPr/>
            </p:nvSpPr>
            <p:spPr>
              <a:xfrm>
                <a:off x="838200" y="4792820"/>
                <a:ext cx="3480054" cy="592791"/>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404493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E82C1-33DE-4A95-9261-2B0ADA063480}"/>
              </a:ext>
            </a:extLst>
          </p:cNvPr>
          <p:cNvSpPr>
            <a:spLocks noGrp="1"/>
          </p:cNvSpPr>
          <p:nvPr>
            <p:ph type="title"/>
          </p:nvPr>
        </p:nvSpPr>
        <p:spPr/>
        <p:txBody>
          <a:bodyPr/>
          <a:lstStyle/>
          <a:p>
            <a:r>
              <a:rPr lang="en-AU" dirty="0"/>
              <a:t>Loops</a:t>
            </a:r>
          </a:p>
        </p:txBody>
      </p:sp>
      <p:sp>
        <p:nvSpPr>
          <p:cNvPr id="3" name="Content Placeholder 2">
            <a:extLst>
              <a:ext uri="{FF2B5EF4-FFF2-40B4-BE49-F238E27FC236}">
                <a16:creationId xmlns:a16="http://schemas.microsoft.com/office/drawing/2014/main" id="{EDC947F8-48D0-4869-8D35-003564B92BD8}"/>
              </a:ext>
            </a:extLst>
          </p:cNvPr>
          <p:cNvSpPr>
            <a:spLocks noGrp="1"/>
          </p:cNvSpPr>
          <p:nvPr>
            <p:ph idx="1"/>
          </p:nvPr>
        </p:nvSpPr>
        <p:spPr/>
        <p:txBody>
          <a:bodyPr>
            <a:normAutofit/>
          </a:bodyPr>
          <a:lstStyle/>
          <a:p>
            <a:pPr marL="0" indent="0">
              <a:buNone/>
            </a:pPr>
            <a:r>
              <a:rPr lang="en-AU" dirty="0">
                <a:solidFill>
                  <a:srgbClr val="7030A0"/>
                </a:solidFill>
              </a:rPr>
              <a:t>Simulation: gamblers ruin</a:t>
            </a:r>
          </a:p>
          <a:p>
            <a:pPr marL="0" indent="0">
              <a:buNone/>
            </a:pPr>
            <a:r>
              <a:rPr lang="en-AU" dirty="0"/>
              <a:t>Suppose that a gambler makes a series of fair $1 bets, starting with some given initial stake. The gambler always goes broke eventually, but when we set other limits on the game, various questions arise.</a:t>
            </a:r>
          </a:p>
          <a:p>
            <a:pPr marL="0" indent="0" algn="l">
              <a:buNone/>
            </a:pPr>
            <a:r>
              <a:rPr lang="en-AU" sz="1800" b="0" i="0" u="none" strike="noStrike" baseline="0" dirty="0">
                <a:latin typeface="Minion-Regular"/>
              </a:rPr>
              <a:t>For example, suppose that the gambler decides ahead of time to walk away after reaching a certain goal. What are the chances that the gambler will win? How many bets might be needed to win or lose the game? What is the maximum amount of money that the gambler will have during the course of the game?</a:t>
            </a:r>
            <a:endParaRPr lang="en-AU" dirty="0"/>
          </a:p>
          <a:p>
            <a:pPr marL="0" indent="0" algn="l">
              <a:buNone/>
            </a:pPr>
            <a:r>
              <a:rPr lang="en-AU" sz="1800" b="0" i="1" u="none" strike="noStrike" baseline="0" dirty="0">
                <a:latin typeface="Minion-Italic"/>
              </a:rPr>
              <a:t>probability of success is the ratio of the stake to the goal </a:t>
            </a:r>
            <a:r>
              <a:rPr lang="en-AU" sz="1800" b="0" i="0" u="none" strike="noStrike" baseline="0" dirty="0">
                <a:latin typeface="Minion-Regular"/>
              </a:rPr>
              <a:t>and that the </a:t>
            </a:r>
            <a:r>
              <a:rPr lang="en-AU" sz="1800" b="0" i="1" u="none" strike="noStrike" baseline="0" dirty="0">
                <a:latin typeface="Minion-Italic"/>
              </a:rPr>
              <a:t>expected number of bets is the product of the stake and the desired gain </a:t>
            </a:r>
            <a:r>
              <a:rPr lang="en-AU" sz="1800" b="0" i="0" u="none" strike="noStrike" baseline="0" dirty="0">
                <a:latin typeface="Minion-Regular"/>
              </a:rPr>
              <a:t>(the difference between the goal and the stake). For example, if you go to Monte Carlo to try to turn $500 into $2,500, you have a reasonable (20%) chance of success, but you should expect to make a million $1 bets! If you try to turn $1 into $1,000, you have a 0.1% chance and can expect to be done (ruined, most likely) in about 999 bets.</a:t>
            </a:r>
            <a:endParaRPr lang="en-AU" dirty="0"/>
          </a:p>
        </p:txBody>
      </p:sp>
    </p:spTree>
    <p:extLst>
      <p:ext uri="{BB962C8B-B14F-4D97-AF65-F5344CB8AC3E}">
        <p14:creationId xmlns:p14="http://schemas.microsoft.com/office/powerpoint/2010/main" val="125713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52C3-5C5B-4701-9E84-C6970F909D7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FD8B75C-3887-498E-AF3C-E1AD0871D0EE}"/>
              </a:ext>
            </a:extLst>
          </p:cNvPr>
          <p:cNvSpPr>
            <a:spLocks noGrp="1"/>
          </p:cNvSpPr>
          <p:nvPr>
            <p:ph idx="1"/>
          </p:nvPr>
        </p:nvSpPr>
        <p:spPr/>
        <p:txBody>
          <a:bodyPr/>
          <a:lstStyle/>
          <a:p>
            <a:endParaRPr lang="en-AU" dirty="0"/>
          </a:p>
        </p:txBody>
      </p:sp>
      <p:pic>
        <p:nvPicPr>
          <p:cNvPr id="5" name="Picture 4">
            <a:extLst>
              <a:ext uri="{FF2B5EF4-FFF2-40B4-BE49-F238E27FC236}">
                <a16:creationId xmlns:a16="http://schemas.microsoft.com/office/drawing/2014/main" id="{2515E4A9-2523-4CFC-94B7-8FD6D5FC74E4}"/>
              </a:ext>
            </a:extLst>
          </p:cNvPr>
          <p:cNvPicPr>
            <a:picLocks noChangeAspect="1"/>
          </p:cNvPicPr>
          <p:nvPr/>
        </p:nvPicPr>
        <p:blipFill>
          <a:blip r:embed="rId3"/>
          <a:stretch>
            <a:fillRect/>
          </a:stretch>
        </p:blipFill>
        <p:spPr>
          <a:xfrm>
            <a:off x="8241830" y="38100"/>
            <a:ext cx="3838575" cy="3305175"/>
          </a:xfrm>
          <a:prstGeom prst="rect">
            <a:avLst/>
          </a:prstGeom>
        </p:spPr>
      </p:pic>
      <p:pic>
        <p:nvPicPr>
          <p:cNvPr id="7" name="Picture 6">
            <a:extLst>
              <a:ext uri="{FF2B5EF4-FFF2-40B4-BE49-F238E27FC236}">
                <a16:creationId xmlns:a16="http://schemas.microsoft.com/office/drawing/2014/main" id="{16804792-6213-478C-A675-BA2B7560FEC1}"/>
              </a:ext>
            </a:extLst>
          </p:cNvPr>
          <p:cNvPicPr>
            <a:picLocks noChangeAspect="1"/>
          </p:cNvPicPr>
          <p:nvPr/>
        </p:nvPicPr>
        <p:blipFill>
          <a:blip r:embed="rId4"/>
          <a:stretch>
            <a:fillRect/>
          </a:stretch>
        </p:blipFill>
        <p:spPr>
          <a:xfrm>
            <a:off x="-171173" y="-85725"/>
            <a:ext cx="7403630" cy="6858000"/>
          </a:xfrm>
          <a:prstGeom prst="rect">
            <a:avLst/>
          </a:prstGeom>
        </p:spPr>
      </p:pic>
      <p:pic>
        <p:nvPicPr>
          <p:cNvPr id="9" name="Picture 8">
            <a:extLst>
              <a:ext uri="{FF2B5EF4-FFF2-40B4-BE49-F238E27FC236}">
                <a16:creationId xmlns:a16="http://schemas.microsoft.com/office/drawing/2014/main" id="{87D9FF82-3FCA-412E-8ED1-CC8E72633905}"/>
              </a:ext>
            </a:extLst>
          </p:cNvPr>
          <p:cNvPicPr>
            <a:picLocks noChangeAspect="1"/>
          </p:cNvPicPr>
          <p:nvPr/>
        </p:nvPicPr>
        <p:blipFill>
          <a:blip r:embed="rId5"/>
          <a:stretch>
            <a:fillRect/>
          </a:stretch>
        </p:blipFill>
        <p:spPr>
          <a:xfrm>
            <a:off x="5898230" y="146843"/>
            <a:ext cx="2200275" cy="1762125"/>
          </a:xfrm>
          <a:prstGeom prst="rect">
            <a:avLst/>
          </a:prstGeom>
        </p:spPr>
      </p:pic>
      <p:pic>
        <p:nvPicPr>
          <p:cNvPr id="11" name="Picture 10">
            <a:extLst>
              <a:ext uri="{FF2B5EF4-FFF2-40B4-BE49-F238E27FC236}">
                <a16:creationId xmlns:a16="http://schemas.microsoft.com/office/drawing/2014/main" id="{E818DA71-01F4-40E2-8CA9-3C555C86E66B}"/>
              </a:ext>
            </a:extLst>
          </p:cNvPr>
          <p:cNvPicPr>
            <a:picLocks noChangeAspect="1"/>
          </p:cNvPicPr>
          <p:nvPr/>
        </p:nvPicPr>
        <p:blipFill>
          <a:blip r:embed="rId6"/>
          <a:stretch>
            <a:fillRect/>
          </a:stretch>
        </p:blipFill>
        <p:spPr>
          <a:xfrm>
            <a:off x="9060980" y="5162550"/>
            <a:ext cx="3019425" cy="1657350"/>
          </a:xfrm>
          <a:prstGeom prst="rect">
            <a:avLst/>
          </a:prstGeom>
        </p:spPr>
      </p:pic>
      <p:pic>
        <p:nvPicPr>
          <p:cNvPr id="13" name="Picture 12">
            <a:extLst>
              <a:ext uri="{FF2B5EF4-FFF2-40B4-BE49-F238E27FC236}">
                <a16:creationId xmlns:a16="http://schemas.microsoft.com/office/drawing/2014/main" id="{FF788564-BA8C-496F-A701-08C8357334D7}"/>
              </a:ext>
            </a:extLst>
          </p:cNvPr>
          <p:cNvPicPr>
            <a:picLocks noChangeAspect="1"/>
          </p:cNvPicPr>
          <p:nvPr/>
        </p:nvPicPr>
        <p:blipFill>
          <a:blip r:embed="rId7"/>
          <a:stretch>
            <a:fillRect/>
          </a:stretch>
        </p:blipFill>
        <p:spPr>
          <a:xfrm>
            <a:off x="7073665" y="3532437"/>
            <a:ext cx="3095625" cy="1685925"/>
          </a:xfrm>
          <a:prstGeom prst="rect">
            <a:avLst/>
          </a:prstGeom>
        </p:spPr>
      </p:pic>
      <p:sp>
        <p:nvSpPr>
          <p:cNvPr id="14" name="TextBox 13">
            <a:extLst>
              <a:ext uri="{FF2B5EF4-FFF2-40B4-BE49-F238E27FC236}">
                <a16:creationId xmlns:a16="http://schemas.microsoft.com/office/drawing/2014/main" id="{C4183D5F-B708-45C5-BE0D-3C995FD3BDC4}"/>
              </a:ext>
            </a:extLst>
          </p:cNvPr>
          <p:cNvSpPr txBox="1"/>
          <p:nvPr/>
        </p:nvSpPr>
        <p:spPr>
          <a:xfrm>
            <a:off x="4709086" y="2540883"/>
            <a:ext cx="2289281" cy="369332"/>
          </a:xfrm>
          <a:prstGeom prst="rect">
            <a:avLst/>
          </a:prstGeom>
          <a:noFill/>
        </p:spPr>
        <p:txBody>
          <a:bodyPr wrap="none" rtlCol="0">
            <a:spAutoFit/>
          </a:bodyPr>
          <a:lstStyle/>
          <a:p>
            <a:r>
              <a:rPr lang="en-AU" dirty="0">
                <a:solidFill>
                  <a:srgbClr val="FF0000"/>
                </a:solidFill>
              </a:rPr>
              <a:t>Runtime = trials * bets</a:t>
            </a:r>
          </a:p>
        </p:txBody>
      </p:sp>
    </p:spTree>
    <p:extLst>
      <p:ext uri="{BB962C8B-B14F-4D97-AF65-F5344CB8AC3E}">
        <p14:creationId xmlns:p14="http://schemas.microsoft.com/office/powerpoint/2010/main" val="208313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D379-616C-4EF0-8008-E3B507EBD9CF}"/>
              </a:ext>
            </a:extLst>
          </p:cNvPr>
          <p:cNvSpPr>
            <a:spLocks noGrp="1"/>
          </p:cNvSpPr>
          <p:nvPr>
            <p:ph type="title"/>
          </p:nvPr>
        </p:nvSpPr>
        <p:spPr/>
        <p:txBody>
          <a:bodyPr/>
          <a:lstStyle/>
          <a:p>
            <a:r>
              <a:rPr lang="en-AU" dirty="0"/>
              <a:t>Finding factors</a:t>
            </a:r>
          </a:p>
        </p:txBody>
      </p:sp>
      <p:sp>
        <p:nvSpPr>
          <p:cNvPr id="3" name="Content Placeholder 2">
            <a:extLst>
              <a:ext uri="{FF2B5EF4-FFF2-40B4-BE49-F238E27FC236}">
                <a16:creationId xmlns:a16="http://schemas.microsoft.com/office/drawing/2014/main" id="{27A98FB9-8A60-4BB8-A500-719E4E2D0B85}"/>
              </a:ext>
            </a:extLst>
          </p:cNvPr>
          <p:cNvSpPr>
            <a:spLocks noGrp="1"/>
          </p:cNvSpPr>
          <p:nvPr>
            <p:ph idx="1"/>
          </p:nvPr>
        </p:nvSpPr>
        <p:spPr>
          <a:xfrm>
            <a:off x="838200" y="1840139"/>
            <a:ext cx="10515600" cy="4351338"/>
          </a:xfrm>
        </p:spPr>
        <p:txBody>
          <a:bodyPr/>
          <a:lstStyle/>
          <a:p>
            <a:pPr marL="0" indent="0">
              <a:buNone/>
            </a:pPr>
            <a:r>
              <a:rPr lang="en-AU" dirty="0"/>
              <a:t>Factoring. A prime number is an integer greater than 1 whose only positive divisors are 1 and itself. The prime factorization of an integer is the multiset of primes whose product is the integer. For example, 3,757,208 = 2 x 2 x 2 x 7 x 13 x 13 = 397.</a:t>
            </a:r>
          </a:p>
          <a:p>
            <a:pPr marL="0" indent="0">
              <a:buNone/>
            </a:pPr>
            <a:endParaRPr lang="en-AU" dirty="0"/>
          </a:p>
          <a:p>
            <a:pPr marL="0" indent="0">
              <a:buNone/>
            </a:pPr>
            <a:r>
              <a:rPr lang="en-AU" dirty="0"/>
              <a:t>Here is a class Factors to compute the prime factorization of any given positive integer.</a:t>
            </a:r>
          </a:p>
        </p:txBody>
      </p:sp>
    </p:spTree>
    <p:extLst>
      <p:ext uri="{BB962C8B-B14F-4D97-AF65-F5344CB8AC3E}">
        <p14:creationId xmlns:p14="http://schemas.microsoft.com/office/powerpoint/2010/main" val="301173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5839F3-9D25-4F69-9C2D-AE3FF27C7B89}"/>
              </a:ext>
            </a:extLst>
          </p:cNvPr>
          <p:cNvPicPr>
            <a:picLocks noChangeAspect="1"/>
          </p:cNvPicPr>
          <p:nvPr/>
        </p:nvPicPr>
        <p:blipFill>
          <a:blip r:embed="rId3"/>
          <a:stretch>
            <a:fillRect/>
          </a:stretch>
        </p:blipFill>
        <p:spPr>
          <a:xfrm>
            <a:off x="8793616" y="523356"/>
            <a:ext cx="2948442" cy="6334644"/>
          </a:xfrm>
          <a:prstGeom prst="rect">
            <a:avLst/>
          </a:prstGeom>
        </p:spPr>
      </p:pic>
      <p:pic>
        <p:nvPicPr>
          <p:cNvPr id="7" name="Picture 6">
            <a:extLst>
              <a:ext uri="{FF2B5EF4-FFF2-40B4-BE49-F238E27FC236}">
                <a16:creationId xmlns:a16="http://schemas.microsoft.com/office/drawing/2014/main" id="{121B4581-F43D-4ACA-92FC-099A10836865}"/>
              </a:ext>
            </a:extLst>
          </p:cNvPr>
          <p:cNvPicPr>
            <a:picLocks noChangeAspect="1"/>
          </p:cNvPicPr>
          <p:nvPr/>
        </p:nvPicPr>
        <p:blipFill>
          <a:blip r:embed="rId4"/>
          <a:stretch>
            <a:fillRect/>
          </a:stretch>
        </p:blipFill>
        <p:spPr>
          <a:xfrm>
            <a:off x="0" y="569005"/>
            <a:ext cx="7637080" cy="5607958"/>
          </a:xfrm>
          <a:prstGeom prst="rect">
            <a:avLst/>
          </a:prstGeom>
        </p:spPr>
      </p:pic>
      <p:sp>
        <p:nvSpPr>
          <p:cNvPr id="9" name="TextBox 8">
            <a:extLst>
              <a:ext uri="{FF2B5EF4-FFF2-40B4-BE49-F238E27FC236}">
                <a16:creationId xmlns:a16="http://schemas.microsoft.com/office/drawing/2014/main" id="{156E69F0-D903-47CD-B3CE-79A0462313F5}"/>
              </a:ext>
            </a:extLst>
          </p:cNvPr>
          <p:cNvSpPr txBox="1"/>
          <p:nvPr/>
        </p:nvSpPr>
        <p:spPr>
          <a:xfrm>
            <a:off x="4441371" y="5438299"/>
            <a:ext cx="6096000" cy="1477328"/>
          </a:xfrm>
          <a:prstGeom prst="rect">
            <a:avLst/>
          </a:prstGeom>
          <a:noFill/>
        </p:spPr>
        <p:txBody>
          <a:bodyPr wrap="square">
            <a:spAutoFit/>
          </a:bodyPr>
          <a:lstStyle/>
          <a:p>
            <a:r>
              <a:rPr lang="en-AU" dirty="0">
                <a:solidFill>
                  <a:srgbClr val="7030A0"/>
                </a:solidFill>
              </a:rPr>
              <a:t> *   % java Factors 81</a:t>
            </a:r>
          </a:p>
          <a:p>
            <a:r>
              <a:rPr lang="en-AU" dirty="0">
                <a:solidFill>
                  <a:srgbClr val="7030A0"/>
                </a:solidFill>
              </a:rPr>
              <a:t> *   The prime factorization of 81 is: 3 3 3 3 </a:t>
            </a:r>
          </a:p>
          <a:p>
            <a:r>
              <a:rPr lang="en-AU" dirty="0">
                <a:solidFill>
                  <a:srgbClr val="7030A0"/>
                </a:solidFill>
              </a:rPr>
              <a:t> *</a:t>
            </a:r>
          </a:p>
          <a:p>
            <a:r>
              <a:rPr lang="en-AU" dirty="0">
                <a:solidFill>
                  <a:srgbClr val="7030A0"/>
                </a:solidFill>
              </a:rPr>
              <a:t> *   % java Factors 168</a:t>
            </a:r>
          </a:p>
          <a:p>
            <a:r>
              <a:rPr lang="en-AU" dirty="0">
                <a:solidFill>
                  <a:srgbClr val="7030A0"/>
                </a:solidFill>
              </a:rPr>
              <a:t> *   The prime factorization of 168 is: 2 2 2 3 7</a:t>
            </a:r>
          </a:p>
        </p:txBody>
      </p:sp>
      <p:sp>
        <p:nvSpPr>
          <p:cNvPr id="11" name="TextBox 10">
            <a:extLst>
              <a:ext uri="{FF2B5EF4-FFF2-40B4-BE49-F238E27FC236}">
                <a16:creationId xmlns:a16="http://schemas.microsoft.com/office/drawing/2014/main" id="{B4536D25-7F88-473A-A831-F2CBEC9D12F2}"/>
              </a:ext>
            </a:extLst>
          </p:cNvPr>
          <p:cNvSpPr txBox="1"/>
          <p:nvPr/>
        </p:nvSpPr>
        <p:spPr>
          <a:xfrm>
            <a:off x="8941325" y="-77326"/>
            <a:ext cx="6096000" cy="646331"/>
          </a:xfrm>
          <a:prstGeom prst="rect">
            <a:avLst/>
          </a:prstGeom>
          <a:noFill/>
        </p:spPr>
        <p:txBody>
          <a:bodyPr wrap="square">
            <a:spAutoFit/>
          </a:bodyPr>
          <a:lstStyle/>
          <a:p>
            <a:r>
              <a:rPr lang="en-AU" dirty="0">
                <a:solidFill>
                  <a:srgbClr val="7030A0"/>
                </a:solidFill>
              </a:rPr>
              <a:t>% java Factors 3757208</a:t>
            </a:r>
          </a:p>
          <a:p>
            <a:r>
              <a:rPr lang="en-AU" dirty="0">
                <a:solidFill>
                  <a:srgbClr val="7030A0"/>
                </a:solidFill>
              </a:rPr>
              <a:t>2 2 2 7 13 13 397</a:t>
            </a:r>
          </a:p>
        </p:txBody>
      </p:sp>
    </p:spTree>
    <p:extLst>
      <p:ext uri="{BB962C8B-B14F-4D97-AF65-F5344CB8AC3E}">
        <p14:creationId xmlns:p14="http://schemas.microsoft.com/office/powerpoint/2010/main" val="2184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FECA-7B20-4874-856D-B9E8F850D966}"/>
              </a:ext>
            </a:extLst>
          </p:cNvPr>
          <p:cNvSpPr>
            <a:spLocks noGrp="1"/>
          </p:cNvSpPr>
          <p:nvPr>
            <p:ph type="title"/>
          </p:nvPr>
        </p:nvSpPr>
        <p:spPr/>
        <p:txBody>
          <a:bodyPr/>
          <a:lstStyle/>
          <a:p>
            <a:r>
              <a:rPr lang="en-AU" dirty="0"/>
              <a:t>Arrays</a:t>
            </a:r>
          </a:p>
        </p:txBody>
      </p:sp>
      <p:sp>
        <p:nvSpPr>
          <p:cNvPr id="3" name="Content Placeholder 2">
            <a:extLst>
              <a:ext uri="{FF2B5EF4-FFF2-40B4-BE49-F238E27FC236}">
                <a16:creationId xmlns:a16="http://schemas.microsoft.com/office/drawing/2014/main" id="{1F773CF9-AAD7-4949-A8E2-A8B0B43C2F2E}"/>
              </a:ext>
            </a:extLst>
          </p:cNvPr>
          <p:cNvSpPr>
            <a:spLocks noGrp="1"/>
          </p:cNvSpPr>
          <p:nvPr>
            <p:ph idx="1"/>
          </p:nvPr>
        </p:nvSpPr>
        <p:spPr>
          <a:xfrm>
            <a:off x="838200" y="1825625"/>
            <a:ext cx="6998110" cy="4526014"/>
          </a:xfrm>
        </p:spPr>
        <p:txBody>
          <a:bodyPr>
            <a:normAutofit lnSpcReduction="10000"/>
          </a:bodyPr>
          <a:lstStyle/>
          <a:p>
            <a:pPr marL="0" indent="0">
              <a:buNone/>
            </a:pPr>
            <a:endParaRPr lang="en-AU" dirty="0"/>
          </a:p>
          <a:p>
            <a:pPr marL="0" indent="0">
              <a:buNone/>
            </a:pPr>
            <a:r>
              <a:rPr lang="en-AU" dirty="0"/>
              <a:t>Memory representation </a:t>
            </a:r>
          </a:p>
          <a:p>
            <a:pPr marL="0" indent="0">
              <a:buNone/>
            </a:pPr>
            <a:endParaRPr lang="en-AU" dirty="0"/>
          </a:p>
          <a:p>
            <a:pPr marL="0" indent="0">
              <a:buNone/>
            </a:pPr>
            <a:r>
              <a:rPr lang="en-AU" dirty="0"/>
              <a:t>		int[] a = new int [7];</a:t>
            </a:r>
          </a:p>
          <a:p>
            <a:pPr marL="0" indent="0">
              <a:buNone/>
            </a:pPr>
            <a:endParaRPr lang="en-AU" dirty="0"/>
          </a:p>
          <a:p>
            <a:pPr marL="0" indent="0" algn="l">
              <a:buNone/>
            </a:pPr>
            <a:r>
              <a:rPr lang="en-AU" sz="1800" b="0" i="0" u="none" strike="noStrike" baseline="0" dirty="0">
                <a:latin typeface="Minion-Regular"/>
              </a:rPr>
              <a:t>When you use the keyword </a:t>
            </a:r>
            <a:r>
              <a:rPr lang="en-AU" sz="1800" b="0" i="0" u="none" strike="noStrike" baseline="0" dirty="0">
                <a:latin typeface="LucidaSansTypewriter"/>
              </a:rPr>
              <a:t>new </a:t>
            </a:r>
            <a:r>
              <a:rPr lang="en-AU" sz="1800" b="0" i="0" u="none" strike="noStrike" baseline="0" dirty="0">
                <a:latin typeface="Minion-Regular"/>
              </a:rPr>
              <a:t>to create an array, Java reserves sufficient space in memory to store the specified number of elements. This process is called </a:t>
            </a:r>
            <a:r>
              <a:rPr lang="en-AU" sz="1800" b="0" i="1" u="none" strike="noStrike" baseline="0" dirty="0">
                <a:latin typeface="Minion-Italic"/>
              </a:rPr>
              <a:t>memory allocation</a:t>
            </a:r>
            <a:r>
              <a:rPr lang="en-AU" sz="1800" b="0" i="0" u="none" strike="noStrike" baseline="0" dirty="0">
                <a:latin typeface="Minion-Regular"/>
              </a:rPr>
              <a:t>. The same process is required for all variables that you use in a program (but you do not use the keyword </a:t>
            </a:r>
            <a:r>
              <a:rPr lang="en-AU" sz="1800" b="0" i="0" u="none" strike="noStrike" baseline="0" dirty="0">
                <a:latin typeface="LucidaSansTypewriter"/>
              </a:rPr>
              <a:t>new </a:t>
            </a:r>
            <a:r>
              <a:rPr lang="en-AU" sz="1800" b="0" i="0" u="none" strike="noStrike" baseline="0" dirty="0">
                <a:latin typeface="Minion-Regular"/>
              </a:rPr>
              <a:t>with variables of primitive types because Java knows how much memory to allocate). It is your responsibility to create an array before accessing any of its elements. If you fail to adhere to this rule, you will get an </a:t>
            </a:r>
            <a:r>
              <a:rPr lang="en-AU" sz="1800" b="0" i="1" u="none" strike="noStrike" baseline="0" dirty="0">
                <a:latin typeface="Minion-Italic"/>
              </a:rPr>
              <a:t>uninitialized variable </a:t>
            </a:r>
            <a:r>
              <a:rPr lang="en-AU" sz="1800" b="0" i="0" u="none" strike="noStrike" baseline="0" dirty="0">
                <a:latin typeface="Minion-Regular"/>
              </a:rPr>
              <a:t>error at compile time.</a:t>
            </a:r>
            <a:endParaRPr lang="en-AU" dirty="0"/>
          </a:p>
        </p:txBody>
      </p:sp>
      <p:pic>
        <p:nvPicPr>
          <p:cNvPr id="5" name="Picture 4">
            <a:extLst>
              <a:ext uri="{FF2B5EF4-FFF2-40B4-BE49-F238E27FC236}">
                <a16:creationId xmlns:a16="http://schemas.microsoft.com/office/drawing/2014/main" id="{C241BD96-FC69-4E94-B5E3-F6FDE754B983}"/>
              </a:ext>
            </a:extLst>
          </p:cNvPr>
          <p:cNvPicPr>
            <a:picLocks noChangeAspect="1"/>
          </p:cNvPicPr>
          <p:nvPr/>
        </p:nvPicPr>
        <p:blipFill>
          <a:blip r:embed="rId2"/>
          <a:stretch>
            <a:fillRect/>
          </a:stretch>
        </p:blipFill>
        <p:spPr>
          <a:xfrm>
            <a:off x="8703390" y="123009"/>
            <a:ext cx="1866285" cy="6611981"/>
          </a:xfrm>
          <a:prstGeom prst="rect">
            <a:avLst/>
          </a:prstGeom>
        </p:spPr>
      </p:pic>
    </p:spTree>
    <p:extLst>
      <p:ext uri="{BB962C8B-B14F-4D97-AF65-F5344CB8AC3E}">
        <p14:creationId xmlns:p14="http://schemas.microsoft.com/office/powerpoint/2010/main" val="33415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1968-F2A0-478F-AAD9-7C1B856D62D1}"/>
              </a:ext>
            </a:extLst>
          </p:cNvPr>
          <p:cNvSpPr>
            <a:spLocks noGrp="1"/>
          </p:cNvSpPr>
          <p:nvPr>
            <p:ph type="title"/>
          </p:nvPr>
        </p:nvSpPr>
        <p:spPr>
          <a:xfrm>
            <a:off x="838200" y="365125"/>
            <a:ext cx="5120148" cy="1325563"/>
          </a:xfrm>
        </p:spPr>
        <p:txBody>
          <a:bodyPr/>
          <a:lstStyle/>
          <a:p>
            <a:r>
              <a:rPr lang="en-AU" dirty="0"/>
              <a:t>Arrays </a:t>
            </a:r>
          </a:p>
        </p:txBody>
      </p:sp>
      <p:sp>
        <p:nvSpPr>
          <p:cNvPr id="3" name="Content Placeholder 2">
            <a:extLst>
              <a:ext uri="{FF2B5EF4-FFF2-40B4-BE49-F238E27FC236}">
                <a16:creationId xmlns:a16="http://schemas.microsoft.com/office/drawing/2014/main" id="{541FE7CD-2345-4A93-B660-8C6D8DBFC146}"/>
              </a:ext>
            </a:extLst>
          </p:cNvPr>
          <p:cNvSpPr>
            <a:spLocks noGrp="1"/>
          </p:cNvSpPr>
          <p:nvPr>
            <p:ph idx="1"/>
          </p:nvPr>
        </p:nvSpPr>
        <p:spPr/>
        <p:txBody>
          <a:bodyPr/>
          <a:lstStyle/>
          <a:p>
            <a:pPr marL="0" indent="0">
              <a:buNone/>
            </a:pPr>
            <a:r>
              <a:rPr lang="en-AU" dirty="0"/>
              <a:t>Example: coupon collector</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b="0" i="0" dirty="0">
              <a:solidFill>
                <a:srgbClr val="000000"/>
              </a:solidFill>
              <a:effectLst/>
              <a:latin typeface="Helvetica Neue"/>
            </a:endParaRPr>
          </a:p>
          <a:p>
            <a:pPr marL="0" indent="0">
              <a:buNone/>
            </a:pPr>
            <a:endParaRPr lang="en-AU" b="0" i="0" dirty="0">
              <a:solidFill>
                <a:srgbClr val="000000"/>
              </a:solidFill>
              <a:effectLst/>
              <a:latin typeface="Helvetica Neue"/>
            </a:endParaRPr>
          </a:p>
          <a:p>
            <a:pPr marL="914400" lvl="2" indent="0">
              <a:buNone/>
            </a:pPr>
            <a:r>
              <a:rPr lang="en-AU" b="0" i="0" dirty="0">
                <a:solidFill>
                  <a:srgbClr val="000000"/>
                </a:solidFill>
                <a:effectLst/>
                <a:latin typeface="Helvetica Neue"/>
              </a:rPr>
              <a:t>“How many cards do you need to turn up before you have seen one of each suit?”</a:t>
            </a:r>
            <a:endParaRPr lang="en-AU" dirty="0"/>
          </a:p>
        </p:txBody>
      </p:sp>
      <p:pic>
        <p:nvPicPr>
          <p:cNvPr id="4" name="Picture 3">
            <a:extLst>
              <a:ext uri="{FF2B5EF4-FFF2-40B4-BE49-F238E27FC236}">
                <a16:creationId xmlns:a16="http://schemas.microsoft.com/office/drawing/2014/main" id="{A82EBA41-EC82-4DA8-A36F-EE7C0C2ECC27}"/>
              </a:ext>
            </a:extLst>
          </p:cNvPr>
          <p:cNvPicPr>
            <a:picLocks noChangeAspect="1"/>
          </p:cNvPicPr>
          <p:nvPr/>
        </p:nvPicPr>
        <p:blipFill>
          <a:blip r:embed="rId2"/>
          <a:stretch>
            <a:fillRect/>
          </a:stretch>
        </p:blipFill>
        <p:spPr>
          <a:xfrm>
            <a:off x="1531144" y="2584291"/>
            <a:ext cx="3217837" cy="2265358"/>
          </a:xfrm>
          <a:prstGeom prst="rect">
            <a:avLst/>
          </a:prstGeom>
        </p:spPr>
      </p:pic>
      <p:pic>
        <p:nvPicPr>
          <p:cNvPr id="6" name="Picture 5">
            <a:extLst>
              <a:ext uri="{FF2B5EF4-FFF2-40B4-BE49-F238E27FC236}">
                <a16:creationId xmlns:a16="http://schemas.microsoft.com/office/drawing/2014/main" id="{38086585-F756-4B1C-8C9B-AEF7200D221E}"/>
              </a:ext>
            </a:extLst>
          </p:cNvPr>
          <p:cNvPicPr>
            <a:picLocks noChangeAspect="1"/>
          </p:cNvPicPr>
          <p:nvPr/>
        </p:nvPicPr>
        <p:blipFill>
          <a:blip r:embed="rId3"/>
          <a:stretch>
            <a:fillRect/>
          </a:stretch>
        </p:blipFill>
        <p:spPr>
          <a:xfrm>
            <a:off x="6732100" y="1027906"/>
            <a:ext cx="3928756" cy="4402701"/>
          </a:xfrm>
          <a:prstGeom prst="rect">
            <a:avLst/>
          </a:prstGeom>
        </p:spPr>
      </p:pic>
      <p:sp>
        <p:nvSpPr>
          <p:cNvPr id="7" name="Title 1">
            <a:extLst>
              <a:ext uri="{FF2B5EF4-FFF2-40B4-BE49-F238E27FC236}">
                <a16:creationId xmlns:a16="http://schemas.microsoft.com/office/drawing/2014/main" id="{66640989-49B6-46F2-94BB-7CD961BE9BAD}"/>
              </a:ext>
            </a:extLst>
          </p:cNvPr>
          <p:cNvSpPr txBox="1">
            <a:spLocks/>
          </p:cNvSpPr>
          <p:nvPr/>
        </p:nvSpPr>
        <p:spPr>
          <a:xfrm>
            <a:off x="6958780" y="-194034"/>
            <a:ext cx="51201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Simulation</a:t>
            </a:r>
          </a:p>
        </p:txBody>
      </p:sp>
    </p:spTree>
    <p:extLst>
      <p:ext uri="{BB962C8B-B14F-4D97-AF65-F5344CB8AC3E}">
        <p14:creationId xmlns:p14="http://schemas.microsoft.com/office/powerpoint/2010/main" val="33864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2232</Words>
  <Application>Microsoft Office PowerPoint</Application>
  <PresentationFormat>Widescreen</PresentationFormat>
  <Paragraphs>197</Paragraphs>
  <Slides>27</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Helvetica Neue</vt:lpstr>
      <vt:lpstr>LucidaSansTypewriter</vt:lpstr>
      <vt:lpstr>LucidaSansTypewriter-Obl</vt:lpstr>
      <vt:lpstr>Minion-Italic</vt:lpstr>
      <vt:lpstr>Minion-Regular</vt:lpstr>
      <vt:lpstr>Arial</vt:lpstr>
      <vt:lpstr>Calibri</vt:lpstr>
      <vt:lpstr>Calibri Light</vt:lpstr>
      <vt:lpstr>Cambria Math</vt:lpstr>
      <vt:lpstr>Courier New</vt:lpstr>
      <vt:lpstr>Courier New</vt:lpstr>
      <vt:lpstr>Georgia</vt:lpstr>
      <vt:lpstr>Office Theme</vt:lpstr>
      <vt:lpstr>Basics of programming (note: this should be revision)</vt:lpstr>
      <vt:lpstr>Review</vt:lpstr>
      <vt:lpstr>Example of inbuilt type double</vt:lpstr>
      <vt:lpstr>Loops</vt:lpstr>
      <vt:lpstr>PowerPoint Presentation</vt:lpstr>
      <vt:lpstr>Finding factors</vt:lpstr>
      <vt:lpstr>PowerPoint Presentation</vt:lpstr>
      <vt:lpstr>Arrays</vt:lpstr>
      <vt:lpstr>Arrays </vt:lpstr>
      <vt:lpstr>PowerPoint Presentation</vt:lpstr>
      <vt:lpstr>Sieve of Eratosthenes </vt:lpstr>
      <vt:lpstr>Sieve of Eratosthenes </vt:lpstr>
      <vt:lpstr>PowerPoint Presentation</vt:lpstr>
      <vt:lpstr>Arrays</vt:lpstr>
      <vt:lpstr>Initialize an array</vt:lpstr>
      <vt:lpstr>PowerPoint Presentation</vt:lpstr>
      <vt:lpstr>PowerPoint Presentation</vt:lpstr>
      <vt:lpstr>Ragged arrays</vt:lpstr>
      <vt:lpstr>Multidimensional arrays</vt:lpstr>
      <vt:lpstr>Matrix operations</vt:lpstr>
      <vt:lpstr>Add</vt:lpstr>
      <vt:lpstr>Multiply</vt:lpstr>
      <vt:lpstr>Multiply</vt:lpstr>
      <vt:lpstr>Magic Square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programming (note: this should be revision)</dc:title>
  <dc:creator>Adam Ghandar G</dc:creator>
  <cp:lastModifiedBy>Adam Ghandar G</cp:lastModifiedBy>
  <cp:revision>1</cp:revision>
  <dcterms:created xsi:type="dcterms:W3CDTF">2021-01-11T06:15:47Z</dcterms:created>
  <dcterms:modified xsi:type="dcterms:W3CDTF">2021-01-11T06:20:18Z</dcterms:modified>
</cp:coreProperties>
</file>