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60" r:id="rId3"/>
    <p:sldId id="486" r:id="rId4"/>
    <p:sldId id="445" r:id="rId5"/>
    <p:sldId id="261" r:id="rId6"/>
    <p:sldId id="262" r:id="rId7"/>
    <p:sldId id="263" r:id="rId8"/>
    <p:sldId id="264" r:id="rId9"/>
    <p:sldId id="265" r:id="rId10"/>
    <p:sldId id="411" r:id="rId11"/>
    <p:sldId id="417" r:id="rId12"/>
    <p:sldId id="412" r:id="rId13"/>
    <p:sldId id="420" r:id="rId14"/>
    <p:sldId id="421" r:id="rId15"/>
    <p:sldId id="447" r:id="rId16"/>
    <p:sldId id="443" r:id="rId17"/>
    <p:sldId id="422" r:id="rId18"/>
    <p:sldId id="488" r:id="rId19"/>
    <p:sldId id="489" r:id="rId20"/>
    <p:sldId id="490" r:id="rId21"/>
    <p:sldId id="491" r:id="rId22"/>
    <p:sldId id="492" r:id="rId23"/>
    <p:sldId id="49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02ACD3-7CC5-4C79-BCAA-331F57E1C44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F049ADA-82C2-4746-8323-714685433F34}">
      <dgm:prSet/>
      <dgm:spPr/>
      <dgm:t>
        <a:bodyPr/>
        <a:lstStyle/>
        <a:p>
          <a:pPr>
            <a:defRPr cap="all"/>
          </a:pPr>
          <a:r>
            <a:rPr lang="en-US"/>
            <a:t>Open Book and unlimited notes</a:t>
          </a:r>
        </a:p>
      </dgm:t>
    </dgm:pt>
    <dgm:pt modelId="{178EEAA1-FB40-4CCF-9236-E2686FD10C5A}" type="parTrans" cxnId="{0AA09BFD-2CE2-46AD-BF5B-FC8F98857B2D}">
      <dgm:prSet/>
      <dgm:spPr/>
      <dgm:t>
        <a:bodyPr/>
        <a:lstStyle/>
        <a:p>
          <a:endParaRPr lang="en-US"/>
        </a:p>
      </dgm:t>
    </dgm:pt>
    <dgm:pt modelId="{4EDFFF12-3B5E-4D8C-879E-8F626286E44E}" type="sibTrans" cxnId="{0AA09BFD-2CE2-46AD-BF5B-FC8F98857B2D}">
      <dgm:prSet/>
      <dgm:spPr/>
      <dgm:t>
        <a:bodyPr/>
        <a:lstStyle/>
        <a:p>
          <a:endParaRPr lang="en-US"/>
        </a:p>
      </dgm:t>
    </dgm:pt>
    <dgm:pt modelId="{60B150D9-2CD5-4511-AB56-0E2D08B56931}">
      <dgm:prSet/>
      <dgm:spPr/>
      <dgm:t>
        <a:bodyPr/>
        <a:lstStyle/>
        <a:p>
          <a:pPr>
            <a:defRPr cap="all"/>
          </a:pPr>
          <a:r>
            <a:rPr lang="en-US"/>
            <a:t>Electronic devices forbidden</a:t>
          </a:r>
        </a:p>
      </dgm:t>
    </dgm:pt>
    <dgm:pt modelId="{A08EB125-099A-4DBC-BC4C-C2C7086690D0}" type="parTrans" cxnId="{D55B2C7D-ACAC-4047-A55D-AAD0F5D10163}">
      <dgm:prSet/>
      <dgm:spPr/>
      <dgm:t>
        <a:bodyPr/>
        <a:lstStyle/>
        <a:p>
          <a:endParaRPr lang="en-US"/>
        </a:p>
      </dgm:t>
    </dgm:pt>
    <dgm:pt modelId="{413C8A52-322D-4EE8-B1F6-0E628145B151}" type="sibTrans" cxnId="{D55B2C7D-ACAC-4047-A55D-AAD0F5D10163}">
      <dgm:prSet/>
      <dgm:spPr/>
      <dgm:t>
        <a:bodyPr/>
        <a:lstStyle/>
        <a:p>
          <a:endParaRPr lang="en-US"/>
        </a:p>
      </dgm:t>
    </dgm:pt>
    <dgm:pt modelId="{7E7BA242-C2F5-43F0-8819-5953015CB0DA}" type="pres">
      <dgm:prSet presAssocID="{B702ACD3-7CC5-4C79-BCAA-331F57E1C44D}" presName="root" presStyleCnt="0">
        <dgm:presLayoutVars>
          <dgm:dir/>
          <dgm:resizeHandles val="exact"/>
        </dgm:presLayoutVars>
      </dgm:prSet>
      <dgm:spPr/>
    </dgm:pt>
    <dgm:pt modelId="{5CD7C20A-2E3E-4332-A8A3-E17F05AC413F}" type="pres">
      <dgm:prSet presAssocID="{7F049ADA-82C2-4746-8323-714685433F34}" presName="compNode" presStyleCnt="0"/>
      <dgm:spPr/>
    </dgm:pt>
    <dgm:pt modelId="{C8E8700D-E64F-46E4-B71B-0CC9D459E071}" type="pres">
      <dgm:prSet presAssocID="{7F049ADA-82C2-4746-8323-714685433F34}" presName="iconBgRect" presStyleLbl="bgShp" presStyleIdx="0" presStyleCnt="2"/>
      <dgm:spPr/>
    </dgm:pt>
    <dgm:pt modelId="{BD7A35ED-1C26-419E-B698-A51E47C82647}" type="pres">
      <dgm:prSet presAssocID="{7F049ADA-82C2-4746-8323-714685433F3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CE45F523-8025-4F15-A0D5-E0DC8E8FFEE1}" type="pres">
      <dgm:prSet presAssocID="{7F049ADA-82C2-4746-8323-714685433F34}" presName="spaceRect" presStyleCnt="0"/>
      <dgm:spPr/>
    </dgm:pt>
    <dgm:pt modelId="{599A03D1-4792-4224-8E61-242130D14AC3}" type="pres">
      <dgm:prSet presAssocID="{7F049ADA-82C2-4746-8323-714685433F34}" presName="textRect" presStyleLbl="revTx" presStyleIdx="0" presStyleCnt="2">
        <dgm:presLayoutVars>
          <dgm:chMax val="1"/>
          <dgm:chPref val="1"/>
        </dgm:presLayoutVars>
      </dgm:prSet>
      <dgm:spPr/>
    </dgm:pt>
    <dgm:pt modelId="{2A6CCF93-AF91-4E3D-B839-70E8596F7A3A}" type="pres">
      <dgm:prSet presAssocID="{4EDFFF12-3B5E-4D8C-879E-8F626286E44E}" presName="sibTrans" presStyleCnt="0"/>
      <dgm:spPr/>
    </dgm:pt>
    <dgm:pt modelId="{51DEB478-D72A-4549-B31A-787CAD9861FC}" type="pres">
      <dgm:prSet presAssocID="{60B150D9-2CD5-4511-AB56-0E2D08B56931}" presName="compNode" presStyleCnt="0"/>
      <dgm:spPr/>
    </dgm:pt>
    <dgm:pt modelId="{E811731E-835E-47E5-95AE-24E5770322C9}" type="pres">
      <dgm:prSet presAssocID="{60B150D9-2CD5-4511-AB56-0E2D08B56931}" presName="iconBgRect" presStyleLbl="bgShp" presStyleIdx="1" presStyleCnt="2"/>
      <dgm:spPr/>
    </dgm:pt>
    <dgm:pt modelId="{8D30062F-194F-428C-B4FF-2DB6D0F85196}" type="pres">
      <dgm:prSet presAssocID="{60B150D9-2CD5-4511-AB56-0E2D08B5693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7862086-AE0D-443D-B4A8-79D0E17A506A}" type="pres">
      <dgm:prSet presAssocID="{60B150D9-2CD5-4511-AB56-0E2D08B56931}" presName="spaceRect" presStyleCnt="0"/>
      <dgm:spPr/>
    </dgm:pt>
    <dgm:pt modelId="{8ABA9441-9980-44C8-BC2B-955F9DFDCF7A}" type="pres">
      <dgm:prSet presAssocID="{60B150D9-2CD5-4511-AB56-0E2D08B5693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9676A13-6EF2-418D-B80F-097BF059F708}" type="presOf" srcId="{7F049ADA-82C2-4746-8323-714685433F34}" destId="{599A03D1-4792-4224-8E61-242130D14AC3}" srcOrd="0" destOrd="0" presId="urn:microsoft.com/office/officeart/2018/5/layout/IconCircleLabelList"/>
    <dgm:cxn modelId="{CF2C7F15-8849-4131-AB18-ECC9EA7A3344}" type="presOf" srcId="{B702ACD3-7CC5-4C79-BCAA-331F57E1C44D}" destId="{7E7BA242-C2F5-43F0-8819-5953015CB0DA}" srcOrd="0" destOrd="0" presId="urn:microsoft.com/office/officeart/2018/5/layout/IconCircleLabelList"/>
    <dgm:cxn modelId="{D55B2C7D-ACAC-4047-A55D-AAD0F5D10163}" srcId="{B702ACD3-7CC5-4C79-BCAA-331F57E1C44D}" destId="{60B150D9-2CD5-4511-AB56-0E2D08B56931}" srcOrd="1" destOrd="0" parTransId="{A08EB125-099A-4DBC-BC4C-C2C7086690D0}" sibTransId="{413C8A52-322D-4EE8-B1F6-0E628145B151}"/>
    <dgm:cxn modelId="{8AF27688-2D0F-4A49-93E6-EC6D3B32677D}" type="presOf" srcId="{60B150D9-2CD5-4511-AB56-0E2D08B56931}" destId="{8ABA9441-9980-44C8-BC2B-955F9DFDCF7A}" srcOrd="0" destOrd="0" presId="urn:microsoft.com/office/officeart/2018/5/layout/IconCircleLabelList"/>
    <dgm:cxn modelId="{0AA09BFD-2CE2-46AD-BF5B-FC8F98857B2D}" srcId="{B702ACD3-7CC5-4C79-BCAA-331F57E1C44D}" destId="{7F049ADA-82C2-4746-8323-714685433F34}" srcOrd="0" destOrd="0" parTransId="{178EEAA1-FB40-4CCF-9236-E2686FD10C5A}" sibTransId="{4EDFFF12-3B5E-4D8C-879E-8F626286E44E}"/>
    <dgm:cxn modelId="{BA9403CC-D1D3-4FC2-AAC1-F93DD8143ADF}" type="presParOf" srcId="{7E7BA242-C2F5-43F0-8819-5953015CB0DA}" destId="{5CD7C20A-2E3E-4332-A8A3-E17F05AC413F}" srcOrd="0" destOrd="0" presId="urn:microsoft.com/office/officeart/2018/5/layout/IconCircleLabelList"/>
    <dgm:cxn modelId="{FEDC1A65-B7D0-482E-B769-8D44F4B07744}" type="presParOf" srcId="{5CD7C20A-2E3E-4332-A8A3-E17F05AC413F}" destId="{C8E8700D-E64F-46E4-B71B-0CC9D459E071}" srcOrd="0" destOrd="0" presId="urn:microsoft.com/office/officeart/2018/5/layout/IconCircleLabelList"/>
    <dgm:cxn modelId="{E330C7C8-191C-46CF-B051-748F3882D756}" type="presParOf" srcId="{5CD7C20A-2E3E-4332-A8A3-E17F05AC413F}" destId="{BD7A35ED-1C26-419E-B698-A51E47C82647}" srcOrd="1" destOrd="0" presId="urn:microsoft.com/office/officeart/2018/5/layout/IconCircleLabelList"/>
    <dgm:cxn modelId="{00A8BCDF-BEF6-4B18-821E-E706C6FE8C25}" type="presParOf" srcId="{5CD7C20A-2E3E-4332-A8A3-E17F05AC413F}" destId="{CE45F523-8025-4F15-A0D5-E0DC8E8FFEE1}" srcOrd="2" destOrd="0" presId="urn:microsoft.com/office/officeart/2018/5/layout/IconCircleLabelList"/>
    <dgm:cxn modelId="{5D7CB61F-A805-4A1F-AB97-6A236469FBCA}" type="presParOf" srcId="{5CD7C20A-2E3E-4332-A8A3-E17F05AC413F}" destId="{599A03D1-4792-4224-8E61-242130D14AC3}" srcOrd="3" destOrd="0" presId="urn:microsoft.com/office/officeart/2018/5/layout/IconCircleLabelList"/>
    <dgm:cxn modelId="{DD7F86D4-FE2E-4A6B-89AD-3A25405ED04F}" type="presParOf" srcId="{7E7BA242-C2F5-43F0-8819-5953015CB0DA}" destId="{2A6CCF93-AF91-4E3D-B839-70E8596F7A3A}" srcOrd="1" destOrd="0" presId="urn:microsoft.com/office/officeart/2018/5/layout/IconCircleLabelList"/>
    <dgm:cxn modelId="{AE65775F-7C1B-4198-B4D5-729138F962F3}" type="presParOf" srcId="{7E7BA242-C2F5-43F0-8819-5953015CB0DA}" destId="{51DEB478-D72A-4549-B31A-787CAD9861FC}" srcOrd="2" destOrd="0" presId="urn:microsoft.com/office/officeart/2018/5/layout/IconCircleLabelList"/>
    <dgm:cxn modelId="{3364D01E-0F9F-434B-8EA6-80FDD3035984}" type="presParOf" srcId="{51DEB478-D72A-4549-B31A-787CAD9861FC}" destId="{E811731E-835E-47E5-95AE-24E5770322C9}" srcOrd="0" destOrd="0" presId="urn:microsoft.com/office/officeart/2018/5/layout/IconCircleLabelList"/>
    <dgm:cxn modelId="{977F219B-EB49-4006-ABC3-68104547DCC9}" type="presParOf" srcId="{51DEB478-D72A-4549-B31A-787CAD9861FC}" destId="{8D30062F-194F-428C-B4FF-2DB6D0F85196}" srcOrd="1" destOrd="0" presId="urn:microsoft.com/office/officeart/2018/5/layout/IconCircleLabelList"/>
    <dgm:cxn modelId="{19D87554-F925-48FA-8AC3-83B3BB788805}" type="presParOf" srcId="{51DEB478-D72A-4549-B31A-787CAD9861FC}" destId="{87862086-AE0D-443D-B4A8-79D0E17A506A}" srcOrd="2" destOrd="0" presId="urn:microsoft.com/office/officeart/2018/5/layout/IconCircleLabelList"/>
    <dgm:cxn modelId="{EDED7A14-7D91-4FFE-9F56-A9C44F43A0D5}" type="presParOf" srcId="{51DEB478-D72A-4549-B31A-787CAD9861FC}" destId="{8ABA9441-9980-44C8-BC2B-955F9DFDCF7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8700D-E64F-46E4-B71B-0CC9D459E071}">
      <dsp:nvSpPr>
        <dsp:cNvPr id="0" name=""/>
        <dsp:cNvSpPr/>
      </dsp:nvSpPr>
      <dsp:spPr>
        <a:xfrm>
          <a:off x="2490743" y="37566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7A35ED-1C26-419E-B698-A51E47C82647}">
      <dsp:nvSpPr>
        <dsp:cNvPr id="0" name=""/>
        <dsp:cNvSpPr/>
      </dsp:nvSpPr>
      <dsp:spPr>
        <a:xfrm>
          <a:off x="2958743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A03D1-4792-4224-8E61-242130D14AC3}">
      <dsp:nvSpPr>
        <dsp:cNvPr id="0" name=""/>
        <dsp:cNvSpPr/>
      </dsp:nvSpPr>
      <dsp:spPr>
        <a:xfrm>
          <a:off x="1788743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Open Book and unlimited notes</a:t>
          </a:r>
        </a:p>
      </dsp:txBody>
      <dsp:txXfrm>
        <a:off x="1788743" y="3255669"/>
        <a:ext cx="3600000" cy="720000"/>
      </dsp:txXfrm>
    </dsp:sp>
    <dsp:sp modelId="{E811731E-835E-47E5-95AE-24E5770322C9}">
      <dsp:nvSpPr>
        <dsp:cNvPr id="0" name=""/>
        <dsp:cNvSpPr/>
      </dsp:nvSpPr>
      <dsp:spPr>
        <a:xfrm>
          <a:off x="6720743" y="37566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0062F-194F-428C-B4FF-2DB6D0F85196}">
      <dsp:nvSpPr>
        <dsp:cNvPr id="0" name=""/>
        <dsp:cNvSpPr/>
      </dsp:nvSpPr>
      <dsp:spPr>
        <a:xfrm>
          <a:off x="7188743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A9441-9980-44C8-BC2B-955F9DFDCF7A}">
      <dsp:nvSpPr>
        <dsp:cNvPr id="0" name=""/>
        <dsp:cNvSpPr/>
      </dsp:nvSpPr>
      <dsp:spPr>
        <a:xfrm>
          <a:off x="6018743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Electronic devices forbidden</a:t>
          </a:r>
        </a:p>
      </dsp:txBody>
      <dsp:txXfrm>
        <a:off x="6018743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66AB8-F972-4842-B3C0-A2106328E128}" type="datetimeFigureOut">
              <a:rPr lang="en-AU" smtClean="0"/>
              <a:t>11/01/2021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28BD-1650-4F2D-907F-03465ABAF3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79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en-US" altLang="zh-CN" dirty="0"/>
              <a:t>The way of the program (programming language, program, debug, first program...)</a:t>
            </a:r>
          </a:p>
          <a:p>
            <a:pPr marL="542948" indent="-542948"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en-US" altLang="zh-CN" dirty="0"/>
              <a:t>Variables and types (variables, assignments, operators...)</a:t>
            </a:r>
          </a:p>
          <a:p>
            <a:pPr marL="542948" indent="-542948"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en-US" altLang="zh-CN" dirty="0"/>
              <a:t>Void methods (floating-point, classes and methods, parameters...)</a:t>
            </a:r>
          </a:p>
          <a:p>
            <a:pPr marL="542948" indent="-542948"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en-US" altLang="zh-CN" dirty="0"/>
              <a:t>Conditionals and recursion (modulus operator, conditions, recursion...)</a:t>
            </a:r>
          </a:p>
          <a:p>
            <a:pPr marL="542948" indent="-542948"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en-US" altLang="zh-CN" dirty="0" err="1"/>
              <a:t>GridWorld</a:t>
            </a:r>
            <a:r>
              <a:rPr lang="en-US" altLang="zh-CN" dirty="0"/>
              <a:t>: Part 1 (College Board AP Computer Science Case Study)</a:t>
            </a:r>
          </a:p>
          <a:p>
            <a:pPr marL="542948" indent="-542948"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en-US" altLang="zh-CN" dirty="0"/>
              <a:t>Value methods (return values, overloading...)</a:t>
            </a:r>
          </a:p>
          <a:p>
            <a:pPr marL="542948" indent="-542948"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en-US" altLang="zh-CN" dirty="0"/>
              <a:t>Iteration and loops (multiple assignment, while...)</a:t>
            </a:r>
          </a:p>
          <a:p>
            <a:pPr marL="542948" indent="-542948"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en-US" altLang="zh-CN" dirty="0"/>
              <a:t>Strings and things (characters, traversal, String...)</a:t>
            </a:r>
          </a:p>
          <a:p>
            <a:pPr marL="542948" indent="-542948"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en-US" altLang="zh-CN" dirty="0"/>
              <a:t>Mutable objects (packages, instance variables, Objects...)</a:t>
            </a:r>
          </a:p>
          <a:p>
            <a:pPr marL="542948" indent="-542948"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en-US" altLang="zh-CN" dirty="0" err="1"/>
              <a:t>GridWorld</a:t>
            </a:r>
            <a:r>
              <a:rPr lang="en-US" altLang="zh-CN" dirty="0"/>
              <a:t>: Part 2 (College Board AP Computer Science Case Study)</a:t>
            </a:r>
          </a:p>
          <a:p>
            <a:pPr marL="542948" indent="-542948"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en-US" altLang="zh-CN" dirty="0"/>
              <a:t>Create your own objects (class, constructors...)</a:t>
            </a:r>
          </a:p>
          <a:p>
            <a:pPr marL="542948" indent="-542948"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en-US" altLang="zh-CN" dirty="0"/>
              <a:t>Arrays (accessing elements, arrays and objects...)</a:t>
            </a:r>
          </a:p>
          <a:p>
            <a:pPr marL="542948" indent="-542948"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en-US" altLang="zh-CN" dirty="0" err="1"/>
              <a:t>Arragys</a:t>
            </a:r>
            <a:r>
              <a:rPr lang="en-US" altLang="zh-CN" dirty="0"/>
              <a:t> of Objects (Card objects, arrays of cards...)</a:t>
            </a:r>
          </a:p>
          <a:p>
            <a:pPr marL="542948" indent="-542948"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en-US" altLang="zh-CN" dirty="0"/>
              <a:t>Objects of Arrays (Deck class, </a:t>
            </a:r>
            <a:r>
              <a:rPr lang="en-US" altLang="zh-CN" dirty="0" err="1"/>
              <a:t>shuffing</a:t>
            </a:r>
            <a:r>
              <a:rPr lang="en-US" altLang="zh-CN" dirty="0"/>
              <a:t>, sorting...)</a:t>
            </a:r>
          </a:p>
          <a:p>
            <a:pPr marL="542948" indent="-542948"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en-US" altLang="zh-CN" dirty="0"/>
              <a:t>Object-oriented programming (object methods and class methods, inheritance...)</a:t>
            </a:r>
          </a:p>
          <a:p>
            <a:pPr marL="542948" indent="-542948"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en-US" altLang="zh-CN" dirty="0" err="1"/>
              <a:t>GridWorld</a:t>
            </a:r>
            <a:r>
              <a:rPr lang="en-US" altLang="zh-CN" dirty="0"/>
              <a:t>: Part 3 (College Board AP Computer Science Case Study)</a:t>
            </a:r>
          </a:p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9652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7465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2192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2466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335A-2B10-433A-8D61-B10DCD599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CAE1C-1CBC-48E3-ABF9-DB7D14436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DE259-6DFD-4AF5-9593-32EDB8D8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516F-B82C-45F7-A27B-BCD25B4735F6}" type="datetimeFigureOut">
              <a:rPr lang="en-AU" smtClean="0"/>
              <a:t>11/01/2021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40D66-7AC3-4E09-9DE1-A6D3503F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CBB27-85CF-4F86-957C-F6A1B25C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76CE-8D0D-4E17-B116-E41BE0ECA8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110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BE87-C315-46D5-A1C4-69C23E24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A3923-AE0C-4C5D-B4C0-437BAD5C5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AB0EB-AE80-43B2-88D1-AC3042AC5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516F-B82C-45F7-A27B-BCD25B4735F6}" type="datetimeFigureOut">
              <a:rPr lang="en-AU" smtClean="0"/>
              <a:t>11/01/2021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0D0BF-6995-403A-B36A-EF7C7D84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BDFF9-B9CE-451C-9150-D0F8A337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76CE-8D0D-4E17-B116-E41BE0ECA8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501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AD5DE8-8915-4424-8E24-9B59D3CF3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E4618-4855-417A-92D1-9D270D35F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024CB-A7E9-4B15-981A-530052C1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516F-B82C-45F7-A27B-BCD25B4735F6}" type="datetimeFigureOut">
              <a:rPr lang="en-AU" smtClean="0"/>
              <a:t>11/01/2021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B112B-6163-4914-ACCD-96A84912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2D507-843B-41E9-A0F6-448677BA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76CE-8D0D-4E17-B116-E41BE0ECA8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3808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FBDB3-8646-43B1-B99F-B6C78B47E704}" type="datetime1">
              <a:rPr lang="en-US" altLang="zh-CN"/>
              <a:pPr>
                <a:defRPr/>
              </a:pPr>
              <a:t>1/11/2021</a:t>
            </a:fld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1992-2010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F5115-AD61-4DC3-8850-1506BAE5C3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20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CD49-934E-4BC0-AB6B-D77F9F76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8A4CF-D65D-48CE-8C07-9C22FB9C5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588B7-8D47-4C06-ADF2-BEDB5367B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516F-B82C-45F7-A27B-BCD25B4735F6}" type="datetimeFigureOut">
              <a:rPr lang="en-AU" smtClean="0"/>
              <a:t>11/01/2021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480D2-CEFD-4718-ADF0-6BBBB986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FC722-24BC-4F81-BEDB-3E824FB8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76CE-8D0D-4E17-B116-E41BE0ECA8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711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78B5-1B18-4AE7-B7A7-82B6ADFF5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DF24A-C365-44A1-9A2A-02ED59CF2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80F56-1A5E-43FF-BE3A-4892E37F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516F-B82C-45F7-A27B-BCD25B4735F6}" type="datetimeFigureOut">
              <a:rPr lang="en-AU" smtClean="0"/>
              <a:t>11/01/2021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37BC7-E592-48E6-B0AE-CFFE084C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B4276-C619-495E-94F5-2E3113D3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76CE-8D0D-4E17-B116-E41BE0ECA8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90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6692-F852-4FA5-AEEA-EF557CAC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FF78D-F9D3-4764-84F1-171E7EBE7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8B9B0-B732-4DDE-9F54-0ECC5D6AF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ABA4B-6AE5-47B4-B0F0-A8D0A534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516F-B82C-45F7-A27B-BCD25B4735F6}" type="datetimeFigureOut">
              <a:rPr lang="en-AU" smtClean="0"/>
              <a:t>11/01/2021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E52DA-002A-466E-AB11-F7E8952D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2BF42-CEB4-44AB-8911-C901E489D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76CE-8D0D-4E17-B116-E41BE0ECA8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32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B68E-6FF4-41EE-916D-536839510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E0E22-6D93-4AB9-B18D-E2525D0AB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8A1A0-A738-4397-B140-120981DDB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F02-3E1E-4440-BD70-413D0F0F9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8EF0F-8521-4752-822C-47EDA1090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B621F-7D28-41DB-9EA2-43D42D9A2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516F-B82C-45F7-A27B-BCD25B4735F6}" type="datetimeFigureOut">
              <a:rPr lang="en-AU" smtClean="0"/>
              <a:t>11/01/2021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1F0F30-AAB1-45B7-AB2F-5B43CEF8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DB73E-753A-4B37-8B97-55F2615C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76CE-8D0D-4E17-B116-E41BE0ECA8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878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7FCD-12F8-4F5E-B3F0-04E0FFE27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EB72D-5546-4055-9DF9-229CC59B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516F-B82C-45F7-A27B-BCD25B4735F6}" type="datetimeFigureOut">
              <a:rPr lang="en-AU" smtClean="0"/>
              <a:t>11/01/2021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80EDE-E2DC-40E4-95C1-3A4588300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DC200-8D0B-4FCB-A444-7C4939DB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76CE-8D0D-4E17-B116-E41BE0ECA8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311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2C916-4C80-4496-8EFB-C921CB22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516F-B82C-45F7-A27B-BCD25B4735F6}" type="datetimeFigureOut">
              <a:rPr lang="en-AU" smtClean="0"/>
              <a:t>11/01/2021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AAF4F-B2A2-46D3-B55B-E47195AC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F0850-BAA3-43F1-B1E7-BE72970D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76CE-8D0D-4E17-B116-E41BE0ECA8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296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2480-EE01-41B6-840C-A7AF177F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BF5C4-D976-4998-9BD3-E0EACC469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10318-2D15-4925-B85D-63AF198D5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61EF8-9A54-441B-B6C3-E9F7D1F7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516F-B82C-45F7-A27B-BCD25B4735F6}" type="datetimeFigureOut">
              <a:rPr lang="en-AU" smtClean="0"/>
              <a:t>11/01/2021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3FFC1-B181-4D31-AA74-4F4BDD34B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78222-CF22-4BED-8607-143198A4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76CE-8D0D-4E17-B116-E41BE0ECA8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A48D-C7CE-44CD-B6CD-E2106956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32989A-167B-4BFA-BBE4-B4E3CD686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CC231-B27C-4F23-88CA-1C54AE17B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6CAA5-A221-425C-9C15-C9471278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516F-B82C-45F7-A27B-BCD25B4735F6}" type="datetimeFigureOut">
              <a:rPr lang="en-AU" smtClean="0"/>
              <a:t>11/01/2021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D14D4-704B-4AF3-B7D4-C9E273DC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D46E0-003B-4B87-AC7D-0D274EEE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76CE-8D0D-4E17-B116-E41BE0ECA8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122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162A8B-DA20-4ED7-9205-122FF6A06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80A9C-DB00-43EF-BF8F-A9C5AC8B4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2E90-311D-46E1-BDAB-2ACDB504C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9516F-B82C-45F7-A27B-BCD25B4735F6}" type="datetimeFigureOut">
              <a:rPr lang="en-AU" smtClean="0"/>
              <a:t>11/01/2021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3AE06-4B32-4753-B64C-556F5557C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F793D-FBF5-4325-BBB3-9EC81080D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E76CE-8D0D-4E17-B116-E41BE0ECA8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012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aoy6@sustc.edu.cn" TargetMode="External"/><Relationship Id="rId2" Type="http://schemas.openxmlformats.org/officeDocument/2006/relationships/hyperlink" Target="mailto:aghandar@sustech.edu.c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introcs.cs.princeton.edu/java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hws.edu/javanotes8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b.sustech.edu.c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hall.sustech.edu.cn/new/index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4BA9-B09F-1D4E-A418-F1E7C020A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Course Staff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CAE4A-211F-8B43-8BCC-0DC9149D9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dirty="0"/>
              <a:t>Lecturer: Adam </a:t>
            </a:r>
            <a:r>
              <a:rPr lang="en-US" dirty="0" err="1"/>
              <a:t>Ghandar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aghandar@sustech.edu.cn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Tutor: </a:t>
            </a:r>
            <a:r>
              <a:rPr lang="zh-CN" altLang="en-US" dirty="0">
                <a:latin typeface="Calibri" pitchFamily="34" charset="0"/>
                <a:ea typeface="黑体" pitchFamily="49" charset="-122"/>
              </a:rPr>
              <a:t>赵耀</a:t>
            </a:r>
            <a:r>
              <a:rPr lang="en-US" altLang="zh-CN" dirty="0">
                <a:latin typeface="Calibri" pitchFamily="34" charset="0"/>
                <a:ea typeface="黑体" pitchFamily="49" charset="-122"/>
              </a:rPr>
              <a:t>(ZHAO Yao)</a:t>
            </a:r>
            <a:r>
              <a:rPr lang="zh-CN" altLang="en-US" dirty="0">
                <a:latin typeface="Calibri" pitchFamily="34" charset="0"/>
                <a:ea typeface="黑体" pitchFamily="49" charset="-122"/>
              </a:rPr>
              <a:t>老师</a:t>
            </a:r>
            <a:endParaRPr lang="en-US" altLang="zh-CN" dirty="0">
              <a:latin typeface="Calibri" pitchFamily="34" charset="0"/>
              <a:ea typeface="黑体" pitchFamily="49" charset="-122"/>
            </a:endParaRPr>
          </a:p>
          <a:p>
            <a:pPr lvl="1"/>
            <a:r>
              <a:rPr lang="en-US" altLang="zh-CN" dirty="0">
                <a:latin typeface="Calibri" pitchFamily="34" charset="0"/>
                <a:ea typeface="黑体" pitchFamily="49" charset="-122"/>
                <a:hlinkClick r:id="rId3"/>
              </a:rPr>
              <a:t>zhaoy6@sustech.edu.cn</a:t>
            </a:r>
            <a:endParaRPr lang="en-US" altLang="zh-CN" dirty="0">
              <a:latin typeface="Calibri" pitchFamily="34" charset="0"/>
              <a:ea typeface="黑体" pitchFamily="49" charset="-122"/>
            </a:endParaRPr>
          </a:p>
          <a:p>
            <a:pPr lvl="1"/>
            <a:endParaRPr lang="en-US" altLang="zh-CN" dirty="0">
              <a:latin typeface="Calibri" pitchFamily="34" charset="0"/>
              <a:ea typeface="黑体" pitchFamily="49" charset="-122"/>
            </a:endParaRPr>
          </a:p>
          <a:p>
            <a:r>
              <a:rPr lang="en-US" dirty="0"/>
              <a:t>Course structure</a:t>
            </a:r>
          </a:p>
          <a:p>
            <a:pPr lvl="1"/>
            <a:r>
              <a:rPr lang="en-US" dirty="0"/>
              <a:t>Lectures</a:t>
            </a:r>
          </a:p>
          <a:p>
            <a:pPr lvl="1"/>
            <a:r>
              <a:rPr lang="en-US" dirty="0"/>
              <a:t>Labs</a:t>
            </a:r>
          </a:p>
        </p:txBody>
      </p:sp>
    </p:spTree>
    <p:extLst>
      <p:ext uri="{BB962C8B-B14F-4D97-AF65-F5344CB8AC3E}">
        <p14:creationId xmlns:p14="http://schemas.microsoft.com/office/powerpoint/2010/main" val="109516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555" y="1204912"/>
            <a:ext cx="85725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bject 3"/>
          <p:cNvSpPr txBox="1"/>
          <p:nvPr/>
        </p:nvSpPr>
        <p:spPr>
          <a:xfrm>
            <a:off x="1996440" y="164140"/>
            <a:ext cx="2956222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67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rgbClr val="464646"/>
                </a:solidFill>
                <a:latin typeface="Calibri"/>
                <a:cs typeface="Calibri"/>
              </a:rPr>
              <a:t>Text A</a:t>
            </a:r>
            <a:endParaRPr sz="4000" b="1" dirty="0">
              <a:solidFill>
                <a:srgbClr val="464646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6594" y="1924675"/>
            <a:ext cx="2924660" cy="373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17"/>
              </a:lnSpc>
              <a:spcBef>
                <a:spcPct val="0"/>
              </a:spcBef>
              <a:spcAft>
                <a:spcPct val="0"/>
              </a:spcAft>
            </a:pPr>
            <a:r>
              <a:rPr sz="2800" dirty="0">
                <a:solidFill>
                  <a:srgbClr val="000000"/>
                </a:solidFill>
                <a:latin typeface="Calibri"/>
                <a:cs typeface="Calibri"/>
              </a:rPr>
              <a:t>Textbook</a:t>
            </a:r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 A</a:t>
            </a:r>
            <a:r>
              <a:rPr sz="2800" dirty="0">
                <a:solidFill>
                  <a:srgbClr val="000000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53795" y="2451855"/>
            <a:ext cx="4076717" cy="269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83"/>
              </a:lnSpc>
              <a:spcBef>
                <a:spcPct val="0"/>
              </a:spcBef>
              <a:spcAft>
                <a:spcPct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Robert </a:t>
            </a:r>
            <a:r>
              <a:rPr sz="2000" dirty="0" err="1">
                <a:solidFill>
                  <a:srgbClr val="000000"/>
                </a:solidFill>
                <a:latin typeface="Calibri"/>
                <a:cs typeface="Calibri"/>
              </a:rPr>
              <a:t>Sedgewick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 &amp; Kevin Wayne: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53794" y="2890953"/>
            <a:ext cx="4251102" cy="1502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34"/>
              </a:lnSpc>
              <a:spcBef>
                <a:spcPct val="0"/>
              </a:spcBef>
              <a:spcAft>
                <a:spcPct val="0"/>
              </a:spcAft>
            </a:pPr>
            <a:r>
              <a:rPr sz="3200" dirty="0">
                <a:solidFill>
                  <a:srgbClr val="000000"/>
                </a:solidFill>
                <a:latin typeface="Calibri"/>
                <a:cs typeface="Calibri"/>
              </a:rPr>
              <a:t>Computer Science: An</a:t>
            </a:r>
          </a:p>
          <a:p>
            <a:pPr>
              <a:lnSpc>
                <a:spcPts val="3334"/>
              </a:lnSpc>
              <a:spcBef>
                <a:spcPts val="939"/>
              </a:spcBef>
              <a:spcAft>
                <a:spcPct val="0"/>
              </a:spcAft>
            </a:pPr>
            <a:r>
              <a:rPr sz="3200" dirty="0">
                <a:solidFill>
                  <a:srgbClr val="000000"/>
                </a:solidFill>
                <a:latin typeface="Calibri"/>
                <a:cs typeface="Calibri"/>
              </a:rPr>
              <a:t>Interdisciplinary</a:t>
            </a:r>
          </a:p>
          <a:p>
            <a:pPr>
              <a:lnSpc>
                <a:spcPts val="3334"/>
              </a:lnSpc>
              <a:spcBef>
                <a:spcPts val="889"/>
              </a:spcBef>
              <a:spcAft>
                <a:spcPct val="0"/>
              </a:spcAft>
            </a:pPr>
            <a:r>
              <a:rPr sz="3200" dirty="0">
                <a:solidFill>
                  <a:srgbClr val="000000"/>
                </a:solidFill>
                <a:latin typeface="Calibri"/>
                <a:cs typeface="Calibri"/>
              </a:rPr>
              <a:t>Approach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53794" y="4544276"/>
            <a:ext cx="3746316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>
                <a:solidFill>
                  <a:srgbClr val="000000"/>
                </a:solidFill>
                <a:latin typeface="Calibri"/>
                <a:cs typeface="Calibri"/>
              </a:rPr>
              <a:t>2016 Addison-Wesley Professional,</a:t>
            </a:r>
          </a:p>
          <a:p>
            <a:pPr>
              <a:lnSpc>
                <a:spcPts val="1875"/>
              </a:lnSpc>
              <a:spcBef>
                <a:spcPts val="500"/>
              </a:spcBef>
              <a:spcAft>
                <a:spcPct val="0"/>
              </a:spcAft>
            </a:pPr>
            <a:r>
              <a:rPr>
                <a:solidFill>
                  <a:srgbClr val="000000"/>
                </a:solidFill>
                <a:latin typeface="Calibri"/>
                <a:cs typeface="Calibri"/>
              </a:rPr>
              <a:t>Pearson</a:t>
            </a:r>
          </a:p>
        </p:txBody>
      </p:sp>
    </p:spTree>
    <p:extLst>
      <p:ext uri="{BB962C8B-B14F-4D97-AF65-F5344CB8AC3E}">
        <p14:creationId xmlns:p14="http://schemas.microsoft.com/office/powerpoint/2010/main" val="158111967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7797552" cy="762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Alternative Short Version (first part of the previous book)</a:t>
            </a: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752600"/>
            <a:ext cx="394335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1" y="1752600"/>
            <a:ext cx="3967843" cy="4800600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1146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923026" y="267419"/>
            <a:ext cx="10345948" cy="6590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9226" y="0"/>
            <a:ext cx="9507399" cy="1269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3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2060"/>
                </a:solidFill>
                <a:latin typeface="Consolas"/>
                <a:cs typeface="Consolas"/>
              </a:rPr>
              <a:t>Website for the textbook</a:t>
            </a:r>
          </a:p>
          <a:p>
            <a:pPr>
              <a:lnSpc>
                <a:spcPts val="3334"/>
              </a:lnSpc>
              <a:spcBef>
                <a:spcPct val="0"/>
              </a:spcBef>
              <a:spcAft>
                <a:spcPct val="0"/>
              </a:spcAft>
            </a:pPr>
            <a:r>
              <a:rPr sz="3200" dirty="0">
                <a:solidFill>
                  <a:srgbClr val="002060"/>
                </a:solidFill>
                <a:latin typeface="Consolas"/>
                <a:cs typeface="Consolas"/>
                <a:hlinkClick r:id="rId3"/>
              </a:rPr>
              <a:t>http://introcs.cs.princeton.edu/java/</a:t>
            </a:r>
            <a:endParaRPr lang="en-AU" sz="3200" dirty="0">
              <a:solidFill>
                <a:srgbClr val="002060"/>
              </a:solidFill>
              <a:latin typeface="Consolas"/>
              <a:cs typeface="Consolas"/>
            </a:endParaRPr>
          </a:p>
          <a:p>
            <a:pPr>
              <a:lnSpc>
                <a:spcPts val="3334"/>
              </a:lnSpc>
              <a:spcBef>
                <a:spcPct val="0"/>
              </a:spcBef>
              <a:spcAft>
                <a:spcPct val="0"/>
              </a:spcAft>
            </a:pPr>
            <a:r>
              <a:rPr lang="en-AU" sz="3200" dirty="0">
                <a:solidFill>
                  <a:srgbClr val="002060"/>
                </a:solidFill>
                <a:latin typeface="Consolas"/>
                <a:cs typeface="Consolas"/>
              </a:rPr>
              <a:t>You can refer to the code and slides here</a:t>
            </a:r>
            <a:endParaRPr sz="3200" dirty="0">
              <a:solidFill>
                <a:srgbClr val="00206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2393282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 txBox="1"/>
          <p:nvPr/>
        </p:nvSpPr>
        <p:spPr>
          <a:xfrm>
            <a:off x="1996440" y="164140"/>
            <a:ext cx="2956222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67"/>
              </a:lnSpc>
              <a:spcBef>
                <a:spcPct val="0"/>
              </a:spcBef>
              <a:spcAft>
                <a:spcPct val="0"/>
              </a:spcAft>
            </a:pPr>
            <a:r>
              <a:rPr sz="4000" b="1" dirty="0">
                <a:solidFill>
                  <a:srgbClr val="464646"/>
                </a:solidFill>
                <a:latin typeface="Calibri"/>
                <a:cs typeface="Calibri"/>
              </a:rPr>
              <a:t>Text</a:t>
            </a:r>
            <a:r>
              <a:rPr lang="en-US" sz="4000" b="1" dirty="0">
                <a:solidFill>
                  <a:srgbClr val="464646"/>
                </a:solidFill>
                <a:latin typeface="Calibri"/>
                <a:cs typeface="Calibri"/>
              </a:rPr>
              <a:t> B</a:t>
            </a:r>
            <a:endParaRPr sz="4000" b="1" dirty="0">
              <a:solidFill>
                <a:srgbClr val="464646"/>
              </a:solidFill>
              <a:latin typeface="Calibri"/>
              <a:cs typeface="Calibri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1676400" y="914400"/>
            <a:ext cx="10134768" cy="373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17"/>
              </a:lnSpc>
            </a:pPr>
            <a:r>
              <a:rPr sz="1950" dirty="0">
                <a:solidFill>
                  <a:srgbClr val="2DA2BF"/>
                </a:solidFill>
                <a:latin typeface="WIWWKP+Wingdings3"/>
                <a:cs typeface="WIWWKP+Wingdings3"/>
              </a:rPr>
              <a:t></a:t>
            </a:r>
            <a:r>
              <a:rPr sz="1950" spc="492" dirty="0">
                <a:solidFill>
                  <a:srgbClr val="2DA2BF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It is an online book</a:t>
            </a:r>
            <a:r>
              <a:rPr sz="28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12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Thanks 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David J. Eck from Hobart and William Smith Colleges</a:t>
            </a:r>
            <a:r>
              <a:rPr sz="2800" dirty="0">
                <a:solidFill>
                  <a:srgbClr val="000000"/>
                </a:solidFill>
                <a:latin typeface="Calibri"/>
                <a:cs typeface="Calibri"/>
              </a:rPr>
              <a:t>):</a:t>
            </a:r>
          </a:p>
        </p:txBody>
      </p:sp>
      <p:sp>
        <p:nvSpPr>
          <p:cNvPr id="9" name="object 5"/>
          <p:cNvSpPr txBox="1"/>
          <p:nvPr/>
        </p:nvSpPr>
        <p:spPr>
          <a:xfrm>
            <a:off x="2057401" y="1524001"/>
            <a:ext cx="838200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34"/>
              </a:lnSpc>
            </a:pPr>
            <a:r>
              <a:rPr lang="en-US" sz="3200" dirty="0">
                <a:solidFill>
                  <a:srgbClr val="7030A0"/>
                </a:solidFill>
                <a:latin typeface="Consolas"/>
                <a:cs typeface="Consolas"/>
                <a:hlinkClick r:id="rId3"/>
              </a:rPr>
              <a:t>http://math.hws.edu/javanotes8/</a:t>
            </a:r>
            <a:endParaRPr lang="en-US" sz="3200" dirty="0">
              <a:solidFill>
                <a:srgbClr val="7030A0"/>
              </a:solidFill>
              <a:latin typeface="Consolas"/>
              <a:cs typeface="Consolas"/>
            </a:endParaRP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1" y="2590801"/>
            <a:ext cx="6257925" cy="3876675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7705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6889" y="504825"/>
            <a:ext cx="8658225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0011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EC85-523D-1247-91B0-A75DB3454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Java How to Program (any edition)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812976-A357-0246-9ED4-F74F697F8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95" r="-2" b="12822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94383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1" y="3148330"/>
            <a:ext cx="2971799" cy="3709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1" y="2057401"/>
            <a:ext cx="2862931" cy="381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84982" y="2"/>
            <a:ext cx="3183018" cy="411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9D71DE-8CF8-4398-ACB5-EAD7586B4E9B}"/>
              </a:ext>
            </a:extLst>
          </p:cNvPr>
          <p:cNvSpPr txBox="1"/>
          <p:nvPr/>
        </p:nvSpPr>
        <p:spPr>
          <a:xfrm>
            <a:off x="838201" y="561975"/>
            <a:ext cx="4819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Additional reading about programming and computing to assist your development as a computing professional…</a:t>
            </a:r>
          </a:p>
          <a:p>
            <a:endParaRPr lang="en-AU" dirty="0"/>
          </a:p>
          <a:p>
            <a:r>
              <a:rPr lang="en-AU" dirty="0"/>
              <a:t>There are others that we may mention during this course…</a:t>
            </a:r>
          </a:p>
        </p:txBody>
      </p:sp>
    </p:spTree>
    <p:extLst>
      <p:ext uri="{BB962C8B-B14F-4D97-AF65-F5344CB8AC3E}">
        <p14:creationId xmlns:p14="http://schemas.microsoft.com/office/powerpoint/2010/main" val="2524577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600" dirty="0"/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pPr marL="365125" lvl="1" indent="-255588">
              <a:spcBef>
                <a:spcPts val="2400"/>
              </a:spcBef>
              <a:buSzPct val="68000"/>
              <a:buNone/>
            </a:pPr>
            <a:r>
              <a:rPr lang="en-US" altLang="zh-CN" sz="2600"/>
              <a:t>  	Cay Horstmann. Java Concepts, Late Objects, 3e, Wiley 2018</a:t>
            </a:r>
          </a:p>
          <a:p>
            <a:pPr marL="365125" lvl="1" indent="-255588">
              <a:spcBef>
                <a:spcPts val="2400"/>
              </a:spcBef>
              <a:buSzPct val="68000"/>
              <a:buNone/>
            </a:pPr>
            <a:r>
              <a:rPr lang="en-US" altLang="zh-CN" sz="2600"/>
              <a:t>   </a:t>
            </a:r>
          </a:p>
          <a:p>
            <a:pPr marL="365125" lvl="1" indent="-255588">
              <a:spcBef>
                <a:spcPts val="2400"/>
              </a:spcBef>
              <a:buSzPct val="68000"/>
              <a:buNone/>
            </a:pPr>
            <a:r>
              <a:rPr lang="en-US" altLang="zh-CN" sz="2600"/>
              <a:t>	Robert C. Martin. Clean Code: A Handbook of Agile Software Craftsmanship. Prentice Hall,  Pearson, 2009</a:t>
            </a:r>
          </a:p>
          <a:p>
            <a:pPr marL="365125" lvl="1" indent="-255588">
              <a:spcBef>
                <a:spcPts val="2400"/>
              </a:spcBef>
              <a:buSzPct val="68000"/>
              <a:buNone/>
            </a:pPr>
            <a:endParaRPr lang="en-US" altLang="zh-CN" sz="2600"/>
          </a:p>
          <a:p>
            <a:pPr marL="365125" lvl="1" indent="-255588">
              <a:spcBef>
                <a:spcPts val="2400"/>
              </a:spcBef>
              <a:buSzPct val="68000"/>
              <a:buNone/>
            </a:pPr>
            <a:r>
              <a:rPr lang="en-US" altLang="zh-CN" sz="2600"/>
              <a:t>   	John Ousterhout. A Philosophy of Software Design. Yaknyam Press, 2018</a:t>
            </a:r>
          </a:p>
        </p:txBody>
      </p:sp>
    </p:spTree>
    <p:extLst>
      <p:ext uri="{BB962C8B-B14F-4D97-AF65-F5344CB8AC3E}">
        <p14:creationId xmlns:p14="http://schemas.microsoft.com/office/powerpoint/2010/main" val="2886036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64C7-B0B1-4480-8886-79E4A6926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3C751-135C-49CA-B74A-2DBF890C5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Most ideas will be covered in class but some details might be skipped. These details are covered in the required reading.</a:t>
            </a:r>
          </a:p>
          <a:p>
            <a:r>
              <a:rPr lang="en-AU" dirty="0"/>
              <a:t>Assignments and project should be done individually although group discussions are allowed</a:t>
            </a:r>
          </a:p>
          <a:p>
            <a:r>
              <a:rPr lang="en-AU" dirty="0"/>
              <a:t>Any dishonest behaviour and cheating in assignments will be dealt with severely</a:t>
            </a:r>
          </a:p>
          <a:p>
            <a:r>
              <a:rPr lang="en-AU" dirty="0"/>
              <a:t>If you get an idea for a solution from others or online you must acknowledge the source in your submission</a:t>
            </a:r>
          </a:p>
        </p:txBody>
      </p:sp>
    </p:spTree>
    <p:extLst>
      <p:ext uri="{BB962C8B-B14F-4D97-AF65-F5344CB8AC3E}">
        <p14:creationId xmlns:p14="http://schemas.microsoft.com/office/powerpoint/2010/main" val="112834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E9BF-A0AC-4234-87CE-FF29A5307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Plagiarism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93A5-09DA-4D60-8523-3D07DF7E4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15877A-019C-462A-97C5-C376E06F6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7727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4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FA28-6608-6540-A8B4-DD59A2775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pic>
        <p:nvPicPr>
          <p:cNvPr id="5" name="Content Placeholder 4" descr="A picture containing screenshot, player, computer&#10;&#10;Description automatically generated">
            <a:extLst>
              <a:ext uri="{FF2B5EF4-FFF2-40B4-BE49-F238E27FC236}">
                <a16:creationId xmlns:a16="http://schemas.microsoft.com/office/drawing/2014/main" id="{DA32D2B4-ADC1-6D40-BBD5-7F0E4BDF0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3600" y="3132666"/>
            <a:ext cx="5842000" cy="2387600"/>
          </a:xfrm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6625AB58-F9E5-3A4A-98D3-DEE34FB1E67F}"/>
              </a:ext>
            </a:extLst>
          </p:cNvPr>
          <p:cNvSpPr/>
          <p:nvPr/>
        </p:nvSpPr>
        <p:spPr>
          <a:xfrm>
            <a:off x="8983131" y="4001295"/>
            <a:ext cx="1219200" cy="82973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D36C9D3D-651F-BA4F-89A4-01AE58E84944}"/>
              </a:ext>
            </a:extLst>
          </p:cNvPr>
          <p:cNvSpPr/>
          <p:nvPr/>
        </p:nvSpPr>
        <p:spPr>
          <a:xfrm rot="10800000">
            <a:off x="4495800" y="4001294"/>
            <a:ext cx="1219200" cy="82973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BB6BCB-E718-584E-BB1F-FA82070890BE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11167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“Blackboard” 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http://bb.sustech.edu.cn</a:t>
            </a:r>
            <a:r>
              <a:rPr lang="en-US" dirty="0"/>
              <a:t> or via </a:t>
            </a:r>
            <a:r>
              <a:rPr lang="en-US" dirty="0" err="1"/>
              <a:t>Ehall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http://ehall.sustech.edu.cn/new/index.html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29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10F4C-29A6-4295-81F6-0DB2EB2A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okay and what is not okay?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D40DE-CF34-41D8-BE06-5B526E735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8473C3-FD87-4B0F-8D94-89D3393A1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306" y="1371833"/>
            <a:ext cx="9551894" cy="512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7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0B8B-6090-4959-9095-5740F6E4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okay and what is not okay?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D01EA-DC37-48A0-873E-7F885DDF3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6481B-8371-42C9-BEC8-DA76E6287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340" y="1690688"/>
            <a:ext cx="4905337" cy="475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75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7920-38CA-4C8C-8131-4F7B7F0BF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Important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34A5A-9742-4B2E-916E-80210CE98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If you are having trouble to understand something as a question in class.</a:t>
            </a:r>
          </a:p>
          <a:p>
            <a:endParaRPr lang="en-AU" dirty="0"/>
          </a:p>
          <a:p>
            <a:r>
              <a:rPr lang="en-AU" dirty="0"/>
              <a:t>The lecture slides and other materials are in progress. If you have a suggestion please email. Your classmates and future students will thank you.</a:t>
            </a:r>
          </a:p>
        </p:txBody>
      </p:sp>
    </p:spTree>
    <p:extLst>
      <p:ext uri="{BB962C8B-B14F-4D97-AF65-F5344CB8AC3E}">
        <p14:creationId xmlns:p14="http://schemas.microsoft.com/office/powerpoint/2010/main" val="2788897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B2D1-9C66-49B7-AC6E-8AA9FDFE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will I learn in this course?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91A8C-6822-45BE-A916-08FC81FAF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Design principles and good software design</a:t>
            </a:r>
          </a:p>
          <a:p>
            <a:r>
              <a:rPr lang="en-AU" dirty="0"/>
              <a:t>Programming concepts and OO programming</a:t>
            </a:r>
          </a:p>
          <a:p>
            <a:r>
              <a:rPr lang="en-AU" dirty="0"/>
              <a:t>Using Java to solve real world problems efficiently</a:t>
            </a:r>
          </a:p>
          <a:p>
            <a:r>
              <a:rPr lang="en-AU" dirty="0"/>
              <a:t>Compared with introduction programming courses we will cover methodologies and patterns that are useful in large scale problem solving </a:t>
            </a:r>
          </a:p>
          <a:p>
            <a:r>
              <a:rPr lang="en-AU" dirty="0"/>
              <a:t>Some background from CS102A and CS102B is assumed</a:t>
            </a:r>
          </a:p>
        </p:txBody>
      </p:sp>
    </p:spTree>
    <p:extLst>
      <p:ext uri="{BB962C8B-B14F-4D97-AF65-F5344CB8AC3E}">
        <p14:creationId xmlns:p14="http://schemas.microsoft.com/office/powerpoint/2010/main" val="15364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BFB5-F6AC-4317-9E62-0D833575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B291-F642-4D7C-98C8-CC1BC03CB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Participation: 10%</a:t>
            </a:r>
          </a:p>
          <a:p>
            <a:r>
              <a:rPr lang="en-AU" dirty="0"/>
              <a:t>Project 20% </a:t>
            </a:r>
            <a:r>
              <a:rPr lang="en-AU" i="1" dirty="0"/>
              <a:t>(release in approx. week 6)</a:t>
            </a:r>
          </a:p>
          <a:p>
            <a:r>
              <a:rPr lang="en-AU" dirty="0"/>
              <a:t>Presentation 10% </a:t>
            </a:r>
            <a:r>
              <a:rPr lang="en-AU" i="1" dirty="0"/>
              <a:t>(about project)</a:t>
            </a:r>
          </a:p>
          <a:p>
            <a:r>
              <a:rPr lang="en-AU" dirty="0" err="1"/>
              <a:t>Pracs</a:t>
            </a:r>
            <a:r>
              <a:rPr lang="en-AU" dirty="0"/>
              <a:t>: 10% </a:t>
            </a:r>
            <a:r>
              <a:rPr lang="en-AU" i="1" dirty="0"/>
              <a:t>(1 mark for each completed successfully up to a max of 10)</a:t>
            </a:r>
          </a:p>
          <a:p>
            <a:r>
              <a:rPr lang="en-AU" dirty="0"/>
              <a:t>Assignments 10% </a:t>
            </a:r>
            <a:r>
              <a:rPr lang="en-AU" i="1" dirty="0"/>
              <a:t>(2 assignments)</a:t>
            </a:r>
          </a:p>
          <a:p>
            <a:r>
              <a:rPr lang="en-AU" dirty="0"/>
              <a:t>Mid term 10%</a:t>
            </a:r>
          </a:p>
          <a:p>
            <a:r>
              <a:rPr lang="en-AU" dirty="0"/>
              <a:t>Final exam 30%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826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0AA9-6A7F-FC47-9527-C98B9E77D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9" y="387350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/>
              <a:t>Exam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C5DB8E-1459-43C8-B0CD-DEF678F0DC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8103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47F3-C39E-8446-98BA-A2EA4072A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Grades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B1B57-D763-DB44-943F-B5DC1CE0A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Your marks can be checked online</a:t>
            </a:r>
          </a:p>
          <a:p>
            <a:r>
              <a:rPr lang="en-US" dirty="0"/>
              <a:t>Any queries should be directed to the Lecturer via email clearly stating your student id the assignment and question</a:t>
            </a:r>
          </a:p>
          <a:p>
            <a:r>
              <a:rPr lang="en-US" dirty="0"/>
              <a:t>Extensions or requests for special consideration should where possible be supported by documentation and submitted in advance</a:t>
            </a:r>
          </a:p>
          <a:p>
            <a:r>
              <a:rPr lang="en-US" dirty="0"/>
              <a:t>Participation will be graded by looking at your posts in the forum and attendance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2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8C03-D2FE-3644-9D6D-DFB3F849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Course Forums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9DC09-7A4B-E842-B95C-769B5ECFA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questions and discussion about the course work can be undertaken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E7760-262F-9049-AB14-C04B4D57B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6365"/>
            <a:ext cx="12192000" cy="380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2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7F4B-0ED3-F245-89DA-DA0967688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21A95-2A74-494E-91FC-497D3932B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9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dirty="0"/>
              <a:t>This course aims to provide a deeper understanding of programming and new topics in computer application system design, especially data processing, GUI implementations, stream processing, program evaluation, </a:t>
            </a:r>
            <a:r>
              <a:rPr lang="en-AU" dirty="0" err="1"/>
              <a:t>regexp</a:t>
            </a:r>
            <a:r>
              <a:rPr lang="en-AU" dirty="0"/>
              <a:t> application and other advanced programming topics &amp; skills useful for scientific &amp; engineering students. You will learn how to use java programming to develop software that can solve practical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15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FA04-1079-8E47-84AC-50CABC2A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4630E-831A-2C45-BF7F-367BDC888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AU" sz="2000"/>
              <a:t>On completion of this course, students should be able to:</a:t>
            </a:r>
          </a:p>
          <a:p>
            <a:pPr lvl="1"/>
            <a:r>
              <a:rPr lang="en-AU" sz="2000"/>
              <a:t>Understand design principles and good practices in software application design.</a:t>
            </a:r>
          </a:p>
          <a:p>
            <a:pPr lvl="1"/>
            <a:r>
              <a:rPr lang="en-AU" sz="2000"/>
              <a:t>Apply programming concepts from object-oriented programming. </a:t>
            </a:r>
          </a:p>
          <a:p>
            <a:pPr lvl="1"/>
            <a:r>
              <a:rPr lang="en-AU" sz="2000"/>
              <a:t>Use Java to solve real world problems effectively and efficiently.</a:t>
            </a:r>
          </a:p>
          <a:p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EFDA3F-E17F-4ADB-99AA-D69357ABE9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39" r="2803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87810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C72B-1936-F74A-BCE0-C74427E2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E8314-B276-984C-9991-F5C7C2E92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/>
              <a:t>Information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Data and IO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Design paradigms, OOP, practical programming in Java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Collections and generic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Advanced programming techniques (nested classes, anonymous classes, inheritance and polymorphism, Streams, regex, reflection and more)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Graphical User Interfaces (GUI) with JavaFX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Client server 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Multithreading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Data persistence including databases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Java Virtual Machine (JVM)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Testing and test driven development </a:t>
            </a:r>
          </a:p>
          <a:p>
            <a:pPr marL="514350" indent="-514350">
              <a:buFont typeface="+mj-lt"/>
              <a:buAutoNum type="arabicPeriod"/>
            </a:pPr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86880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922</Words>
  <Application>Microsoft Office PowerPoint</Application>
  <PresentationFormat>Widescreen</PresentationFormat>
  <Paragraphs>114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WIWWKP+Wingdings3</vt:lpstr>
      <vt:lpstr>Arial</vt:lpstr>
      <vt:lpstr>Calibri</vt:lpstr>
      <vt:lpstr>Calibri Light</vt:lpstr>
      <vt:lpstr>Consolas</vt:lpstr>
      <vt:lpstr>Times New Roman</vt:lpstr>
      <vt:lpstr>Office Theme</vt:lpstr>
      <vt:lpstr>Course Staff</vt:lpstr>
      <vt:lpstr>Course website</vt:lpstr>
      <vt:lpstr>Assessment</vt:lpstr>
      <vt:lpstr>Exam</vt:lpstr>
      <vt:lpstr>Grades </vt:lpstr>
      <vt:lpstr>Online Course Forums</vt:lpstr>
      <vt:lpstr>Course Objectives</vt:lpstr>
      <vt:lpstr>Outcomes</vt:lpstr>
      <vt:lpstr>Topics Covered</vt:lpstr>
      <vt:lpstr>PowerPoint Presentation</vt:lpstr>
      <vt:lpstr>Alternative Short Version (first part of the previous book)</vt:lpstr>
      <vt:lpstr>PowerPoint Presentation</vt:lpstr>
      <vt:lpstr>PowerPoint Presentation</vt:lpstr>
      <vt:lpstr>PowerPoint Presentation</vt:lpstr>
      <vt:lpstr>Java How to Program (any edition)</vt:lpstr>
      <vt:lpstr>PowerPoint Presentation</vt:lpstr>
      <vt:lpstr>References:</vt:lpstr>
      <vt:lpstr>Important</vt:lpstr>
      <vt:lpstr>Plagiarism Policy</vt:lpstr>
      <vt:lpstr>What is okay and what is not okay?</vt:lpstr>
      <vt:lpstr>What is okay and what is not okay?</vt:lpstr>
      <vt:lpstr>Important message</vt:lpstr>
      <vt:lpstr>What will I learn in this course?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Staff</dc:title>
  <dc:creator>Adam Ghandar G</dc:creator>
  <cp:lastModifiedBy>Adam Ghandar G</cp:lastModifiedBy>
  <cp:revision>1</cp:revision>
  <dcterms:created xsi:type="dcterms:W3CDTF">2021-01-11T06:50:34Z</dcterms:created>
  <dcterms:modified xsi:type="dcterms:W3CDTF">2021-01-11T06:51:09Z</dcterms:modified>
</cp:coreProperties>
</file>