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763" r:id="rId12"/>
    <p:sldId id="266" r:id="rId13"/>
    <p:sldId id="26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272" y="48"/>
      </p:cViewPr>
      <p:guideLst>
        <p:guide orient="horz" pos="21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CA0B2-FDDC-407E-B7CE-A274597D20A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7E47A-B0E7-4E31-B5F2-C1D75A62E6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5F82-C8E8-4CEB-9A63-C5B4E869B27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1DB9-C0DC-4999-9454-510995E3F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5F82-C8E8-4CEB-9A63-C5B4E869B27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1DB9-C0DC-4999-9454-510995E3F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5F82-C8E8-4CEB-9A63-C5B4E869B27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1DB9-C0DC-4999-9454-510995E3F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5F82-C8E8-4CEB-9A63-C5B4E869B27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1DB9-C0DC-4999-9454-510995E3F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0" y="838200"/>
            <a:ext cx="12192000" cy="5638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53200"/>
            <a:ext cx="28448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4BAC63C-A2EE-48A0-907B-D2BEF6533660}" type="slidenum">
              <a:rPr lang="en-US" b="1" smtClean="0">
                <a:solidFill>
                  <a:srgbClr val="000000"/>
                </a:solidFill>
                <a:ea typeface="MS PGothic" panose="020B0600070205080204" charset="-128"/>
              </a:rPr>
              <a:t>‹#›</a:t>
            </a:fld>
            <a:endParaRPr lang="en-US" b="1" dirty="0">
              <a:solidFill>
                <a:srgbClr val="000000"/>
              </a:solidFill>
              <a:ea typeface="MS PGothic" panose="020B0600070205080204" charset="-128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0" y="838200"/>
            <a:ext cx="12192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53200"/>
            <a:ext cx="28448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4BAC63C-A2EE-48A0-907B-D2BEF6533660}" type="slidenum">
              <a:rPr lang="en-US" b="1" smtClean="0">
                <a:solidFill>
                  <a:srgbClr val="000000"/>
                </a:solidFill>
                <a:ea typeface="MS PGothic" panose="020B0600070205080204" charset="-128"/>
              </a:rPr>
              <a:t>‹#›</a:t>
            </a:fld>
            <a:endParaRPr lang="en-US" b="1" dirty="0">
              <a:solidFill>
                <a:srgbClr val="000000"/>
              </a:solidFill>
              <a:ea typeface="MS PGothic" panose="020B0600070205080204" charset="-128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5F82-C8E8-4CEB-9A63-C5B4E869B27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1DB9-C0DC-4999-9454-510995E3F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5F82-C8E8-4CEB-9A63-C5B4E869B27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1DB9-C0DC-4999-9454-510995E3F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5F82-C8E8-4CEB-9A63-C5B4E869B27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1DB9-C0DC-4999-9454-510995E3F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5F82-C8E8-4CEB-9A63-C5B4E869B27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1DB9-C0DC-4999-9454-510995E3F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5F82-C8E8-4CEB-9A63-C5B4E869B27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1DB9-C0DC-4999-9454-510995E3F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5F82-C8E8-4CEB-9A63-C5B4E869B27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1DB9-C0DC-4999-9454-510995E3F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5F82-C8E8-4CEB-9A63-C5B4E869B27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1DB9-C0DC-4999-9454-510995E3F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85F82-C8E8-4CEB-9A63-C5B4E869B27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B1DB9-C0DC-4999-9454-510995E3F4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/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/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811354" y="6551613"/>
            <a:ext cx="888044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2A40E2"/>
                </a:solidFill>
                <a:latin typeface="Gill Sans" charset="0"/>
                <a:ea typeface="MS PGothic" panose="020B0600070205080204" charset="-128"/>
                <a:cs typeface="Gill Sans" charset="0"/>
              </a:rPr>
              <a:t>Lec 1.</a:t>
            </a:r>
            <a:fld id="{8B82DB86-37F9-954E-8F10-00623E1FD261}" type="slidenum">
              <a:rPr lang="en-US" sz="1400">
                <a:solidFill>
                  <a:srgbClr val="2A40E2"/>
                </a:solidFill>
                <a:latin typeface="Gill Sans" charset="0"/>
                <a:ea typeface="MS PGothic" panose="020B0600070205080204" charset="-128"/>
                <a:cs typeface="Gill Sans" charset="0"/>
              </a:rPr>
              <a:t>‹#›</a:t>
            </a:fld>
            <a:endParaRPr lang="en-US" sz="1400">
              <a:solidFill>
                <a:srgbClr val="2A40E2"/>
              </a:solidFill>
              <a:latin typeface="Gill Sans" charset="0"/>
              <a:ea typeface="MS PGothic" panose="020B0600070205080204" charset="-128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78096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8/23/17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572001" y="6550025"/>
            <a:ext cx="2678916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Stoica CS162 © UCB Fall 2017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MS PGothic" panose="020B0600070205080204" charset="-128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MS PGothic" panose="020B0600070205080204" charset="-128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MS PGothic" panose="020B0600070205080204" charset="-128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MS PGothic" panose="020B0600070205080204" charset="-128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MS PGothic" panose="020B0600070205080204" charset="-128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anose="030F0702030302020204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MS PGothic" panose="020B0600070205080204" charset="-128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solution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曾歆勋 张诗奇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1676400" y="2133600"/>
          <a:ext cx="8839200" cy="3302174"/>
        </p:xfrm>
        <a:graphic>
          <a:graphicData uri="http://schemas.openxmlformats.org/drawingml/2006/table">
            <a:tbl>
              <a:tblPr/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cap="all">
                          <a:effectLst/>
                        </a:rPr>
                        <a:t>BASIS FOR COMPARISON</a:t>
                      </a:r>
                    </a:p>
                  </a:txBody>
                  <a:tcPr marL="65203" marR="65203" marT="48902" marB="48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cap="all" dirty="0">
                          <a:effectLst/>
                        </a:rPr>
                        <a:t>PROCESS</a:t>
                      </a:r>
                    </a:p>
                  </a:txBody>
                  <a:tcPr marL="65203" marR="65203" marT="48902" marB="48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cap="all">
                          <a:effectLst/>
                        </a:rPr>
                        <a:t>THREAD</a:t>
                      </a:r>
                    </a:p>
                  </a:txBody>
                  <a:tcPr marL="65203" marR="65203" marT="48902" marB="48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94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Basic</a:t>
                      </a:r>
                    </a:p>
                  </a:txBody>
                  <a:tcPr marL="65203" marR="65203" marT="48902" marB="48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Program in execution.</a:t>
                      </a:r>
                    </a:p>
                  </a:txBody>
                  <a:tcPr marL="65203" marR="65203" marT="48902" marB="48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Part of process.</a:t>
                      </a:r>
                    </a:p>
                  </a:txBody>
                  <a:tcPr marL="65203" marR="65203" marT="48902" marB="48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9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Memory sharing</a:t>
                      </a:r>
                    </a:p>
                  </a:txBody>
                  <a:tcPr marL="65203" marR="65203" marT="48902" marB="48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Completely isolated and do not share memory.</a:t>
                      </a:r>
                    </a:p>
                  </a:txBody>
                  <a:tcPr marL="65203" marR="65203" marT="48902" marB="48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Shares memory with each other.</a:t>
                      </a:r>
                    </a:p>
                  </a:txBody>
                  <a:tcPr marL="65203" marR="65203" marT="48902" marB="48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Resource consumption</a:t>
                      </a:r>
                    </a:p>
                  </a:txBody>
                  <a:tcPr marL="65203" marR="65203" marT="48902" marB="48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More</a:t>
                      </a:r>
                    </a:p>
                  </a:txBody>
                  <a:tcPr marL="65203" marR="65203" marT="48902" marB="48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Less</a:t>
                      </a:r>
                    </a:p>
                  </a:txBody>
                  <a:tcPr marL="65203" marR="65203" marT="48902" marB="48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Time required for creation</a:t>
                      </a:r>
                    </a:p>
                  </a:txBody>
                  <a:tcPr marL="65203" marR="65203" marT="48902" marB="48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More</a:t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65203" marR="65203" marT="48902" marB="48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Less</a:t>
                      </a:r>
                    </a:p>
                  </a:txBody>
                  <a:tcPr marL="65203" marR="65203" marT="48902" marB="48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Context switching time</a:t>
                      </a:r>
                    </a:p>
                  </a:txBody>
                  <a:tcPr marL="65203" marR="65203" marT="48902" marB="48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Takes more time.</a:t>
                      </a:r>
                    </a:p>
                  </a:txBody>
                  <a:tcPr marL="65203" marR="65203" marT="48902" marB="48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Consumes less time.</a:t>
                      </a:r>
                    </a:p>
                  </a:txBody>
                  <a:tcPr marL="65203" marR="65203" marT="48902" marB="4890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标题 1"/>
          <p:cNvSpPr txBox="1"/>
          <p:nvPr/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P4. (b)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P4. (c)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fork() </a:t>
            </a:r>
          </a:p>
          <a:p>
            <a:pPr marL="514350" indent="-514350">
              <a:buAutoNum type="arabicPeriod"/>
            </a:pPr>
            <a:r>
              <a:rPr lang="en-US" dirty="0"/>
              <a:t>create a new process.</a:t>
            </a:r>
          </a:p>
          <a:p>
            <a:pPr marL="514350" indent="-514350">
              <a:buAutoNum type="arabicPeriod"/>
            </a:pPr>
            <a:r>
              <a:rPr lang="en-US" dirty="0"/>
              <a:t>copy all user-space data to new process, e.g. PC, code, data and cache.</a:t>
            </a:r>
          </a:p>
          <a:p>
            <a:pPr marL="514350" indent="-514350">
              <a:buAutoNum type="arabicPeriod"/>
            </a:pPr>
            <a:r>
              <a:rPr lang="en-US" dirty="0"/>
              <a:t>copy parent’s PCB to new process.</a:t>
            </a:r>
          </a:p>
          <a:p>
            <a:pPr marL="514350" indent="-514350">
              <a:buAutoNum type="arabicPeriod"/>
            </a:pPr>
            <a:r>
              <a:rPr lang="en-US" dirty="0"/>
              <a:t>update some information in PCB, e.g. PID, parent, running time and return value.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P4. (d)</a:t>
            </a:r>
          </a:p>
        </p:txBody>
      </p:sp>
      <p:pic>
        <p:nvPicPr>
          <p:cNvPr id="5" name="内容占位符 4" descr="图片包含 屏幕截图&#10;&#10;描述已自动生成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88" y="1774006"/>
            <a:ext cx="4835817" cy="4351338"/>
          </a:xfr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574503" y="2194504"/>
          <a:ext cx="456790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l1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l2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100,000ns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574503" y="4139281"/>
            <a:ext cx="6096000" cy="663002"/>
          </a:xfrm>
          <a:prstGeom prst="rect">
            <a:avLst/>
          </a:prstGeom>
        </p:spPr>
        <p:txBody>
          <a:bodyPr>
            <a:spAutoFit/>
          </a:bodyPr>
          <a:lstStyle/>
          <a:p>
            <a:pPr marR="161290" algn="just">
              <a:lnSpc>
                <a:spcPct val="103000"/>
              </a:lnSpc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faster is smaller, more expensive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R="161290" algn="just">
              <a:lnSpc>
                <a:spcPct val="103000"/>
              </a:lnSpc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bigger is slower, but cheaper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P4. (e)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Real time is wall clock time - time from start to finish of the call. </a:t>
            </a:r>
            <a:endParaRPr lang="zh-CN" altLang="zh-CN" dirty="0"/>
          </a:p>
          <a:p>
            <a:r>
              <a:rPr lang="en-US" altLang="zh-CN" dirty="0"/>
              <a:t>User time is the CPU time spent on codes in user-space memory</a:t>
            </a:r>
            <a:endParaRPr lang="zh-CN" altLang="zh-CN" dirty="0"/>
          </a:p>
          <a:p>
            <a:r>
              <a:rPr lang="en-US" altLang="zh-CN" dirty="0"/>
              <a:t>Sys time is the CPU time spent on codes in kernel-space memory</a:t>
            </a:r>
            <a:endParaRPr lang="zh-CN" altLang="zh-CN" dirty="0"/>
          </a:p>
          <a:p>
            <a:endParaRPr lang="zh-CN" altLang="zh-CN" dirty="0"/>
          </a:p>
          <a:p>
            <a:r>
              <a:rPr lang="en-US" altLang="zh-CN" dirty="0"/>
              <a:t>real &lt; </a:t>
            </a:r>
            <a:r>
              <a:rPr lang="en-US" altLang="zh-CN" dirty="0" err="1"/>
              <a:t>user+sys</a:t>
            </a:r>
            <a:r>
              <a:rPr lang="en-US" altLang="zh-CN" dirty="0"/>
              <a:t>: On a multi-processor machine, a multi-threaded process.</a:t>
            </a:r>
            <a:endParaRPr lang="zh-CN" altLang="zh-CN" dirty="0"/>
          </a:p>
          <a:p>
            <a:endParaRPr lang="zh-CN" altLang="zh-CN" dirty="0"/>
          </a:p>
          <a:p>
            <a:r>
              <a:rPr lang="en-US" altLang="zh-CN" dirty="0"/>
              <a:t>real &gt; </a:t>
            </a:r>
            <a:r>
              <a:rPr lang="en-US" altLang="zh-CN" dirty="0" err="1"/>
              <a:t>user+sys</a:t>
            </a:r>
            <a:r>
              <a:rPr lang="en-US" altLang="zh-CN" dirty="0"/>
              <a:t>: wait(), sleep(), I/O operation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 CPU S</a:t>
            </a:r>
            <a:r>
              <a:rPr lang="en-US" altLang="zh-CN" dirty="0"/>
              <a:t>cheduling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321680" y="1690688"/>
            <a:ext cx="382741" cy="17383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矩形 5"/>
          <p:cNvSpPr/>
          <p:nvPr/>
        </p:nvSpPr>
        <p:spPr>
          <a:xfrm>
            <a:off x="890752" y="2149202"/>
            <a:ext cx="382741" cy="4599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矩形 6"/>
          <p:cNvSpPr/>
          <p:nvPr/>
        </p:nvSpPr>
        <p:spPr>
          <a:xfrm>
            <a:off x="92524" y="2984936"/>
            <a:ext cx="375917" cy="8654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矩形 7"/>
          <p:cNvSpPr/>
          <p:nvPr/>
        </p:nvSpPr>
        <p:spPr>
          <a:xfrm>
            <a:off x="529652" y="3445914"/>
            <a:ext cx="401143" cy="12606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 </a:t>
            </a:r>
          </a:p>
        </p:txBody>
      </p:sp>
      <p:sp>
        <p:nvSpPr>
          <p:cNvPr id="12" name="AutoShape 2"/>
          <p:cNvSpPr>
            <a:spLocks noChangeAspect="1" noChangeArrowheads="1" noTextEdit="1"/>
          </p:cNvSpPr>
          <p:nvPr/>
        </p:nvSpPr>
        <p:spPr bwMode="auto">
          <a:xfrm>
            <a:off x="1765632" y="1354396"/>
            <a:ext cx="8868248" cy="540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767552" y="1360350"/>
            <a:ext cx="1474849" cy="319870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242400" y="1360350"/>
            <a:ext cx="1474849" cy="319870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717249" y="1360350"/>
            <a:ext cx="1472935" cy="319870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6190183" y="1360350"/>
            <a:ext cx="1474849" cy="319870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7665032" y="1360350"/>
            <a:ext cx="1474849" cy="319870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9139881" y="1360350"/>
            <a:ext cx="1474849" cy="319870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767552" y="1680220"/>
            <a:ext cx="1474849" cy="455862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3242400" y="1680220"/>
            <a:ext cx="1474849" cy="45586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717249" y="1680220"/>
            <a:ext cx="1472935" cy="45586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6190183" y="1680220"/>
            <a:ext cx="1474849" cy="45586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7665032" y="1680220"/>
            <a:ext cx="1474849" cy="45586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9139881" y="1680220"/>
            <a:ext cx="1474849" cy="45586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1767552" y="2136088"/>
            <a:ext cx="1474849" cy="429047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242400" y="2136088"/>
            <a:ext cx="1474849" cy="429047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4717249" y="2136088"/>
            <a:ext cx="1472935" cy="429047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6190183" y="2136088"/>
            <a:ext cx="1474849" cy="429047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7665032" y="2136088"/>
            <a:ext cx="1474849" cy="429047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9139881" y="2136088"/>
            <a:ext cx="1474849" cy="429047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767552" y="2565129"/>
            <a:ext cx="1474849" cy="427132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3242400" y="2565129"/>
            <a:ext cx="1474849" cy="42713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4717249" y="2565129"/>
            <a:ext cx="1472935" cy="42713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6190183" y="2565129"/>
            <a:ext cx="1474849" cy="42713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7665032" y="2565129"/>
            <a:ext cx="1474849" cy="42713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9139881" y="2565129"/>
            <a:ext cx="1474849" cy="42713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1767552" y="2992267"/>
            <a:ext cx="1474849" cy="429047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3242400" y="2992267"/>
            <a:ext cx="1474849" cy="429047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4717249" y="2992267"/>
            <a:ext cx="1472935" cy="429047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6190183" y="2992267"/>
            <a:ext cx="1474849" cy="429047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1" name="Rectangle 32"/>
          <p:cNvSpPr>
            <a:spLocks noChangeArrowheads="1"/>
          </p:cNvSpPr>
          <p:nvPr/>
        </p:nvSpPr>
        <p:spPr bwMode="auto">
          <a:xfrm>
            <a:off x="7665032" y="2992267"/>
            <a:ext cx="1474849" cy="429047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9139881" y="2992267"/>
            <a:ext cx="1474849" cy="429047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1767552" y="3421314"/>
            <a:ext cx="1474849" cy="429047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3242400" y="3421314"/>
            <a:ext cx="1474849" cy="42904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5" name="Rectangle 36"/>
          <p:cNvSpPr>
            <a:spLocks noChangeArrowheads="1"/>
          </p:cNvSpPr>
          <p:nvPr/>
        </p:nvSpPr>
        <p:spPr bwMode="auto">
          <a:xfrm>
            <a:off x="4717249" y="3421314"/>
            <a:ext cx="1472935" cy="42904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6" name="Rectangle 37"/>
          <p:cNvSpPr>
            <a:spLocks noChangeArrowheads="1"/>
          </p:cNvSpPr>
          <p:nvPr/>
        </p:nvSpPr>
        <p:spPr bwMode="auto">
          <a:xfrm>
            <a:off x="6190183" y="3421314"/>
            <a:ext cx="1474849" cy="42904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7" name="Rectangle 38"/>
          <p:cNvSpPr>
            <a:spLocks noChangeArrowheads="1"/>
          </p:cNvSpPr>
          <p:nvPr/>
        </p:nvSpPr>
        <p:spPr bwMode="auto">
          <a:xfrm>
            <a:off x="7665032" y="3421314"/>
            <a:ext cx="1474849" cy="42904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9139881" y="3421314"/>
            <a:ext cx="1474849" cy="42904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1767552" y="3850355"/>
            <a:ext cx="1474849" cy="427132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0" name="Rectangle 41"/>
          <p:cNvSpPr>
            <a:spLocks noChangeArrowheads="1"/>
          </p:cNvSpPr>
          <p:nvPr/>
        </p:nvSpPr>
        <p:spPr bwMode="auto">
          <a:xfrm>
            <a:off x="3242400" y="3850355"/>
            <a:ext cx="1474849" cy="427132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1" name="Rectangle 42"/>
          <p:cNvSpPr>
            <a:spLocks noChangeArrowheads="1"/>
          </p:cNvSpPr>
          <p:nvPr/>
        </p:nvSpPr>
        <p:spPr bwMode="auto">
          <a:xfrm>
            <a:off x="4717249" y="3850355"/>
            <a:ext cx="1472935" cy="427132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2" name="Rectangle 43"/>
          <p:cNvSpPr>
            <a:spLocks noChangeArrowheads="1"/>
          </p:cNvSpPr>
          <p:nvPr/>
        </p:nvSpPr>
        <p:spPr bwMode="auto">
          <a:xfrm>
            <a:off x="6190183" y="3850355"/>
            <a:ext cx="1474849" cy="427132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3" name="Rectangle 44"/>
          <p:cNvSpPr>
            <a:spLocks noChangeArrowheads="1"/>
          </p:cNvSpPr>
          <p:nvPr/>
        </p:nvSpPr>
        <p:spPr bwMode="auto">
          <a:xfrm>
            <a:off x="7665032" y="3850355"/>
            <a:ext cx="1474849" cy="427132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4" name="Rectangle 45"/>
          <p:cNvSpPr>
            <a:spLocks noChangeArrowheads="1"/>
          </p:cNvSpPr>
          <p:nvPr/>
        </p:nvSpPr>
        <p:spPr bwMode="auto">
          <a:xfrm>
            <a:off x="9139881" y="3850355"/>
            <a:ext cx="1474849" cy="427132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5" name="Rectangle 46"/>
          <p:cNvSpPr>
            <a:spLocks noChangeArrowheads="1"/>
          </p:cNvSpPr>
          <p:nvPr/>
        </p:nvSpPr>
        <p:spPr bwMode="auto">
          <a:xfrm>
            <a:off x="1767552" y="4277492"/>
            <a:ext cx="1474849" cy="429047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6" name="Rectangle 47"/>
          <p:cNvSpPr>
            <a:spLocks noChangeArrowheads="1"/>
          </p:cNvSpPr>
          <p:nvPr/>
        </p:nvSpPr>
        <p:spPr bwMode="auto">
          <a:xfrm>
            <a:off x="3242400" y="4277492"/>
            <a:ext cx="1474849" cy="42904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4717249" y="4277492"/>
            <a:ext cx="1472935" cy="42904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8" name="Rectangle 49"/>
          <p:cNvSpPr>
            <a:spLocks noChangeArrowheads="1"/>
          </p:cNvSpPr>
          <p:nvPr/>
        </p:nvSpPr>
        <p:spPr bwMode="auto">
          <a:xfrm>
            <a:off x="6190183" y="4277492"/>
            <a:ext cx="1474849" cy="42904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9" name="Rectangle 50"/>
          <p:cNvSpPr>
            <a:spLocks noChangeArrowheads="1"/>
          </p:cNvSpPr>
          <p:nvPr/>
        </p:nvSpPr>
        <p:spPr bwMode="auto">
          <a:xfrm>
            <a:off x="7665032" y="4277492"/>
            <a:ext cx="1474849" cy="42904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0" name="Rectangle 51"/>
          <p:cNvSpPr>
            <a:spLocks noChangeArrowheads="1"/>
          </p:cNvSpPr>
          <p:nvPr/>
        </p:nvSpPr>
        <p:spPr bwMode="auto">
          <a:xfrm>
            <a:off x="9139881" y="4277492"/>
            <a:ext cx="1474849" cy="42904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" name="Rectangle 52"/>
          <p:cNvSpPr>
            <a:spLocks noChangeArrowheads="1"/>
          </p:cNvSpPr>
          <p:nvPr/>
        </p:nvSpPr>
        <p:spPr bwMode="auto">
          <a:xfrm>
            <a:off x="1767552" y="4706539"/>
            <a:ext cx="1474849" cy="49225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2" name="Rectangle 53"/>
          <p:cNvSpPr>
            <a:spLocks noChangeArrowheads="1"/>
          </p:cNvSpPr>
          <p:nvPr/>
        </p:nvSpPr>
        <p:spPr bwMode="auto">
          <a:xfrm>
            <a:off x="3242400" y="4706539"/>
            <a:ext cx="1474849" cy="49225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3" name="Rectangle 54"/>
          <p:cNvSpPr>
            <a:spLocks noChangeArrowheads="1"/>
          </p:cNvSpPr>
          <p:nvPr/>
        </p:nvSpPr>
        <p:spPr bwMode="auto">
          <a:xfrm>
            <a:off x="4717249" y="4706539"/>
            <a:ext cx="1472935" cy="49225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4" name="Rectangle 55"/>
          <p:cNvSpPr>
            <a:spLocks noChangeArrowheads="1"/>
          </p:cNvSpPr>
          <p:nvPr/>
        </p:nvSpPr>
        <p:spPr bwMode="auto">
          <a:xfrm>
            <a:off x="6190183" y="4706539"/>
            <a:ext cx="1474849" cy="49225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5" name="Rectangle 56"/>
          <p:cNvSpPr>
            <a:spLocks noChangeArrowheads="1"/>
          </p:cNvSpPr>
          <p:nvPr/>
        </p:nvSpPr>
        <p:spPr bwMode="auto">
          <a:xfrm>
            <a:off x="7665032" y="4706539"/>
            <a:ext cx="1474849" cy="49225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6" name="Rectangle 57"/>
          <p:cNvSpPr>
            <a:spLocks noChangeArrowheads="1"/>
          </p:cNvSpPr>
          <p:nvPr/>
        </p:nvSpPr>
        <p:spPr bwMode="auto">
          <a:xfrm>
            <a:off x="9139881" y="4706539"/>
            <a:ext cx="1474849" cy="49225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7" name="Rectangle 58"/>
          <p:cNvSpPr>
            <a:spLocks noChangeArrowheads="1"/>
          </p:cNvSpPr>
          <p:nvPr/>
        </p:nvSpPr>
        <p:spPr bwMode="auto">
          <a:xfrm>
            <a:off x="1767552" y="5198788"/>
            <a:ext cx="1474849" cy="427132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8" name="Rectangle 59"/>
          <p:cNvSpPr>
            <a:spLocks noChangeArrowheads="1"/>
          </p:cNvSpPr>
          <p:nvPr/>
        </p:nvSpPr>
        <p:spPr bwMode="auto">
          <a:xfrm>
            <a:off x="3242400" y="5198788"/>
            <a:ext cx="1474849" cy="42713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9" name="Rectangle 60"/>
          <p:cNvSpPr>
            <a:spLocks noChangeArrowheads="1"/>
          </p:cNvSpPr>
          <p:nvPr/>
        </p:nvSpPr>
        <p:spPr bwMode="auto">
          <a:xfrm>
            <a:off x="4717249" y="5198788"/>
            <a:ext cx="1472935" cy="42713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0" name="Rectangle 61"/>
          <p:cNvSpPr>
            <a:spLocks noChangeArrowheads="1"/>
          </p:cNvSpPr>
          <p:nvPr/>
        </p:nvSpPr>
        <p:spPr bwMode="auto">
          <a:xfrm>
            <a:off x="6190183" y="5198788"/>
            <a:ext cx="1474849" cy="42713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1" name="Rectangle 62"/>
          <p:cNvSpPr>
            <a:spLocks noChangeArrowheads="1"/>
          </p:cNvSpPr>
          <p:nvPr/>
        </p:nvSpPr>
        <p:spPr bwMode="auto">
          <a:xfrm>
            <a:off x="7665032" y="5198788"/>
            <a:ext cx="1474849" cy="42713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2" name="Rectangle 63"/>
          <p:cNvSpPr>
            <a:spLocks noChangeArrowheads="1"/>
          </p:cNvSpPr>
          <p:nvPr/>
        </p:nvSpPr>
        <p:spPr bwMode="auto">
          <a:xfrm>
            <a:off x="9139881" y="5198788"/>
            <a:ext cx="1474849" cy="427132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3" name="Rectangle 64"/>
          <p:cNvSpPr>
            <a:spLocks noChangeArrowheads="1"/>
          </p:cNvSpPr>
          <p:nvPr/>
        </p:nvSpPr>
        <p:spPr bwMode="auto">
          <a:xfrm>
            <a:off x="1767552" y="5625920"/>
            <a:ext cx="1474849" cy="402232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4" name="Rectangle 65"/>
          <p:cNvSpPr>
            <a:spLocks noChangeArrowheads="1"/>
          </p:cNvSpPr>
          <p:nvPr/>
        </p:nvSpPr>
        <p:spPr bwMode="auto">
          <a:xfrm>
            <a:off x="3242400" y="5625920"/>
            <a:ext cx="1474849" cy="402232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5" name="Rectangle 66"/>
          <p:cNvSpPr>
            <a:spLocks noChangeArrowheads="1"/>
          </p:cNvSpPr>
          <p:nvPr/>
        </p:nvSpPr>
        <p:spPr bwMode="auto">
          <a:xfrm>
            <a:off x="4717249" y="5625920"/>
            <a:ext cx="1472935" cy="402232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6" name="Rectangle 67"/>
          <p:cNvSpPr>
            <a:spLocks noChangeArrowheads="1"/>
          </p:cNvSpPr>
          <p:nvPr/>
        </p:nvSpPr>
        <p:spPr bwMode="auto">
          <a:xfrm>
            <a:off x="6190183" y="5625920"/>
            <a:ext cx="1474849" cy="402232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7" name="Rectangle 68"/>
          <p:cNvSpPr>
            <a:spLocks noChangeArrowheads="1"/>
          </p:cNvSpPr>
          <p:nvPr/>
        </p:nvSpPr>
        <p:spPr bwMode="auto">
          <a:xfrm>
            <a:off x="7665032" y="5625920"/>
            <a:ext cx="1474849" cy="402232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8" name="Rectangle 69"/>
          <p:cNvSpPr>
            <a:spLocks noChangeArrowheads="1"/>
          </p:cNvSpPr>
          <p:nvPr/>
        </p:nvSpPr>
        <p:spPr bwMode="auto">
          <a:xfrm>
            <a:off x="9139881" y="5625920"/>
            <a:ext cx="1474849" cy="402232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9" name="Rectangle 70"/>
          <p:cNvSpPr>
            <a:spLocks noChangeArrowheads="1"/>
          </p:cNvSpPr>
          <p:nvPr/>
        </p:nvSpPr>
        <p:spPr bwMode="auto">
          <a:xfrm>
            <a:off x="1767552" y="6028151"/>
            <a:ext cx="1474849" cy="563124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0" name="Rectangle 71"/>
          <p:cNvSpPr>
            <a:spLocks noChangeArrowheads="1"/>
          </p:cNvSpPr>
          <p:nvPr/>
        </p:nvSpPr>
        <p:spPr bwMode="auto">
          <a:xfrm>
            <a:off x="3242400" y="6028151"/>
            <a:ext cx="1474849" cy="563124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1" name="Rectangle 72"/>
          <p:cNvSpPr>
            <a:spLocks noChangeArrowheads="1"/>
          </p:cNvSpPr>
          <p:nvPr/>
        </p:nvSpPr>
        <p:spPr bwMode="auto">
          <a:xfrm>
            <a:off x="4717249" y="6028151"/>
            <a:ext cx="1472935" cy="563124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2" name="Rectangle 73"/>
          <p:cNvSpPr>
            <a:spLocks noChangeArrowheads="1"/>
          </p:cNvSpPr>
          <p:nvPr/>
        </p:nvSpPr>
        <p:spPr bwMode="auto">
          <a:xfrm>
            <a:off x="6190183" y="6028151"/>
            <a:ext cx="1474849" cy="563124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3" name="Rectangle 74"/>
          <p:cNvSpPr>
            <a:spLocks noChangeArrowheads="1"/>
          </p:cNvSpPr>
          <p:nvPr/>
        </p:nvSpPr>
        <p:spPr bwMode="auto">
          <a:xfrm>
            <a:off x="7665032" y="6028151"/>
            <a:ext cx="1474849" cy="563124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4" name="Rectangle 75"/>
          <p:cNvSpPr>
            <a:spLocks noChangeArrowheads="1"/>
          </p:cNvSpPr>
          <p:nvPr/>
        </p:nvSpPr>
        <p:spPr bwMode="auto">
          <a:xfrm>
            <a:off x="9139881" y="6028151"/>
            <a:ext cx="1474849" cy="563124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5" name="Line 76"/>
          <p:cNvSpPr>
            <a:spLocks noChangeShapeType="1"/>
          </p:cNvSpPr>
          <p:nvPr/>
        </p:nvSpPr>
        <p:spPr bwMode="auto">
          <a:xfrm>
            <a:off x="3242396" y="1354607"/>
            <a:ext cx="0" cy="5244333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6" name="Line 77"/>
          <p:cNvSpPr>
            <a:spLocks noChangeShapeType="1"/>
          </p:cNvSpPr>
          <p:nvPr/>
        </p:nvSpPr>
        <p:spPr bwMode="auto">
          <a:xfrm>
            <a:off x="4717245" y="1354607"/>
            <a:ext cx="0" cy="5244333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7" name="Line 78"/>
          <p:cNvSpPr>
            <a:spLocks noChangeShapeType="1"/>
          </p:cNvSpPr>
          <p:nvPr/>
        </p:nvSpPr>
        <p:spPr bwMode="auto">
          <a:xfrm>
            <a:off x="6190179" y="1354607"/>
            <a:ext cx="0" cy="5244333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8" name="Line 79"/>
          <p:cNvSpPr>
            <a:spLocks noChangeShapeType="1"/>
          </p:cNvSpPr>
          <p:nvPr/>
        </p:nvSpPr>
        <p:spPr bwMode="auto">
          <a:xfrm>
            <a:off x="7665028" y="1354607"/>
            <a:ext cx="0" cy="5244333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9" name="Line 80"/>
          <p:cNvSpPr>
            <a:spLocks noChangeShapeType="1"/>
          </p:cNvSpPr>
          <p:nvPr/>
        </p:nvSpPr>
        <p:spPr bwMode="auto">
          <a:xfrm>
            <a:off x="9139877" y="1354607"/>
            <a:ext cx="0" cy="5244333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0" name="Line 81"/>
          <p:cNvSpPr>
            <a:spLocks noChangeShapeType="1"/>
          </p:cNvSpPr>
          <p:nvPr/>
        </p:nvSpPr>
        <p:spPr bwMode="auto">
          <a:xfrm>
            <a:off x="1761803" y="1680220"/>
            <a:ext cx="8856756" cy="0"/>
          </a:xfrm>
          <a:prstGeom prst="line">
            <a:avLst/>
          </a:prstGeom>
          <a:noFill/>
          <a:ln w="28575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1" name="Line 82"/>
          <p:cNvSpPr>
            <a:spLocks noChangeShapeType="1"/>
          </p:cNvSpPr>
          <p:nvPr/>
        </p:nvSpPr>
        <p:spPr bwMode="auto">
          <a:xfrm>
            <a:off x="1761803" y="2136082"/>
            <a:ext cx="8856756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2" name="Line 83"/>
          <p:cNvSpPr>
            <a:spLocks noChangeShapeType="1"/>
          </p:cNvSpPr>
          <p:nvPr/>
        </p:nvSpPr>
        <p:spPr bwMode="auto">
          <a:xfrm>
            <a:off x="1761803" y="2565129"/>
            <a:ext cx="8856756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3" name="Line 84"/>
          <p:cNvSpPr>
            <a:spLocks noChangeShapeType="1"/>
          </p:cNvSpPr>
          <p:nvPr/>
        </p:nvSpPr>
        <p:spPr bwMode="auto">
          <a:xfrm>
            <a:off x="1761803" y="2992261"/>
            <a:ext cx="8856756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4" name="Line 85"/>
          <p:cNvSpPr>
            <a:spLocks noChangeShapeType="1"/>
          </p:cNvSpPr>
          <p:nvPr/>
        </p:nvSpPr>
        <p:spPr bwMode="auto">
          <a:xfrm>
            <a:off x="1761803" y="3421308"/>
            <a:ext cx="8856756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5" name="Line 86"/>
          <p:cNvSpPr>
            <a:spLocks noChangeShapeType="1"/>
          </p:cNvSpPr>
          <p:nvPr/>
        </p:nvSpPr>
        <p:spPr bwMode="auto">
          <a:xfrm>
            <a:off x="1761803" y="3850355"/>
            <a:ext cx="8856756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6" name="Line 87"/>
          <p:cNvSpPr>
            <a:spLocks noChangeShapeType="1"/>
          </p:cNvSpPr>
          <p:nvPr/>
        </p:nvSpPr>
        <p:spPr bwMode="auto">
          <a:xfrm>
            <a:off x="1761803" y="4277486"/>
            <a:ext cx="8856756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7" name="Line 88"/>
          <p:cNvSpPr>
            <a:spLocks noChangeShapeType="1"/>
          </p:cNvSpPr>
          <p:nvPr/>
        </p:nvSpPr>
        <p:spPr bwMode="auto">
          <a:xfrm>
            <a:off x="1761803" y="4706533"/>
            <a:ext cx="8856756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8" name="Line 89"/>
          <p:cNvSpPr>
            <a:spLocks noChangeShapeType="1"/>
          </p:cNvSpPr>
          <p:nvPr/>
        </p:nvSpPr>
        <p:spPr bwMode="auto">
          <a:xfrm>
            <a:off x="1761803" y="5198788"/>
            <a:ext cx="8856756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9" name="Line 90"/>
          <p:cNvSpPr>
            <a:spLocks noChangeShapeType="1"/>
          </p:cNvSpPr>
          <p:nvPr/>
        </p:nvSpPr>
        <p:spPr bwMode="auto">
          <a:xfrm>
            <a:off x="1761803" y="5625920"/>
            <a:ext cx="8856756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0" name="Line 91"/>
          <p:cNvSpPr>
            <a:spLocks noChangeShapeType="1"/>
          </p:cNvSpPr>
          <p:nvPr/>
        </p:nvSpPr>
        <p:spPr bwMode="auto">
          <a:xfrm>
            <a:off x="1761803" y="6028151"/>
            <a:ext cx="8856756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1" name="Line 92"/>
          <p:cNvSpPr>
            <a:spLocks noChangeShapeType="1"/>
          </p:cNvSpPr>
          <p:nvPr/>
        </p:nvSpPr>
        <p:spPr bwMode="auto">
          <a:xfrm>
            <a:off x="1767547" y="1354607"/>
            <a:ext cx="0" cy="5244333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2" name="Line 93"/>
          <p:cNvSpPr>
            <a:spLocks noChangeShapeType="1"/>
          </p:cNvSpPr>
          <p:nvPr/>
        </p:nvSpPr>
        <p:spPr bwMode="auto">
          <a:xfrm>
            <a:off x="10614727" y="1354607"/>
            <a:ext cx="0" cy="5244333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3" name="Line 94"/>
          <p:cNvSpPr>
            <a:spLocks noChangeShapeType="1"/>
          </p:cNvSpPr>
          <p:nvPr/>
        </p:nvSpPr>
        <p:spPr bwMode="auto">
          <a:xfrm>
            <a:off x="1761803" y="1360350"/>
            <a:ext cx="8856756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4" name="Line 95"/>
          <p:cNvSpPr>
            <a:spLocks noChangeShapeType="1"/>
          </p:cNvSpPr>
          <p:nvPr/>
        </p:nvSpPr>
        <p:spPr bwMode="auto">
          <a:xfrm>
            <a:off x="1761803" y="6591276"/>
            <a:ext cx="8856756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5" name="Rectangle 96"/>
          <p:cNvSpPr>
            <a:spLocks noChangeArrowheads="1"/>
          </p:cNvSpPr>
          <p:nvPr/>
        </p:nvSpPr>
        <p:spPr bwMode="auto">
          <a:xfrm>
            <a:off x="2282792" y="1385250"/>
            <a:ext cx="39433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Time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97"/>
          <p:cNvSpPr>
            <a:spLocks noChangeArrowheads="1"/>
          </p:cNvSpPr>
          <p:nvPr/>
        </p:nvSpPr>
        <p:spPr bwMode="auto">
          <a:xfrm>
            <a:off x="3721244" y="1389081"/>
            <a:ext cx="4664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HRRN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98"/>
          <p:cNvSpPr>
            <a:spLocks noChangeArrowheads="1"/>
          </p:cNvSpPr>
          <p:nvPr/>
        </p:nvSpPr>
        <p:spPr bwMode="auto">
          <a:xfrm>
            <a:off x="5010303" y="1385250"/>
            <a:ext cx="8057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FIFO/FCFS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99"/>
          <p:cNvSpPr>
            <a:spLocks noChangeArrowheads="1"/>
          </p:cNvSpPr>
          <p:nvPr/>
        </p:nvSpPr>
        <p:spPr bwMode="auto">
          <a:xfrm>
            <a:off x="6803103" y="1389081"/>
            <a:ext cx="2180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100"/>
          <p:cNvSpPr>
            <a:spLocks noChangeArrowheads="1"/>
          </p:cNvSpPr>
          <p:nvPr/>
        </p:nvSpPr>
        <p:spPr bwMode="auto">
          <a:xfrm>
            <a:off x="8268380" y="1385250"/>
            <a:ext cx="24288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SJF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1"/>
          <p:cNvSpPr>
            <a:spLocks noChangeArrowheads="1"/>
          </p:cNvSpPr>
          <p:nvPr/>
        </p:nvSpPr>
        <p:spPr bwMode="auto">
          <a:xfrm>
            <a:off x="9547858" y="1385250"/>
            <a:ext cx="5963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Priority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02"/>
          <p:cNvSpPr>
            <a:spLocks noChangeArrowheads="1"/>
          </p:cNvSpPr>
          <p:nvPr/>
        </p:nvSpPr>
        <p:spPr bwMode="auto">
          <a:xfrm>
            <a:off x="2449427" y="1775989"/>
            <a:ext cx="9778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3"/>
          <p:cNvSpPr>
            <a:spLocks noChangeArrowheads="1"/>
          </p:cNvSpPr>
          <p:nvPr/>
        </p:nvSpPr>
        <p:spPr bwMode="auto">
          <a:xfrm>
            <a:off x="3897459" y="1741516"/>
            <a:ext cx="149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04"/>
          <p:cNvSpPr>
            <a:spLocks noChangeArrowheads="1"/>
          </p:cNvSpPr>
          <p:nvPr/>
        </p:nvSpPr>
        <p:spPr bwMode="auto">
          <a:xfrm>
            <a:off x="5372311" y="1741516"/>
            <a:ext cx="2067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05"/>
          <p:cNvSpPr>
            <a:spLocks noChangeArrowheads="1"/>
          </p:cNvSpPr>
          <p:nvPr/>
        </p:nvSpPr>
        <p:spPr bwMode="auto">
          <a:xfrm>
            <a:off x="6872059" y="1741516"/>
            <a:ext cx="149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06"/>
          <p:cNvSpPr>
            <a:spLocks noChangeArrowheads="1"/>
          </p:cNvSpPr>
          <p:nvPr/>
        </p:nvSpPr>
        <p:spPr bwMode="auto">
          <a:xfrm>
            <a:off x="8320091" y="1741516"/>
            <a:ext cx="2067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07"/>
          <p:cNvSpPr>
            <a:spLocks noChangeArrowheads="1"/>
          </p:cNvSpPr>
          <p:nvPr/>
        </p:nvSpPr>
        <p:spPr bwMode="auto">
          <a:xfrm>
            <a:off x="9794943" y="1741516"/>
            <a:ext cx="2067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08"/>
          <p:cNvSpPr>
            <a:spLocks noChangeArrowheads="1"/>
          </p:cNvSpPr>
          <p:nvPr/>
        </p:nvSpPr>
        <p:spPr bwMode="auto">
          <a:xfrm>
            <a:off x="2449427" y="2218444"/>
            <a:ext cx="9778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3897459" y="2180142"/>
            <a:ext cx="149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Rectangle 110"/>
          <p:cNvSpPr>
            <a:spLocks noChangeArrowheads="1"/>
          </p:cNvSpPr>
          <p:nvPr/>
        </p:nvSpPr>
        <p:spPr bwMode="auto">
          <a:xfrm>
            <a:off x="5399124" y="2180142"/>
            <a:ext cx="149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111"/>
          <p:cNvSpPr>
            <a:spLocks noChangeArrowheads="1"/>
          </p:cNvSpPr>
          <p:nvPr/>
        </p:nvSpPr>
        <p:spPr bwMode="auto">
          <a:xfrm>
            <a:off x="6881634" y="2180142"/>
            <a:ext cx="14668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1" name="Rectangle 112"/>
          <p:cNvSpPr>
            <a:spLocks noChangeArrowheads="1"/>
          </p:cNvSpPr>
          <p:nvPr/>
        </p:nvSpPr>
        <p:spPr bwMode="auto">
          <a:xfrm>
            <a:off x="8346907" y="2180142"/>
            <a:ext cx="149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Rectangle 113"/>
          <p:cNvSpPr>
            <a:spLocks noChangeArrowheads="1"/>
          </p:cNvSpPr>
          <p:nvPr/>
        </p:nvSpPr>
        <p:spPr bwMode="auto">
          <a:xfrm>
            <a:off x="9829418" y="2180142"/>
            <a:ext cx="139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14"/>
          <p:cNvSpPr>
            <a:spLocks noChangeArrowheads="1"/>
          </p:cNvSpPr>
          <p:nvPr/>
        </p:nvSpPr>
        <p:spPr bwMode="auto">
          <a:xfrm>
            <a:off x="2449427" y="2643660"/>
            <a:ext cx="9778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115"/>
          <p:cNvSpPr>
            <a:spLocks noChangeArrowheads="1"/>
          </p:cNvSpPr>
          <p:nvPr/>
        </p:nvSpPr>
        <p:spPr bwMode="auto">
          <a:xfrm>
            <a:off x="3897459" y="2609189"/>
            <a:ext cx="149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116"/>
          <p:cNvSpPr>
            <a:spLocks noChangeArrowheads="1"/>
          </p:cNvSpPr>
          <p:nvPr/>
        </p:nvSpPr>
        <p:spPr bwMode="auto">
          <a:xfrm>
            <a:off x="5399124" y="2609189"/>
            <a:ext cx="149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117"/>
          <p:cNvSpPr>
            <a:spLocks noChangeArrowheads="1"/>
          </p:cNvSpPr>
          <p:nvPr/>
        </p:nvSpPr>
        <p:spPr bwMode="auto">
          <a:xfrm>
            <a:off x="6872059" y="2609189"/>
            <a:ext cx="13843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118"/>
          <p:cNvSpPr>
            <a:spLocks noChangeArrowheads="1"/>
          </p:cNvSpPr>
          <p:nvPr/>
        </p:nvSpPr>
        <p:spPr bwMode="auto">
          <a:xfrm>
            <a:off x="8346907" y="2609189"/>
            <a:ext cx="149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119"/>
          <p:cNvSpPr>
            <a:spLocks noChangeArrowheads="1"/>
          </p:cNvSpPr>
          <p:nvPr/>
        </p:nvSpPr>
        <p:spPr bwMode="auto">
          <a:xfrm>
            <a:off x="9829418" y="2609189"/>
            <a:ext cx="1524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29" name="Rectangle 120"/>
          <p:cNvSpPr>
            <a:spLocks noChangeArrowheads="1"/>
          </p:cNvSpPr>
          <p:nvPr/>
        </p:nvSpPr>
        <p:spPr bwMode="auto">
          <a:xfrm>
            <a:off x="2449427" y="3074623"/>
            <a:ext cx="9778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121"/>
          <p:cNvSpPr>
            <a:spLocks noChangeArrowheads="1"/>
          </p:cNvSpPr>
          <p:nvPr/>
        </p:nvSpPr>
        <p:spPr bwMode="auto">
          <a:xfrm>
            <a:off x="3897459" y="3040151"/>
            <a:ext cx="149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22"/>
          <p:cNvSpPr>
            <a:spLocks noChangeArrowheads="1"/>
          </p:cNvSpPr>
          <p:nvPr/>
        </p:nvSpPr>
        <p:spPr bwMode="auto">
          <a:xfrm>
            <a:off x="5399124" y="3040151"/>
            <a:ext cx="149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23"/>
          <p:cNvSpPr>
            <a:spLocks noChangeArrowheads="1"/>
          </p:cNvSpPr>
          <p:nvPr/>
        </p:nvSpPr>
        <p:spPr bwMode="auto">
          <a:xfrm>
            <a:off x="6881634" y="3040151"/>
            <a:ext cx="1524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3" name="Rectangle 124"/>
          <p:cNvSpPr>
            <a:spLocks noChangeArrowheads="1"/>
          </p:cNvSpPr>
          <p:nvPr/>
        </p:nvSpPr>
        <p:spPr bwMode="auto">
          <a:xfrm>
            <a:off x="8346907" y="3040151"/>
            <a:ext cx="149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125"/>
          <p:cNvSpPr>
            <a:spLocks noChangeArrowheads="1"/>
          </p:cNvSpPr>
          <p:nvPr/>
        </p:nvSpPr>
        <p:spPr bwMode="auto">
          <a:xfrm>
            <a:off x="9829417" y="3040151"/>
            <a:ext cx="13525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Rectangle 126"/>
          <p:cNvSpPr>
            <a:spLocks noChangeArrowheads="1"/>
          </p:cNvSpPr>
          <p:nvPr/>
        </p:nvSpPr>
        <p:spPr bwMode="auto">
          <a:xfrm>
            <a:off x="2449427" y="3503670"/>
            <a:ext cx="9778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Rectangle 127"/>
          <p:cNvSpPr>
            <a:spLocks noChangeArrowheads="1"/>
          </p:cNvSpPr>
          <p:nvPr/>
        </p:nvSpPr>
        <p:spPr bwMode="auto">
          <a:xfrm>
            <a:off x="3907036" y="3465367"/>
            <a:ext cx="139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Rectangle 128"/>
          <p:cNvSpPr>
            <a:spLocks noChangeArrowheads="1"/>
          </p:cNvSpPr>
          <p:nvPr/>
        </p:nvSpPr>
        <p:spPr bwMode="auto">
          <a:xfrm>
            <a:off x="5406786" y="3465367"/>
            <a:ext cx="139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Rectangle 129"/>
          <p:cNvSpPr>
            <a:spLocks noChangeArrowheads="1"/>
          </p:cNvSpPr>
          <p:nvPr/>
        </p:nvSpPr>
        <p:spPr bwMode="auto">
          <a:xfrm>
            <a:off x="6881635" y="3465368"/>
            <a:ext cx="13525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0"/>
          <p:cNvSpPr>
            <a:spLocks noChangeArrowheads="1"/>
          </p:cNvSpPr>
          <p:nvPr/>
        </p:nvSpPr>
        <p:spPr bwMode="auto">
          <a:xfrm>
            <a:off x="8356483" y="3465367"/>
            <a:ext cx="1524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40" name="Rectangle 131"/>
          <p:cNvSpPr>
            <a:spLocks noChangeArrowheads="1"/>
          </p:cNvSpPr>
          <p:nvPr/>
        </p:nvSpPr>
        <p:spPr bwMode="auto">
          <a:xfrm>
            <a:off x="9829417" y="3465367"/>
            <a:ext cx="136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32"/>
          <p:cNvSpPr>
            <a:spLocks noChangeArrowheads="1"/>
          </p:cNvSpPr>
          <p:nvPr/>
        </p:nvSpPr>
        <p:spPr bwMode="auto">
          <a:xfrm>
            <a:off x="2449427" y="3928886"/>
            <a:ext cx="9778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Rectangle 133"/>
          <p:cNvSpPr>
            <a:spLocks noChangeArrowheads="1"/>
          </p:cNvSpPr>
          <p:nvPr/>
        </p:nvSpPr>
        <p:spPr bwMode="auto">
          <a:xfrm>
            <a:off x="3907036" y="3894415"/>
            <a:ext cx="13525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134"/>
          <p:cNvSpPr>
            <a:spLocks noChangeArrowheads="1"/>
          </p:cNvSpPr>
          <p:nvPr/>
        </p:nvSpPr>
        <p:spPr bwMode="auto">
          <a:xfrm>
            <a:off x="5406786" y="3894415"/>
            <a:ext cx="13525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Rectangle 135"/>
          <p:cNvSpPr>
            <a:spLocks noChangeArrowheads="1"/>
          </p:cNvSpPr>
          <p:nvPr/>
        </p:nvSpPr>
        <p:spPr bwMode="auto">
          <a:xfrm>
            <a:off x="6872059" y="3894409"/>
            <a:ext cx="149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136"/>
          <p:cNvSpPr>
            <a:spLocks noChangeArrowheads="1"/>
          </p:cNvSpPr>
          <p:nvPr/>
        </p:nvSpPr>
        <p:spPr bwMode="auto">
          <a:xfrm>
            <a:off x="8356483" y="3894415"/>
            <a:ext cx="13525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Rectangle 137"/>
          <p:cNvSpPr>
            <a:spLocks noChangeArrowheads="1"/>
          </p:cNvSpPr>
          <p:nvPr/>
        </p:nvSpPr>
        <p:spPr bwMode="auto">
          <a:xfrm>
            <a:off x="9829417" y="3894415"/>
            <a:ext cx="15621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138"/>
          <p:cNvSpPr>
            <a:spLocks noChangeArrowheads="1"/>
          </p:cNvSpPr>
          <p:nvPr/>
        </p:nvSpPr>
        <p:spPr bwMode="auto">
          <a:xfrm>
            <a:off x="2449427" y="4359848"/>
            <a:ext cx="9778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Rectangle 139"/>
          <p:cNvSpPr>
            <a:spLocks noChangeArrowheads="1"/>
          </p:cNvSpPr>
          <p:nvPr/>
        </p:nvSpPr>
        <p:spPr bwMode="auto">
          <a:xfrm>
            <a:off x="3889799" y="4325376"/>
            <a:ext cx="13525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Rectangle 140"/>
          <p:cNvSpPr>
            <a:spLocks noChangeArrowheads="1"/>
          </p:cNvSpPr>
          <p:nvPr/>
        </p:nvSpPr>
        <p:spPr bwMode="auto">
          <a:xfrm>
            <a:off x="5406785" y="4325376"/>
            <a:ext cx="136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Rectangle 141"/>
          <p:cNvSpPr>
            <a:spLocks noChangeArrowheads="1"/>
          </p:cNvSpPr>
          <p:nvPr/>
        </p:nvSpPr>
        <p:spPr bwMode="auto">
          <a:xfrm>
            <a:off x="6872056" y="4325377"/>
            <a:ext cx="1570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Rectangle 142"/>
          <p:cNvSpPr>
            <a:spLocks noChangeArrowheads="1"/>
          </p:cNvSpPr>
          <p:nvPr/>
        </p:nvSpPr>
        <p:spPr bwMode="auto">
          <a:xfrm>
            <a:off x="8346907" y="4325376"/>
            <a:ext cx="1651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52" name="Rectangle 143"/>
          <p:cNvSpPr>
            <a:spLocks noChangeArrowheads="1"/>
          </p:cNvSpPr>
          <p:nvPr/>
        </p:nvSpPr>
        <p:spPr bwMode="auto">
          <a:xfrm>
            <a:off x="9821755" y="4325376"/>
            <a:ext cx="1570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Rectangle 144"/>
          <p:cNvSpPr>
            <a:spLocks noChangeArrowheads="1"/>
          </p:cNvSpPr>
          <p:nvPr/>
        </p:nvSpPr>
        <p:spPr bwMode="auto">
          <a:xfrm>
            <a:off x="2449427" y="4819541"/>
            <a:ext cx="9778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Rectangle 145"/>
          <p:cNvSpPr>
            <a:spLocks noChangeArrowheads="1"/>
          </p:cNvSpPr>
          <p:nvPr/>
        </p:nvSpPr>
        <p:spPr bwMode="auto">
          <a:xfrm>
            <a:off x="3907036" y="4785069"/>
            <a:ext cx="91440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146"/>
          <p:cNvSpPr>
            <a:spLocks noChangeArrowheads="1"/>
          </p:cNvSpPr>
          <p:nvPr/>
        </p:nvSpPr>
        <p:spPr bwMode="auto">
          <a:xfrm>
            <a:off x="5406785" y="4785069"/>
            <a:ext cx="15621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47"/>
          <p:cNvSpPr>
            <a:spLocks noChangeArrowheads="1"/>
          </p:cNvSpPr>
          <p:nvPr/>
        </p:nvSpPr>
        <p:spPr bwMode="auto">
          <a:xfrm>
            <a:off x="6881633" y="4785070"/>
            <a:ext cx="136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148"/>
          <p:cNvSpPr>
            <a:spLocks noChangeArrowheads="1"/>
          </p:cNvSpPr>
          <p:nvPr/>
        </p:nvSpPr>
        <p:spPr bwMode="auto">
          <a:xfrm>
            <a:off x="8356483" y="4785069"/>
            <a:ext cx="1651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58" name="Rectangle 149"/>
          <p:cNvSpPr>
            <a:spLocks noChangeArrowheads="1"/>
          </p:cNvSpPr>
          <p:nvPr/>
        </p:nvSpPr>
        <p:spPr bwMode="auto">
          <a:xfrm>
            <a:off x="9821755" y="4785069"/>
            <a:ext cx="1651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59" name="Rectangle 150"/>
          <p:cNvSpPr>
            <a:spLocks noChangeArrowheads="1"/>
          </p:cNvSpPr>
          <p:nvPr/>
        </p:nvSpPr>
        <p:spPr bwMode="auto">
          <a:xfrm>
            <a:off x="2449427" y="5277319"/>
            <a:ext cx="9778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Rectangle 151"/>
          <p:cNvSpPr>
            <a:spLocks noChangeArrowheads="1"/>
          </p:cNvSpPr>
          <p:nvPr/>
        </p:nvSpPr>
        <p:spPr bwMode="auto">
          <a:xfrm>
            <a:off x="3907036" y="5242847"/>
            <a:ext cx="15621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152"/>
          <p:cNvSpPr>
            <a:spLocks noChangeArrowheads="1"/>
          </p:cNvSpPr>
          <p:nvPr/>
        </p:nvSpPr>
        <p:spPr bwMode="auto">
          <a:xfrm>
            <a:off x="5406785" y="5242847"/>
            <a:ext cx="15621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153"/>
          <p:cNvSpPr>
            <a:spLocks noChangeArrowheads="1"/>
          </p:cNvSpPr>
          <p:nvPr/>
        </p:nvSpPr>
        <p:spPr bwMode="auto">
          <a:xfrm>
            <a:off x="6872059" y="5242848"/>
            <a:ext cx="15621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154"/>
          <p:cNvSpPr>
            <a:spLocks noChangeArrowheads="1"/>
          </p:cNvSpPr>
          <p:nvPr/>
        </p:nvSpPr>
        <p:spPr bwMode="auto">
          <a:xfrm>
            <a:off x="8356483" y="5242847"/>
            <a:ext cx="1651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64" name="Rectangle 155"/>
          <p:cNvSpPr>
            <a:spLocks noChangeArrowheads="1"/>
          </p:cNvSpPr>
          <p:nvPr/>
        </p:nvSpPr>
        <p:spPr bwMode="auto">
          <a:xfrm>
            <a:off x="9821755" y="5242847"/>
            <a:ext cx="149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Rectangle 156"/>
          <p:cNvSpPr>
            <a:spLocks noChangeArrowheads="1"/>
          </p:cNvSpPr>
          <p:nvPr/>
        </p:nvSpPr>
        <p:spPr bwMode="auto">
          <a:xfrm>
            <a:off x="2397711" y="5694874"/>
            <a:ext cx="1955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Rectangle 157"/>
          <p:cNvSpPr>
            <a:spLocks noChangeArrowheads="1"/>
          </p:cNvSpPr>
          <p:nvPr/>
        </p:nvSpPr>
        <p:spPr bwMode="auto">
          <a:xfrm>
            <a:off x="3907036" y="5656572"/>
            <a:ext cx="15621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Rectangle 158"/>
          <p:cNvSpPr>
            <a:spLocks noChangeArrowheads="1"/>
          </p:cNvSpPr>
          <p:nvPr/>
        </p:nvSpPr>
        <p:spPr bwMode="auto">
          <a:xfrm>
            <a:off x="5399124" y="5656572"/>
            <a:ext cx="1570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" name="Rectangle 159"/>
          <p:cNvSpPr>
            <a:spLocks noChangeArrowheads="1"/>
          </p:cNvSpPr>
          <p:nvPr/>
        </p:nvSpPr>
        <p:spPr bwMode="auto">
          <a:xfrm>
            <a:off x="6881633" y="5656572"/>
            <a:ext cx="15621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9" name="Rectangle 160"/>
          <p:cNvSpPr>
            <a:spLocks noChangeArrowheads="1"/>
          </p:cNvSpPr>
          <p:nvPr/>
        </p:nvSpPr>
        <p:spPr bwMode="auto">
          <a:xfrm>
            <a:off x="8356483" y="5656572"/>
            <a:ext cx="1651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70" name="Rectangle 161"/>
          <p:cNvSpPr>
            <a:spLocks noChangeArrowheads="1"/>
          </p:cNvSpPr>
          <p:nvPr/>
        </p:nvSpPr>
        <p:spPr bwMode="auto">
          <a:xfrm>
            <a:off x="9821755" y="5656572"/>
            <a:ext cx="149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Rectangle 162"/>
          <p:cNvSpPr>
            <a:spLocks noChangeArrowheads="1"/>
          </p:cNvSpPr>
          <p:nvPr/>
        </p:nvSpPr>
        <p:spPr bwMode="auto">
          <a:xfrm>
            <a:off x="2096997" y="6033898"/>
            <a:ext cx="68986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Avg.Turn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163"/>
          <p:cNvSpPr>
            <a:spLocks noChangeArrowheads="1"/>
          </p:cNvSpPr>
          <p:nvPr/>
        </p:nvSpPr>
        <p:spPr bwMode="auto">
          <a:xfrm>
            <a:off x="2855488" y="6033898"/>
            <a:ext cx="5931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164"/>
          <p:cNvSpPr>
            <a:spLocks noChangeArrowheads="1"/>
          </p:cNvSpPr>
          <p:nvPr/>
        </p:nvSpPr>
        <p:spPr bwMode="auto">
          <a:xfrm>
            <a:off x="1945680" y="6321206"/>
            <a:ext cx="101072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around Time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Rectangle 165"/>
          <p:cNvSpPr>
            <a:spLocks noChangeArrowheads="1"/>
          </p:cNvSpPr>
          <p:nvPr/>
        </p:nvSpPr>
        <p:spPr bwMode="auto">
          <a:xfrm>
            <a:off x="3730820" y="6143080"/>
            <a:ext cx="45365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Rectangle 166"/>
          <p:cNvSpPr>
            <a:spLocks noChangeArrowheads="1"/>
          </p:cNvSpPr>
          <p:nvPr/>
        </p:nvSpPr>
        <p:spPr bwMode="auto">
          <a:xfrm>
            <a:off x="5324403" y="6143080"/>
            <a:ext cx="32194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Rectangle 167"/>
          <p:cNvSpPr>
            <a:spLocks noChangeArrowheads="1"/>
          </p:cNvSpPr>
          <p:nvPr/>
        </p:nvSpPr>
        <p:spPr bwMode="auto">
          <a:xfrm>
            <a:off x="6749475" y="6143081"/>
            <a:ext cx="4445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4.75</a:t>
            </a:r>
          </a:p>
        </p:txBody>
      </p:sp>
      <p:sp>
        <p:nvSpPr>
          <p:cNvPr id="177" name="Rectangle 168"/>
          <p:cNvSpPr>
            <a:spLocks noChangeArrowheads="1"/>
          </p:cNvSpPr>
          <p:nvPr/>
        </p:nvSpPr>
        <p:spPr bwMode="auto">
          <a:xfrm>
            <a:off x="8153452" y="6143080"/>
            <a:ext cx="3815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4.5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169"/>
          <p:cNvSpPr>
            <a:spLocks noChangeArrowheads="1"/>
          </p:cNvSpPr>
          <p:nvPr/>
        </p:nvSpPr>
        <p:spPr bwMode="auto">
          <a:xfrm>
            <a:off x="9697259" y="6143080"/>
            <a:ext cx="45085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4.25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114" grpId="0"/>
      <p:bldP spid="115" grpId="0"/>
      <p:bldP spid="116" grpId="0"/>
      <p:bldP spid="118" grpId="0"/>
      <p:bldP spid="119" grpId="0"/>
      <p:bldP spid="120" grpId="0"/>
      <p:bldP spid="121" grpId="0"/>
      <p:bldP spid="122" grpId="0"/>
      <p:bldP spid="124" grpId="0"/>
      <p:bldP spid="125" grpId="0"/>
      <p:bldP spid="126" grpId="0"/>
      <p:bldP spid="127" grpId="0"/>
      <p:bldP spid="128" grpId="0"/>
      <p:bldP spid="130" grpId="0"/>
      <p:bldP spid="131" grpId="0"/>
      <p:bldP spid="132" grpId="0"/>
      <p:bldP spid="133" grpId="0"/>
      <p:bldP spid="134" grpId="0"/>
      <p:bldP spid="136" grpId="0"/>
      <p:bldP spid="137" grpId="0"/>
      <p:bldP spid="138" grpId="0"/>
      <p:bldP spid="139" grpId="0"/>
      <p:bldP spid="140" grpId="0"/>
      <p:bldP spid="142" grpId="0"/>
      <p:bldP spid="143" grpId="0"/>
      <p:bldP spid="144" grpId="0"/>
      <p:bldP spid="145" grpId="0"/>
      <p:bldP spid="146" grpId="0"/>
      <p:bldP spid="148" grpId="0"/>
      <p:bldP spid="149" grpId="0"/>
      <p:bldP spid="150" grpId="0"/>
      <p:bldP spid="151" grpId="0"/>
      <p:bldP spid="152" grpId="0"/>
      <p:bldP spid="154" grpId="0"/>
      <p:bldP spid="155" grpId="0"/>
      <p:bldP spid="156" grpId="0"/>
      <p:bldP spid="157" grpId="0"/>
      <p:bldP spid="158" grpId="0"/>
      <p:bldP spid="160" grpId="0"/>
      <p:bldP spid="161" grpId="0"/>
      <p:bldP spid="162" grpId="0"/>
      <p:bldP spid="163" grpId="0"/>
      <p:bldP spid="164" grpId="0"/>
      <p:bldP spid="166" grpId="0"/>
      <p:bldP spid="167" grpId="0"/>
      <p:bldP spid="168" grpId="0"/>
      <p:bldP spid="169" grpId="0"/>
      <p:bldP spid="170" grpId="0"/>
      <p:bldP spid="174" grpId="0"/>
      <p:bldP spid="175" grpId="0"/>
      <p:bldP spid="176" grpId="0"/>
      <p:bldP spid="177" grpId="0"/>
      <p:bldP spid="1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P2. Multithreading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80536" y="2831910"/>
            <a:ext cx="271590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a1. load r0, x    \\ x=0</a:t>
            </a:r>
          </a:p>
          <a:p>
            <a:r>
              <a:rPr lang="en-US" dirty="0"/>
              <a:t>a2. </a:t>
            </a:r>
            <a:r>
              <a:rPr lang="en-US" dirty="0" err="1"/>
              <a:t>addi</a:t>
            </a:r>
            <a:r>
              <a:rPr lang="en-US" dirty="0"/>
              <a:t> r0, 2</a:t>
            </a:r>
          </a:p>
          <a:p>
            <a:r>
              <a:rPr lang="en-US" dirty="0"/>
              <a:t>a3. store r0, x   \\ r0=2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69646" y="2831910"/>
            <a:ext cx="271590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b1. load r1, x    \\ x=0</a:t>
            </a:r>
          </a:p>
          <a:p>
            <a:r>
              <a:rPr lang="en-US" dirty="0"/>
              <a:t>b2. </a:t>
            </a:r>
            <a:r>
              <a:rPr lang="en-US" dirty="0" err="1"/>
              <a:t>addi</a:t>
            </a:r>
            <a:r>
              <a:rPr lang="en-US" dirty="0"/>
              <a:t> r1, 3</a:t>
            </a:r>
          </a:p>
          <a:p>
            <a:r>
              <a:rPr lang="en-US" dirty="0"/>
              <a:t>b3. store r1, x   \\ r1=3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0531" y="4073859"/>
            <a:ext cx="1692324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execute order:</a:t>
            </a:r>
          </a:p>
          <a:p>
            <a:r>
              <a:rPr lang="en-US" dirty="0"/>
              <a:t>a1</a:t>
            </a:r>
          </a:p>
          <a:p>
            <a:r>
              <a:rPr lang="en-US" dirty="0"/>
              <a:t>b1</a:t>
            </a:r>
          </a:p>
          <a:p>
            <a:r>
              <a:rPr lang="en-US" dirty="0"/>
              <a:t>a2</a:t>
            </a:r>
          </a:p>
          <a:p>
            <a:r>
              <a:rPr lang="en-US" dirty="0"/>
              <a:t>b2</a:t>
            </a:r>
          </a:p>
          <a:p>
            <a:r>
              <a:rPr lang="en-US" dirty="0"/>
              <a:t>a3</a:t>
            </a:r>
          </a:p>
          <a:p>
            <a:r>
              <a:rPr lang="en-US" dirty="0"/>
              <a:t>b3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01053" y="4072276"/>
            <a:ext cx="88028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 value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80531" y="1413269"/>
          <a:ext cx="6230204" cy="1100025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3223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094">
                <a:tc>
                  <a:txBody>
                    <a:bodyPr/>
                    <a:lstStyle/>
                    <a:p>
                      <a:pPr marL="444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Thread A 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73025" marT="7620" marB="0"/>
                </a:tc>
                <a:tc>
                  <a:txBody>
                    <a:bodyPr/>
                    <a:lstStyle/>
                    <a:p>
                      <a:pPr marL="381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Thread B 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73025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931">
                <a:tc>
                  <a:txBody>
                    <a:bodyPr/>
                    <a:lstStyle/>
                    <a:p>
                      <a:pPr marR="4127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for (</a:t>
                      </a:r>
                      <a:r>
                        <a:rPr lang="en-US" sz="1600" b="0" dirty="0" err="1">
                          <a:effectLst/>
                        </a:rPr>
                        <a:t>i</a:t>
                      </a:r>
                      <a:r>
                        <a:rPr lang="en-US" sz="1600" b="0" dirty="0">
                          <a:effectLst/>
                        </a:rPr>
                        <a:t>=0; </a:t>
                      </a:r>
                      <a:r>
                        <a:rPr lang="en-US" sz="1600" b="0" dirty="0" err="1">
                          <a:effectLst/>
                        </a:rPr>
                        <a:t>i</a:t>
                      </a:r>
                      <a:r>
                        <a:rPr lang="en-US" sz="1600" b="0" dirty="0">
                          <a:effectLst/>
                        </a:rPr>
                        <a:t>&lt;5; </a:t>
                      </a:r>
                      <a:r>
                        <a:rPr lang="en-US" sz="1600" b="0" dirty="0" err="1">
                          <a:effectLst/>
                        </a:rPr>
                        <a:t>i</a:t>
                      </a:r>
                      <a:r>
                        <a:rPr lang="en-US" sz="1600" b="0" dirty="0">
                          <a:effectLst/>
                        </a:rPr>
                        <a:t>++) { </a:t>
                      </a:r>
                      <a:endParaRPr lang="en-US" sz="1800" b="0" dirty="0">
                        <a:effectLst/>
                      </a:endParaRPr>
                    </a:p>
                    <a:p>
                      <a:pPr marR="4127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     x = x + 2; </a:t>
                      </a:r>
                      <a:endParaRPr lang="en-US" sz="1800" b="0" dirty="0">
                        <a:effectLst/>
                      </a:endParaRPr>
                    </a:p>
                    <a:p>
                      <a:pPr marR="4127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} </a:t>
                      </a:r>
                      <a:endParaRPr lang="en-US" sz="18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73025" marT="7620" marB="0"/>
                </a:tc>
                <a:tc>
                  <a:txBody>
                    <a:bodyPr/>
                    <a:lstStyle/>
                    <a:p>
                      <a:pPr marR="25654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for (j=0; j&lt;5; </a:t>
                      </a:r>
                      <a:r>
                        <a:rPr lang="en-US" sz="1600" dirty="0" err="1">
                          <a:effectLst/>
                        </a:rPr>
                        <a:t>j++</a:t>
                      </a:r>
                      <a:r>
                        <a:rPr lang="en-US" sz="1600" dirty="0">
                          <a:effectLst/>
                        </a:rPr>
                        <a:t>) {</a:t>
                      </a:r>
                      <a:endParaRPr lang="en-US" sz="1800" dirty="0">
                        <a:effectLst/>
                      </a:endParaRPr>
                    </a:p>
                    <a:p>
                      <a:pPr marR="25654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x = x + 3; </a:t>
                      </a:r>
                      <a:endParaRPr lang="en-US" sz="1800" dirty="0">
                        <a:effectLst/>
                      </a:endParaRPr>
                    </a:p>
                    <a:p>
                      <a:pPr marR="25654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} 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73025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8516719" y="4072274"/>
                <a:ext cx="2265528" cy="120032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718" y="4072269"/>
                <a:ext cx="2265528" cy="1800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1" name="左大括号 10"/>
          <p:cNvSpPr/>
          <p:nvPr/>
        </p:nvSpPr>
        <p:spPr>
          <a:xfrm>
            <a:off x="8878384" y="4232300"/>
            <a:ext cx="161725" cy="9177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箭头: 右 11"/>
          <p:cNvSpPr/>
          <p:nvPr/>
        </p:nvSpPr>
        <p:spPr>
          <a:xfrm>
            <a:off x="8733037" y="5398319"/>
            <a:ext cx="307075" cy="2231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516948" y="5211095"/>
                <a:ext cx="226530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45" y="5211089"/>
                <a:ext cx="2265301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0199661" y="5186734"/>
            <a:ext cx="47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</a:t>
            </a:r>
          </a:p>
          <a:p>
            <a:r>
              <a:rPr lang="en-US" dirty="0"/>
              <a:t>(b)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78999" y="4072273"/>
            <a:ext cx="1692324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execute order:</a:t>
            </a:r>
          </a:p>
          <a:p>
            <a:r>
              <a:rPr lang="en-US" dirty="0"/>
              <a:t>a1</a:t>
            </a:r>
          </a:p>
          <a:p>
            <a:r>
              <a:rPr lang="en-US" dirty="0"/>
              <a:t>b1</a:t>
            </a:r>
          </a:p>
          <a:p>
            <a:r>
              <a:rPr lang="en-US" dirty="0"/>
              <a:t>b2</a:t>
            </a:r>
          </a:p>
          <a:p>
            <a:r>
              <a:rPr lang="en-US" dirty="0"/>
              <a:t>a2</a:t>
            </a:r>
          </a:p>
          <a:p>
            <a:r>
              <a:rPr lang="en-US" dirty="0"/>
              <a:t>b3</a:t>
            </a:r>
          </a:p>
          <a:p>
            <a:r>
              <a:rPr lang="en-US" dirty="0"/>
              <a:t>a3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387409" y="4072275"/>
            <a:ext cx="88028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 value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4" grpId="0"/>
      <p:bldP spid="15" grpId="0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P2. Multithreading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80536" y="2831910"/>
            <a:ext cx="271590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a1. load r0, x    \\ x=0</a:t>
            </a:r>
          </a:p>
          <a:p>
            <a:r>
              <a:rPr lang="en-US" dirty="0"/>
              <a:t>a2. </a:t>
            </a:r>
            <a:r>
              <a:rPr lang="en-US" dirty="0" err="1"/>
              <a:t>addi</a:t>
            </a:r>
            <a:r>
              <a:rPr lang="en-US" dirty="0"/>
              <a:t> r0, 2</a:t>
            </a:r>
          </a:p>
          <a:p>
            <a:r>
              <a:rPr lang="en-US" dirty="0"/>
              <a:t>a3. store r0, x   \\ r0=2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69646" y="2831910"/>
            <a:ext cx="271590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b1. load r1, x    \\ x=0</a:t>
            </a:r>
          </a:p>
          <a:p>
            <a:r>
              <a:rPr lang="en-US" dirty="0"/>
              <a:t>b2. </a:t>
            </a:r>
            <a:r>
              <a:rPr lang="en-US" dirty="0" err="1"/>
              <a:t>addi</a:t>
            </a:r>
            <a:r>
              <a:rPr lang="en-US" dirty="0"/>
              <a:t> r1, 3</a:t>
            </a:r>
          </a:p>
          <a:p>
            <a:r>
              <a:rPr lang="en-US" dirty="0"/>
              <a:t>b3. store r1, x   \\ r1=3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0531" y="4073859"/>
            <a:ext cx="1692324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execute order:</a:t>
            </a:r>
          </a:p>
          <a:p>
            <a:r>
              <a:rPr lang="en-US" dirty="0"/>
              <a:t>a1</a:t>
            </a:r>
          </a:p>
          <a:p>
            <a:r>
              <a:rPr lang="en-US" dirty="0"/>
              <a:t>b1</a:t>
            </a:r>
          </a:p>
          <a:p>
            <a:r>
              <a:rPr lang="en-US" dirty="0"/>
              <a:t>b2</a:t>
            </a:r>
          </a:p>
          <a:p>
            <a:r>
              <a:rPr lang="en-US" dirty="0"/>
              <a:t>b3</a:t>
            </a:r>
          </a:p>
          <a:p>
            <a:r>
              <a:rPr lang="en-US" dirty="0"/>
              <a:t>a2</a:t>
            </a:r>
          </a:p>
          <a:p>
            <a:r>
              <a:rPr lang="en-US" dirty="0"/>
              <a:t>a3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01895" y="4073861"/>
            <a:ext cx="88028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 value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2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80531" y="1413269"/>
          <a:ext cx="6230204" cy="1100025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3223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094">
                <a:tc>
                  <a:txBody>
                    <a:bodyPr/>
                    <a:lstStyle/>
                    <a:p>
                      <a:pPr marL="444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Thread A 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73025" marT="7620" marB="0"/>
                </a:tc>
                <a:tc>
                  <a:txBody>
                    <a:bodyPr/>
                    <a:lstStyle/>
                    <a:p>
                      <a:pPr marL="381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Thread B 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73025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931">
                <a:tc>
                  <a:txBody>
                    <a:bodyPr/>
                    <a:lstStyle/>
                    <a:p>
                      <a:pPr marR="4127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for (</a:t>
                      </a:r>
                      <a:r>
                        <a:rPr lang="en-US" sz="1600" b="0" dirty="0" err="1">
                          <a:effectLst/>
                        </a:rPr>
                        <a:t>i</a:t>
                      </a:r>
                      <a:r>
                        <a:rPr lang="en-US" sz="1600" b="0" dirty="0">
                          <a:effectLst/>
                        </a:rPr>
                        <a:t>=0; </a:t>
                      </a:r>
                      <a:r>
                        <a:rPr lang="en-US" sz="1600" b="0" dirty="0" err="1">
                          <a:effectLst/>
                        </a:rPr>
                        <a:t>i</a:t>
                      </a:r>
                      <a:r>
                        <a:rPr lang="en-US" sz="1600" b="0" dirty="0">
                          <a:effectLst/>
                        </a:rPr>
                        <a:t>&lt;5; </a:t>
                      </a:r>
                      <a:r>
                        <a:rPr lang="en-US" sz="1600" b="0" dirty="0" err="1">
                          <a:effectLst/>
                        </a:rPr>
                        <a:t>i</a:t>
                      </a:r>
                      <a:r>
                        <a:rPr lang="en-US" sz="1600" b="0" dirty="0">
                          <a:effectLst/>
                        </a:rPr>
                        <a:t>++) { </a:t>
                      </a:r>
                      <a:endParaRPr lang="en-US" sz="1800" b="0" dirty="0">
                        <a:effectLst/>
                      </a:endParaRPr>
                    </a:p>
                    <a:p>
                      <a:pPr marR="4127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     x = x + 2; </a:t>
                      </a:r>
                      <a:endParaRPr lang="en-US" sz="1800" b="0" dirty="0">
                        <a:effectLst/>
                      </a:endParaRPr>
                    </a:p>
                    <a:p>
                      <a:pPr marR="4127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} </a:t>
                      </a:r>
                      <a:endParaRPr lang="en-US" sz="18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73025" marT="7620" marB="0"/>
                </a:tc>
                <a:tc>
                  <a:txBody>
                    <a:bodyPr/>
                    <a:lstStyle/>
                    <a:p>
                      <a:pPr marR="25654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for (j=0; j&lt;5; </a:t>
                      </a:r>
                      <a:r>
                        <a:rPr lang="en-US" sz="1600" dirty="0" err="1">
                          <a:effectLst/>
                        </a:rPr>
                        <a:t>j++</a:t>
                      </a:r>
                      <a:r>
                        <a:rPr lang="en-US" sz="1600" dirty="0">
                          <a:effectLst/>
                        </a:rPr>
                        <a:t>) {</a:t>
                      </a:r>
                      <a:endParaRPr lang="en-US" sz="1800" dirty="0">
                        <a:effectLst/>
                      </a:endParaRPr>
                    </a:p>
                    <a:p>
                      <a:pPr marR="25654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x = x + 3; </a:t>
                      </a:r>
                      <a:endParaRPr lang="en-US" sz="1800" dirty="0">
                        <a:effectLst/>
                      </a:endParaRPr>
                    </a:p>
                    <a:p>
                      <a:pPr marR="25654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} 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73025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8444115" y="4073861"/>
                <a:ext cx="2799072" cy="158952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115" y="4073855"/>
                <a:ext cx="2799072" cy="15895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1" name="左大括号 10"/>
          <p:cNvSpPr/>
          <p:nvPr/>
        </p:nvSpPr>
        <p:spPr>
          <a:xfrm>
            <a:off x="9004888" y="4260804"/>
            <a:ext cx="161725" cy="9177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444345" y="5212681"/>
                <a:ext cx="24565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{10,13,16,19,22,25}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343" y="5212678"/>
                <a:ext cx="245651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0765089" y="5202589"/>
            <a:ext cx="47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87760" y="2513294"/>
            <a:ext cx="82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69643" y="4073859"/>
            <a:ext cx="1692324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execute order:</a:t>
            </a:r>
          </a:p>
          <a:p>
            <a:r>
              <a:rPr lang="en-US" dirty="0"/>
              <a:t>a1</a:t>
            </a:r>
          </a:p>
          <a:p>
            <a:r>
              <a:rPr lang="en-US" dirty="0"/>
              <a:t>a2</a:t>
            </a:r>
          </a:p>
          <a:p>
            <a:r>
              <a:rPr lang="en-US" dirty="0"/>
              <a:t>b1</a:t>
            </a:r>
          </a:p>
          <a:p>
            <a:r>
              <a:rPr lang="en-US" dirty="0"/>
              <a:t>b2</a:t>
            </a:r>
          </a:p>
          <a:p>
            <a:r>
              <a:rPr lang="en-US" dirty="0"/>
              <a:t>b3</a:t>
            </a:r>
          </a:p>
          <a:p>
            <a:r>
              <a:rPr lang="en-US" dirty="0"/>
              <a:t>a3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391007" y="4073861"/>
            <a:ext cx="88028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 value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4" grpId="0"/>
      <p:bldP spid="15" grpId="0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P2. Multithreading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(d)</a:t>
            </a:r>
            <a:r>
              <a:rPr lang="en-US" b="1" dirty="0"/>
              <a:t> </a:t>
            </a:r>
            <a:r>
              <a:rPr lang="en-US" dirty="0"/>
              <a:t>In both condition: TCB, including register value, PC, stack pointers, etc.</a:t>
            </a:r>
            <a:r>
              <a:rPr lang="en-US" b="1" dirty="0"/>
              <a:t> </a:t>
            </a:r>
            <a:r>
              <a:rPr lang="en-US" dirty="0"/>
              <a:t>In different process: PCB, file-descriptor table,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(e)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55" y="3959944"/>
            <a:ext cx="3167156" cy="216422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7506928" y="4398817"/>
            <a:ext cx="15264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499557" y="5401707"/>
            <a:ext cx="15264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884053" y="407344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972732" y="5067659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12182" y="3429003"/>
            <a:ext cx="27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task, different data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878252" y="3429003"/>
            <a:ext cx="307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independent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P3. System call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43843" y="3736347"/>
          <a:ext cx="4760102" cy="1287780"/>
        </p:xfrm>
        <a:graphic>
          <a:graphicData uri="http://schemas.openxmlformats.org/drawingml/2006/table">
            <a:tbl>
              <a:tblPr firstRow="1" firstCol="1" bandRow="1"/>
              <a:tblGrid>
                <a:gridCol w="2424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Standard out</a:t>
                      </a: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test.txt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105"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43841" y="1529168"/>
          <a:ext cx="2390987" cy="1919190"/>
        </p:xfrm>
        <a:graphic>
          <a:graphicData uri="http://schemas.openxmlformats.org/drawingml/2006/table">
            <a:tbl>
              <a:tblPr firstRow="1" firstCol="1" bandRow="1"/>
              <a:tblGrid>
                <a:gridCol w="1217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10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/>
                        <a:t>File-descriptor table</a:t>
                      </a:r>
                      <a:endParaRPr lang="en-US" sz="14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41"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STDIN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47"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19"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STDERR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3"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5538"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484403" y="4074133"/>
            <a:ext cx="1148071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Starting main </a:t>
            </a:r>
            <a:endParaRPr lang="en-US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1774" y="4056659"/>
            <a:ext cx="1754070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cs302 </a:t>
            </a:r>
            <a:r>
              <a:rPr lang="en-US" sz="12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SUSTech</a:t>
            </a:r>
            <a:r>
              <a:rPr lang="en-US" sz="12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in child</a:t>
            </a:r>
            <a:endParaRPr lang="en-US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61911" y="4241660"/>
            <a:ext cx="121379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Ending main: 0</a:t>
            </a:r>
            <a:endParaRPr lang="en-US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35188" y="4442699"/>
            <a:ext cx="186724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cs302 </a:t>
            </a:r>
            <a:r>
              <a:rPr lang="en-US" sz="12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SUSTech</a:t>
            </a:r>
            <a:r>
              <a:rPr lang="en-US" sz="12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in parent</a:t>
            </a:r>
            <a:endParaRPr lang="en-US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60125" y="4623389"/>
            <a:ext cx="1417375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Ending main: 123 </a:t>
            </a:r>
            <a:endParaRPr lang="en-US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26525" y="1701780"/>
            <a:ext cx="26767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dup2(</a:t>
            </a:r>
            <a:r>
              <a:rPr lang="en-US" dirty="0" err="1"/>
              <a:t>old_fd</a:t>
            </a:r>
            <a:r>
              <a:rPr lang="en-US" dirty="0"/>
              <a:t>, </a:t>
            </a:r>
            <a:r>
              <a:rPr lang="en-US" dirty="0" err="1"/>
              <a:t>new_fd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Copy </a:t>
            </a:r>
            <a:r>
              <a:rPr lang="en-US" dirty="0" err="1"/>
              <a:t>old_fd</a:t>
            </a:r>
            <a:r>
              <a:rPr lang="en-US" dirty="0"/>
              <a:t> to </a:t>
            </a:r>
            <a:r>
              <a:rPr lang="en-US" dirty="0" err="1"/>
              <a:t>new_fd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1217525" y="2378835"/>
            <a:ext cx="1891947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            test.txt</a:t>
            </a:r>
          </a:p>
        </p:txBody>
      </p:sp>
      <p:sp>
        <p:nvSpPr>
          <p:cNvPr id="13" name="矩形 12"/>
          <p:cNvSpPr/>
          <p:nvPr/>
        </p:nvSpPr>
        <p:spPr>
          <a:xfrm>
            <a:off x="2273920" y="1981541"/>
            <a:ext cx="78393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lvl="0" algn="ctr">
              <a:lnSpc>
                <a:spcPct val="107000"/>
              </a:lnSpc>
            </a:pPr>
            <a:r>
              <a:rPr lang="en-US" sz="1200" dirty="0">
                <a:solidFill>
                  <a:prstClr val="black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STDOUT</a:t>
            </a:r>
          </a:p>
        </p:txBody>
      </p:sp>
      <p:sp>
        <p:nvSpPr>
          <p:cNvPr id="14" name="矩形 13"/>
          <p:cNvSpPr/>
          <p:nvPr/>
        </p:nvSpPr>
        <p:spPr>
          <a:xfrm>
            <a:off x="2339966" y="1949353"/>
            <a:ext cx="717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test.txt</a:t>
            </a:r>
            <a:endParaRPr 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6379883" y="3738345"/>
          <a:ext cx="4760102" cy="1287780"/>
        </p:xfrm>
        <a:graphic>
          <a:graphicData uri="http://schemas.openxmlformats.org/drawingml/2006/table">
            <a:tbl>
              <a:tblPr firstRow="1" firstCol="1" bandRow="1"/>
              <a:tblGrid>
                <a:gridCol w="2424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Standard out</a:t>
                      </a: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test.txt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105"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379881" y="1531166"/>
          <a:ext cx="2390987" cy="2165056"/>
        </p:xfrm>
        <a:graphic>
          <a:graphicData uri="http://schemas.openxmlformats.org/drawingml/2006/table">
            <a:tbl>
              <a:tblPr firstRow="1" firstCol="1" bandRow="1"/>
              <a:tblGrid>
                <a:gridCol w="1217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10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/>
                        <a:t>File-descriptor table</a:t>
                      </a:r>
                      <a:endParaRPr lang="en-US" sz="14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41"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STDIN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47"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19"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STDERR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3"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866"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5538"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7020443" y="4076131"/>
            <a:ext cx="1148071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Starting main </a:t>
            </a:r>
            <a:endParaRPr lang="en-US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45954" y="4257758"/>
            <a:ext cx="1754070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cs302 </a:t>
            </a:r>
            <a:r>
              <a:rPr lang="en-US" sz="12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SUSTech</a:t>
            </a:r>
            <a:r>
              <a:rPr lang="en-US" sz="12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in child</a:t>
            </a:r>
            <a:endParaRPr lang="en-US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023462" y="4442762"/>
            <a:ext cx="121379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Ending main: 0</a:t>
            </a:r>
            <a:endParaRPr lang="en-US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071228" y="4083359"/>
            <a:ext cx="186724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cs302 </a:t>
            </a:r>
            <a:r>
              <a:rPr lang="en-US" sz="12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SUSTech</a:t>
            </a:r>
            <a:r>
              <a:rPr lang="en-US" sz="12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in parent</a:t>
            </a:r>
            <a:endParaRPr lang="en-US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96165" y="4286177"/>
            <a:ext cx="1417375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Ending main: 123 </a:t>
            </a:r>
            <a:endParaRPr lang="en-US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862567" y="1703772"/>
            <a:ext cx="26767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dup(</a:t>
            </a:r>
            <a:r>
              <a:rPr lang="en-US" dirty="0" err="1"/>
              <a:t>old_fd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Copy </a:t>
            </a:r>
            <a:r>
              <a:rPr lang="en-US" dirty="0" err="1"/>
              <a:t>old_fd</a:t>
            </a:r>
            <a:endParaRPr lang="en-US" dirty="0"/>
          </a:p>
        </p:txBody>
      </p:sp>
      <p:sp>
        <p:nvSpPr>
          <p:cNvPr id="34" name="矩形 33"/>
          <p:cNvSpPr/>
          <p:nvPr/>
        </p:nvSpPr>
        <p:spPr>
          <a:xfrm>
            <a:off x="6753565" y="2380833"/>
            <a:ext cx="1891947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            test.txt</a:t>
            </a:r>
          </a:p>
        </p:txBody>
      </p:sp>
      <p:sp>
        <p:nvSpPr>
          <p:cNvPr id="35" name="矩形 34"/>
          <p:cNvSpPr/>
          <p:nvPr/>
        </p:nvSpPr>
        <p:spPr>
          <a:xfrm>
            <a:off x="7809960" y="1983539"/>
            <a:ext cx="78393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lvl="0" algn="ctr">
              <a:lnSpc>
                <a:spcPct val="107000"/>
              </a:lnSpc>
            </a:pPr>
            <a:r>
              <a:rPr lang="en-US" sz="1200" dirty="0">
                <a:solidFill>
                  <a:prstClr val="black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STDOUT</a:t>
            </a:r>
          </a:p>
        </p:txBody>
      </p:sp>
      <p:sp>
        <p:nvSpPr>
          <p:cNvPr id="36" name="矩形 35"/>
          <p:cNvSpPr/>
          <p:nvPr/>
        </p:nvSpPr>
        <p:spPr>
          <a:xfrm>
            <a:off x="7876008" y="1951351"/>
            <a:ext cx="717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test.txt</a:t>
            </a:r>
            <a:endParaRPr lang="en-US" dirty="0"/>
          </a:p>
        </p:txBody>
      </p:sp>
      <p:sp>
        <p:nvSpPr>
          <p:cNvPr id="37" name="矩形 36"/>
          <p:cNvSpPr/>
          <p:nvPr/>
        </p:nvSpPr>
        <p:spPr>
          <a:xfrm>
            <a:off x="6760937" y="2625463"/>
            <a:ext cx="1891947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                           STDOUT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5" grpId="1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P3. System call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5301" y="1690694"/>
            <a:ext cx="51131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(c)</a:t>
            </a:r>
          </a:p>
          <a:p>
            <a:pPr marL="342900" indent="-342900">
              <a:buAutoNum type="arabicParenR"/>
            </a:pPr>
            <a:r>
              <a:rPr lang="en-US" sz="2400" dirty="0" err="1"/>
              <a:t>getppid</a:t>
            </a:r>
            <a:r>
              <a:rPr lang="en-US" sz="2400" dirty="0"/>
              <a:t>()</a:t>
            </a:r>
          </a:p>
          <a:p>
            <a:pPr marL="342900" indent="-342900">
              <a:buAutoNum type="arabicParenR"/>
            </a:pPr>
            <a:r>
              <a:rPr lang="en-US" sz="2400" dirty="0"/>
              <a:t>signal(SIGTEST, orange)</a:t>
            </a:r>
          </a:p>
          <a:p>
            <a:pPr marL="342900" indent="-342900">
              <a:buAutoNum type="arabicParenR"/>
            </a:pPr>
            <a:r>
              <a:rPr lang="en-US" sz="2400" dirty="0"/>
              <a:t>apple()</a:t>
            </a:r>
          </a:p>
          <a:p>
            <a:pPr marL="342900" indent="-342900">
              <a:buAutoNum type="arabicParenR"/>
            </a:pPr>
            <a:r>
              <a:rPr lang="en-US" sz="2400" dirty="0" err="1"/>
              <a:t>wait</a:t>
            </a:r>
            <a:r>
              <a:rPr lang="en-US" altLang="zh-CN" sz="2400" dirty="0" err="1"/>
              <a:t>pid</a:t>
            </a:r>
            <a:r>
              <a:rPr lang="en-US" sz="2400" dirty="0"/>
              <a:t>(</a:t>
            </a:r>
            <a:r>
              <a:rPr lang="en-US" sz="2400" dirty="0" err="1"/>
              <a:t>pid</a:t>
            </a:r>
            <a:r>
              <a:rPr lang="en-US" sz="2400" dirty="0"/>
              <a:t>) or wait(NULL) or wait(0)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25111" y="4291273"/>
            <a:ext cx="21820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(d)</a:t>
            </a:r>
            <a:r>
              <a:rPr lang="zh-CN" altLang="en-US" sz="3200" dirty="0"/>
              <a:t>、</a:t>
            </a:r>
            <a:r>
              <a:rPr lang="en-US" altLang="zh-CN" sz="3200" dirty="0"/>
              <a:t>(e)</a:t>
            </a:r>
            <a:endParaRPr lang="en-US" sz="3200" dirty="0"/>
          </a:p>
          <a:p>
            <a:r>
              <a:rPr lang="en-US" sz="3200" dirty="0"/>
              <a:t>Try yourself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64433" y="1828295"/>
            <a:ext cx="540568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(f)</a:t>
            </a:r>
          </a:p>
          <a:p>
            <a:pPr marL="457200" indent="-457200">
              <a:buAutoNum type="arabicPeriod"/>
            </a:pPr>
            <a:r>
              <a:rPr lang="en-US" sz="2400" dirty="0"/>
              <a:t>OS does not trust user’s stack, user’s stack may cause unpredictable error. So OS always enter a kernel-allocated stack before entering kernel.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Schedule frequently happens, if every thread has a unique kernel stack, they can easily switch between running and ready state. Otherwise kernel stack has to save and restore in every switching.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P4. (a)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b="1" dirty="0"/>
              <a:t>Parallelism refers to techniques to make programs faster by performing several computations at the same time. This requires hardware with multiple processing units.</a:t>
            </a:r>
          </a:p>
          <a:p>
            <a:endParaRPr lang="zh-CN" altLang="zh-CN" dirty="0"/>
          </a:p>
          <a:p>
            <a:r>
              <a:rPr lang="en-US" altLang="zh-CN" b="1" dirty="0"/>
              <a:t>Concurrency refers to techniques that make programs more usable. Concurrency can be implemented and is used a lot on single processing units.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P4. (b)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429" y="1943612"/>
            <a:ext cx="5801783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7" y="2654709"/>
            <a:ext cx="5415241" cy="26547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961</Words>
  <Application>Microsoft Office PowerPoint</Application>
  <PresentationFormat>宽屏</PresentationFormat>
  <Paragraphs>291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Gill Sans</vt:lpstr>
      <vt:lpstr>Gill Sans Light</vt:lpstr>
      <vt:lpstr>Arial</vt:lpstr>
      <vt:lpstr>Calibri</vt:lpstr>
      <vt:lpstr>Calibri Light</vt:lpstr>
      <vt:lpstr>Cambria</vt:lpstr>
      <vt:lpstr>Cambria Math</vt:lpstr>
      <vt:lpstr>Comic Sans MS</vt:lpstr>
      <vt:lpstr>Office 主题​​</vt:lpstr>
      <vt:lpstr>2_Office</vt:lpstr>
      <vt:lpstr>Midterm solution</vt:lpstr>
      <vt:lpstr>P1. CPU Scheduling</vt:lpstr>
      <vt:lpstr>P2. Multithreading</vt:lpstr>
      <vt:lpstr>P2. Multithreading</vt:lpstr>
      <vt:lpstr>P2. Multithreading</vt:lpstr>
      <vt:lpstr>P3. System call</vt:lpstr>
      <vt:lpstr>P3. System call</vt:lpstr>
      <vt:lpstr>P4. (a)</vt:lpstr>
      <vt:lpstr>P4. (b)</vt:lpstr>
      <vt:lpstr>PowerPoint 演示文稿</vt:lpstr>
      <vt:lpstr>P4. (c)</vt:lpstr>
      <vt:lpstr>P4. (d)</vt:lpstr>
      <vt:lpstr>P4. (e)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</dc:title>
  <dc:creator>曾 歆勋</dc:creator>
  <cp:lastModifiedBy>sy</cp:lastModifiedBy>
  <cp:revision>49</cp:revision>
  <dcterms:created xsi:type="dcterms:W3CDTF">2019-03-26T14:46:00Z</dcterms:created>
  <dcterms:modified xsi:type="dcterms:W3CDTF">2020-04-08T07:16:00Z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