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3" r:id="rId3"/>
    <p:sldId id="258" r:id="rId4"/>
    <p:sldId id="260" r:id="rId5"/>
    <p:sldId id="261" r:id="rId6"/>
    <p:sldId id="304" r:id="rId7"/>
    <p:sldId id="257" r:id="rId8"/>
    <p:sldId id="259" r:id="rId9"/>
    <p:sldId id="265" r:id="rId10"/>
    <p:sldId id="264" r:id="rId11"/>
    <p:sldId id="267" r:id="rId12"/>
    <p:sldId id="269" r:id="rId13"/>
    <p:sldId id="305" r:id="rId14"/>
    <p:sldId id="311" r:id="rId15"/>
    <p:sldId id="268" r:id="rId16"/>
    <p:sldId id="270" r:id="rId17"/>
    <p:sldId id="271" r:id="rId18"/>
    <p:sldId id="272" r:id="rId19"/>
    <p:sldId id="275" r:id="rId20"/>
    <p:sldId id="306" r:id="rId21"/>
    <p:sldId id="266" r:id="rId22"/>
    <p:sldId id="274" r:id="rId23"/>
    <p:sldId id="277" r:id="rId24"/>
    <p:sldId id="280" r:id="rId25"/>
    <p:sldId id="312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308" r:id="rId36"/>
    <p:sldId id="314" r:id="rId37"/>
    <p:sldId id="315" r:id="rId38"/>
    <p:sldId id="292" r:id="rId39"/>
    <p:sldId id="293" r:id="rId40"/>
    <p:sldId id="294" r:id="rId41"/>
    <p:sldId id="316" r:id="rId42"/>
    <p:sldId id="295" r:id="rId43"/>
    <p:sldId id="310" r:id="rId44"/>
    <p:sldId id="309" r:id="rId45"/>
    <p:sldId id="297" r:id="rId46"/>
    <p:sldId id="298" r:id="rId47"/>
    <p:sldId id="299" r:id="rId48"/>
    <p:sldId id="300" r:id="rId49"/>
    <p:sldId id="302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com/url?sa=i&amp;rct=j&amp;q=&amp;esrc=s&amp;source=images&amp;cd=&amp;cad=rja&amp;uact=8&amp;ved=2ahUKEwi1oavQ_sLZAhVKuhQKHbGKBtUQjRx6BAgAEAY&amp;url=http://www.dailycal.org/2017/10/15/pro-grammar-copy-editor-computer-science/&amp;psig=AOvVaw2sT3dyzh6cdOYUobPQzyki&amp;ust=1519714162170484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google.com/url?sa=i&amp;rct=j&amp;q=&amp;esrc=s&amp;source=images&amp;cd=&amp;cad=rja&amp;uact=8&amp;ved=2ahUKEwje2ZrK_8LZAhUJlxQKHTeJANoQjRx6BAgAEAY&amp;url=https://www.improgrammer.net/how-to-write-c-program-in-ubuntu/&amp;psig=AOvVaw27Y9mz4egSYySBiwmkwqIu&amp;ust=151971442386176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buntu.com/downloa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google.com/url?sa=i&amp;rct=j&amp;q=&amp;esrc=s&amp;source=images&amp;cd=&amp;cad=rja&amp;uact=8&amp;ved=2ahUKEwiR5JPVhMPZAhUbS2MKHTzqAmQQjRx6BAgAEAY&amp;url=https://www.startertutorials.com/blog/c-programming-tutorial.html&amp;psig=AOvVaw27Y9mz4egSYySBiwmkwqIu&amp;ust=1519714423861762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tackoverflow.com/questions/13228111/c-undefined-reference-to-sq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hyperlink" Target="https://www.google.com/url?sa=i&amp;rct=j&amp;q=&amp;esrc=s&amp;source=images&amp;cd=&amp;cad=rja&amp;uact=8&amp;ved=2ahUKEwihgsyTisPZAhVN7WMKHY2LALMQjRx6BAgAEAY&amp;url=http://www.bristol.ac.uk/sport/get-exercise-confident/&amp;psig=AOvVaw0AJPrAMcxOMf5B3dWYAjeE&amp;ust=1519717228046772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/url?sa=i&amp;rct=j&amp;q=&amp;esrc=s&amp;source=images&amp;cd=&amp;cad=rja&amp;uact=8&amp;ved=2ahUKEwi4_-Db_cLZAhVT4WMKHeJiCT4QjRx6BAgAEAY&amp;url=https://www.networkworld.com/article/3219684/linux/half-a-dozen-clever-linux-command-line-tricks.html&amp;psig=AOvVaw3CP0rZ-jCzbwJEhizjiRLQ&amp;ust=151971390922567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Linux and C introduction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1"/>
            <a:ext cx="6858000" cy="127788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曾歆勋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鸣谢黄博</a:t>
            </a:r>
          </a:p>
        </p:txBody>
      </p:sp>
    </p:spTree>
    <p:extLst>
      <p:ext uri="{BB962C8B-B14F-4D97-AF65-F5344CB8AC3E}">
        <p14:creationId xmlns:p14="http://schemas.microsoft.com/office/powerpoint/2010/main" val="67609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1556792"/>
            <a:ext cx="5418356" cy="326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5553236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131840" y="4901042"/>
            <a:ext cx="3500489" cy="1224136"/>
          </a:xfrm>
          <a:prstGeom prst="wedgeRectCallout">
            <a:avLst>
              <a:gd name="adj1" fmla="val -72575"/>
              <a:gd name="adj2" fmla="val 452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go into OS?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86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cd</a:t>
            </a:r>
          </a:p>
          <a:p>
            <a:pPr marL="800100" lvl="1" indent="-342900"/>
            <a:r>
              <a:rPr lang="en-US" altLang="zh-CN" dirty="0"/>
              <a:t>change directory</a:t>
            </a:r>
          </a:p>
          <a:p>
            <a:pPr marL="800100" lvl="1" indent="-342900"/>
            <a:r>
              <a:rPr lang="en-US" altLang="zh-CN" dirty="0"/>
              <a:t>let’s go to OS directory</a:t>
            </a:r>
          </a:p>
          <a:p>
            <a:pPr marL="800100" lvl="1" indent="-342900"/>
            <a:r>
              <a:rPr lang="en-US" altLang="zh-CN" dirty="0"/>
              <a:t>Try cd /home</a:t>
            </a:r>
          </a:p>
          <a:p>
            <a:pPr marL="800100" lvl="1" indent="-342900"/>
            <a:r>
              <a:rPr lang="en-US" altLang="zh-CN" dirty="0"/>
              <a:t>Try cd ~, cd ..</a:t>
            </a:r>
          </a:p>
          <a:p>
            <a:pPr marL="800100" lvl="1" indent="-342900"/>
            <a:endParaRPr lang="en-US" altLang="zh-CN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4666457" cy="27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31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apt-get install </a:t>
            </a:r>
            <a:r>
              <a:rPr lang="en-US" altLang="zh-CN" dirty="0">
                <a:solidFill>
                  <a:srgbClr val="FF0000"/>
                </a:solidFill>
              </a:rPr>
              <a:t>vim</a:t>
            </a:r>
          </a:p>
          <a:p>
            <a:pPr marL="800100" lvl="1" indent="-342900"/>
            <a:r>
              <a:rPr lang="en-US" altLang="zh-CN" dirty="0"/>
              <a:t>This command need root authority. Use </a:t>
            </a:r>
            <a:r>
              <a:rPr lang="en-US" altLang="zh-CN" dirty="0" err="1"/>
              <a:t>sudo</a:t>
            </a:r>
            <a:r>
              <a:rPr lang="en-US" altLang="zh-CN" dirty="0"/>
              <a:t> to </a:t>
            </a:r>
            <a:r>
              <a:rPr lang="en-US" altLang="zh-CN" dirty="0" err="1"/>
              <a:t>swtich</a:t>
            </a:r>
            <a:r>
              <a:rPr lang="en-US" altLang="zh-CN" dirty="0"/>
              <a:t> get root authority for a while.</a:t>
            </a:r>
          </a:p>
          <a:p>
            <a:pPr marL="800100" lvl="1" indent="-342900"/>
            <a:r>
              <a:rPr lang="en-US" altLang="zh-CN" dirty="0"/>
              <a:t>apt-get handling packages</a:t>
            </a:r>
          </a:p>
          <a:p>
            <a:pPr marL="800100" lvl="1" indent="-342900"/>
            <a:r>
              <a:rPr lang="en-US" altLang="zh-CN" dirty="0"/>
              <a:t>install means we want to install this package</a:t>
            </a:r>
          </a:p>
          <a:p>
            <a:pPr marL="800100" lvl="1" indent="-342900"/>
            <a:r>
              <a:rPr lang="en-US" altLang="zh-CN" dirty="0"/>
              <a:t>you can man apt-get to learn details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9632" y="4005064"/>
            <a:ext cx="6087567" cy="199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69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Editor</a:t>
            </a:r>
            <a:endParaRPr lang="zh-CN" altLang="en-US" sz="4000" dirty="0"/>
          </a:p>
        </p:txBody>
      </p:sp>
      <p:pic>
        <p:nvPicPr>
          <p:cNvPr id="3074" name="Picture 2" descr="“computer editor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0887" y="3861048"/>
            <a:ext cx="3346530" cy="215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6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zh-CN" dirty="0"/>
              <a:t>Why we need 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  Server</a:t>
            </a:r>
          </a:p>
          <a:p>
            <a:pPr lvl="1"/>
            <a:r>
              <a:rPr lang="en-US" altLang="zh-CN" dirty="0"/>
              <a:t>When you connect to a </a:t>
            </a:r>
            <a:r>
              <a:rPr lang="en-US" altLang="zh-CN" dirty="0" err="1"/>
              <a:t>linux</a:t>
            </a:r>
            <a:r>
              <a:rPr lang="en-US" altLang="zh-CN" dirty="0"/>
              <a:t> server, sometimes it doesn’t have GUI.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vim</a:t>
            </a:r>
          </a:p>
          <a:p>
            <a:pPr marL="800100" lvl="1" indent="-342900"/>
            <a:r>
              <a:rPr lang="en-US" altLang="zh-CN" dirty="0"/>
              <a:t>A powerful editor.</a:t>
            </a:r>
          </a:p>
          <a:p>
            <a:pPr marL="800100" lvl="1" indent="-342900"/>
            <a:r>
              <a:rPr lang="en-US" altLang="zh-CN" dirty="0"/>
              <a:t>You can use vim/vi in terminal to edit files.</a:t>
            </a:r>
          </a:p>
          <a:p>
            <a:pPr marL="800100" lvl="1" indent="-342900"/>
            <a:r>
              <a:rPr lang="en-US" altLang="zh-CN" dirty="0"/>
              <a:t>In order to get full functions about vim, we can install some packages first.</a:t>
            </a:r>
          </a:p>
        </p:txBody>
      </p:sp>
    </p:spTree>
    <p:extLst>
      <p:ext uri="{BB962C8B-B14F-4D97-AF65-F5344CB8AC3E}">
        <p14:creationId xmlns:p14="http://schemas.microsoft.com/office/powerpoint/2010/main" val="663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Configure 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This is not necessary, just let you be more comfortable when using vim.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Go to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Using vim command to edit file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vimrc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6066"/>
          <a:stretch/>
        </p:blipFill>
        <p:spPr bwMode="auto">
          <a:xfrm>
            <a:off x="683568" y="3939381"/>
            <a:ext cx="566504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03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Vim has three modes, they are:</a:t>
            </a:r>
          </a:p>
          <a:p>
            <a:pPr marL="800100" lvl="1" indent="-342900"/>
            <a:r>
              <a:rPr lang="en-US" altLang="zh-CN" dirty="0"/>
              <a:t>Command mode: you can not input text, everything you input will be command.</a:t>
            </a:r>
          </a:p>
          <a:p>
            <a:pPr marL="800100" lvl="1" indent="-342900"/>
            <a:r>
              <a:rPr lang="en-US" altLang="zh-CN" dirty="0"/>
              <a:t>Insert mode: you can input text. Press </a:t>
            </a:r>
            <a:r>
              <a:rPr lang="en-US" altLang="zh-CN" dirty="0">
                <a:solidFill>
                  <a:srgbClr val="FF0000"/>
                </a:solidFill>
              </a:rPr>
              <a:t>Esc</a:t>
            </a:r>
            <a:r>
              <a:rPr lang="en-US" altLang="zh-CN" dirty="0"/>
              <a:t> to return command mode.</a:t>
            </a:r>
          </a:p>
          <a:p>
            <a:pPr marL="800100" lvl="1" indent="-342900"/>
            <a:r>
              <a:rPr lang="en-US" altLang="zh-CN" dirty="0"/>
              <a:t>Last line mode: you can input special command. Such as exit and find string.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3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Configure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to go to insert mode</a:t>
            </a:r>
          </a:p>
          <a:p>
            <a:pPr marL="800100" lvl="1" indent="-342900"/>
            <a:r>
              <a:rPr lang="en-US" altLang="zh-CN" dirty="0"/>
              <a:t>Input text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>
                <a:solidFill>
                  <a:srgbClr val="FF0000"/>
                </a:solidFill>
              </a:rPr>
              <a:t>Esc</a:t>
            </a:r>
            <a:r>
              <a:rPr lang="en-US" altLang="zh-CN" dirty="0"/>
              <a:t> go back to command mode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>
                <a:solidFill>
                  <a:srgbClr val="FF0000"/>
                </a:solidFill>
              </a:rPr>
              <a:t>shift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/>
              <a:t>to go to last line mode</a:t>
            </a:r>
          </a:p>
          <a:p>
            <a:pPr marL="800100" lvl="1" indent="-342900"/>
            <a:r>
              <a:rPr lang="en-US" altLang="zh-CN" dirty="0"/>
              <a:t>Press </a:t>
            </a:r>
            <a:r>
              <a:rPr lang="en-US" altLang="zh-CN" dirty="0" err="1">
                <a:solidFill>
                  <a:srgbClr val="FF0000"/>
                </a:solidFill>
              </a:rPr>
              <a:t>wq</a:t>
            </a:r>
            <a:r>
              <a:rPr lang="en-US" altLang="zh-CN" dirty="0"/>
              <a:t> to write and quit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077072"/>
            <a:ext cx="4055864" cy="244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077072"/>
            <a:ext cx="4083578" cy="243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594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You may need this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4294" y="1752600"/>
            <a:ext cx="6185812" cy="4373563"/>
          </a:xfrm>
        </p:spPr>
      </p:pic>
    </p:spTree>
    <p:extLst>
      <p:ext uri="{BB962C8B-B14F-4D97-AF65-F5344CB8AC3E}">
        <p14:creationId xmlns:p14="http://schemas.microsoft.com/office/powerpoint/2010/main" val="38297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Getting Started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gss3.bdstatic.com/-Po3dSag_xI4khGkpoWK1HF6hhy/baike/w%3D268%3Bg%3D0/sign=ce11caffb0b7d0a27bc9039bf3d41134/024f78f0f736afc31a149928b119ebc4b74512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9131" y="3670895"/>
            <a:ext cx="25527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57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Programming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4098" name="Picture 2" descr="“c programming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0507" y="4221088"/>
            <a:ext cx="2651537" cy="17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45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Now we are ready for our first C program.</a:t>
            </a:r>
          </a:p>
          <a:p>
            <a:pPr marL="800100" lvl="1" indent="-342900"/>
            <a:r>
              <a:rPr lang="en-US" altLang="zh-CN" dirty="0"/>
              <a:t>Go to lab1_C_programming directory</a:t>
            </a:r>
          </a:p>
          <a:p>
            <a:pPr marL="800100" lvl="1" indent="-342900"/>
            <a:r>
              <a:rPr lang="en-US" altLang="zh-CN" dirty="0"/>
              <a:t>And edit file: 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marL="800100" lvl="1" indent="-342900"/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2996952"/>
            <a:ext cx="5439495" cy="327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366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696118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507977" y="1880828"/>
            <a:ext cx="1800200" cy="360040"/>
          </a:xfrm>
          <a:prstGeom prst="wedgeRectCallout">
            <a:avLst>
              <a:gd name="adj1" fmla="val -38114"/>
              <a:gd name="adj2" fmla="val 88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header file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2627784" y="2057228"/>
            <a:ext cx="2376264" cy="360040"/>
          </a:xfrm>
          <a:prstGeom prst="wedgeRectCallout">
            <a:avLst>
              <a:gd name="adj1" fmla="val -47532"/>
              <a:gd name="adj2" fmla="val 15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declaration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2534354" y="2547374"/>
            <a:ext cx="2376264" cy="360040"/>
          </a:xfrm>
          <a:prstGeom prst="wedgeRectCallout">
            <a:avLst>
              <a:gd name="adj1" fmla="val -47532"/>
              <a:gd name="adj2" fmla="val 108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3275856" y="3212976"/>
            <a:ext cx="2376264" cy="360040"/>
          </a:xfrm>
          <a:prstGeom prst="wedgeRectCallout">
            <a:avLst>
              <a:gd name="adj1" fmla="val -47532"/>
              <a:gd name="adj2" fmla="val 15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definition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0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java program</a:t>
            </a:r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670" y="1916832"/>
            <a:ext cx="5065684" cy="304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5632" y="3214182"/>
            <a:ext cx="5546128" cy="333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39552" y="2420888"/>
            <a:ext cx="165618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851920" y="3645024"/>
            <a:ext cx="165618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2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How to run our program?</a:t>
            </a:r>
          </a:p>
          <a:p>
            <a:pPr marL="800100" lvl="1" indent="-342900"/>
            <a:r>
              <a:rPr lang="en-US" altLang="zh-CN" dirty="0"/>
              <a:t>We need compile it!</a:t>
            </a:r>
          </a:p>
          <a:p>
            <a:pPr marL="800100" lvl="1" indent="-342900"/>
            <a:r>
              <a:rPr lang="en-US" altLang="zh-CN" dirty="0"/>
              <a:t>Ubuntu has GCC (GNU Compiler Collection)</a:t>
            </a:r>
          </a:p>
          <a:p>
            <a:pPr marL="800100" lvl="1" indent="-342900"/>
            <a:r>
              <a:rPr lang="en-US" altLang="zh-CN" dirty="0"/>
              <a:t>Let’s compile our first c program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616624" cy="3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56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GCC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gcc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-c Compile or assemble the source files, but do not link. </a:t>
            </a:r>
          </a:p>
          <a:p>
            <a:pPr marL="800100" lvl="1" indent="-342900"/>
            <a:r>
              <a:rPr lang="en-US" altLang="zh-CN" dirty="0"/>
              <a:t>-S Stop after the stage of compilation proper; do not assemble.</a:t>
            </a:r>
          </a:p>
          <a:p>
            <a:pPr marL="800100" lvl="1" indent="-342900"/>
            <a:r>
              <a:rPr lang="en-US" altLang="zh-CN" dirty="0"/>
              <a:t>-E Stop after the preprocessing stage; do not run the compiler proper.</a:t>
            </a:r>
          </a:p>
          <a:p>
            <a:pPr marL="800100" lvl="1" indent="-342900"/>
            <a:r>
              <a:rPr lang="en-US" altLang="zh-CN" dirty="0"/>
              <a:t>-o </a:t>
            </a:r>
            <a:r>
              <a:rPr lang="en-US" altLang="zh-CN" dirty="0">
                <a:solidFill>
                  <a:srgbClr val="FF0000"/>
                </a:solidFill>
              </a:rPr>
              <a:t>filename</a:t>
            </a:r>
            <a:r>
              <a:rPr lang="en-US" altLang="zh-CN" dirty="0"/>
              <a:t> Place output in file </a:t>
            </a:r>
            <a:r>
              <a:rPr lang="en-US" altLang="zh-CN" dirty="0" err="1"/>
              <a:t>file</a:t>
            </a:r>
            <a:r>
              <a:rPr lang="en-US" altLang="zh-CN" dirty="0"/>
              <a:t>. </a:t>
            </a:r>
          </a:p>
          <a:p>
            <a:pPr marL="800100" lvl="1" indent="-342900"/>
            <a:r>
              <a:rPr lang="en-US" altLang="zh-CN" dirty="0"/>
              <a:t>If no parameters, </a:t>
            </a:r>
            <a:r>
              <a:rPr lang="en-US" altLang="zh-CN" dirty="0" err="1"/>
              <a:t>gcc</a:t>
            </a:r>
            <a:r>
              <a:rPr lang="en-US" altLang="zh-CN" dirty="0"/>
              <a:t> will do all things and output an execute file </a:t>
            </a:r>
            <a:r>
              <a:rPr lang="en-US" altLang="zh-CN" dirty="0" err="1"/>
              <a:t>a.out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315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Input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–o hello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/>
              <a:t> on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You can also input 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–o hello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0913" y="2492897"/>
            <a:ext cx="397947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06461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77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c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run it!</a:t>
            </a:r>
          </a:p>
          <a:p>
            <a:pPr marL="800100" lvl="1" indent="-342900"/>
            <a:r>
              <a:rPr lang="en-US" altLang="zh-CN" dirty="0">
                <a:solidFill>
                  <a:srgbClr val="FF0000"/>
                </a:solidFill>
              </a:rPr>
              <a:t>./hello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2746319"/>
            <a:ext cx="5966172" cy="35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78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Pictures from: https://calvinkam.github.io/csci3150-Fall17-lab3/building-a-program.html</a:t>
            </a:r>
            <a:endParaRPr lang="zh-CN" altLang="en-US" dirty="0"/>
          </a:p>
        </p:txBody>
      </p:sp>
      <p:pic>
        <p:nvPicPr>
          <p:cNvPr id="21506" name="Picture 2" descr="https://calvinkam.github.io/csci3150-Fall17-lab3/assets/flow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6913" y="1484784"/>
            <a:ext cx="6097415" cy="38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607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Pictures from: https://calvinkam.github.io/csci3150-Fall17-lab3/building-a-program.html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3554" name="Picture 2" descr="https://calvinkam.github.io/csci3150-Fall17-lab3/assets/flow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664" y="1539988"/>
            <a:ext cx="5909352" cy="36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4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/>
          <a:lstStyle/>
          <a:p>
            <a:r>
              <a:rPr lang="en-US" altLang="zh-CN" dirty="0"/>
              <a:t>How to get a Linux OS?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Ubuntu Server 18.04 LTS recommend</a:t>
            </a:r>
          </a:p>
          <a:p>
            <a:pPr marL="800100" lvl="1" indent="-342900"/>
            <a:r>
              <a:rPr lang="en-US" altLang="zh-CN" dirty="0">
                <a:hlinkClick r:id="rId2"/>
              </a:rPr>
              <a:t>https://www.ubuntu.com/download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Burn the iso into your USB. ( </a:t>
            </a:r>
            <a:r>
              <a:rPr lang="en-US" altLang="zh-CN" dirty="0" err="1">
                <a:solidFill>
                  <a:srgbClr val="FF0000"/>
                </a:solidFill>
              </a:rPr>
              <a:t>ultraiso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800100" lvl="1" indent="-342900"/>
            <a:r>
              <a:rPr lang="en-US" altLang="zh-CN" dirty="0"/>
              <a:t>Startup by USB</a:t>
            </a:r>
          </a:p>
          <a:p>
            <a:pPr marL="800100" lvl="1" indent="-342900"/>
            <a:r>
              <a:rPr lang="en-US" altLang="zh-CN" dirty="0"/>
              <a:t>Install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D88E7D-B70A-4F05-91D0-135A251A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89040"/>
            <a:ext cx="4499992" cy="276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0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Pre-processor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Input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–E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1" indent="-342900"/>
            <a:r>
              <a:rPr lang="en-US" altLang="zh-CN" dirty="0"/>
              <a:t>Replace #include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561462" cy="368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143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compiler and optimizer</a:t>
            </a:r>
          </a:p>
          <a:p>
            <a:pPr marL="800100" lvl="1" indent="-342900"/>
            <a:r>
              <a:rPr lang="en-US" altLang="zh-CN" dirty="0"/>
              <a:t>First check syntax and analyze it.</a:t>
            </a:r>
          </a:p>
          <a:p>
            <a:pPr marL="800100" lvl="1" indent="-342900"/>
            <a:r>
              <a:rPr lang="en-US" altLang="zh-CN" dirty="0"/>
              <a:t>Then produce assembly code.</a:t>
            </a:r>
          </a:p>
          <a:p>
            <a:pPr marL="800100" lvl="1" indent="-342900"/>
            <a:r>
              <a:rPr lang="en-US" altLang="zh-CN" dirty="0"/>
              <a:t>Optimizer will improve the code quality.</a:t>
            </a:r>
          </a:p>
        </p:txBody>
      </p:sp>
    </p:spTree>
    <p:extLst>
      <p:ext uri="{BB962C8B-B14F-4D97-AF65-F5344CB8AC3E}">
        <p14:creationId xmlns:p14="http://schemas.microsoft.com/office/powerpoint/2010/main" val="2057409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851104" cy="1371600"/>
          </a:xfrm>
        </p:spPr>
        <p:txBody>
          <a:bodyPr/>
          <a:lstStyle/>
          <a:p>
            <a:r>
              <a:rPr lang="en-US" altLang="zh-CN" dirty="0"/>
              <a:t>More about optimizer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Consider this example </a:t>
            </a:r>
            <a:r>
              <a:rPr lang="en-US" altLang="zh-CN" dirty="0" err="1"/>
              <a:t>opt.c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We open the optimizer to get assembly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180" y="5013176"/>
            <a:ext cx="70088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48577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53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59216" cy="1371600"/>
          </a:xfrm>
        </p:spPr>
        <p:txBody>
          <a:bodyPr/>
          <a:lstStyle/>
          <a:p>
            <a:r>
              <a:rPr lang="en-US" altLang="zh-CN" dirty="0"/>
              <a:t>More about optimizer</a:t>
            </a:r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3724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395536" y="1988840"/>
            <a:ext cx="1512168" cy="648072"/>
          </a:xfrm>
          <a:prstGeom prst="wedgeRectCallout">
            <a:avLst>
              <a:gd name="adj1" fmla="val -6879"/>
              <a:gd name="adj2" fmla="val 937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opt0.s</a:t>
            </a:r>
            <a:endParaRPr lang="zh-CN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920" y="2780928"/>
            <a:ext cx="4212857" cy="255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标注 7"/>
          <p:cNvSpPr/>
          <p:nvPr/>
        </p:nvSpPr>
        <p:spPr>
          <a:xfrm>
            <a:off x="5508104" y="2132856"/>
            <a:ext cx="1512168" cy="648072"/>
          </a:xfrm>
          <a:prstGeom prst="wedgeRectCallout">
            <a:avLst>
              <a:gd name="adj1" fmla="val -6879"/>
              <a:gd name="adj2" fmla="val 9370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opt1.s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695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Finally, Linker will link share library or static library with your code. And form executable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Pictures from: https://calvinkam.github.io/csci3150-Fall17-lab3/assembler-and-linker.html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2406642"/>
            <a:ext cx="2469789" cy="29377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2406642"/>
            <a:ext cx="2541332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3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C language</a:t>
            </a:r>
            <a:endParaRPr lang="zh-CN" altLang="en-US" sz="4000" dirty="0"/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1026" name="Picture 2" descr="“c programming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3523118"/>
            <a:ext cx="3482752" cy="278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75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A655D-9D3C-455E-B585-4929D674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CN" dirty="0"/>
              <a:t>hy we need C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7E8506-584F-4BAA-AEAF-89717744E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096" y="1752600"/>
            <a:ext cx="6300207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0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4AE31-C019-42B6-97FC-5349688F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2A356-F352-4FBF-BED1-B3340C73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Please write a simple program.</a:t>
            </a:r>
          </a:p>
          <a:p>
            <a:r>
              <a:rPr lang="en-US" dirty="0"/>
              <a:t>Get 2 integer from user input</a:t>
            </a:r>
          </a:p>
          <a:p>
            <a:r>
              <a:rPr lang="en-US" dirty="0"/>
              <a:t>Print the square root of their square sum.</a:t>
            </a:r>
          </a:p>
        </p:txBody>
      </p:sp>
    </p:spTree>
    <p:extLst>
      <p:ext uri="{BB962C8B-B14F-4D97-AF65-F5344CB8AC3E}">
        <p14:creationId xmlns:p14="http://schemas.microsoft.com/office/powerpoint/2010/main" val="4060827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We write the code and save it. Do you remember how to use vim?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Then compile it.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5273058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6AFD39-8373-428C-9005-432F5574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97" y="2488778"/>
            <a:ext cx="4390476" cy="20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34361E-55AA-4FB4-A65F-FFC6F1E0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31" y="5216942"/>
            <a:ext cx="5047619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Do not be afraid of meeting problems, we have many ways to solve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search it on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hlinkClick r:id="rId2"/>
              </a:rPr>
              <a:t>https://stackoverflow.com/questions/13228111/c-undefined-reference-to-sqrt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Here is the solution!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4221088"/>
            <a:ext cx="6113501" cy="12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s://ss0.bdstatic.com/70cFvHSh_Q1YnxGkpoWK1HF6hhy/it/u=1457306728,2816978570&amp;fm=27&amp;gp=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3" y="4221087"/>
            <a:ext cx="2088233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en-US" altLang="zh-CN" dirty="0"/>
              <a:t>How to get a Linux OS?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Using virtual machine</a:t>
            </a:r>
          </a:p>
          <a:p>
            <a:pPr marL="800100" lvl="1" indent="-342900"/>
            <a:r>
              <a:rPr lang="en-US" altLang="zh-CN" dirty="0"/>
              <a:t>Download </a:t>
            </a:r>
            <a:r>
              <a:rPr lang="en-US" altLang="zh-CN" dirty="0" err="1">
                <a:solidFill>
                  <a:srgbClr val="FF0000"/>
                </a:solidFill>
              </a:rPr>
              <a:t>Vmware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312" y="3573016"/>
            <a:ext cx="718978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09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Let’s try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And it works!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4737846" y="874323"/>
            <a:ext cx="2160240" cy="936104"/>
          </a:xfrm>
          <a:prstGeom prst="wedgeRectCallout">
            <a:avLst>
              <a:gd name="adj1" fmla="val -32229"/>
              <a:gd name="adj2" fmla="val 7564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OOPs, it works. Thanks to </a:t>
            </a:r>
            <a:r>
              <a:rPr lang="en-US" altLang="zh-CN" dirty="0" err="1"/>
              <a:t>stackoverflow</a:t>
            </a:r>
            <a:r>
              <a:rPr lang="en-US" altLang="zh-CN" dirty="0"/>
              <a:t>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8BEE9-EA1C-4891-9D52-D650D420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0" y="2167190"/>
            <a:ext cx="4295238" cy="4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A7043D-0C16-4BE5-8C85-C5C482AD6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60" y="3553537"/>
            <a:ext cx="371428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8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BE9E6-8BA6-4E1F-BC43-53E832BC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Strange code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B74322-C4CA-48C5-96FD-114449131279}"/>
              </a:ext>
            </a:extLst>
          </p:cNvPr>
          <p:cNvSpPr txBox="1"/>
          <p:nvPr/>
        </p:nvSpPr>
        <p:spPr>
          <a:xfrm>
            <a:off x="539552" y="4509120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Sometimes these code will cause infinite loop, sometimes will not.</a:t>
            </a:r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Try yourself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812DCD9-EB80-44ED-911D-929544E04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175" y="1844824"/>
            <a:ext cx="3971429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8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指针</a:t>
            </a:r>
            <a:r>
              <a:rPr lang="en-US" altLang="zh-CN" dirty="0"/>
              <a:t>——C</a:t>
            </a:r>
            <a:r>
              <a:rPr lang="zh-CN" altLang="en-US"/>
              <a:t>语言的精髓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CDB5A-A6F5-462B-8485-70032A92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22" y="2765210"/>
            <a:ext cx="2742857" cy="24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D7619-2181-41DA-9875-30236DF99239}"/>
              </a:ext>
            </a:extLst>
          </p:cNvPr>
          <p:cNvSpPr txBox="1"/>
          <p:nvPr/>
        </p:nvSpPr>
        <p:spPr>
          <a:xfrm>
            <a:off x="5294642" y="270431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 </a:t>
            </a:r>
            <a:r>
              <a:rPr lang="zh-CN" altLang="en-US" dirty="0"/>
              <a:t>取址操作符</a:t>
            </a:r>
            <a:endParaRPr lang="en-US" altLang="zh-CN" dirty="0"/>
          </a:p>
          <a:p>
            <a:r>
              <a:rPr lang="en-US" dirty="0"/>
              <a:t>*  </a:t>
            </a:r>
            <a:r>
              <a:rPr lang="zh-CN" altLang="en-US" dirty="0"/>
              <a:t>取值操作符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4EDCED-3803-49E9-8949-31F6922D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31" y="3408986"/>
            <a:ext cx="1942857" cy="77142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4F0BF267-59DD-47C0-9BE0-A95CEE029308}"/>
              </a:ext>
            </a:extLst>
          </p:cNvPr>
          <p:cNvSpPr/>
          <p:nvPr/>
        </p:nvSpPr>
        <p:spPr>
          <a:xfrm>
            <a:off x="4602132" y="4402546"/>
            <a:ext cx="1296144" cy="12961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D913D1F-E0F8-4C9A-A3FE-30B4C9D2AA0B}"/>
              </a:ext>
            </a:extLst>
          </p:cNvPr>
          <p:cNvSpPr/>
          <p:nvPr/>
        </p:nvSpPr>
        <p:spPr>
          <a:xfrm>
            <a:off x="6203407" y="4435449"/>
            <a:ext cx="1296144" cy="12961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6C76D9-9BF4-4CF2-8EF5-B4A99C149CF9}"/>
              </a:ext>
            </a:extLst>
          </p:cNvPr>
          <p:cNvCxnSpPr>
            <a:stCxn id="7" idx="2"/>
            <a:endCxn id="7" idx="6"/>
          </p:cNvCxnSpPr>
          <p:nvPr/>
        </p:nvCxnSpPr>
        <p:spPr>
          <a:xfrm>
            <a:off x="4602132" y="5050618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A80910-EA15-4459-A009-BCBA8ECD674F}"/>
              </a:ext>
            </a:extLst>
          </p:cNvPr>
          <p:cNvCxnSpPr/>
          <p:nvPr/>
        </p:nvCxnSpPr>
        <p:spPr>
          <a:xfrm>
            <a:off x="6203407" y="5085889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DA7B0CE-790E-4841-94D5-D5A7B3130687}"/>
              </a:ext>
            </a:extLst>
          </p:cNvPr>
          <p:cNvSpPr txBox="1"/>
          <p:nvPr/>
        </p:nvSpPr>
        <p:spPr>
          <a:xfrm>
            <a:off x="6624494" y="443719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&amp;x</a:t>
            </a:r>
          </a:p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F54DB5-3A22-49ED-BE6A-883505A2C9AE}"/>
              </a:ext>
            </a:extLst>
          </p:cNvPr>
          <p:cNvSpPr txBox="1"/>
          <p:nvPr/>
        </p:nvSpPr>
        <p:spPr>
          <a:xfrm>
            <a:off x="4978334" y="4421757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67970-CB32-4CE7-82DC-7E45D9CDCAE3}"/>
              </a:ext>
            </a:extLst>
          </p:cNvPr>
          <p:cNvSpPr txBox="1"/>
          <p:nvPr/>
        </p:nvSpPr>
        <p:spPr>
          <a:xfrm>
            <a:off x="5042454" y="502960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值</a:t>
            </a:r>
            <a:endParaRPr lang="en-US" dirty="0"/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FBBBA3-428F-4256-84B9-45FAF5BD91FC}"/>
              </a:ext>
            </a:extLst>
          </p:cNvPr>
          <p:cNvSpPr txBox="1"/>
          <p:nvPr/>
        </p:nvSpPr>
        <p:spPr>
          <a:xfrm>
            <a:off x="6451369" y="5096454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地址</a:t>
            </a:r>
            <a:endParaRPr lang="en-US" altLang="zh-CN" dirty="0"/>
          </a:p>
          <a:p>
            <a:pPr algn="ctr"/>
            <a:r>
              <a:rPr lang="en-US" dirty="0"/>
              <a:t>0</a:t>
            </a:r>
            <a:r>
              <a:rPr lang="en-US" altLang="zh-CN" dirty="0"/>
              <a:t>x2ac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9C8860-FEC6-45CA-BC0F-4B38DC4A9EB8}"/>
              </a:ext>
            </a:extLst>
          </p:cNvPr>
          <p:cNvSpPr txBox="1"/>
          <p:nvPr/>
        </p:nvSpPr>
        <p:spPr>
          <a:xfrm>
            <a:off x="797922" y="5949280"/>
            <a:ext cx="503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altLang="zh-CN" dirty="0"/>
              <a:t>ou will meet pointer many times in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Exercise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  <p:pic>
        <p:nvPicPr>
          <p:cNvPr id="2050" name="Picture 2" descr="“exercise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3361556" cy="168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7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gcc</a:t>
            </a:r>
            <a:r>
              <a:rPr lang="en-US" altLang="zh-CN" dirty="0"/>
              <a:t> exercise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–c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–E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–S </a:t>
            </a:r>
            <a:r>
              <a:rPr lang="en-US" altLang="zh-CN" dirty="0" err="1">
                <a:solidFill>
                  <a:srgbClr val="FF0000"/>
                </a:solidFill>
              </a:rPr>
              <a:t>hello.c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what do you find?</a:t>
            </a:r>
          </a:p>
          <a:p>
            <a:pPr marL="800100" lvl="1" indent="-342900"/>
            <a:r>
              <a:rPr lang="en-US" altLang="zh-CN" dirty="0"/>
              <a:t>How about add –o output to these commands?</a:t>
            </a:r>
          </a:p>
        </p:txBody>
      </p:sp>
    </p:spTree>
    <p:extLst>
      <p:ext uri="{BB962C8B-B14F-4D97-AF65-F5344CB8AC3E}">
        <p14:creationId xmlns:p14="http://schemas.microsoft.com/office/powerpoint/2010/main" val="3351377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How to use array</a:t>
            </a:r>
          </a:p>
          <a:p>
            <a:pPr marL="800100" lvl="1" indent="-342900"/>
            <a:r>
              <a:rPr lang="en-US" altLang="zh-CN" dirty="0"/>
              <a:t>The average number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will input 20 integers, please calculate the maximum, minimum and the average number of these 20 integers.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23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How to sort them?</a:t>
            </a:r>
          </a:p>
          <a:p>
            <a:pPr marL="800100" lvl="1" indent="-342900"/>
            <a:r>
              <a:rPr lang="en-US" altLang="zh-CN" dirty="0"/>
              <a:t>Can you use library?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 will input n integers,(1 &lt;= n &lt;= 100), please sort them by ascending order.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034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spaces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Give you an integer n. Please print the following picture. (ex. n = 7)</a:t>
            </a:r>
          </a:p>
          <a:p>
            <a:pPr algn="ctr"/>
            <a:r>
              <a:rPr lang="en-US" altLang="zh-CN" dirty="0"/>
              <a:t>n &lt;= 11, n is odd.</a:t>
            </a:r>
          </a:p>
          <a:p>
            <a:pPr algn="ctr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0272" y="2826223"/>
            <a:ext cx="7334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0985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Be aware</a:t>
            </a:r>
          </a:p>
          <a:p>
            <a:pPr marL="800100" lvl="1" indent="-342900"/>
            <a:r>
              <a:rPr lang="en-US" altLang="zh-CN" dirty="0"/>
              <a:t>directions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4650" y="4437112"/>
            <a:ext cx="1734890" cy="114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995936" y="1890119"/>
            <a:ext cx="3952319" cy="1872208"/>
          </a:xfrm>
          <a:prstGeom prst="wedgeRectCallout">
            <a:avLst>
              <a:gd name="adj1" fmla="val -6151"/>
              <a:gd name="adj2" fmla="val 878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Give you an integer n. Please print the following picture. (ex. n = 9)</a:t>
            </a:r>
          </a:p>
          <a:p>
            <a:pPr algn="ctr"/>
            <a:r>
              <a:rPr lang="en-US" altLang="zh-CN" dirty="0"/>
              <a:t>n &lt;= 100, n is a square number</a:t>
            </a:r>
          </a:p>
          <a:p>
            <a:r>
              <a:rPr lang="en-US" altLang="zh-CN" dirty="0"/>
              <a:t>		123</a:t>
            </a:r>
          </a:p>
          <a:p>
            <a:r>
              <a:rPr lang="en-US" altLang="zh-CN" dirty="0"/>
              <a:t>		894</a:t>
            </a:r>
          </a:p>
          <a:p>
            <a:r>
              <a:rPr lang="en-US" altLang="zh-CN" dirty="0"/>
              <a:t>		765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3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Thank you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3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Machine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8BDC13-3254-48BE-853C-5DF555EB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24318"/>
            <a:ext cx="6840760" cy="52110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7EDD7B-C29F-4661-9738-E56B222A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780928"/>
            <a:ext cx="6838095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Basic command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2312" y="3522712"/>
            <a:ext cx="6858000" cy="9144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AutoShape 4" descr="http://img4.imgtn.bdimg.com/it/u=4093452038,2494073748&amp;fm=27&amp;gp=0.jpg"/>
          <p:cNvSpPr>
            <a:spLocks noChangeAspect="1" noChangeArrowheads="1"/>
          </p:cNvSpPr>
          <p:nvPr/>
        </p:nvSpPr>
        <p:spPr bwMode="auto">
          <a:xfrm>
            <a:off x="444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8" name="Picture 10" descr="“command”的图片搜索结果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0112" y="4221088"/>
            <a:ext cx="2923084" cy="195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8144" y="63093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Pictures from google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85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man xxx</a:t>
            </a:r>
          </a:p>
          <a:p>
            <a:pPr lvl="1"/>
            <a:r>
              <a:rPr lang="en-US" altLang="zh-CN" dirty="0"/>
              <a:t>show the manual of command xxx</a:t>
            </a:r>
          </a:p>
          <a:p>
            <a:pPr lvl="1"/>
            <a:r>
              <a:rPr lang="en-US" altLang="zh-CN" dirty="0"/>
              <a:t>you can try “</a:t>
            </a:r>
            <a:r>
              <a:rPr lang="en-US" altLang="zh-CN" dirty="0">
                <a:solidFill>
                  <a:srgbClr val="FF0000"/>
                </a:solidFill>
              </a:rPr>
              <a:t>man </a:t>
            </a:r>
            <a:r>
              <a:rPr lang="en-US" altLang="zh-CN" dirty="0" err="1">
                <a:solidFill>
                  <a:srgbClr val="FF0000"/>
                </a:solidFill>
              </a:rPr>
              <a:t>man</a:t>
            </a:r>
            <a:r>
              <a:rPr lang="en-US" altLang="zh-CN" dirty="0"/>
              <a:t>”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2993504"/>
            <a:ext cx="5640039" cy="335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</a:p>
          <a:p>
            <a:pPr marL="800100" lvl="1" indent="-342900"/>
            <a:r>
              <a:rPr lang="en-US" altLang="zh-CN" dirty="0"/>
              <a:t>list directory contents</a:t>
            </a:r>
          </a:p>
          <a:p>
            <a:pPr marL="800100" lvl="1" indent="-342900"/>
            <a:r>
              <a:rPr lang="en-US" altLang="zh-CN" dirty="0"/>
              <a:t>let’s try “</a:t>
            </a:r>
            <a:r>
              <a:rPr lang="en-US" altLang="zh-CN" dirty="0">
                <a:solidFill>
                  <a:srgbClr val="FF0000"/>
                </a:solidFill>
              </a:rPr>
              <a:t>man ls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7704" y="2997000"/>
            <a:ext cx="5203230" cy="312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81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Command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mkdir</a:t>
            </a:r>
            <a:endParaRPr lang="en-US" altLang="zh-CN" dirty="0"/>
          </a:p>
          <a:p>
            <a:pPr marL="800100" lvl="1" indent="-342900"/>
            <a:r>
              <a:rPr lang="en-US" altLang="zh-CN" dirty="0"/>
              <a:t>make a new directory</a:t>
            </a:r>
          </a:p>
          <a:p>
            <a:pPr marL="800100" lvl="1" indent="-342900"/>
            <a:r>
              <a:rPr lang="en-US" altLang="zh-CN" dirty="0"/>
              <a:t>try </a:t>
            </a:r>
            <a:r>
              <a:rPr lang="en-US" altLang="zh-CN" dirty="0">
                <a:solidFill>
                  <a:srgbClr val="FF0000"/>
                </a:solidFill>
              </a:rPr>
              <a:t>man </a:t>
            </a:r>
            <a:r>
              <a:rPr lang="en-US" altLang="zh-CN" dirty="0" err="1">
                <a:solidFill>
                  <a:srgbClr val="FF0000"/>
                </a:solidFill>
              </a:rPr>
              <a:t>mkdir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by yourself</a:t>
            </a:r>
          </a:p>
          <a:p>
            <a:pPr marL="800100" lvl="1" indent="-342900"/>
            <a:r>
              <a:rPr lang="en-US" altLang="zh-CN" dirty="0"/>
              <a:t>try to make a directory named OS in HOME(~)</a:t>
            </a:r>
          </a:p>
          <a:p>
            <a:pPr marL="800100" lvl="1" indent="-342900"/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5386537" cy="321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809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869</TotalTime>
  <Words>1050</Words>
  <Application>Microsoft Office PowerPoint</Application>
  <PresentationFormat>全屏显示(4:3)</PresentationFormat>
  <Paragraphs>236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Arial</vt:lpstr>
      <vt:lpstr>Arial Black</vt:lpstr>
      <vt:lpstr>基本</vt:lpstr>
      <vt:lpstr>Linux and C introduction</vt:lpstr>
      <vt:lpstr>Getting Started</vt:lpstr>
      <vt:lpstr>How to get a Linux OS?</vt:lpstr>
      <vt:lpstr>How to get a Linux OS?</vt:lpstr>
      <vt:lpstr>Virtual Machine</vt:lpstr>
      <vt:lpstr>Basic command</vt:lpstr>
      <vt:lpstr>Basic command</vt:lpstr>
      <vt:lpstr>Basic command</vt:lpstr>
      <vt:lpstr>Basic Command</vt:lpstr>
      <vt:lpstr>Basic command</vt:lpstr>
      <vt:lpstr>Basic command</vt:lpstr>
      <vt:lpstr>Basic command</vt:lpstr>
      <vt:lpstr>Editor</vt:lpstr>
      <vt:lpstr>Why we need editor</vt:lpstr>
      <vt:lpstr>VIM</vt:lpstr>
      <vt:lpstr>Configure vim</vt:lpstr>
      <vt:lpstr>VIm</vt:lpstr>
      <vt:lpstr>VIm</vt:lpstr>
      <vt:lpstr>You may need this</vt:lpstr>
      <vt:lpstr>Programming</vt:lpstr>
      <vt:lpstr>First C program</vt:lpstr>
      <vt:lpstr>First C program</vt:lpstr>
      <vt:lpstr>A java program</vt:lpstr>
      <vt:lpstr>First c program</vt:lpstr>
      <vt:lpstr>About GCC</vt:lpstr>
      <vt:lpstr>First c program</vt:lpstr>
      <vt:lpstr>First c program</vt:lpstr>
      <vt:lpstr>What happens?</vt:lpstr>
      <vt:lpstr>What happens?</vt:lpstr>
      <vt:lpstr>What happens?</vt:lpstr>
      <vt:lpstr>What happens?</vt:lpstr>
      <vt:lpstr>More about optimizer</vt:lpstr>
      <vt:lpstr>More about optimizer</vt:lpstr>
      <vt:lpstr>What happens?</vt:lpstr>
      <vt:lpstr>C language</vt:lpstr>
      <vt:lpstr>Why we need C</vt:lpstr>
      <vt:lpstr>example</vt:lpstr>
      <vt:lpstr>Example</vt:lpstr>
      <vt:lpstr>example</vt:lpstr>
      <vt:lpstr>example</vt:lpstr>
      <vt:lpstr>Strange code</vt:lpstr>
      <vt:lpstr>Pointer</vt:lpstr>
      <vt:lpstr>Exercise</vt:lpstr>
      <vt:lpstr>Exercise</vt:lpstr>
      <vt:lpstr>Exercise</vt:lpstr>
      <vt:lpstr>Exercise</vt:lpstr>
      <vt:lpstr>Exercise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in linux</dc:title>
  <dc:creator>dell</dc:creator>
  <cp:lastModifiedBy>sy</cp:lastModifiedBy>
  <cp:revision>175</cp:revision>
  <dcterms:created xsi:type="dcterms:W3CDTF">2018-02-25T07:25:41Z</dcterms:created>
  <dcterms:modified xsi:type="dcterms:W3CDTF">2021-01-13T07:18:46Z</dcterms:modified>
</cp:coreProperties>
</file>