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650" r:id="rId4"/>
    <p:sldId id="651" r:id="rId5"/>
    <p:sldId id="652" r:id="rId6"/>
    <p:sldId id="653" r:id="rId7"/>
    <p:sldId id="656" r:id="rId8"/>
    <p:sldId id="260" r:id="rId9"/>
    <p:sldId id="261" r:id="rId10"/>
    <p:sldId id="263" r:id="rId11"/>
    <p:sldId id="264" r:id="rId12"/>
    <p:sldId id="262" r:id="rId13"/>
    <p:sldId id="265" r:id="rId14"/>
    <p:sldId id="259" r:id="rId15"/>
    <p:sldId id="266" r:id="rId16"/>
    <p:sldId id="645" r:id="rId17"/>
    <p:sldId id="632" r:id="rId18"/>
    <p:sldId id="644" r:id="rId19"/>
    <p:sldId id="635" r:id="rId20"/>
    <p:sldId id="628" r:id="rId21"/>
    <p:sldId id="647" r:id="rId22"/>
    <p:sldId id="637" r:id="rId23"/>
    <p:sldId id="639" r:id="rId24"/>
    <p:sldId id="636" r:id="rId25"/>
    <p:sldId id="638" r:id="rId26"/>
    <p:sldId id="648" r:id="rId27"/>
    <p:sldId id="64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076BB65-A507-4027-AB3A-B5B683CAE17A}">
          <p14:sldIdLst>
            <p14:sldId id="257"/>
            <p14:sldId id="258"/>
          </p14:sldIdLst>
        </p14:section>
        <p14:section name="exercise on lecture" id="{C72A6621-6788-4B65-AC96-7F76839888A5}">
          <p14:sldIdLst>
            <p14:sldId id="650"/>
            <p14:sldId id="651"/>
            <p14:sldId id="652"/>
            <p14:sldId id="653"/>
            <p14:sldId id="656"/>
          </p14:sldIdLst>
        </p14:section>
        <p14:section name="report review" id="{832DF5C5-4318-49DE-9822-F918CD876113}">
          <p14:sldIdLst>
            <p14:sldId id="260"/>
            <p14:sldId id="261"/>
            <p14:sldId id="263"/>
            <p14:sldId id="264"/>
            <p14:sldId id="262"/>
            <p14:sldId id="265"/>
            <p14:sldId id="259"/>
            <p14:sldId id="266"/>
          </p14:sldIdLst>
        </p14:section>
        <p14:section name="process organization" id="{C073400A-28BE-4A8F-8A7D-3189747E74B0}">
          <p14:sldIdLst>
            <p14:sldId id="645"/>
            <p14:sldId id="632"/>
            <p14:sldId id="644"/>
            <p14:sldId id="635"/>
            <p14:sldId id="628"/>
            <p14:sldId id="647"/>
            <p14:sldId id="637"/>
            <p14:sldId id="639"/>
            <p14:sldId id="636"/>
            <p14:sldId id="638"/>
            <p14:sldId id="648"/>
            <p14:sldId id="6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02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9B5B8-7E2D-485B-9B95-BB86B37638F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956FF-06D2-4018-9AEC-2AB027D0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7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78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71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11F09-7D10-4C3B-B9EF-3A7C6E6C4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9B3221-1151-40FD-B344-01F006093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A6B0E-9F47-446E-8D4C-7B4E68A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9BE-9FE4-41B2-9391-971C85FEF05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79162-8761-4F4C-88F9-6BAD8E34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F2873-0829-4B7C-8BF1-3B45811A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8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6E449-93D3-4C25-BC01-21E41F5C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B7863D-5A9C-4AD4-98E9-8D0E9EBDA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612F-DAAD-4085-86CC-75E308B7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9BE-9FE4-41B2-9391-971C85FEF05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FA115-57FD-4917-A9B8-680CEC4B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99E29-A5BC-4A93-9021-B1EB82BC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0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F3A8FE-8B08-4825-AA00-5E28279A6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3F6779-9171-49CE-91CF-A4C0B70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FC556-AF5A-4DD2-B96A-0D848149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9BE-9FE4-41B2-9391-971C85FEF05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4B509-261B-4A0D-97A7-A7FD4CD2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F1A04-D54B-455B-87BE-57177E9C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1D178-F5D6-4F33-A2D9-BB5FB8BE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E3345-E307-4DA4-9472-C5CB58FB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E852F-A95E-4F18-9AA7-EA461ECF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9BE-9FE4-41B2-9391-971C85FEF05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F2919-0C85-419A-AA1D-468AA5B5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CE1B4-ED67-4C6D-B0AD-FBF201AD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2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7EFD3-C5D8-4FF0-8D38-40577F53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90100-9C48-417B-8563-8BBC8C37A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0EDA5-DE3F-457F-BF12-A876DD34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9BE-9FE4-41B2-9391-971C85FEF05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8BB2A-6BB4-478F-87BE-C78AE650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E8361-B41B-4099-BB4D-F22BB525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AEF5B-13D4-4127-8512-2D287AD9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E10A1-3E21-4DE5-A9C0-9C395866A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E7D45C-DD57-4323-9942-4EEC147D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EA0D3-232C-4024-A9CB-CFDCE4EC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9BE-9FE4-41B2-9391-971C85FEF05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93AC11-248C-4AF5-A8DB-FCDC6370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3DAF7-53C2-4F52-A5AF-8C5457C5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5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FD33B-9650-4382-A450-F477C3E66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5B4581-F352-455E-83BC-1515BA296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8B9E9E-9CF6-410F-AC5F-2100B4AC4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6A51F6-B804-4D32-A25C-ECD18441B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EF7CBF-6584-4E2D-97A1-A79D88100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FCB5EA-F49A-44C8-A4F2-697FBE96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9BE-9FE4-41B2-9391-971C85FEF05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4395EA-CA37-4FEB-9285-0F2E1496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1EFC0D-95E0-4F1A-8FFA-EFF05F6E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3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2DE14-6449-4E74-BA60-1A6B6248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DD43F2-403A-4BBF-AFC7-A2C6A8B5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9BE-9FE4-41B2-9391-971C85FEF05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56DEF0-F7AA-4A53-9845-224D4F6E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559636-AD9F-44F0-91BC-1D133CC8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9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BD2EE7-105B-450D-B326-F5D305B6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9BE-9FE4-41B2-9391-971C85FEF05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05A0CC-557E-482A-A5E3-BEC696EE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86BEF8-D189-4CE0-8EDD-00B3BA6F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5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3A88B-9A60-4993-B037-4013AEDA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B8679-9833-4BCD-AD3E-2CC9B997F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D2E7F-771D-497B-9289-B858DF8F0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ED4656-A81A-49FB-A725-C2C4DAFA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9BE-9FE4-41B2-9391-971C85FEF05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10AAD-F0D7-48C8-B436-3A9CD25D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7C414F-84A3-410C-B582-1EBA2634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7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2169A-C88C-4935-B710-658F3212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139873-13BC-420C-B6E5-FC34920B5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57111E-601A-4E39-A1D1-688DB0F7E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D794CA-DF86-4E76-8791-1F7555A5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79BE-9FE4-41B2-9391-971C85FEF05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FF6EB0-F550-423E-BE6A-AF6B9245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A257F6-9F9B-4A89-97E0-84DD203B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52899B-5090-40E3-B7DF-3E360B3B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1E02E-5E94-4510-AA15-972F70868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134C7-5C8A-4A50-895B-556962CA1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79BE-9FE4-41B2-9391-971C85FEF05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C5C89-863C-4EAD-BF9A-2548895A3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2D816-EE66-4F45-BD9C-0C09B3C4A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69CC4-CA66-445C-B6BC-9C2ADF6D2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8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ynchronous_communica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fsu.edu/~xyuan/cop5570/lect7_session.pp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fsu.edu/~xyuan/cop5570/lect7_session.pp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fsu.edu/~xyuan/cop5570/lect7_session.pp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fsu.edu/~xyuan/cop5570/lect7_session.pp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oincare.matf.bg.ac.rs/~ivana/courses/ps/sistemi_knjige/pomocno/apue/APUE/0201433079/ch09lev1sec5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fsu.edu/~xyuan/cop5570/lect7_session.pp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fsu.edu/~xyuan/cop5570/lect7_session.pp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fsu.edu/~xyuan/cop5570/lect7_session.pp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107232"/>
            <a:ext cx="7848600" cy="293603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/>
              <a:t>CS302</a:t>
            </a:r>
            <a:br>
              <a:rPr lang="en-US" sz="3600" dirty="0"/>
            </a:br>
            <a:r>
              <a:rPr lang="en-US" sz="3600" dirty="0"/>
              <a:t>Operating System</a:t>
            </a:r>
            <a:br>
              <a:rPr lang="en-US" sz="3600" dirty="0"/>
            </a:br>
            <a:r>
              <a:rPr lang="en-US" sz="3600" dirty="0"/>
              <a:t>L</a:t>
            </a:r>
            <a:r>
              <a:rPr lang="en-US" altLang="zh-CN" sz="3600" dirty="0"/>
              <a:t>ab</a:t>
            </a:r>
            <a:r>
              <a:rPr lang="en-US" sz="3600" dirty="0"/>
              <a:t> 3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Process2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446036"/>
            <a:ext cx="8001000" cy="12192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sz="2000" dirty="0">
                <a:ea typeface="Gill Sans" charset="0"/>
              </a:rPr>
              <a:t>HUANG Bo, ZENG </a:t>
            </a:r>
            <a:r>
              <a:rPr lang="en-US" altLang="en-US" sz="2000" dirty="0" err="1">
                <a:ea typeface="Gill Sans" charset="0"/>
              </a:rPr>
              <a:t>Xinxun</a:t>
            </a:r>
            <a:r>
              <a:rPr lang="en-US" altLang="en-US" sz="2000" dirty="0">
                <a:ea typeface="Gill Sans" charset="0"/>
              </a:rPr>
              <a:t>, ZHANG </a:t>
            </a:r>
            <a:r>
              <a:rPr lang="en-US" altLang="en-US" sz="2000" dirty="0" err="1">
                <a:ea typeface="Gill Sans" charset="0"/>
              </a:rPr>
              <a:t>Shiqi</a:t>
            </a:r>
            <a:endParaRPr lang="en-US" altLang="en-US" sz="2000" dirty="0">
              <a:ea typeface="Gill Sans" charset="0"/>
            </a:endParaRPr>
          </a:p>
          <a:p>
            <a:pPr marL="285750" indent="-285750">
              <a:defRPr/>
            </a:pPr>
            <a:endParaRPr lang="en-US" altLang="en-US" dirty="0">
              <a:ea typeface="Gill Sans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D8AF2-7725-4D23-95A7-5FDAC351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demonstration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A6E53-8609-47D6-A692-9092D5BA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</a:t>
            </a:r>
            <a:r>
              <a:rPr lang="en-US" dirty="0" err="1"/>
              <a:t>mkfifo</a:t>
            </a:r>
            <a:r>
              <a:rPr lang="en-US" dirty="0"/>
              <a:t> </a:t>
            </a:r>
            <a:r>
              <a:rPr lang="en-US" dirty="0" err="1"/>
              <a:t>myfifo</a:t>
            </a:r>
            <a:endParaRPr lang="en-US" dirty="0"/>
          </a:p>
          <a:p>
            <a:r>
              <a:rPr lang="en-US" dirty="0"/>
              <a:t>Try file </a:t>
            </a:r>
            <a:r>
              <a:rPr lang="en-US" dirty="0" err="1"/>
              <a:t>myfifo</a:t>
            </a:r>
            <a:endParaRPr lang="en-US" dirty="0"/>
          </a:p>
          <a:p>
            <a:r>
              <a:rPr lang="en-US" dirty="0"/>
              <a:t>Try echo hello &gt; </a:t>
            </a:r>
            <a:r>
              <a:rPr lang="en-US" dirty="0" err="1"/>
              <a:t>myfifo</a:t>
            </a:r>
            <a:endParaRPr lang="en-US" dirty="0"/>
          </a:p>
          <a:p>
            <a:r>
              <a:rPr lang="en-US" dirty="0"/>
              <a:t>Try cat </a:t>
            </a:r>
            <a:r>
              <a:rPr lang="en-US" dirty="0" err="1"/>
              <a:t>myfifo</a:t>
            </a:r>
            <a:r>
              <a:rPr lang="en-US" dirty="0"/>
              <a:t> (in another terminal)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1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E1813-ACC7-429E-9BEB-1CFD1D78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What is Message queue</a:t>
            </a:r>
            <a:endParaRPr lang="en-US" dirty="0"/>
          </a:p>
        </p:txBody>
      </p:sp>
      <p:pic>
        <p:nvPicPr>
          <p:cNvPr id="5" name="内容占位符 4" descr="图片包含 地图, 手表, 文字, 时钟&#10;&#10;描述已自动生成">
            <a:extLst>
              <a:ext uri="{FF2B5EF4-FFF2-40B4-BE49-F238E27FC236}">
                <a16:creationId xmlns:a16="http://schemas.microsoft.com/office/drawing/2014/main" id="{2FE3AC0C-B82E-46EE-B1A7-5009B9078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" y="3155156"/>
            <a:ext cx="6010275" cy="269557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BB562FB-4DED-4AFA-8A17-647F70AEC55D}"/>
              </a:ext>
            </a:extLst>
          </p:cNvPr>
          <p:cNvSpPr/>
          <p:nvPr/>
        </p:nvSpPr>
        <p:spPr>
          <a:xfrm>
            <a:off x="895350" y="1690688"/>
            <a:ext cx="9182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Message queue is a component provides an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3" tooltip="Asynchronous communication"/>
              </a:rPr>
              <a:t>asynchronous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</a:rPr>
              <a:t>communications protocol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letting that multiple senders and receivers can interact asynchronously but in correct order 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D819CD-5B97-441D-BD90-FC6790EEC7CE}"/>
              </a:ext>
            </a:extLst>
          </p:cNvPr>
          <p:cNvSpPr/>
          <p:nvPr/>
        </p:nvSpPr>
        <p:spPr>
          <a:xfrm>
            <a:off x="7875093" y="2720489"/>
            <a:ext cx="3001142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POSIX MQ</a:t>
            </a:r>
          </a:p>
          <a:p>
            <a:r>
              <a:rPr lang="en-US" altLang="zh-C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RabbitMQ</a:t>
            </a:r>
          </a:p>
          <a:p>
            <a:r>
              <a:rPr lang="en-US" altLang="zh-CN" sz="4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RocketMQ</a:t>
            </a:r>
            <a:r>
              <a:rPr lang="en-US" altLang="zh-C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r>
              <a:rPr lang="en-US" altLang="zh-C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WEIXINMQ</a:t>
            </a:r>
            <a:endParaRPr lang="zh-CN" alt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021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30DD9-E099-4D33-AF77-8006F0B3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vs Message queue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7ED1677-6904-4998-9AC3-3E3DD5941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01665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174965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57352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5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Asynchronous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5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Only bytes steam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define struct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12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Unconditionally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Selectively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53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Both local and 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Both local and remote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64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memory, cannot recover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in memory and hard disk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04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 can be read only 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 can be read until be removed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96569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BBDCBF8-B943-4917-8D6B-6059054D8A99}"/>
              </a:ext>
            </a:extLst>
          </p:cNvPr>
          <p:cNvSpPr txBox="1"/>
          <p:nvPr/>
        </p:nvSpPr>
        <p:spPr>
          <a:xfrm>
            <a:off x="838200" y="4556442"/>
            <a:ext cx="820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* means POSIX MQ does not provide these characters, but other MQ can do that.</a:t>
            </a:r>
          </a:p>
        </p:txBody>
      </p:sp>
    </p:spTree>
    <p:extLst>
      <p:ext uri="{BB962C8B-B14F-4D97-AF65-F5344CB8AC3E}">
        <p14:creationId xmlns:p14="http://schemas.microsoft.com/office/powerpoint/2010/main" val="301065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D8AF2-7725-4D23-95A7-5FDAC351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 demonstration</a:t>
            </a:r>
          </a:p>
        </p:txBody>
      </p:sp>
      <p:sp>
        <p:nvSpPr>
          <p:cNvPr id="3" name="矩形 2"/>
          <p:cNvSpPr/>
          <p:nvPr/>
        </p:nvSpPr>
        <p:spPr>
          <a:xfrm>
            <a:off x="1083923" y="1690688"/>
            <a:ext cx="92577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Try the code </a:t>
            </a:r>
            <a:r>
              <a:rPr lang="en-US" altLang="zh-CN" sz="2800" b="1" dirty="0" err="1"/>
              <a:t>mq_write.c</a:t>
            </a:r>
            <a:r>
              <a:rPr lang="en-US" altLang="zh-CN" sz="2800" b="1" dirty="0"/>
              <a:t> and </a:t>
            </a:r>
            <a:r>
              <a:rPr lang="en-US" altLang="zh-CN" sz="2800" b="1" dirty="0" err="1"/>
              <a:t>mq_read.c</a:t>
            </a:r>
            <a:r>
              <a:rPr lang="en-US" altLang="zh-CN" sz="2800" dirty="0"/>
              <a:t> see what happens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Try multiple writer and reader see what happens.</a:t>
            </a:r>
          </a:p>
        </p:txBody>
      </p:sp>
    </p:spTree>
    <p:extLst>
      <p:ext uri="{BB962C8B-B14F-4D97-AF65-F5344CB8AC3E}">
        <p14:creationId xmlns:p14="http://schemas.microsoft.com/office/powerpoint/2010/main" val="3693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5AC21-6468-4CD6-8364-32B81190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 report review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C769A-6FD0-464C-ACC1-C7510734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realize inter-process connection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13D447-1C05-4AE0-9FA6-EA3CA1447FEB}"/>
              </a:ext>
            </a:extLst>
          </p:cNvPr>
          <p:cNvSpPr/>
          <p:nvPr/>
        </p:nvSpPr>
        <p:spPr>
          <a:xfrm>
            <a:off x="5215812" y="2761861"/>
            <a:ext cx="1760375" cy="7962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Parent process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C3EF10-B33B-4B35-8066-34F73BECD5B0}"/>
              </a:ext>
            </a:extLst>
          </p:cNvPr>
          <p:cNvSpPr/>
          <p:nvPr/>
        </p:nvSpPr>
        <p:spPr>
          <a:xfrm>
            <a:off x="1711389" y="4335625"/>
            <a:ext cx="1760375" cy="7962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 process</a:t>
            </a:r>
          </a:p>
          <a:p>
            <a:pPr algn="ctr"/>
            <a:r>
              <a:rPr lang="en-US" dirty="0"/>
              <a:t>exec ls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68D7CC-045B-4141-A550-3AA6A7035F44}"/>
              </a:ext>
            </a:extLst>
          </p:cNvPr>
          <p:cNvSpPr/>
          <p:nvPr/>
        </p:nvSpPr>
        <p:spPr>
          <a:xfrm>
            <a:off x="8729565" y="4335625"/>
            <a:ext cx="1760375" cy="7962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 process</a:t>
            </a:r>
          </a:p>
          <a:p>
            <a:pPr algn="ctr"/>
            <a:r>
              <a:rPr lang="en-US" dirty="0"/>
              <a:t>exec more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420164-1C59-49E5-B02A-3FB6DB9B41B1}"/>
              </a:ext>
            </a:extLst>
          </p:cNvPr>
          <p:cNvSpPr/>
          <p:nvPr/>
        </p:nvSpPr>
        <p:spPr>
          <a:xfrm>
            <a:off x="4326293" y="4494309"/>
            <a:ext cx="3539412" cy="4695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E2E8A64-583B-42F1-AF3D-32A1844EE71F}"/>
              </a:ext>
            </a:extLst>
          </p:cNvPr>
          <p:cNvCxnSpPr>
            <a:stCxn id="4" idx="1"/>
            <a:endCxn id="5" idx="0"/>
          </p:cNvCxnSpPr>
          <p:nvPr/>
        </p:nvCxnSpPr>
        <p:spPr>
          <a:xfrm flipH="1">
            <a:off x="2591577" y="3159967"/>
            <a:ext cx="2624235" cy="117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57FBC96-27E0-44B3-81A9-BD3BA16B4C8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095999" y="3558073"/>
            <a:ext cx="1" cy="93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D9719F1-D90A-4D4F-A527-F10A95E74FFF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6976187" y="3159967"/>
            <a:ext cx="2633566" cy="117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614F807-3FF3-4312-888E-FE41773AE6D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471764" y="4729098"/>
            <a:ext cx="854529" cy="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06AC0EB-4AC9-4345-8B62-E879DA12FC4B}"/>
              </a:ext>
            </a:extLst>
          </p:cNvPr>
          <p:cNvCxnSpPr/>
          <p:nvPr/>
        </p:nvCxnSpPr>
        <p:spPr>
          <a:xfrm flipV="1">
            <a:off x="7865705" y="4730684"/>
            <a:ext cx="854529" cy="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0AEBB32-0C5C-4C83-AE86-FE280464BAB3}"/>
              </a:ext>
            </a:extLst>
          </p:cNvPr>
          <p:cNvSpPr txBox="1"/>
          <p:nvPr/>
        </p:nvSpPr>
        <p:spPr>
          <a:xfrm rot="20228550">
            <a:off x="3620779" y="3439884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DF7875-57AA-4D6C-BFF4-248EDE20701C}"/>
              </a:ext>
            </a:extLst>
          </p:cNvPr>
          <p:cNvSpPr txBox="1"/>
          <p:nvPr/>
        </p:nvSpPr>
        <p:spPr>
          <a:xfrm rot="1485270">
            <a:off x="7917463" y="3388581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040100A-FF1C-4C04-931D-13502B80F778}"/>
              </a:ext>
            </a:extLst>
          </p:cNvPr>
          <p:cNvSpPr txBox="1"/>
          <p:nvPr/>
        </p:nvSpPr>
        <p:spPr>
          <a:xfrm>
            <a:off x="3616114" y="4366272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0D47910-A736-45DF-BD8E-5EDAEB1D194C}"/>
              </a:ext>
            </a:extLst>
          </p:cNvPr>
          <p:cNvSpPr txBox="1"/>
          <p:nvPr/>
        </p:nvSpPr>
        <p:spPr>
          <a:xfrm>
            <a:off x="7988142" y="4366695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DC2DE28-EEB8-493B-BDD0-45B9DD9A5DC1}"/>
              </a:ext>
            </a:extLst>
          </p:cNvPr>
          <p:cNvSpPr txBox="1"/>
          <p:nvPr/>
        </p:nvSpPr>
        <p:spPr>
          <a:xfrm>
            <a:off x="1308115" y="5181960"/>
            <a:ext cx="25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pipe write to </a:t>
            </a:r>
            <a:r>
              <a:rPr lang="en-US" dirty="0" err="1"/>
              <a:t>stdout</a:t>
            </a:r>
            <a:endParaRPr 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93FD0D2-E5E4-4B57-9598-98234D023349}"/>
              </a:ext>
            </a:extLst>
          </p:cNvPr>
          <p:cNvSpPr txBox="1"/>
          <p:nvPr/>
        </p:nvSpPr>
        <p:spPr>
          <a:xfrm>
            <a:off x="8430743" y="5181960"/>
            <a:ext cx="235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pipe read to stdin</a:t>
            </a:r>
          </a:p>
        </p:txBody>
      </p:sp>
    </p:spTree>
    <p:extLst>
      <p:ext uri="{BB962C8B-B14F-4D97-AF65-F5344CB8AC3E}">
        <p14:creationId xmlns:p14="http://schemas.microsoft.com/office/powerpoint/2010/main" val="51399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5AC21-6468-4CD6-8364-32B81190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 report review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C769A-6FD0-464C-ACC1-C7510734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process.c</a:t>
            </a:r>
            <a:r>
              <a:rPr lang="en-US" dirty="0"/>
              <a:t>, debug and analysis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914D4C-5BC8-4C21-913E-CB0767FB0BCA}"/>
              </a:ext>
            </a:extLst>
          </p:cNvPr>
          <p:cNvSpPr txBox="1"/>
          <p:nvPr/>
        </p:nvSpPr>
        <p:spPr>
          <a:xfrm>
            <a:off x="1200150" y="2603500"/>
            <a:ext cx="239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Why cannot open vi?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F6CD023-D725-403A-8B4D-901AE5855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31" y="3107769"/>
            <a:ext cx="4495238" cy="15333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8FF675E-9FD5-4135-9403-88360F1A1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16" y="5076916"/>
            <a:ext cx="4466667" cy="1466667"/>
          </a:xfrm>
          <a:prstGeom prst="rect">
            <a:avLst/>
          </a:prstGeom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FB9964ED-0E08-4AF9-9DC8-DFF4C4F792AC}"/>
              </a:ext>
            </a:extLst>
          </p:cNvPr>
          <p:cNvSpPr/>
          <p:nvPr/>
        </p:nvSpPr>
        <p:spPr>
          <a:xfrm>
            <a:off x="2908299" y="4705907"/>
            <a:ext cx="285750" cy="3408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28CFEA9-0E1A-4287-BC98-89F60BD43857}"/>
              </a:ext>
            </a:extLst>
          </p:cNvPr>
          <p:cNvSpPr txBox="1"/>
          <p:nvPr/>
        </p:nvSpPr>
        <p:spPr>
          <a:xfrm>
            <a:off x="7245350" y="2622550"/>
            <a:ext cx="423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Why parent process will be suspended?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D3A672D-B7B7-497F-8E14-BBA5B452C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709" y="3251200"/>
            <a:ext cx="5521691" cy="23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6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process organization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 Group</a:t>
            </a:r>
          </a:p>
          <a:p>
            <a:r>
              <a:rPr lang="en-US" altLang="zh-CN" dirty="0"/>
              <a:t>Session</a:t>
            </a:r>
          </a:p>
          <a:p>
            <a:r>
              <a:rPr lang="en-US" altLang="zh-CN" dirty="0"/>
              <a:t>Controlling Terminal</a:t>
            </a:r>
          </a:p>
          <a:p>
            <a:r>
              <a:rPr lang="en-US" altLang="zh-CN" dirty="0"/>
              <a:t>Job Control</a:t>
            </a:r>
          </a:p>
          <a:p>
            <a:endParaRPr lang="zh-CN" altLang="en-US" dirty="0"/>
          </a:p>
        </p:txBody>
      </p:sp>
      <p:pic>
        <p:nvPicPr>
          <p:cNvPr id="6146" name="Picture 2" descr="http://poincare.matf.bg.ac.rs/~ivana/courses/ps/sistemi_knjige/pomocno/apue/APUE/0201433079/images/0201433079/graphics/09fig07_alt.gif;4236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1914525"/>
            <a:ext cx="65151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06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Groups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2100"/>
            <a:ext cx="8458200" cy="5105400"/>
          </a:xfrm>
        </p:spPr>
        <p:txBody>
          <a:bodyPr/>
          <a:lstStyle/>
          <a:p>
            <a:pPr lvl="1" eaLnBrk="1" hangingPunct="1"/>
            <a:r>
              <a:rPr lang="en-US" altLang="zh-CN" b="1" dirty="0"/>
              <a:t>A process group </a:t>
            </a:r>
            <a:r>
              <a:rPr lang="en-US" altLang="zh-CN" dirty="0"/>
              <a:t>is a collection of (related) processes. 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en-US" altLang="zh-CN" dirty="0"/>
              <a:t>It usually associated with the same job that can receive signals from the same terminal. </a:t>
            </a:r>
          </a:p>
          <a:p>
            <a:pPr lvl="1" eaLnBrk="1" hangingPunct="1"/>
            <a:endParaRPr lang="en-US" altLang="zh-CN" dirty="0"/>
          </a:p>
          <a:p>
            <a:pPr lvl="1"/>
            <a:r>
              <a:rPr lang="en-US" altLang="zh-CN" dirty="0"/>
              <a:t>Each group has a process group ID. </a:t>
            </a:r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lvl="1" eaLnBrk="1" hangingPunct="1"/>
            <a:r>
              <a:rPr lang="en-US" altLang="zh-CN" dirty="0"/>
              <a:t>Each group has a group leader who </a:t>
            </a:r>
            <a:r>
              <a:rPr lang="en-US" altLang="zh-CN" dirty="0" err="1"/>
              <a:t>pid</a:t>
            </a:r>
            <a:r>
              <a:rPr lang="en-US" altLang="zh-CN" dirty="0"/>
              <a:t> = </a:t>
            </a:r>
            <a:r>
              <a:rPr lang="en-US" altLang="zh-CN" dirty="0" err="1"/>
              <a:t>pgid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629400" y="642711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6621"/>
                </a:solidFill>
                <a:latin typeface="arial" panose="020B0604020202020204" pitchFamily="34" charset="0"/>
                <a:hlinkClick r:id="rId2"/>
              </a:rPr>
              <a:t>www.cs.fsu.edu/~xyuan/cop5570/lect7_session.ppt</a:t>
            </a:r>
            <a:endParaRPr lang="en-US" altLang="zh-CN" sz="1200" dirty="0">
              <a:solidFill>
                <a:srgbClr val="660099"/>
              </a:solidFill>
              <a:latin typeface="arial" panose="020B0604020202020204" pitchFamily="34" charset="0"/>
              <a:hlinkClick r:id="rId2"/>
            </a:endParaRPr>
          </a:p>
          <a:p>
            <a:br>
              <a:rPr lang="en-US" altLang="zh-CN" dirty="0">
                <a:solidFill>
                  <a:srgbClr val="545454"/>
                </a:solidFill>
                <a:latin typeface="arial" panose="020B0604020202020204" pitchFamily="34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94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Groups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47800"/>
            <a:ext cx="8801100" cy="5105400"/>
          </a:xfrm>
        </p:spPr>
        <p:txBody>
          <a:bodyPr/>
          <a:lstStyle/>
          <a:p>
            <a:pPr marL="457200" lvl="1" indent="0">
              <a:buNone/>
            </a:pPr>
            <a:endParaRPr lang="en-US" altLang="zh-CN" dirty="0"/>
          </a:p>
          <a:p>
            <a:pPr lvl="1" eaLnBrk="1" hangingPunct="1"/>
            <a:r>
              <a:rPr lang="en-US" altLang="zh-CN" dirty="0"/>
              <a:t>To get the group ID of a process: </a:t>
            </a:r>
          </a:p>
          <a:p>
            <a:pPr lvl="2" eaLnBrk="1" hangingPunct="1"/>
            <a:r>
              <a:rPr lang="en-US" altLang="zh-CN" dirty="0" err="1"/>
              <a:t>pid_t</a:t>
            </a:r>
            <a:r>
              <a:rPr lang="en-US" altLang="zh-CN" dirty="0"/>
              <a:t> </a:t>
            </a:r>
            <a:r>
              <a:rPr lang="en-US" altLang="zh-CN" dirty="0" err="1"/>
              <a:t>getpgrp</a:t>
            </a:r>
            <a:r>
              <a:rPr lang="en-US" altLang="zh-CN" dirty="0"/>
              <a:t>(void): return the </a:t>
            </a:r>
            <a:r>
              <a:rPr lang="en-US" altLang="zh-CN" dirty="0" err="1"/>
              <a:t>pgpid</a:t>
            </a:r>
            <a:r>
              <a:rPr lang="en-US" altLang="zh-CN" dirty="0"/>
              <a:t> of calling process</a:t>
            </a:r>
          </a:p>
          <a:p>
            <a:pPr lvl="2" eaLnBrk="1" hangingPunct="1"/>
            <a:r>
              <a:rPr lang="en-US" altLang="zh-CN" dirty="0" err="1"/>
              <a:t>pid_t</a:t>
            </a:r>
            <a:r>
              <a:rPr lang="en-US" altLang="zh-CN" dirty="0"/>
              <a:t> </a:t>
            </a:r>
            <a:r>
              <a:rPr lang="en-US" altLang="zh-CN" dirty="0" err="1"/>
              <a:t>getpgid</a:t>
            </a:r>
            <a:r>
              <a:rPr lang="en-US" altLang="zh-CN" dirty="0"/>
              <a:t>(</a:t>
            </a:r>
            <a:r>
              <a:rPr lang="en-US" altLang="zh-CN" dirty="0" err="1"/>
              <a:t>pid_t</a:t>
            </a:r>
            <a:r>
              <a:rPr lang="en-US" altLang="zh-CN" dirty="0"/>
              <a:t> </a:t>
            </a:r>
            <a:r>
              <a:rPr lang="en-US" altLang="zh-CN" dirty="0" err="1"/>
              <a:t>pid</a:t>
            </a:r>
            <a:r>
              <a:rPr lang="en-US" altLang="zh-CN" dirty="0"/>
              <a:t>): return the </a:t>
            </a:r>
            <a:r>
              <a:rPr lang="en-US" altLang="zh-CN" dirty="0" err="1"/>
              <a:t>pgpid</a:t>
            </a:r>
            <a:r>
              <a:rPr lang="en-US" altLang="zh-CN" dirty="0"/>
              <a:t> of given process</a:t>
            </a:r>
          </a:p>
          <a:p>
            <a:pPr lvl="2" eaLnBrk="1" hangingPunct="1"/>
            <a:r>
              <a:rPr lang="en-US" altLang="zh-CN" b="1" i="1" dirty="0" err="1"/>
              <a:t>getpgid</a:t>
            </a:r>
            <a:r>
              <a:rPr lang="en-US" altLang="zh-CN" b="1" i="1" dirty="0"/>
              <a:t>(0) </a:t>
            </a:r>
            <a:r>
              <a:rPr lang="en-US" altLang="zh-CN" dirty="0"/>
              <a:t>is equivalent to </a:t>
            </a:r>
            <a:r>
              <a:rPr lang="en-US" altLang="zh-CN" b="1" i="1" dirty="0" err="1"/>
              <a:t>getpgrp</a:t>
            </a:r>
            <a:r>
              <a:rPr lang="en-US" altLang="zh-CN" b="1" i="1" dirty="0"/>
              <a:t>()</a:t>
            </a:r>
          </a:p>
          <a:p>
            <a:pPr marL="914400" lvl="2" indent="0">
              <a:buNone/>
            </a:pPr>
            <a:endParaRPr lang="en-US" altLang="zh-CN" sz="2400" dirty="0"/>
          </a:p>
          <a:p>
            <a:pPr lvl="1" eaLnBrk="1" hangingPunct="1"/>
            <a:r>
              <a:rPr lang="en-US" altLang="zh-CN" dirty="0"/>
              <a:t>A signal can be sent to the whole group of processes.</a:t>
            </a:r>
          </a:p>
          <a:p>
            <a:pPr lvl="2" eaLnBrk="1" hangingPunct="1"/>
            <a:r>
              <a:rPr lang="sv-SE" altLang="zh-CN" dirty="0"/>
              <a:t>int killpg(int pgrp, int sig);</a:t>
            </a:r>
          </a:p>
          <a:p>
            <a:pPr lvl="2" eaLnBrk="1" hangingPunct="1"/>
            <a:r>
              <a:rPr lang="en-US" altLang="zh-CN" dirty="0"/>
              <a:t>If </a:t>
            </a:r>
            <a:r>
              <a:rPr lang="en-US" altLang="zh-CN" dirty="0" err="1"/>
              <a:t>pgrp</a:t>
            </a:r>
            <a:r>
              <a:rPr lang="en-US" altLang="zh-CN" dirty="0"/>
              <a:t> is 0, </a:t>
            </a:r>
            <a:r>
              <a:rPr lang="en-US" altLang="zh-CN" dirty="0" err="1"/>
              <a:t>killpg</a:t>
            </a:r>
            <a:r>
              <a:rPr lang="en-US" altLang="zh-CN" dirty="0"/>
              <a:t>() sends </a:t>
            </a:r>
            <a:r>
              <a:rPr lang="sv-SE" altLang="zh-CN" dirty="0"/>
              <a:t>sig </a:t>
            </a:r>
            <a:r>
              <a:rPr lang="en-US" altLang="zh-CN" dirty="0"/>
              <a:t>to process group of calling process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29400" y="642711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6621"/>
                </a:solidFill>
                <a:latin typeface="arial" panose="020B0604020202020204" pitchFamily="34" charset="0"/>
                <a:hlinkClick r:id="rId2"/>
              </a:rPr>
              <a:t>www.cs.fsu.edu/~xyuan/cop5570/lect7_session.ppt</a:t>
            </a:r>
            <a:endParaRPr lang="en-US" altLang="zh-CN" sz="1200" dirty="0">
              <a:solidFill>
                <a:srgbClr val="660099"/>
              </a:solidFill>
              <a:latin typeface="arial" panose="020B0604020202020204" pitchFamily="34" charset="0"/>
              <a:hlinkClick r:id="rId2"/>
            </a:endParaRPr>
          </a:p>
          <a:p>
            <a:br>
              <a:rPr lang="en-US" altLang="zh-CN" dirty="0">
                <a:solidFill>
                  <a:srgbClr val="545454"/>
                </a:solidFill>
                <a:latin typeface="arial" panose="020B0604020202020204" pitchFamily="34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171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Groups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90688"/>
            <a:ext cx="8458200" cy="5105400"/>
          </a:xfrm>
        </p:spPr>
        <p:txBody>
          <a:bodyPr/>
          <a:lstStyle/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To set the group ID:</a:t>
            </a:r>
          </a:p>
          <a:p>
            <a:pPr lvl="2" eaLnBrk="1" hangingPunct="1"/>
            <a:r>
              <a:rPr lang="en-US" altLang="zh-CN" dirty="0" err="1"/>
              <a:t>pid_t</a:t>
            </a:r>
            <a:r>
              <a:rPr lang="en-US" altLang="zh-CN" dirty="0"/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setpgid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pid_t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pid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pid_t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pgid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Set the process group ID of </a:t>
            </a:r>
            <a:r>
              <a:rPr lang="en-US" altLang="zh-CN" dirty="0" err="1">
                <a:ea typeface="宋体" panose="02010600030101010101" pitchFamily="2" charset="-122"/>
              </a:rPr>
              <a:t>pid</a:t>
            </a:r>
            <a:r>
              <a:rPr lang="en-US" altLang="zh-CN" dirty="0">
                <a:ea typeface="宋体" panose="02010600030101010101" pitchFamily="2" charset="-122"/>
              </a:rPr>
              <a:t> to </a:t>
            </a:r>
            <a:r>
              <a:rPr lang="en-US" altLang="zh-CN" dirty="0" err="1">
                <a:ea typeface="宋体" panose="02010600030101010101" pitchFamily="2" charset="-122"/>
              </a:rPr>
              <a:t>pgid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dirty="0"/>
              <a:t>If the two arguments are equal, the process with </a:t>
            </a:r>
            <a:r>
              <a:rPr lang="en-US" altLang="zh-CN" i="1" dirty="0" err="1"/>
              <a:t>pid</a:t>
            </a:r>
            <a:r>
              <a:rPr lang="en-US" altLang="zh-CN" dirty="0"/>
              <a:t> becomes a process </a:t>
            </a:r>
            <a:r>
              <a:rPr lang="en-US" altLang="zh-CN" b="1" dirty="0"/>
              <a:t>group leader</a:t>
            </a:r>
            <a:r>
              <a:rPr lang="en-US" altLang="zh-CN" dirty="0"/>
              <a:t>. </a:t>
            </a:r>
          </a:p>
          <a:p>
            <a:pPr marL="914400" lvl="2" indent="0" eaLnBrk="1" hangingPunct="1">
              <a:buNone/>
            </a:pPr>
            <a:endParaRPr lang="en-US" altLang="zh-CN" dirty="0"/>
          </a:p>
          <a:p>
            <a:pPr lvl="2" eaLnBrk="1" hangingPunct="1"/>
            <a:r>
              <a:rPr lang="en-US" altLang="zh-CN" dirty="0" err="1"/>
              <a:t>pid_t</a:t>
            </a:r>
            <a:r>
              <a:rPr lang="en-US" altLang="zh-CN" dirty="0"/>
              <a:t> </a:t>
            </a:r>
            <a:r>
              <a:rPr lang="en-US" altLang="zh-CN" dirty="0" err="1"/>
              <a:t>setpgrp</a:t>
            </a:r>
            <a:r>
              <a:rPr lang="en-US" altLang="zh-CN" dirty="0"/>
              <a:t>(void)</a:t>
            </a:r>
          </a:p>
          <a:p>
            <a:pPr lvl="3" eaLnBrk="1" hangingPunct="1"/>
            <a:r>
              <a:rPr lang="en-US" altLang="zh-CN" dirty="0"/>
              <a:t>Set the group ID of calling process to its process ID </a:t>
            </a:r>
          </a:p>
          <a:p>
            <a:pPr lvl="3" eaLnBrk="1" hangingPunct="1"/>
            <a:r>
              <a:rPr lang="en-US" altLang="zh-CN" dirty="0" err="1">
                <a:ea typeface="宋体" panose="02010600030101010101" pitchFamily="2" charset="-122"/>
              </a:rPr>
              <a:t>Equavalent</a:t>
            </a:r>
            <a:r>
              <a:rPr lang="en-US" altLang="zh-CN" dirty="0">
                <a:ea typeface="宋体" panose="02010600030101010101" pitchFamily="2" charset="-122"/>
              </a:rPr>
              <a:t> to </a:t>
            </a:r>
          </a:p>
          <a:p>
            <a:pPr lvl="2" eaLnBrk="1" hangingPunct="1"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 process can set group ID of itself or its children</a:t>
            </a:r>
          </a:p>
        </p:txBody>
      </p:sp>
      <p:sp>
        <p:nvSpPr>
          <p:cNvPr id="4" name="矩形 3"/>
          <p:cNvSpPr/>
          <p:nvPr/>
        </p:nvSpPr>
        <p:spPr>
          <a:xfrm>
            <a:off x="6629400" y="642711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6621"/>
                </a:solidFill>
                <a:latin typeface="arial" panose="020B0604020202020204" pitchFamily="34" charset="0"/>
                <a:hlinkClick r:id="rId2"/>
              </a:rPr>
              <a:t>www.cs.fsu.edu/~xyuan/cop5570/lect7_session.ppt</a:t>
            </a:r>
            <a:endParaRPr lang="en-US" altLang="zh-CN" sz="1200" dirty="0">
              <a:solidFill>
                <a:srgbClr val="660099"/>
              </a:solidFill>
              <a:latin typeface="arial" panose="020B0604020202020204" pitchFamily="34" charset="0"/>
              <a:hlinkClick r:id="rId2"/>
            </a:endParaRPr>
          </a:p>
          <a:p>
            <a:br>
              <a:rPr lang="en-US" altLang="zh-CN" dirty="0">
                <a:solidFill>
                  <a:srgbClr val="545454"/>
                </a:solidFill>
                <a:latin typeface="arial" panose="020B0604020202020204" pitchFamily="34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17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1E59D-B88A-465F-8D3E-C75C790E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CN" dirty="0"/>
              <a:t>utline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57649-B8FB-4AD9-A06B-522C4157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</a:t>
            </a:r>
            <a:r>
              <a:rPr lang="en-US" altLang="zh-CN" dirty="0"/>
              <a:t>Exercise on Lecture</a:t>
            </a:r>
            <a:endParaRPr lang="en-US" dirty="0"/>
          </a:p>
          <a:p>
            <a:r>
              <a:rPr lang="en-US" dirty="0"/>
              <a:t>Lab2 report review</a:t>
            </a:r>
          </a:p>
          <a:p>
            <a:r>
              <a:rPr lang="en-US" dirty="0"/>
              <a:t>Linux process organization</a:t>
            </a:r>
          </a:p>
        </p:txBody>
      </p:sp>
    </p:spTree>
    <p:extLst>
      <p:ext uri="{BB962C8B-B14F-4D97-AF65-F5344CB8AC3E}">
        <p14:creationId xmlns:p14="http://schemas.microsoft.com/office/powerpoint/2010/main" val="2849826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pstree</a:t>
            </a:r>
            <a:r>
              <a:rPr lang="en-US" altLang="zh-CN" dirty="0"/>
              <a:t> command displays a tree of processes.</a:t>
            </a:r>
          </a:p>
          <a:p>
            <a:r>
              <a:rPr lang="en-US" altLang="zh-CN" dirty="0"/>
              <a:t>Try “man </a:t>
            </a:r>
            <a:r>
              <a:rPr lang="en-US" altLang="zh-CN" dirty="0" err="1"/>
              <a:t>pstree</a:t>
            </a:r>
            <a:r>
              <a:rPr lang="en-US" altLang="zh-CN" dirty="0"/>
              <a:t>” to see the options</a:t>
            </a:r>
          </a:p>
          <a:p>
            <a:endParaRPr lang="en-US" altLang="zh-CN" dirty="0"/>
          </a:p>
          <a:p>
            <a:r>
              <a:rPr lang="en-US" altLang="zh-CN" dirty="0" err="1"/>
              <a:t>pstree</a:t>
            </a:r>
            <a:r>
              <a:rPr lang="en-US" altLang="zh-CN" dirty="0"/>
              <a:t> –g: show process group id</a:t>
            </a:r>
          </a:p>
          <a:p>
            <a:r>
              <a:rPr lang="en-US" altLang="zh-CN" dirty="0" err="1"/>
              <a:t>pstree</a:t>
            </a:r>
            <a:r>
              <a:rPr lang="en-US" altLang="zh-CN" dirty="0"/>
              <a:t> –g | grep process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pstree</a:t>
            </a:r>
            <a:r>
              <a:rPr lang="en-US" altLang="zh-CN" dirty="0"/>
              <a:t> command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7CCB65-EA4C-40A1-A942-69666784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030" y="2327271"/>
            <a:ext cx="4752381" cy="3571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CED41B-F681-4975-B958-BA65A6427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124" y="6076536"/>
            <a:ext cx="7295238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72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9787"/>
            <a:ext cx="8001000" cy="5334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Controlling Terminal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40763"/>
            <a:ext cx="8458200" cy="5105400"/>
          </a:xfrm>
        </p:spPr>
        <p:txBody>
          <a:bodyPr/>
          <a:lstStyle/>
          <a:p>
            <a:pPr lvl="1" eaLnBrk="1" hangingPunct="1"/>
            <a:r>
              <a:rPr lang="en-US" altLang="zh-CN" dirty="0"/>
              <a:t>The controlling terminal is a </a:t>
            </a:r>
            <a:r>
              <a:rPr lang="en-US" altLang="zh-CN" b="1" dirty="0"/>
              <a:t>terminal</a:t>
            </a:r>
            <a:r>
              <a:rPr lang="en-US" altLang="zh-CN" dirty="0"/>
              <a:t> that </a:t>
            </a:r>
          </a:p>
          <a:p>
            <a:pPr lvl="2" eaLnBrk="1" hangingPunct="1"/>
            <a:r>
              <a:rPr lang="en-US" altLang="zh-CN" dirty="0"/>
              <a:t>controls processes by sending signals to them</a:t>
            </a:r>
          </a:p>
          <a:p>
            <a:pPr lvl="2" eaLnBrk="1" hangingPunct="1"/>
            <a:r>
              <a:rPr lang="en-US" altLang="zh-CN" dirty="0"/>
              <a:t>provide I/O operation</a:t>
            </a:r>
          </a:p>
          <a:p>
            <a:pPr lvl="1" eaLnBrk="1" hangingPunct="1"/>
            <a:r>
              <a:rPr lang="en-US" altLang="zh-CN" dirty="0"/>
              <a:t> Two types of controlling terminals:</a:t>
            </a:r>
          </a:p>
          <a:p>
            <a:pPr lvl="2" eaLnBrk="1" hangingPunct="1"/>
            <a:r>
              <a:rPr lang="en-US" altLang="zh-CN" dirty="0"/>
              <a:t>regular terminal devices</a:t>
            </a:r>
          </a:p>
          <a:p>
            <a:pPr lvl="3" eaLnBrk="1" hangingPunct="1"/>
            <a:r>
              <a:rPr lang="en-US" altLang="zh-CN" dirty="0"/>
              <a:t>Ctrl-Alt-F1 to F7(TTY1-TTY6 and exit)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2" eaLnBrk="1" hangingPunct="1"/>
            <a:r>
              <a:rPr lang="en-US" altLang="zh-CN" dirty="0"/>
              <a:t>pseudo-terminal devices (e.g. terminal, </a:t>
            </a:r>
            <a:r>
              <a:rPr lang="en-US" altLang="zh-CN" dirty="0" err="1"/>
              <a:t>Xshell</a:t>
            </a:r>
            <a:r>
              <a:rPr lang="en-US" altLang="zh-CN" dirty="0"/>
              <a:t>)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Use ‘</a:t>
            </a:r>
            <a:r>
              <a:rPr lang="en-US" altLang="zh-CN" dirty="0" err="1">
                <a:ea typeface="宋体" panose="02010600030101010101" pitchFamily="2" charset="-122"/>
              </a:rPr>
              <a:t>ps</a:t>
            </a:r>
            <a:r>
              <a:rPr lang="en-US" altLang="zh-CN" dirty="0">
                <a:ea typeface="宋体" panose="02010600030101010101" pitchFamily="2" charset="-122"/>
              </a:rPr>
              <a:t>’ command, there are pts/* in TTY column</a:t>
            </a:r>
          </a:p>
        </p:txBody>
      </p:sp>
      <p:sp>
        <p:nvSpPr>
          <p:cNvPr id="4" name="矩形 3"/>
          <p:cNvSpPr/>
          <p:nvPr/>
        </p:nvSpPr>
        <p:spPr>
          <a:xfrm>
            <a:off x="6629400" y="642711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6621"/>
                </a:solidFill>
                <a:latin typeface="arial" panose="020B0604020202020204" pitchFamily="34" charset="0"/>
                <a:hlinkClick r:id="rId2"/>
              </a:rPr>
              <a:t>www.cs.fsu.edu/~xyuan/cop5570/lect7_session.ppt</a:t>
            </a:r>
            <a:endParaRPr lang="en-US" altLang="zh-CN" sz="1200" dirty="0">
              <a:solidFill>
                <a:srgbClr val="660099"/>
              </a:solidFill>
              <a:latin typeface="arial" panose="020B0604020202020204" pitchFamily="34" charset="0"/>
              <a:hlinkClick r:id="rId2"/>
            </a:endParaRPr>
          </a:p>
          <a:p>
            <a:br>
              <a:rPr lang="en-US" altLang="zh-CN" dirty="0">
                <a:solidFill>
                  <a:srgbClr val="545454"/>
                </a:solidFill>
                <a:latin typeface="arial" panose="020B0604020202020204" pitchFamily="34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06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7475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Sessions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 session is one or more process groups</a:t>
            </a:r>
          </a:p>
          <a:p>
            <a:pPr marL="457200" lvl="1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marL="1371600" lvl="3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/>
              <a:t>login shell is the first process that executes under our user ID </a:t>
            </a:r>
          </a:p>
          <a:p>
            <a:pPr lvl="2" eaLnBrk="1" hangingPunct="1"/>
            <a:r>
              <a:rPr lang="en-US" altLang="zh-CN" dirty="0"/>
              <a:t>A new session begins after login</a:t>
            </a:r>
          </a:p>
          <a:p>
            <a:pPr lvl="2" eaLnBrk="1" hangingPunct="1"/>
            <a:r>
              <a:rPr lang="en-US" altLang="zh-CN" dirty="0"/>
              <a:t>A session terminate after logout(close terminal or type exit)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85494" y="6388641"/>
            <a:ext cx="7696201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006621"/>
                </a:solidFill>
                <a:latin typeface="arial" panose="020B0604020202020204" pitchFamily="34" charset="0"/>
                <a:hlinkClick r:id="rId3"/>
              </a:rPr>
              <a:t>http://poincare.matf.bg.ac.rs/~ivana/courses/ps/sistemi_knjige/pomocno/apue/APUE/0201433079/ch09lev1sec5.html</a:t>
            </a:r>
            <a:br>
              <a:rPr lang="en-US" altLang="zh-CN" sz="1400" dirty="0">
                <a:solidFill>
                  <a:srgbClr val="545454"/>
                </a:solidFill>
                <a:latin typeface="arial" panose="020B0604020202020204" pitchFamily="34" charset="0"/>
                <a:hlinkClick r:id="rId3"/>
              </a:rPr>
            </a:br>
            <a:endParaRPr lang="zh-CN" altLang="en-US" sz="1400" dirty="0"/>
          </a:p>
        </p:txBody>
      </p:sp>
      <p:pic>
        <p:nvPicPr>
          <p:cNvPr id="3074" name="Picture 2" descr="http://poincare.matf.bg.ac.rs/~ivana/courses/ps/sistemi_knjige/pomocno/apue/APUE/0201433079/images/0201433079/graphics/09fig06_alt.gif;4236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2260057"/>
            <a:ext cx="65055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48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 establish a new session: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err="1"/>
              <a:t>pid</a:t>
            </a:r>
            <a:r>
              <a:rPr lang="en-US" altLang="zh-CN" dirty="0"/>
              <a:t> </a:t>
            </a:r>
            <a:r>
              <a:rPr lang="en-US" altLang="zh-CN" dirty="0" err="1"/>
              <a:t>setsid</a:t>
            </a:r>
            <a:r>
              <a:rPr lang="en-US" altLang="zh-CN" dirty="0"/>
              <a:t>(void);</a:t>
            </a:r>
          </a:p>
          <a:p>
            <a:pPr lvl="1" eaLnBrk="1" hangingPunct="1">
              <a:defRPr/>
            </a:pPr>
            <a:r>
              <a:rPr lang="en-US" altLang="zh-CN" sz="2000" dirty="0"/>
              <a:t>Calling process become the session leader</a:t>
            </a:r>
          </a:p>
          <a:p>
            <a:pPr lvl="1" eaLnBrk="1" hangingPunct="1">
              <a:defRPr/>
            </a:pPr>
            <a:r>
              <a:rPr lang="en-US" altLang="zh-CN" sz="2000" dirty="0"/>
              <a:t>Calling process become a new group leader of a new group</a:t>
            </a:r>
          </a:p>
          <a:p>
            <a:pPr lvl="1" eaLnBrk="1" hangingPunct="1">
              <a:defRPr/>
            </a:pPr>
            <a:r>
              <a:rPr lang="en-US" altLang="zh-CN" sz="2000" dirty="0"/>
              <a:t>Calling process has no controlling terminal (break up the old one)</a:t>
            </a:r>
          </a:p>
          <a:p>
            <a:pPr lvl="2" eaLnBrk="1" hangingPunct="1">
              <a:defRPr/>
            </a:pPr>
            <a:r>
              <a:rPr lang="en-US" altLang="zh-CN" sz="1800" dirty="0"/>
              <a:t>Each login shell is a session. When a shell is created, a terminal must be setup.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29400" y="642711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6621"/>
                </a:solidFill>
                <a:latin typeface="arial" panose="020B0604020202020204" pitchFamily="34" charset="0"/>
                <a:hlinkClick r:id="rId2"/>
              </a:rPr>
              <a:t>www.cs.fsu.edu/~xyuan/cop5570/lect7_session.ppt</a:t>
            </a:r>
            <a:endParaRPr lang="en-US" altLang="zh-CN" sz="1200" dirty="0">
              <a:solidFill>
                <a:srgbClr val="660099"/>
              </a:solidFill>
              <a:latin typeface="arial" panose="020B0604020202020204" pitchFamily="34" charset="0"/>
              <a:hlinkClick r:id="rId2"/>
            </a:endParaRPr>
          </a:p>
          <a:p>
            <a:br>
              <a:rPr lang="en-US" altLang="zh-CN" dirty="0">
                <a:solidFill>
                  <a:srgbClr val="545454"/>
                </a:solidFill>
                <a:latin typeface="arial" panose="020B0604020202020204" pitchFamily="34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823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Sessions and Controlling Terminal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2600"/>
            <a:ext cx="84582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session can have zero or a single controlling terminal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session leader that establishes the connection to the control terminal is called the </a:t>
            </a:r>
            <a:r>
              <a:rPr lang="en-US" altLang="zh-CN" i="1" dirty="0">
                <a:ea typeface="宋体" panose="02010600030101010101" pitchFamily="2" charset="-122"/>
              </a:rPr>
              <a:t>controlling process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29400" y="642711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6621"/>
                </a:solidFill>
                <a:latin typeface="arial" panose="020B0604020202020204" pitchFamily="34" charset="0"/>
                <a:hlinkClick r:id="rId2"/>
              </a:rPr>
              <a:t>www.cs.fsu.edu/~xyuan/cop5570/lect7_session.ppt</a:t>
            </a:r>
            <a:endParaRPr lang="en-US" altLang="zh-CN" sz="1200" dirty="0">
              <a:solidFill>
                <a:srgbClr val="660099"/>
              </a:solidFill>
              <a:latin typeface="arial" panose="020B0604020202020204" pitchFamily="34" charset="0"/>
              <a:hlinkClick r:id="rId2"/>
            </a:endParaRPr>
          </a:p>
          <a:p>
            <a:br>
              <a:rPr lang="en-US" altLang="zh-CN" dirty="0">
                <a:solidFill>
                  <a:srgbClr val="545454"/>
                </a:solidFill>
                <a:latin typeface="arial" panose="020B0604020202020204" pitchFamily="34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776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Sessions and Process Group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7300"/>
            <a:ext cx="7924800" cy="51054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session contains several process groups</a:t>
            </a:r>
          </a:p>
          <a:p>
            <a:pPr marL="800100" lvl="2" indent="-342900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One foreground process group</a:t>
            </a:r>
          </a:p>
          <a:p>
            <a:pPr marL="800100" lvl="2" indent="-342900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Many background process groups</a:t>
            </a:r>
          </a:p>
          <a:p>
            <a:pPr marL="800100" lvl="2" indent="-342900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Input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Only foreground group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Terminals’ interrupt signals are only sent to the processes in the foreground group.</a:t>
            </a:r>
          </a:p>
          <a:p>
            <a:pPr marL="800100" lvl="2" indent="-342900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Output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Typically shared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29400" y="642711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6621"/>
                </a:solidFill>
                <a:latin typeface="arial" panose="020B0604020202020204" pitchFamily="34" charset="0"/>
                <a:hlinkClick r:id="rId2"/>
              </a:rPr>
              <a:t>www.cs.fsu.edu/~xyuan/cop5570/lect7_session.ppt</a:t>
            </a:r>
            <a:endParaRPr lang="en-US" altLang="zh-CN" sz="1200" dirty="0">
              <a:solidFill>
                <a:srgbClr val="660099"/>
              </a:solidFill>
              <a:latin typeface="arial" panose="020B0604020202020204" pitchFamily="34" charset="0"/>
              <a:hlinkClick r:id="rId2"/>
            </a:endParaRPr>
          </a:p>
          <a:p>
            <a:br>
              <a:rPr lang="en-US" altLang="zh-CN" dirty="0">
                <a:solidFill>
                  <a:srgbClr val="545454"/>
                </a:solidFill>
                <a:latin typeface="arial" panose="020B0604020202020204" pitchFamily="34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229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and Job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Process</a:t>
            </a:r>
            <a:r>
              <a:rPr lang="en-US" altLang="zh-CN" dirty="0"/>
              <a:t>: an execution of certain program with its own address space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Jobs</a:t>
            </a:r>
            <a:r>
              <a:rPr lang="en-US" altLang="zh-CN" dirty="0"/>
              <a:t>: processes which are started by a </a:t>
            </a:r>
            <a:r>
              <a:rPr lang="en-US" altLang="zh-CN" b="1" dirty="0"/>
              <a:t>shell</a:t>
            </a:r>
          </a:p>
          <a:p>
            <a:pPr lvl="1"/>
            <a:r>
              <a:rPr lang="en-US" altLang="zh-CN" dirty="0"/>
              <a:t>You can </a:t>
            </a:r>
            <a:r>
              <a:rPr lang="en-US" altLang="zh-CN" dirty="0" err="1"/>
              <a:t>Ctrl+C</a:t>
            </a:r>
            <a:r>
              <a:rPr lang="en-US" altLang="zh-CN" dirty="0"/>
              <a:t>, </a:t>
            </a:r>
            <a:r>
              <a:rPr lang="en-US" altLang="zh-CN" dirty="0" err="1"/>
              <a:t>Ctrl+Z</a:t>
            </a:r>
            <a:r>
              <a:rPr lang="en-US" altLang="zh-CN" dirty="0"/>
              <a:t>, </a:t>
            </a:r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en-US" altLang="zh-CN" dirty="0" err="1"/>
              <a:t>fg</a:t>
            </a:r>
            <a:r>
              <a:rPr lang="en-US" altLang="zh-CN" dirty="0"/>
              <a:t>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923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Job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600" dirty="0">
                <a:ea typeface="宋体" panose="02010600030101010101" pitchFamily="2" charset="-122"/>
              </a:rPr>
              <a:t>Allows to start multiple jobs from a single terminal and control which job can access the terminal.</a:t>
            </a:r>
          </a:p>
          <a:p>
            <a:pPr eaLnBrk="1" hangingPunct="1"/>
            <a:r>
              <a:rPr lang="en-US" altLang="zh-CN" sz="2600" dirty="0">
                <a:ea typeface="宋体" panose="02010600030101010101" pitchFamily="2" charset="-122"/>
              </a:rPr>
              <a:t>Foreground jobs can access terminal.</a:t>
            </a:r>
          </a:p>
          <a:p>
            <a:pPr eaLnBrk="1" hangingPunct="1"/>
            <a:r>
              <a:rPr lang="en-US" altLang="zh-CN" sz="2600" dirty="0">
                <a:ea typeface="宋体" panose="02010600030101010101" pitchFamily="2" charset="-122"/>
              </a:rPr>
              <a:t>Background jobs may not: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When a background job try to read, SIGTTIN signal is sent.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When a background job try to change its mode, SIGTTOU signal is sent.</a:t>
            </a:r>
          </a:p>
        </p:txBody>
      </p:sp>
    </p:spTree>
    <p:extLst>
      <p:ext uri="{BB962C8B-B14F-4D97-AF65-F5344CB8AC3E}">
        <p14:creationId xmlns:p14="http://schemas.microsoft.com/office/powerpoint/2010/main" val="32999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Exercise on Lecture : fork() + exec()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Try the code </a:t>
            </a:r>
            <a:r>
              <a:rPr lang="en-US" altLang="zh-CN" b="1" dirty="0" err="1"/>
              <a:t>fork_exec.c</a:t>
            </a:r>
            <a:r>
              <a:rPr lang="en-US" altLang="zh-CN" dirty="0"/>
              <a:t> see what happens</a:t>
            </a:r>
          </a:p>
        </p:txBody>
      </p:sp>
    </p:spTree>
    <p:extLst>
      <p:ext uri="{BB962C8B-B14F-4D97-AF65-F5344CB8AC3E}">
        <p14:creationId xmlns:p14="http://schemas.microsoft.com/office/powerpoint/2010/main" val="349278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Exercise on Lecture : fork() + exec() + wait()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Try the code </a:t>
            </a:r>
            <a:r>
              <a:rPr lang="en-US" altLang="zh-CN" b="1" dirty="0"/>
              <a:t>fork_exec2.c</a:t>
            </a:r>
            <a:r>
              <a:rPr lang="en-US" altLang="zh-CN" dirty="0"/>
              <a:t> see what happens</a:t>
            </a:r>
          </a:p>
        </p:txBody>
      </p:sp>
    </p:spTree>
    <p:extLst>
      <p:ext uri="{BB962C8B-B14F-4D97-AF65-F5344CB8AC3E}">
        <p14:creationId xmlns:p14="http://schemas.microsoft.com/office/powerpoint/2010/main" val="53371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Exercise on Lecture : fork() detail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process info can be seen in /</a:t>
            </a:r>
            <a:r>
              <a:rPr lang="en-US" altLang="zh-CN" dirty="0" err="1"/>
              <a:t>proc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Compile and run </a:t>
            </a:r>
            <a:r>
              <a:rPr lang="en-US" altLang="zh-CN" dirty="0" err="1"/>
              <a:t>fork_detail.c</a:t>
            </a:r>
            <a:endParaRPr lang="en-US" altLang="zh-CN" dirty="0"/>
          </a:p>
          <a:p>
            <a:pPr lvl="1"/>
            <a:r>
              <a:rPr lang="en-US" altLang="zh-CN" dirty="0"/>
              <a:t>Try </a:t>
            </a:r>
            <a:r>
              <a:rPr lang="en-US" altLang="zh-CN" dirty="0" err="1"/>
              <a:t>cpid</a:t>
            </a:r>
            <a:r>
              <a:rPr lang="en-US" altLang="zh-CN" dirty="0"/>
              <a:t> and </a:t>
            </a:r>
            <a:r>
              <a:rPr lang="en-US" altLang="zh-CN" dirty="0" err="1"/>
              <a:t>ppid</a:t>
            </a:r>
            <a:r>
              <a:rPr lang="en-US" altLang="zh-CN" dirty="0"/>
              <a:t> on “less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pid</a:t>
            </a:r>
            <a:r>
              <a:rPr lang="en-US" altLang="zh-CN" dirty="0"/>
              <a:t>/status”</a:t>
            </a:r>
          </a:p>
          <a:p>
            <a:pPr lvl="1"/>
            <a:endParaRPr lang="en-US" altLang="zh-CN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64890" y="3207295"/>
            <a:ext cx="4955203" cy="310460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9044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getMemory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//Note: this value is in MB!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"/proc/self/status"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strncmp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"VmSize:"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parseLine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CN" altLang="zh-CN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3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on Lecture : Write to same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can parent and child process write to same file?</a:t>
            </a:r>
          </a:p>
          <a:p>
            <a:pPr lvl="1"/>
            <a:r>
              <a:rPr lang="en-US" altLang="zh-CN" dirty="0"/>
              <a:t>Compile and run </a:t>
            </a:r>
            <a:r>
              <a:rPr lang="en-US" altLang="zh-CN" dirty="0" err="1"/>
              <a:t>share_file_fwrite.c</a:t>
            </a:r>
            <a:endParaRPr lang="en-US" altLang="zh-CN" dirty="0"/>
          </a:p>
          <a:p>
            <a:pPr lvl="1"/>
            <a:r>
              <a:rPr lang="en-US" altLang="zh-CN" dirty="0"/>
              <a:t>Compile and run </a:t>
            </a:r>
            <a:r>
              <a:rPr lang="en-US" altLang="zh-CN" dirty="0" err="1"/>
              <a:t>share_file_write.c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40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on Lecture : Zombie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Compile and run </a:t>
            </a:r>
            <a:r>
              <a:rPr lang="en-US" altLang="zh-CN" dirty="0" err="1"/>
              <a:t>wait_exit.c</a:t>
            </a:r>
            <a:endParaRPr lang="en-US" altLang="zh-CN" dirty="0"/>
          </a:p>
          <a:p>
            <a:r>
              <a:rPr lang="en-US" altLang="zh-CN" dirty="0"/>
              <a:t>Look the status of the child process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534" y="3715867"/>
            <a:ext cx="42672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68" y="2989578"/>
            <a:ext cx="5127303" cy="295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9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5AC21-6468-4CD6-8364-32B81190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 report review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C769A-6FD0-464C-ACC1-C7510734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realize inter-process communication</a:t>
            </a:r>
          </a:p>
          <a:p>
            <a:pPr lvl="1"/>
            <a:r>
              <a:rPr lang="en-US" dirty="0"/>
              <a:t>Pipe, named pipe(FIFO)</a:t>
            </a:r>
          </a:p>
          <a:p>
            <a:pPr lvl="1"/>
            <a:r>
              <a:rPr lang="en-US" dirty="0"/>
              <a:t>Message queue</a:t>
            </a:r>
          </a:p>
          <a:p>
            <a:pPr lvl="1"/>
            <a:r>
              <a:rPr lang="en-US" dirty="0"/>
              <a:t>Signal</a:t>
            </a:r>
          </a:p>
          <a:p>
            <a:pPr lvl="1"/>
            <a:r>
              <a:rPr lang="en-US" dirty="0"/>
              <a:t>Semaphore </a:t>
            </a:r>
          </a:p>
          <a:p>
            <a:pPr lvl="1"/>
            <a:r>
              <a:rPr lang="en-US" dirty="0"/>
              <a:t>Shared memory</a:t>
            </a:r>
          </a:p>
          <a:p>
            <a:pPr lvl="1"/>
            <a:r>
              <a:rPr lang="en-US" dirty="0"/>
              <a:t>Socket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03D571-285D-48AF-9A58-0E14A7F2AE42}"/>
              </a:ext>
            </a:extLst>
          </p:cNvPr>
          <p:cNvSpPr txBox="1"/>
          <p:nvPr/>
        </p:nvSpPr>
        <p:spPr>
          <a:xfrm>
            <a:off x="4926563" y="2643673"/>
            <a:ext cx="542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What’s different between PIPE, FIFO and MQ?</a:t>
            </a:r>
          </a:p>
        </p:txBody>
      </p:sp>
    </p:spTree>
    <p:extLst>
      <p:ext uri="{BB962C8B-B14F-4D97-AF65-F5344CB8AC3E}">
        <p14:creationId xmlns:p14="http://schemas.microsoft.com/office/powerpoint/2010/main" val="420884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30560-757F-474F-A41B-E868B4D4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vs FIFO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2BA5A3E5-C3FC-42C6-ADE4-1ADBE56D8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600757"/>
              </p:ext>
            </p:extLst>
          </p:nvPr>
        </p:nvGraphicFramePr>
        <p:xfrm>
          <a:off x="838200" y="1825625"/>
          <a:ext cx="10515600" cy="427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2916652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80952592"/>
                    </a:ext>
                  </a:extLst>
                </a:gridCol>
              </a:tblGrid>
              <a:tr h="4207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2207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PIPE is un-named IPC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FIFO is named IPC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25139"/>
                  </a:ext>
                </a:extLst>
              </a:tr>
              <a:tr h="818215">
                <a:tc>
                  <a:txBody>
                    <a:bodyPr/>
                    <a:lstStyle/>
                    <a:p>
                      <a:r>
                        <a:rPr lang="en-US" dirty="0"/>
                        <a:t>PIPE doesn’t exist in the filesystem, vanish after program exit or one of end closed.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FIFO exists in the filesystem. Even the program exit, FIFO file remain till system reboot.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032536"/>
                  </a:ext>
                </a:extLst>
              </a:tr>
              <a:tr h="799200">
                <a:tc>
                  <a:txBody>
                    <a:bodyPr/>
                    <a:lstStyle/>
                    <a:p>
                      <a:r>
                        <a:rPr lang="en-US" dirty="0"/>
                        <a:t>PIPE can only communicate among the related process (parent and child,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sibling).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FIFO can be used for unrelated process. Even not in a local computer (in network).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40483"/>
                  </a:ext>
                </a:extLst>
              </a:tr>
              <a:tr h="957600">
                <a:tc>
                  <a:txBody>
                    <a:bodyPr/>
                    <a:lstStyle/>
                    <a:p>
                      <a:r>
                        <a:rPr lang="en-US" dirty="0"/>
                        <a:t>PIPE is often used between two processes.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FIFO is often used in multiple processes communicating.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0345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PIPE no control over ownership and permission.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FIFO, as a file, need to control ownership and permission.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17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37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1444</Words>
  <Application>Microsoft Office PowerPoint</Application>
  <PresentationFormat>宽屏</PresentationFormat>
  <Paragraphs>204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Arial</vt:lpstr>
      <vt:lpstr>Calibri</vt:lpstr>
      <vt:lpstr>Calibri Light</vt:lpstr>
      <vt:lpstr>Comic Sans MS</vt:lpstr>
      <vt:lpstr>Consolas</vt:lpstr>
      <vt:lpstr>Office 主题​​</vt:lpstr>
      <vt:lpstr>CS302 Operating System Lab 3  Process2</vt:lpstr>
      <vt:lpstr>Outline</vt:lpstr>
      <vt:lpstr>Exercise on Lecture : fork() + exec()</vt:lpstr>
      <vt:lpstr>Exercise on Lecture : fork() + exec() + wait()</vt:lpstr>
      <vt:lpstr>Exercise on Lecture : fork() detail</vt:lpstr>
      <vt:lpstr>Exercise on Lecture : Write to same file</vt:lpstr>
      <vt:lpstr>Exercise on Lecture : Zombie</vt:lpstr>
      <vt:lpstr>Lab2 report review</vt:lpstr>
      <vt:lpstr>Pipe vs FIFO</vt:lpstr>
      <vt:lpstr>FIFO demonstration</vt:lpstr>
      <vt:lpstr>What is Message queue</vt:lpstr>
      <vt:lpstr>FIFO vs Message queue</vt:lpstr>
      <vt:lpstr>MQ demonstration</vt:lpstr>
      <vt:lpstr>Lab2 report review</vt:lpstr>
      <vt:lpstr>Lab2 report review</vt:lpstr>
      <vt:lpstr>Linux process organization</vt:lpstr>
      <vt:lpstr>Process Groups</vt:lpstr>
      <vt:lpstr>Process Groups</vt:lpstr>
      <vt:lpstr>Process Groups</vt:lpstr>
      <vt:lpstr>pstree command</vt:lpstr>
      <vt:lpstr>Controlling Terminal</vt:lpstr>
      <vt:lpstr>Sessions</vt:lpstr>
      <vt:lpstr>Sessions</vt:lpstr>
      <vt:lpstr>Sessions and Controlling Terminal</vt:lpstr>
      <vt:lpstr>Sessions and Process Group</vt:lpstr>
      <vt:lpstr>Process and Job</vt:lpstr>
      <vt:lpstr>Job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Operating System Lab 3  Process2</dc:title>
  <dc:creator>曾 歆勋</dc:creator>
  <cp:lastModifiedBy>admin</cp:lastModifiedBy>
  <cp:revision>38</cp:revision>
  <dcterms:created xsi:type="dcterms:W3CDTF">2019-03-10T09:50:11Z</dcterms:created>
  <dcterms:modified xsi:type="dcterms:W3CDTF">2021-03-10T07:42:04Z</dcterms:modified>
</cp:coreProperties>
</file>