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75" r:id="rId5"/>
    <p:sldId id="261" r:id="rId6"/>
    <p:sldId id="259" r:id="rId7"/>
    <p:sldId id="262" r:id="rId8"/>
    <p:sldId id="264" r:id="rId9"/>
    <p:sldId id="266" r:id="rId10"/>
    <p:sldId id="263" r:id="rId11"/>
    <p:sldId id="265" r:id="rId12"/>
    <p:sldId id="267" r:id="rId13"/>
    <p:sldId id="277" r:id="rId14"/>
    <p:sldId id="276" r:id="rId15"/>
    <p:sldId id="269" r:id="rId16"/>
    <p:sldId id="270" r:id="rId17"/>
    <p:sldId id="272" r:id="rId18"/>
    <p:sldId id="268" r:id="rId19"/>
    <p:sldId id="273" r:id="rId20"/>
    <p:sldId id="278" r:id="rId21"/>
    <p:sldId id="292" r:id="rId22"/>
    <p:sldId id="293" r:id="rId23"/>
    <p:sldId id="294" r:id="rId24"/>
    <p:sldId id="295" r:id="rId25"/>
    <p:sldId id="297" r:id="rId26"/>
    <p:sldId id="296" r:id="rId27"/>
    <p:sldId id="298" r:id="rId28"/>
    <p:sldId id="288" r:id="rId29"/>
    <p:sldId id="291"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530"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527B3-376F-465F-A717-CE897BFC3294}" type="datetimeFigureOut">
              <a:rPr lang="zh-CN" altLang="en-US" smtClean="0"/>
              <a:t>2020/3/26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66784-8384-4CE1-AA9D-21A77132F270}" type="slidenum">
              <a:rPr lang="zh-CN" altLang="en-US" smtClean="0"/>
              <a:t>‹#›</a:t>
            </a:fld>
            <a:endParaRPr lang="zh-CN" altLang="en-US"/>
          </a:p>
        </p:txBody>
      </p:sp>
    </p:spTree>
    <p:extLst>
      <p:ext uri="{BB962C8B-B14F-4D97-AF65-F5344CB8AC3E}">
        <p14:creationId xmlns:p14="http://schemas.microsoft.com/office/powerpoint/2010/main" val="11629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the result of these two programs depends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the order in which the fridge is accessed</a:t>
            </a:r>
            <a:r>
              <a:rPr lang="en-US" altLang="zh-CN"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This is an example of race condition.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5</a:t>
            </a:fld>
            <a:endParaRPr lang="zh-CN" altLang="en-US"/>
          </a:p>
        </p:txBody>
      </p:sp>
    </p:spTree>
    <p:extLst>
      <p:ext uri="{BB962C8B-B14F-4D97-AF65-F5344CB8AC3E}">
        <p14:creationId xmlns:p14="http://schemas.microsoft.com/office/powerpoint/2010/main" val="386837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17</a:t>
            </a:fld>
            <a:endParaRPr lang="zh-CN" altLang="en-US"/>
          </a:p>
        </p:txBody>
      </p:sp>
    </p:spTree>
    <p:extLst>
      <p:ext uri="{BB962C8B-B14F-4D97-AF65-F5344CB8AC3E}">
        <p14:creationId xmlns:p14="http://schemas.microsoft.com/office/powerpoint/2010/main" val="238030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18</a:t>
            </a:fld>
            <a:endParaRPr lang="zh-CN" altLang="en-US"/>
          </a:p>
        </p:txBody>
      </p:sp>
    </p:spTree>
    <p:extLst>
      <p:ext uri="{BB962C8B-B14F-4D97-AF65-F5344CB8AC3E}">
        <p14:creationId xmlns:p14="http://schemas.microsoft.com/office/powerpoint/2010/main" val="299036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19</a:t>
            </a:fld>
            <a:endParaRPr lang="zh-CN" altLang="en-US"/>
          </a:p>
        </p:txBody>
      </p:sp>
    </p:spTree>
    <p:extLst>
      <p:ext uri="{BB962C8B-B14F-4D97-AF65-F5344CB8AC3E}">
        <p14:creationId xmlns:p14="http://schemas.microsoft.com/office/powerpoint/2010/main" val="326793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20</a:t>
            </a:fld>
            <a:endParaRPr lang="zh-CN" altLang="en-US"/>
          </a:p>
        </p:txBody>
      </p:sp>
    </p:spTree>
    <p:extLst>
      <p:ext uri="{BB962C8B-B14F-4D97-AF65-F5344CB8AC3E}">
        <p14:creationId xmlns:p14="http://schemas.microsoft.com/office/powerpoint/2010/main" val="3060603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22</a:t>
            </a:fld>
            <a:endParaRPr lang="zh-CN" altLang="en-US"/>
          </a:p>
        </p:txBody>
      </p:sp>
    </p:spTree>
    <p:extLst>
      <p:ext uri="{BB962C8B-B14F-4D97-AF65-F5344CB8AC3E}">
        <p14:creationId xmlns:p14="http://schemas.microsoft.com/office/powerpoint/2010/main" val="364383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27</a:t>
            </a:fld>
            <a:endParaRPr lang="zh-CN" altLang="en-US"/>
          </a:p>
        </p:txBody>
      </p:sp>
    </p:spTree>
    <p:extLst>
      <p:ext uri="{BB962C8B-B14F-4D97-AF65-F5344CB8AC3E}">
        <p14:creationId xmlns:p14="http://schemas.microsoft.com/office/powerpoint/2010/main" val="205233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28</a:t>
            </a:fld>
            <a:endParaRPr lang="zh-CN" altLang="en-US"/>
          </a:p>
        </p:txBody>
      </p:sp>
    </p:spTree>
    <p:extLst>
      <p:ext uri="{BB962C8B-B14F-4D97-AF65-F5344CB8AC3E}">
        <p14:creationId xmlns:p14="http://schemas.microsoft.com/office/powerpoint/2010/main" val="395283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write(</a:t>
            </a:r>
            <a:r>
              <a:rPr lang="en-US" altLang="zh-CN" sz="1200" b="1" kern="1200" dirty="0" err="1">
                <a:solidFill>
                  <a:schemeClr val="tx1"/>
                </a:solidFill>
                <a:effectLst/>
                <a:latin typeface="+mn-lt"/>
                <a:ea typeface="+mn-ea"/>
                <a:cs typeface="+mn-cs"/>
              </a:rPr>
              <a:t>int</a:t>
            </a:r>
            <a:r>
              <a:rPr lang="en-US" altLang="zh-CN" sz="1200" b="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fd</a:t>
            </a: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const</a:t>
            </a:r>
            <a:r>
              <a:rPr lang="en-US" altLang="zh-CN" sz="1200" b="1" kern="1200" dirty="0">
                <a:solidFill>
                  <a:schemeClr val="tx1"/>
                </a:solidFill>
                <a:effectLst/>
                <a:latin typeface="+mn-lt"/>
                <a:ea typeface="+mn-ea"/>
                <a:cs typeface="+mn-cs"/>
              </a:rPr>
              <a:t> void *</a:t>
            </a:r>
            <a:r>
              <a:rPr lang="en-US" altLang="zh-CN" sz="1200" i="1" kern="1200" dirty="0" err="1">
                <a:solidFill>
                  <a:schemeClr val="tx1"/>
                </a:solidFill>
                <a:effectLst/>
                <a:latin typeface="+mn-lt"/>
                <a:ea typeface="+mn-ea"/>
                <a:cs typeface="+mn-cs"/>
              </a:rPr>
              <a:t>buf</a:t>
            </a: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size_t</a:t>
            </a:r>
            <a:r>
              <a:rPr lang="en-US" altLang="zh-CN" sz="1200" b="1"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count</a:t>
            </a:r>
            <a:r>
              <a:rPr lang="en-US" altLang="zh-CN" sz="1200" b="1" i="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count bytes</a:t>
            </a:r>
          </a:p>
          <a:p>
            <a:endParaRPr lang="en-US" altLang="zh-CN" sz="1200" b="1"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lseek</a:t>
            </a:r>
            <a:r>
              <a:rPr lang="en-US" altLang="zh-CN" dirty="0"/>
              <a:t>(): </a:t>
            </a:r>
          </a:p>
          <a:p>
            <a:r>
              <a:rPr lang="en-US" altLang="zh-CN" dirty="0"/>
              <a:t>repositions the file offset of the open file</a:t>
            </a:r>
            <a:r>
              <a:rPr lang="en-US" altLang="zh-CN" baseline="0" dirty="0"/>
              <a:t> </a:t>
            </a:r>
            <a:r>
              <a:rPr lang="en-US" altLang="zh-CN" sz="1200" i="1" kern="1200" dirty="0" err="1">
                <a:solidFill>
                  <a:schemeClr val="tx1"/>
                </a:solidFill>
                <a:effectLst/>
                <a:latin typeface="+mn-lt"/>
                <a:ea typeface="+mn-ea"/>
                <a:cs typeface="+mn-cs"/>
              </a:rPr>
              <a:t>fd</a:t>
            </a:r>
            <a:r>
              <a:rPr lang="en-US" altLang="zh-CN" dirty="0"/>
              <a:t> to the argument </a:t>
            </a:r>
            <a:r>
              <a:rPr lang="en-US" altLang="zh-CN" sz="1200" i="1" kern="1200" dirty="0">
                <a:solidFill>
                  <a:schemeClr val="tx1"/>
                </a:solidFill>
                <a:effectLst/>
                <a:latin typeface="+mn-lt"/>
                <a:ea typeface="+mn-ea"/>
                <a:cs typeface="+mn-cs"/>
              </a:rPr>
              <a:t>offset=0</a:t>
            </a:r>
            <a:r>
              <a:rPr lang="en-US" altLang="zh-CN" dirty="0"/>
              <a:t> </a:t>
            </a:r>
          </a:p>
          <a:p>
            <a:r>
              <a:rPr lang="en-US" altLang="zh-CN" dirty="0"/>
              <a:t>according to the directive </a:t>
            </a:r>
            <a:r>
              <a:rPr lang="en-US" altLang="zh-CN" sz="1200" i="1" kern="1200" dirty="0">
                <a:solidFill>
                  <a:schemeClr val="tx1"/>
                </a:solidFill>
                <a:effectLst/>
                <a:latin typeface="+mn-lt"/>
                <a:ea typeface="+mn-ea"/>
                <a:cs typeface="+mn-cs"/>
              </a:rPr>
              <a:t>whence=SEEK_END</a:t>
            </a:r>
          </a:p>
          <a:p>
            <a:endParaRPr lang="en-US" altLang="zh-CN" sz="1200" i="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SEEK_END</a:t>
            </a:r>
            <a:r>
              <a:rPr lang="en-US" altLang="zh-CN" sz="1200" b="0" kern="1200" dirty="0">
                <a:solidFill>
                  <a:schemeClr val="tx1"/>
                </a:solidFill>
                <a:effectLst/>
                <a:latin typeface="+mn-lt"/>
                <a:ea typeface="+mn-ea"/>
                <a:cs typeface="+mn-cs"/>
              </a:rPr>
              <a:t>:</a:t>
            </a:r>
          </a:p>
          <a:p>
            <a:r>
              <a:rPr lang="en-US" altLang="zh-CN" dirty="0"/>
              <a:t>The file offset is set to the size of the file plus </a:t>
            </a:r>
            <a:r>
              <a:rPr lang="en-US" altLang="zh-CN" sz="1200" i="1" kern="1200" dirty="0">
                <a:solidFill>
                  <a:schemeClr val="tx1"/>
                </a:solidFill>
                <a:effectLst/>
                <a:latin typeface="+mn-lt"/>
                <a:ea typeface="+mn-ea"/>
                <a:cs typeface="+mn-cs"/>
              </a:rPr>
              <a:t>offset</a:t>
            </a:r>
            <a:r>
              <a:rPr lang="en-US" altLang="zh-CN" dirty="0"/>
              <a:t> bytes.</a:t>
            </a:r>
          </a:p>
          <a:p>
            <a:endParaRPr lang="en-US" altLang="zh-CN" dirty="0"/>
          </a:p>
          <a:p>
            <a:r>
              <a:rPr lang="en-US" altLang="zh-CN" sz="1200" b="1" kern="1200" dirty="0" err="1">
                <a:solidFill>
                  <a:schemeClr val="tx1"/>
                </a:solidFill>
                <a:effectLst/>
                <a:latin typeface="+mn-lt"/>
                <a:ea typeface="+mn-ea"/>
                <a:cs typeface="+mn-cs"/>
              </a:rPr>
              <a:t>lseek</a:t>
            </a:r>
            <a:r>
              <a:rPr lang="en-US" altLang="zh-CN" dirty="0"/>
              <a:t>() returns:</a:t>
            </a:r>
          </a:p>
          <a:p>
            <a:r>
              <a:rPr lang="en-US" altLang="zh-CN" dirty="0"/>
              <a:t>The resulting offset location as measured in bytes from the beginning of the file</a:t>
            </a:r>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6</a:t>
            </a:fld>
            <a:endParaRPr lang="zh-CN" altLang="en-US"/>
          </a:p>
        </p:txBody>
      </p:sp>
    </p:spTree>
    <p:extLst>
      <p:ext uri="{BB962C8B-B14F-4D97-AF65-F5344CB8AC3E}">
        <p14:creationId xmlns:p14="http://schemas.microsoft.com/office/powerpoint/2010/main" val="127765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7</a:t>
            </a:fld>
            <a:endParaRPr lang="zh-CN" altLang="en-US"/>
          </a:p>
        </p:txBody>
      </p:sp>
    </p:spTree>
    <p:extLst>
      <p:ext uri="{BB962C8B-B14F-4D97-AF65-F5344CB8AC3E}">
        <p14:creationId xmlns:p14="http://schemas.microsoft.com/office/powerpoint/2010/main" val="262563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66784-8384-4CE1-AA9D-21A77132F270}" type="slidenum">
              <a:rPr lang="zh-CN" altLang="en-US" smtClean="0"/>
              <a:t>8</a:t>
            </a:fld>
            <a:endParaRPr lang="zh-CN" altLang="en-US"/>
          </a:p>
        </p:txBody>
      </p:sp>
    </p:spTree>
    <p:extLst>
      <p:ext uri="{BB962C8B-B14F-4D97-AF65-F5344CB8AC3E}">
        <p14:creationId xmlns:p14="http://schemas.microsoft.com/office/powerpoint/2010/main" val="61052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9</a:t>
            </a:fld>
            <a:endParaRPr lang="zh-CN" altLang="en-US"/>
          </a:p>
        </p:txBody>
      </p:sp>
    </p:spTree>
    <p:extLst>
      <p:ext uri="{BB962C8B-B14F-4D97-AF65-F5344CB8AC3E}">
        <p14:creationId xmlns:p14="http://schemas.microsoft.com/office/powerpoint/2010/main" val="385009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10</a:t>
            </a:fld>
            <a:endParaRPr lang="zh-CN" altLang="en-US"/>
          </a:p>
        </p:txBody>
      </p:sp>
    </p:spTree>
    <p:extLst>
      <p:ext uri="{BB962C8B-B14F-4D97-AF65-F5344CB8AC3E}">
        <p14:creationId xmlns:p14="http://schemas.microsoft.com/office/powerpoint/2010/main" val="24590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13</a:t>
            </a:fld>
            <a:endParaRPr lang="zh-CN" altLang="en-US"/>
          </a:p>
        </p:txBody>
      </p:sp>
    </p:spTree>
    <p:extLst>
      <p:ext uri="{BB962C8B-B14F-4D97-AF65-F5344CB8AC3E}">
        <p14:creationId xmlns:p14="http://schemas.microsoft.com/office/powerpoint/2010/main" val="17185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14</a:t>
            </a:fld>
            <a:endParaRPr lang="zh-CN" altLang="en-US"/>
          </a:p>
        </p:txBody>
      </p:sp>
    </p:spTree>
    <p:extLst>
      <p:ext uri="{BB962C8B-B14F-4D97-AF65-F5344CB8AC3E}">
        <p14:creationId xmlns:p14="http://schemas.microsoft.com/office/powerpoint/2010/main" val="412619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9B66784-8384-4CE1-AA9D-21A77132F270}" type="slidenum">
              <a:rPr lang="zh-CN" altLang="en-US" smtClean="0"/>
              <a:t>15</a:t>
            </a:fld>
            <a:endParaRPr lang="zh-CN" altLang="en-US"/>
          </a:p>
        </p:txBody>
      </p:sp>
    </p:spTree>
    <p:extLst>
      <p:ext uri="{BB962C8B-B14F-4D97-AF65-F5344CB8AC3E}">
        <p14:creationId xmlns:p14="http://schemas.microsoft.com/office/powerpoint/2010/main" val="200387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33762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248647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126182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57821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152494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318807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24935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279257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314166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197173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89D05B-B48C-47DC-86B9-C884AFEFC44C}"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19334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9D05B-B48C-47DC-86B9-C884AFEFC44C}" type="datetimeFigureOut">
              <a:rPr lang="zh-CN" altLang="en-US" smtClean="0"/>
              <a:t>2020/3/26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BF506-E6E9-44E5-987D-B695B3DDD00A}" type="slidenum">
              <a:rPr lang="zh-CN" altLang="en-US" smtClean="0"/>
              <a:t>‹#›</a:t>
            </a:fld>
            <a:endParaRPr lang="zh-CN" altLang="en-US"/>
          </a:p>
        </p:txBody>
      </p:sp>
    </p:spTree>
    <p:extLst>
      <p:ext uri="{BB962C8B-B14F-4D97-AF65-F5344CB8AC3E}">
        <p14:creationId xmlns:p14="http://schemas.microsoft.com/office/powerpoint/2010/main" val="70878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e.cuhk.edu.hk/~ericlo/teaching/os/lab/7-IPC2/race_con.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cse.cuhk.edu.hk/~ericlo/teaching/os/lab/7-IPC2/race_con.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cse.cuhk.edu.hk/~ericlo/teaching/os/lab/7-IPC2/race_c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37179"/>
            <a:ext cx="9144000" cy="2387600"/>
          </a:xfrm>
        </p:spPr>
        <p:txBody>
          <a:bodyPr>
            <a:normAutofit fontScale="90000"/>
          </a:bodyPr>
          <a:lstStyle/>
          <a:p>
            <a:r>
              <a:rPr lang="en-US" altLang="zh-CN" dirty="0"/>
              <a:t>CS302</a:t>
            </a:r>
            <a:br>
              <a:rPr lang="en-US" altLang="zh-CN" dirty="0"/>
            </a:br>
            <a:r>
              <a:rPr lang="en-US" altLang="zh-CN" dirty="0"/>
              <a:t>Operating System</a:t>
            </a:r>
            <a:br>
              <a:rPr lang="en-US" altLang="zh-CN" dirty="0"/>
            </a:br>
            <a:r>
              <a:rPr lang="en-US" altLang="zh-CN" dirty="0"/>
              <a:t>Lab 5</a:t>
            </a:r>
            <a:br>
              <a:rPr lang="en-US" altLang="zh-CN" dirty="0"/>
            </a:br>
            <a:r>
              <a:rPr lang="en-US" altLang="zh-CN" dirty="0"/>
              <a:t>Mutual Exclusion</a:t>
            </a:r>
            <a:br>
              <a:rPr lang="zh-CN" altLang="en-US" dirty="0"/>
            </a:br>
            <a:endParaRPr lang="zh-CN" altLang="en-US" dirty="0"/>
          </a:p>
        </p:txBody>
      </p:sp>
      <p:sp>
        <p:nvSpPr>
          <p:cNvPr id="3" name="副标题 2"/>
          <p:cNvSpPr>
            <a:spLocks noGrp="1"/>
          </p:cNvSpPr>
          <p:nvPr>
            <p:ph type="subTitle" idx="1"/>
          </p:nvPr>
        </p:nvSpPr>
        <p:spPr>
          <a:xfrm>
            <a:off x="1524000" y="4991100"/>
            <a:ext cx="9144000" cy="1655762"/>
          </a:xfrm>
        </p:spPr>
        <p:txBody>
          <a:bodyPr>
            <a:normAutofit/>
          </a:bodyPr>
          <a:lstStyle/>
          <a:p>
            <a:r>
              <a:rPr lang="en-US" altLang="en-US" sz="2800" dirty="0" err="1">
                <a:ea typeface="Gill Sans" charset="0"/>
              </a:rPr>
              <a:t>Xinxun</a:t>
            </a:r>
            <a:r>
              <a:rPr lang="en-US" altLang="en-US" sz="2800" dirty="0">
                <a:ea typeface="Gill Sans" charset="0"/>
              </a:rPr>
              <a:t> Zeng, </a:t>
            </a:r>
            <a:r>
              <a:rPr lang="en-US" altLang="en-US" sz="2800" dirty="0" err="1">
                <a:ea typeface="Gill Sans" charset="0"/>
              </a:rPr>
              <a:t>S</a:t>
            </a:r>
            <a:r>
              <a:rPr lang="en-US" altLang="zh-CN" sz="2800" dirty="0" err="1">
                <a:ea typeface="Gill Sans" charset="0"/>
              </a:rPr>
              <a:t>hiqi</a:t>
            </a:r>
            <a:r>
              <a:rPr lang="en-US" altLang="zh-CN" sz="2800" dirty="0">
                <a:ea typeface="Gill Sans" charset="0"/>
              </a:rPr>
              <a:t> Zhang, </a:t>
            </a:r>
            <a:r>
              <a:rPr lang="en-US" altLang="en-US" sz="2800" dirty="0" err="1">
                <a:ea typeface="Gill Sans" charset="0"/>
              </a:rPr>
              <a:t>Dongping</a:t>
            </a:r>
            <a:r>
              <a:rPr lang="en-US" altLang="en-US" sz="2800" dirty="0">
                <a:ea typeface="Gill Sans" charset="0"/>
              </a:rPr>
              <a:t> Zhang</a:t>
            </a:r>
          </a:p>
          <a:p>
            <a:endParaRPr lang="zh-CN" altLang="en-US" sz="2800" dirty="0"/>
          </a:p>
        </p:txBody>
      </p:sp>
      <p:sp>
        <p:nvSpPr>
          <p:cNvPr id="4" name="Rectangle 3"/>
          <p:cNvSpPr txBox="1">
            <a:spLocks noChangeArrowheads="1"/>
          </p:cNvSpPr>
          <p:nvPr/>
        </p:nvSpPr>
        <p:spPr>
          <a:xfrm>
            <a:off x="2095500" y="4991100"/>
            <a:ext cx="8001000" cy="533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defRPr/>
            </a:pPr>
            <a:endParaRPr lang="en-US" altLang="en-US" dirty="0">
              <a:ea typeface="Gill Sans" charset="0"/>
            </a:endParaRPr>
          </a:p>
        </p:txBody>
      </p:sp>
    </p:spTree>
    <p:extLst>
      <p:ext uri="{BB962C8B-B14F-4D97-AF65-F5344CB8AC3E}">
        <p14:creationId xmlns:p14="http://schemas.microsoft.com/office/powerpoint/2010/main" val="131409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Sleep Waiting</a:t>
            </a:r>
            <a:endParaRPr lang="zh-CN" altLang="en-US" dirty="0"/>
          </a:p>
        </p:txBody>
      </p:sp>
      <p:sp>
        <p:nvSpPr>
          <p:cNvPr id="3" name="内容占位符 2"/>
          <p:cNvSpPr>
            <a:spLocks noGrp="1"/>
          </p:cNvSpPr>
          <p:nvPr>
            <p:ph idx="1"/>
          </p:nvPr>
        </p:nvSpPr>
        <p:spPr/>
        <p:txBody>
          <a:bodyPr/>
          <a:lstStyle/>
          <a:p>
            <a:r>
              <a:rPr lang="en-US" altLang="zh-CN" dirty="0"/>
              <a:t>During waiting, the CPU would work on other task and no CPU are wasted.</a:t>
            </a:r>
          </a:p>
          <a:p>
            <a:r>
              <a:rPr lang="en-US" altLang="zh-CN" dirty="0"/>
              <a:t>E.g. Mutex Lock, Semaphore </a:t>
            </a:r>
            <a:endParaRPr lang="zh-CN" altLang="en-US" dirty="0"/>
          </a:p>
        </p:txBody>
      </p:sp>
    </p:spTree>
    <p:extLst>
      <p:ext uri="{BB962C8B-B14F-4D97-AF65-F5344CB8AC3E}">
        <p14:creationId xmlns:p14="http://schemas.microsoft.com/office/powerpoint/2010/main" val="401998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r>
              <a:rPr lang="en-US" altLang="zh-CN" dirty="0"/>
              <a:t>How to fix </a:t>
            </a:r>
            <a:r>
              <a:rPr lang="en-US" altLang="zh-CN" b="1" dirty="0"/>
              <a:t>the too much milk problem </a:t>
            </a:r>
            <a:r>
              <a:rPr lang="en-US" altLang="zh-CN" dirty="0"/>
              <a:t>by spin-based waiting?</a:t>
            </a:r>
          </a:p>
          <a:p>
            <a:pPr marL="0" indent="0">
              <a:buNone/>
            </a:pPr>
            <a:r>
              <a:rPr lang="en-US" altLang="zh-CN" dirty="0"/>
              <a:t>  (Hint: use </a:t>
            </a:r>
            <a:r>
              <a:rPr lang="en-US" altLang="zh-CN" dirty="0" err="1"/>
              <a:t>pthread_mutex_lock</a:t>
            </a:r>
            <a:r>
              <a:rPr lang="en-US" altLang="zh-CN" dirty="0"/>
              <a:t>)</a:t>
            </a:r>
            <a:endParaRPr lang="zh-CN" altLang="en-US" dirty="0"/>
          </a:p>
        </p:txBody>
      </p:sp>
    </p:spTree>
    <p:extLst>
      <p:ext uri="{BB962C8B-B14F-4D97-AF65-F5344CB8AC3E}">
        <p14:creationId xmlns:p14="http://schemas.microsoft.com/office/powerpoint/2010/main" val="152161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Pthread_mutex_lock</a:t>
            </a:r>
            <a:r>
              <a:rPr lang="en-US" altLang="zh-CN" dirty="0"/>
              <a:t> API</a:t>
            </a:r>
            <a:endParaRPr lang="zh-CN" altLang="en-US" dirty="0"/>
          </a:p>
        </p:txBody>
      </p:sp>
      <p:sp>
        <p:nvSpPr>
          <p:cNvPr id="3" name="内容占位符 2"/>
          <p:cNvSpPr>
            <a:spLocks noGrp="1"/>
          </p:cNvSpPr>
          <p:nvPr>
            <p:ph idx="1"/>
          </p:nvPr>
        </p:nvSpPr>
        <p:spPr/>
        <p:txBody>
          <a:bodyPr/>
          <a:lstStyle/>
          <a:p>
            <a:r>
              <a:rPr lang="en-US" altLang="zh-CN" dirty="0"/>
              <a:t>int </a:t>
            </a:r>
            <a:r>
              <a:rPr lang="en-US" altLang="zh-CN" dirty="0" err="1"/>
              <a:t>pthread_mutex_lock</a:t>
            </a:r>
            <a:r>
              <a:rPr lang="en-US" altLang="zh-CN" dirty="0"/>
              <a:t>(</a:t>
            </a:r>
            <a:r>
              <a:rPr lang="en-US" altLang="zh-CN" dirty="0" err="1"/>
              <a:t>pthread_mutex_t</a:t>
            </a:r>
            <a:r>
              <a:rPr lang="en-US" altLang="zh-CN" dirty="0"/>
              <a:t> *)</a:t>
            </a:r>
          </a:p>
          <a:p>
            <a:r>
              <a:rPr lang="en-US" altLang="zh-CN" dirty="0"/>
              <a:t>int </a:t>
            </a:r>
            <a:r>
              <a:rPr lang="en-US" altLang="zh-CN" dirty="0" err="1"/>
              <a:t>pthread_mutex_unlock</a:t>
            </a:r>
            <a:r>
              <a:rPr lang="en-US" altLang="zh-CN" dirty="0"/>
              <a:t>(</a:t>
            </a:r>
            <a:r>
              <a:rPr lang="en-US" altLang="zh-CN" dirty="0" err="1"/>
              <a:t>pthread_mutex_t</a:t>
            </a:r>
            <a:r>
              <a:rPr lang="en-US" altLang="zh-CN" dirty="0"/>
              <a:t> *)</a:t>
            </a:r>
            <a:endParaRPr lang="zh-CN" altLang="en-US" dirty="0"/>
          </a:p>
        </p:txBody>
      </p:sp>
    </p:spTree>
    <p:extLst>
      <p:ext uri="{BB962C8B-B14F-4D97-AF65-F5344CB8AC3E}">
        <p14:creationId xmlns:p14="http://schemas.microsoft.com/office/powerpoint/2010/main" val="128987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8B5BD-134B-480B-86F0-A1A2FB89BED0}"/>
              </a:ext>
            </a:extLst>
          </p:cNvPr>
          <p:cNvSpPr>
            <a:spLocks noGrp="1"/>
          </p:cNvSpPr>
          <p:nvPr>
            <p:ph type="title"/>
          </p:nvPr>
        </p:nvSpPr>
        <p:spPr/>
        <p:txBody>
          <a:bodyPr/>
          <a:lstStyle/>
          <a:p>
            <a:r>
              <a:rPr lang="en-US" dirty="0" err="1"/>
              <a:t>Spin_lock</a:t>
            </a:r>
            <a:r>
              <a:rPr lang="en-US" dirty="0"/>
              <a:t> vs Mutex</a:t>
            </a:r>
          </a:p>
        </p:txBody>
      </p:sp>
      <p:sp>
        <p:nvSpPr>
          <p:cNvPr id="3" name="内容占位符 2">
            <a:extLst>
              <a:ext uri="{FF2B5EF4-FFF2-40B4-BE49-F238E27FC236}">
                <a16:creationId xmlns:a16="http://schemas.microsoft.com/office/drawing/2014/main" id="{AB8502A5-8059-4F42-BFD6-C34B529903C5}"/>
              </a:ext>
            </a:extLst>
          </p:cNvPr>
          <p:cNvSpPr>
            <a:spLocks noGrp="1"/>
          </p:cNvSpPr>
          <p:nvPr>
            <p:ph idx="1"/>
          </p:nvPr>
        </p:nvSpPr>
        <p:spPr/>
        <p:txBody>
          <a:bodyPr/>
          <a:lstStyle/>
          <a:p>
            <a:r>
              <a:rPr lang="en-US" dirty="0"/>
              <a:t>Is mutex always better than </a:t>
            </a:r>
            <a:r>
              <a:rPr lang="en-US" dirty="0" err="1"/>
              <a:t>spin_lock</a:t>
            </a:r>
            <a:r>
              <a:rPr lang="en-US" dirty="0"/>
              <a:t>?</a:t>
            </a:r>
          </a:p>
          <a:p>
            <a:r>
              <a:rPr lang="en-US" dirty="0"/>
              <a:t>Not exactly. Why?</a:t>
            </a:r>
          </a:p>
          <a:p>
            <a:endParaRPr lang="en-US" dirty="0"/>
          </a:p>
        </p:txBody>
      </p:sp>
      <p:sp>
        <p:nvSpPr>
          <p:cNvPr id="4" name="文本框 3">
            <a:extLst>
              <a:ext uri="{FF2B5EF4-FFF2-40B4-BE49-F238E27FC236}">
                <a16:creationId xmlns:a16="http://schemas.microsoft.com/office/drawing/2014/main" id="{36D4EC1F-1004-415A-8455-929E4F0BF638}"/>
              </a:ext>
            </a:extLst>
          </p:cNvPr>
          <p:cNvSpPr txBox="1"/>
          <p:nvPr/>
        </p:nvSpPr>
        <p:spPr>
          <a:xfrm>
            <a:off x="1246909" y="3366655"/>
            <a:ext cx="1704109"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lock</a:t>
            </a:r>
          </a:p>
          <a:p>
            <a:r>
              <a:rPr lang="en-US" dirty="0" err="1"/>
              <a:t>i</a:t>
            </a:r>
            <a:r>
              <a:rPr lang="en-US" dirty="0"/>
              <a:t>++</a:t>
            </a:r>
          </a:p>
          <a:p>
            <a:r>
              <a:rPr lang="en-US" dirty="0"/>
              <a:t>unlock</a:t>
            </a:r>
          </a:p>
        </p:txBody>
      </p:sp>
      <p:sp>
        <p:nvSpPr>
          <p:cNvPr id="5" name="文本框 4">
            <a:extLst>
              <a:ext uri="{FF2B5EF4-FFF2-40B4-BE49-F238E27FC236}">
                <a16:creationId xmlns:a16="http://schemas.microsoft.com/office/drawing/2014/main" id="{76C49666-3268-46CB-93E6-1FE592EC0411}"/>
              </a:ext>
            </a:extLst>
          </p:cNvPr>
          <p:cNvSpPr txBox="1"/>
          <p:nvPr/>
        </p:nvSpPr>
        <p:spPr>
          <a:xfrm>
            <a:off x="4189615" y="3366655"/>
            <a:ext cx="1704109"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lock</a:t>
            </a:r>
          </a:p>
          <a:p>
            <a:r>
              <a:rPr lang="en-US" dirty="0"/>
              <a:t>…</a:t>
            </a:r>
          </a:p>
          <a:p>
            <a:r>
              <a:rPr lang="en-US" dirty="0"/>
              <a:t>…</a:t>
            </a:r>
          </a:p>
          <a:p>
            <a:r>
              <a:rPr lang="en-US" dirty="0"/>
              <a:t>…</a:t>
            </a:r>
          </a:p>
          <a:p>
            <a:r>
              <a:rPr lang="en-US" dirty="0"/>
              <a:t>…</a:t>
            </a:r>
          </a:p>
          <a:p>
            <a:r>
              <a:rPr lang="en-US" dirty="0"/>
              <a:t>…</a:t>
            </a:r>
          </a:p>
          <a:p>
            <a:r>
              <a:rPr lang="en-US" dirty="0"/>
              <a:t>unlock</a:t>
            </a:r>
          </a:p>
        </p:txBody>
      </p:sp>
    </p:spTree>
    <p:extLst>
      <p:ext uri="{BB962C8B-B14F-4D97-AF65-F5344CB8AC3E}">
        <p14:creationId xmlns:p14="http://schemas.microsoft.com/office/powerpoint/2010/main" val="230486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553ED-3AAC-4ADD-AC66-B69FC2418A33}"/>
              </a:ext>
            </a:extLst>
          </p:cNvPr>
          <p:cNvSpPr>
            <a:spLocks noGrp="1"/>
          </p:cNvSpPr>
          <p:nvPr>
            <p:ph type="title"/>
          </p:nvPr>
        </p:nvSpPr>
        <p:spPr/>
        <p:txBody>
          <a:bodyPr/>
          <a:lstStyle/>
          <a:p>
            <a:r>
              <a:rPr lang="en-US" dirty="0"/>
              <a:t>Better way</a:t>
            </a:r>
          </a:p>
        </p:txBody>
      </p:sp>
      <p:sp>
        <p:nvSpPr>
          <p:cNvPr id="3" name="内容占位符 2">
            <a:extLst>
              <a:ext uri="{FF2B5EF4-FFF2-40B4-BE49-F238E27FC236}">
                <a16:creationId xmlns:a16="http://schemas.microsoft.com/office/drawing/2014/main" id="{6EAEF90A-EC08-4082-9FD0-AC533C925F3E}"/>
              </a:ext>
            </a:extLst>
          </p:cNvPr>
          <p:cNvSpPr>
            <a:spLocks noGrp="1"/>
          </p:cNvSpPr>
          <p:nvPr>
            <p:ph idx="1"/>
          </p:nvPr>
        </p:nvSpPr>
        <p:spPr/>
        <p:txBody>
          <a:bodyPr/>
          <a:lstStyle/>
          <a:p>
            <a:r>
              <a:rPr lang="en-US" dirty="0"/>
              <a:t>Mom see the fridge is empty.</a:t>
            </a:r>
          </a:p>
          <a:p>
            <a:r>
              <a:rPr lang="en-US" dirty="0"/>
              <a:t>Mom leave a note and then go buy milk.</a:t>
            </a:r>
          </a:p>
          <a:p>
            <a:r>
              <a:rPr lang="en-US" dirty="0"/>
              <a:t>Dad open the fridge and see the note.</a:t>
            </a:r>
          </a:p>
          <a:p>
            <a:r>
              <a:rPr lang="en-US" dirty="0"/>
              <a:t>Dad just go away.</a:t>
            </a:r>
          </a:p>
          <a:p>
            <a:endParaRPr lang="en-US" dirty="0"/>
          </a:p>
          <a:p>
            <a:r>
              <a:rPr lang="en-US" dirty="0"/>
              <a:t>new API:</a:t>
            </a:r>
          </a:p>
          <a:p>
            <a:r>
              <a:rPr lang="en-US" dirty="0"/>
              <a:t>int </a:t>
            </a:r>
            <a:r>
              <a:rPr lang="en-US" dirty="0" err="1"/>
              <a:t>pthread_mutex_trylock</a:t>
            </a:r>
            <a:r>
              <a:rPr lang="en-US" altLang="zh-CN" dirty="0"/>
              <a:t> (</a:t>
            </a:r>
            <a:r>
              <a:rPr lang="en-US" altLang="zh-CN" dirty="0" err="1"/>
              <a:t>pthread_mutex_t</a:t>
            </a:r>
            <a:r>
              <a:rPr lang="en-US" altLang="zh-CN" dirty="0"/>
              <a:t> *)</a:t>
            </a:r>
          </a:p>
          <a:p>
            <a:r>
              <a:rPr lang="en-US" dirty="0"/>
              <a:t>int </a:t>
            </a:r>
            <a:r>
              <a:rPr lang="en-US" dirty="0" err="1"/>
              <a:t>pthread_</a:t>
            </a:r>
            <a:r>
              <a:rPr lang="en-US" altLang="zh-CN" dirty="0" err="1"/>
              <a:t>spin</a:t>
            </a:r>
            <a:r>
              <a:rPr lang="en-US" dirty="0" err="1"/>
              <a:t>_trylock</a:t>
            </a:r>
            <a:r>
              <a:rPr lang="en-US" altLang="zh-CN" dirty="0"/>
              <a:t> (</a:t>
            </a:r>
            <a:r>
              <a:rPr lang="en-US" altLang="zh-CN" dirty="0" err="1"/>
              <a:t>pthread_spinlock_t</a:t>
            </a:r>
            <a:r>
              <a:rPr lang="en-US" altLang="zh-CN" dirty="0"/>
              <a:t> *)</a:t>
            </a:r>
            <a:endParaRPr lang="en-US" dirty="0"/>
          </a:p>
        </p:txBody>
      </p:sp>
    </p:spTree>
    <p:extLst>
      <p:ext uri="{BB962C8B-B14F-4D97-AF65-F5344CB8AC3E}">
        <p14:creationId xmlns:p14="http://schemas.microsoft.com/office/powerpoint/2010/main" val="125337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Semaphores</a:t>
            </a:r>
            <a:endParaRPr lang="zh-CN" altLang="en-US" dirty="0"/>
          </a:p>
        </p:txBody>
      </p:sp>
      <p:sp>
        <p:nvSpPr>
          <p:cNvPr id="3" name="内容占位符 2"/>
          <p:cNvSpPr>
            <a:spLocks noGrp="1"/>
          </p:cNvSpPr>
          <p:nvPr>
            <p:ph idx="1"/>
          </p:nvPr>
        </p:nvSpPr>
        <p:spPr>
          <a:xfrm>
            <a:off x="954579" y="1690688"/>
            <a:ext cx="8836152" cy="4660236"/>
          </a:xfrm>
        </p:spPr>
        <p:txBody>
          <a:bodyPr>
            <a:normAutofit/>
          </a:bodyPr>
          <a:lstStyle/>
          <a:p>
            <a:r>
              <a:rPr lang="en-US" altLang="zh-CN" sz="2400" dirty="0"/>
              <a:t>Semaphore is a variable that has an integer value</a:t>
            </a:r>
          </a:p>
          <a:p>
            <a:pPr marL="457200" lvl="1" indent="0">
              <a:buNone/>
            </a:pPr>
            <a:r>
              <a:rPr lang="en-US" altLang="zh-CN" sz="2250" b="1" dirty="0"/>
              <a:t>Initialize: </a:t>
            </a:r>
            <a:r>
              <a:rPr lang="en-US" altLang="zh-CN" sz="2250" dirty="0"/>
              <a:t>a nonnegative integer value</a:t>
            </a:r>
          </a:p>
          <a:p>
            <a:pPr marL="457200" lvl="1" indent="0">
              <a:buNone/>
            </a:pPr>
            <a:endParaRPr lang="en-US" altLang="zh-CN" sz="2250" dirty="0"/>
          </a:p>
          <a:p>
            <a:pPr marL="457200" lvl="1" indent="0">
              <a:buNone/>
            </a:pPr>
            <a:r>
              <a:rPr lang="en-US" altLang="zh-CN" sz="2250" b="1" dirty="0"/>
              <a:t>semWait (P): </a:t>
            </a:r>
            <a:r>
              <a:rPr lang="en-US" altLang="zh-CN" sz="2250" dirty="0"/>
              <a:t>decreases the semaphore value. the value becomes negative, then the process executing the semWait is blocked.</a:t>
            </a:r>
          </a:p>
          <a:p>
            <a:pPr marL="457200" lvl="1" indent="0">
              <a:buNone/>
            </a:pPr>
            <a:endParaRPr lang="en-US" altLang="zh-CN" sz="2250" dirty="0"/>
          </a:p>
          <a:p>
            <a:pPr marL="457200" lvl="1" indent="0">
              <a:buNone/>
            </a:pPr>
            <a:r>
              <a:rPr lang="en-US" altLang="zh-CN" sz="2250" b="1" dirty="0" err="1"/>
              <a:t>semSignal</a:t>
            </a:r>
            <a:r>
              <a:rPr lang="en-US" altLang="zh-CN" sz="2250" b="1" dirty="0"/>
              <a:t> (V): </a:t>
            </a:r>
            <a:r>
              <a:rPr lang="en-US" altLang="zh-CN" sz="2250" dirty="0"/>
              <a:t>increases semaphore value. If the</a:t>
            </a:r>
            <a:r>
              <a:rPr lang="zh-CN" altLang="en-US" sz="2250" dirty="0"/>
              <a:t> </a:t>
            </a:r>
            <a:r>
              <a:rPr lang="en-US" altLang="zh-CN" sz="2250" dirty="0"/>
              <a:t>resulting value is less than or equal to zero, then a process is blocked by a semWait operation, if any,</a:t>
            </a:r>
            <a:r>
              <a:rPr lang="zh-CN" altLang="en-US" sz="2250" dirty="0"/>
              <a:t> </a:t>
            </a:r>
            <a:r>
              <a:rPr lang="en-US" altLang="zh-CN" sz="2250" dirty="0"/>
              <a:t>is unblocked.</a:t>
            </a:r>
          </a:p>
        </p:txBody>
      </p:sp>
    </p:spTree>
    <p:extLst>
      <p:ext uri="{BB962C8B-B14F-4D97-AF65-F5344CB8AC3E}">
        <p14:creationId xmlns:p14="http://schemas.microsoft.com/office/powerpoint/2010/main" val="272582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Semaphores</a:t>
            </a:r>
            <a:endParaRPr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8200" y="1518054"/>
            <a:ext cx="8409810" cy="4800600"/>
          </a:xfrm>
          <a:prstGeom prst="rect">
            <a:avLst/>
          </a:prstGeom>
        </p:spPr>
      </p:pic>
    </p:spTree>
    <p:extLst>
      <p:ext uri="{BB962C8B-B14F-4D97-AF65-F5344CB8AC3E}">
        <p14:creationId xmlns:p14="http://schemas.microsoft.com/office/powerpoint/2010/main" val="162055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Mutual Exclusion using Semaphores</a:t>
            </a:r>
            <a:endParaRPr lang="zh-CN" altLang="en-US" dirty="0"/>
          </a:p>
        </p:txBody>
      </p:sp>
      <p:pic>
        <p:nvPicPr>
          <p:cNvPr id="4" name="内容占位符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238135" y="1557684"/>
            <a:ext cx="7362418" cy="5167312"/>
          </a:xfrm>
          <a:prstGeom prst="rect">
            <a:avLst/>
          </a:prstGeom>
        </p:spPr>
      </p:pic>
    </p:spTree>
    <p:extLst>
      <p:ext uri="{BB962C8B-B14F-4D97-AF65-F5344CB8AC3E}">
        <p14:creationId xmlns:p14="http://schemas.microsoft.com/office/powerpoint/2010/main" val="81487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Semaphore API in Linux</a:t>
            </a:r>
            <a:endParaRPr lang="zh-CN" altLang="en-US" dirty="0"/>
          </a:p>
        </p:txBody>
      </p:sp>
      <p:sp>
        <p:nvSpPr>
          <p:cNvPr id="3" name="内容占位符 2"/>
          <p:cNvSpPr>
            <a:spLocks noGrp="1"/>
          </p:cNvSpPr>
          <p:nvPr>
            <p:ph idx="1"/>
          </p:nvPr>
        </p:nvSpPr>
        <p:spPr>
          <a:xfrm>
            <a:off x="838200" y="2083319"/>
            <a:ext cx="10515600" cy="4351338"/>
          </a:xfrm>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err="1"/>
              <a:t>semaphore.c</a:t>
            </a:r>
            <a:r>
              <a:rPr lang="zh-CN" altLang="en-US" dirty="0"/>
              <a:t> </a:t>
            </a:r>
            <a:r>
              <a:rPr lang="en-US" altLang="zh-CN" dirty="0"/>
              <a:t>shows how to use these functions to create, operate and remove named semaphore.</a:t>
            </a:r>
          </a:p>
          <a:p>
            <a:r>
              <a:rPr lang="en-US" altLang="zh-CN" dirty="0"/>
              <a:t>compile </a:t>
            </a:r>
            <a:r>
              <a:rPr lang="en-US" altLang="zh-CN" dirty="0" err="1"/>
              <a:t>semaphore.c</a:t>
            </a:r>
            <a:r>
              <a:rPr lang="en-US" altLang="zh-CN" dirty="0"/>
              <a:t> like this:</a:t>
            </a:r>
            <a:r>
              <a:rPr lang="zh-CN" altLang="en-US" dirty="0"/>
              <a:t> </a:t>
            </a:r>
            <a:endParaRPr lang="en-US" altLang="zh-CN" dirty="0"/>
          </a:p>
          <a:p>
            <a:pPr lvl="1"/>
            <a:r>
              <a:rPr lang="en-US" altLang="zh-CN" b="1" dirty="0" err="1"/>
              <a:t>gcc</a:t>
            </a:r>
            <a:r>
              <a:rPr lang="en-US" altLang="zh-CN" b="1" dirty="0"/>
              <a:t> </a:t>
            </a:r>
            <a:r>
              <a:rPr lang="en-US" altLang="zh-CN" b="1" dirty="0" err="1"/>
              <a:t>semaphore.c</a:t>
            </a:r>
            <a:r>
              <a:rPr lang="en-US" altLang="zh-CN" b="1" dirty="0"/>
              <a:t> </a:t>
            </a:r>
            <a:r>
              <a:rPr lang="zh-CN" altLang="en-US" b="1" dirty="0"/>
              <a:t>  </a:t>
            </a:r>
            <a:r>
              <a:rPr lang="en-US" altLang="zh-CN" b="1"/>
              <a:t>-pthread </a:t>
            </a:r>
            <a:r>
              <a:rPr lang="en-US" altLang="zh-CN" b="1" dirty="0"/>
              <a:t>-</a:t>
            </a:r>
            <a:r>
              <a:rPr lang="en-US" altLang="zh-CN" b="1"/>
              <a:t>o semaphore</a:t>
            </a:r>
            <a:endParaRPr lang="en-US" altLang="zh-CN" b="1" dirty="0"/>
          </a:p>
          <a:p>
            <a:endParaRPr lang="zh-CN" altLang="en-US" dirty="0"/>
          </a:p>
        </p:txBody>
      </p:sp>
      <p:sp>
        <p:nvSpPr>
          <p:cNvPr id="4" name="矩形 3"/>
          <p:cNvSpPr/>
          <p:nvPr/>
        </p:nvSpPr>
        <p:spPr>
          <a:xfrm>
            <a:off x="6333993" y="6526852"/>
            <a:ext cx="6096000" cy="307777"/>
          </a:xfrm>
          <a:prstGeom prst="rect">
            <a:avLst/>
          </a:prstGeom>
        </p:spPr>
        <p:txBody>
          <a:bodyPr>
            <a:spAutoFit/>
          </a:bodyPr>
          <a:lstStyle/>
          <a:p>
            <a:r>
              <a:rPr lang="en-US" altLang="zh-CN" sz="1400" dirty="0">
                <a:hlinkClick r:id="rId3"/>
              </a:rPr>
              <a:t>http://www.cse.cuhk.edu.hk/~ericlo/teaching/os/lab/7-IPC2/race_con.html</a:t>
            </a:r>
            <a:endParaRPr lang="zh-CN" altLang="en-US" sz="1400" dirty="0"/>
          </a:p>
        </p:txBody>
      </p:sp>
      <p:graphicFrame>
        <p:nvGraphicFramePr>
          <p:cNvPr id="5" name="表格 4"/>
          <p:cNvGraphicFramePr>
            <a:graphicFrameLocks noGrp="1"/>
          </p:cNvGraphicFramePr>
          <p:nvPr>
            <p:extLst>
              <p:ext uri="{D42A27DB-BD31-4B8C-83A1-F6EECF244321}">
                <p14:modId xmlns:p14="http://schemas.microsoft.com/office/powerpoint/2010/main" val="2837858479"/>
              </p:ext>
            </p:extLst>
          </p:nvPr>
        </p:nvGraphicFramePr>
        <p:xfrm>
          <a:off x="2396958" y="1432994"/>
          <a:ext cx="7132076" cy="3660165"/>
        </p:xfrm>
        <a:graphic>
          <a:graphicData uri="http://schemas.openxmlformats.org/drawingml/2006/table">
            <a:tbl>
              <a:tblPr/>
              <a:tblGrid>
                <a:gridCol w="3566038">
                  <a:extLst>
                    <a:ext uri="{9D8B030D-6E8A-4147-A177-3AD203B41FA5}">
                      <a16:colId xmlns:a16="http://schemas.microsoft.com/office/drawing/2014/main" val="20000"/>
                    </a:ext>
                  </a:extLst>
                </a:gridCol>
                <a:gridCol w="3566038">
                  <a:extLst>
                    <a:ext uri="{9D8B030D-6E8A-4147-A177-3AD203B41FA5}">
                      <a16:colId xmlns:a16="http://schemas.microsoft.com/office/drawing/2014/main" val="20001"/>
                    </a:ext>
                  </a:extLst>
                </a:gridCol>
              </a:tblGrid>
              <a:tr h="359440">
                <a:tc>
                  <a:txBody>
                    <a:bodyPr/>
                    <a:lstStyle/>
                    <a:p>
                      <a:pPr algn="l"/>
                      <a:r>
                        <a:rPr lang="en-US" b="1">
                          <a:effectLst/>
                        </a:rPr>
                        <a:t>Function</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b="1" dirty="0">
                          <a:effectLst/>
                        </a:rPr>
                        <a:t>Description</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9622">
                <a:tc>
                  <a:txBody>
                    <a:bodyPr/>
                    <a:lstStyle/>
                    <a:p>
                      <a:pPr algn="l"/>
                      <a:r>
                        <a:rPr lang="en-US" dirty="0" err="1">
                          <a:effectLst/>
                        </a:rPr>
                        <a:t>sem_open</a:t>
                      </a:r>
                      <a:endParaRPr lang="en-US" dirty="0">
                        <a:effectLst/>
                      </a:endParaRP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Opens/creates a named semaphore for use by a process</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9440">
                <a:tc>
                  <a:txBody>
                    <a:bodyPr/>
                    <a:lstStyle/>
                    <a:p>
                      <a:pPr algn="l"/>
                      <a:r>
                        <a:rPr lang="en-US" dirty="0" err="1">
                          <a:effectLst/>
                        </a:rPr>
                        <a:t>sem_wait</a:t>
                      </a:r>
                      <a:endParaRPr lang="en-US" dirty="0">
                        <a:effectLst/>
                      </a:endParaRP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en-US">
                          <a:effectLst/>
                        </a:rPr>
                        <a:t>lock a semaphore</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359440">
                <a:tc>
                  <a:txBody>
                    <a:bodyPr/>
                    <a:lstStyle/>
                    <a:p>
                      <a:pPr algn="l"/>
                      <a:r>
                        <a:rPr lang="en-US">
                          <a:effectLst/>
                        </a:rPr>
                        <a:t>sem_post</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unlock a semaphore</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0741">
                <a:tc>
                  <a:txBody>
                    <a:bodyPr/>
                    <a:lstStyle/>
                    <a:p>
                      <a:pPr algn="l"/>
                      <a:r>
                        <a:rPr lang="en-US" dirty="0" err="1">
                          <a:effectLst/>
                        </a:rPr>
                        <a:t>sem_close</a:t>
                      </a:r>
                      <a:endParaRPr lang="en-US" dirty="0">
                        <a:effectLst/>
                      </a:endParaRP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en-US" dirty="0">
                          <a:effectLst/>
                        </a:rPr>
                        <a:t>Deallocates the specified named semaphore</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640741">
                <a:tc>
                  <a:txBody>
                    <a:bodyPr/>
                    <a:lstStyle/>
                    <a:p>
                      <a:pPr algn="l"/>
                      <a:r>
                        <a:rPr lang="en-US" dirty="0" err="1">
                          <a:effectLst/>
                        </a:rPr>
                        <a:t>sem_unlink</a:t>
                      </a:r>
                      <a:endParaRPr lang="en-US" dirty="0">
                        <a:effectLst/>
                      </a:endParaRP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Removes a specified named semaphore</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40741">
                <a:tc>
                  <a:txBody>
                    <a:bodyPr/>
                    <a:lstStyle/>
                    <a:p>
                      <a:pPr algn="l"/>
                      <a:r>
                        <a:rPr lang="en-US" dirty="0" err="1">
                          <a:effectLst/>
                        </a:rPr>
                        <a:t>sem_getvalue</a:t>
                      </a:r>
                      <a:endParaRPr lang="en-US" dirty="0">
                        <a:effectLst/>
                      </a:endParaRP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get semaphore value</a:t>
                      </a:r>
                    </a:p>
                  </a:txBody>
                  <a:tcPr marL="82550" marR="82550" marT="38100" marB="381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316808"/>
                  </a:ext>
                </a:extLst>
              </a:tr>
            </a:tbl>
          </a:graphicData>
        </a:graphic>
      </p:graphicFrame>
    </p:spTree>
    <p:extLst>
      <p:ext uri="{BB962C8B-B14F-4D97-AF65-F5344CB8AC3E}">
        <p14:creationId xmlns:p14="http://schemas.microsoft.com/office/powerpoint/2010/main" val="240825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r>
              <a:rPr lang="en-US" altLang="zh-CN" dirty="0"/>
              <a:t>Remember the milk problem.</a:t>
            </a:r>
          </a:p>
          <a:p>
            <a:r>
              <a:rPr lang="en-US" altLang="zh-CN" dirty="0"/>
              <a:t>What if the fridge has space to store 2 bottles of milk?</a:t>
            </a:r>
          </a:p>
          <a:p>
            <a:r>
              <a:rPr lang="en-US" altLang="zh-CN" dirty="0"/>
              <a:t>Besides mom and dad, you are the third people will buy milk.</a:t>
            </a:r>
          </a:p>
          <a:p>
            <a:pPr marL="0" indent="0">
              <a:buNone/>
            </a:pPr>
            <a:endParaRPr lang="en-US" altLang="zh-CN" dirty="0"/>
          </a:p>
          <a:p>
            <a:r>
              <a:rPr lang="en-US" altLang="zh-CN" dirty="0"/>
              <a:t>How to handle </a:t>
            </a:r>
            <a:r>
              <a:rPr lang="en-US" altLang="zh-CN" b="1" dirty="0"/>
              <a:t>the too much milk problem </a:t>
            </a:r>
            <a:r>
              <a:rPr lang="en-US" altLang="zh-CN" dirty="0"/>
              <a:t>by semaphore ?</a:t>
            </a:r>
          </a:p>
        </p:txBody>
      </p:sp>
    </p:spTree>
    <p:extLst>
      <p:ext uri="{BB962C8B-B14F-4D97-AF65-F5344CB8AC3E}">
        <p14:creationId xmlns:p14="http://schemas.microsoft.com/office/powerpoint/2010/main" val="64796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Race Condition</a:t>
            </a:r>
            <a:endParaRPr lang="zh-CN" altLang="en-US" dirty="0"/>
          </a:p>
        </p:txBody>
      </p:sp>
      <p:sp>
        <p:nvSpPr>
          <p:cNvPr id="3" name="内容占位符 2"/>
          <p:cNvSpPr>
            <a:spLocks noGrp="1"/>
          </p:cNvSpPr>
          <p:nvPr>
            <p:ph idx="1"/>
          </p:nvPr>
        </p:nvSpPr>
        <p:spPr/>
        <p:txBody>
          <a:bodyPr/>
          <a:lstStyle/>
          <a:p>
            <a:r>
              <a:rPr lang="en-US" altLang="zh-CN" dirty="0"/>
              <a:t>The outcome of an execution depends on a particular order in which the shared resource is accessed.</a:t>
            </a:r>
          </a:p>
          <a:p>
            <a:endParaRPr lang="en-US" altLang="zh-CN" dirty="0"/>
          </a:p>
          <a:p>
            <a:endParaRPr lang="en-US" altLang="zh-CN" dirty="0"/>
          </a:p>
          <a:p>
            <a:r>
              <a:rPr lang="en-US" altLang="zh-CN" dirty="0"/>
              <a:t>A</a:t>
            </a:r>
            <a:r>
              <a:rPr lang="zh-CN" altLang="en-US" dirty="0"/>
              <a:t> </a:t>
            </a:r>
            <a:r>
              <a:rPr lang="en-US" altLang="zh-CN" dirty="0"/>
              <a:t>simple example: The too much milk problem</a:t>
            </a:r>
          </a:p>
          <a:p>
            <a:endParaRPr lang="zh-CN" altLang="en-US" dirty="0"/>
          </a:p>
        </p:txBody>
      </p:sp>
    </p:spTree>
    <p:extLst>
      <p:ext uri="{BB962C8B-B14F-4D97-AF65-F5344CB8AC3E}">
        <p14:creationId xmlns:p14="http://schemas.microsoft.com/office/powerpoint/2010/main" val="688350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F4B3-67F7-4DB9-AA9A-600CAA27EBE0}"/>
              </a:ext>
            </a:extLst>
          </p:cNvPr>
          <p:cNvSpPr>
            <a:spLocks noGrp="1"/>
          </p:cNvSpPr>
          <p:nvPr>
            <p:ph type="title"/>
          </p:nvPr>
        </p:nvSpPr>
        <p:spPr/>
        <p:txBody>
          <a:bodyPr/>
          <a:lstStyle/>
          <a:p>
            <a:r>
              <a:rPr lang="en-US" dirty="0"/>
              <a:t>Mutex vs Semaphore</a:t>
            </a:r>
          </a:p>
        </p:txBody>
      </p:sp>
      <p:sp>
        <p:nvSpPr>
          <p:cNvPr id="3" name="内容占位符 2">
            <a:extLst>
              <a:ext uri="{FF2B5EF4-FFF2-40B4-BE49-F238E27FC236}">
                <a16:creationId xmlns:a16="http://schemas.microsoft.com/office/drawing/2014/main" id="{F086C4AD-2EAD-43F2-8DE1-CB32968EE341}"/>
              </a:ext>
            </a:extLst>
          </p:cNvPr>
          <p:cNvSpPr>
            <a:spLocks noGrp="1"/>
          </p:cNvSpPr>
          <p:nvPr>
            <p:ph idx="1"/>
          </p:nvPr>
        </p:nvSpPr>
        <p:spPr/>
        <p:txBody>
          <a:bodyPr>
            <a:normAutofit lnSpcReduction="10000"/>
          </a:bodyPr>
          <a:lstStyle/>
          <a:p>
            <a:r>
              <a:rPr lang="en-US" dirty="0"/>
              <a:t>Is binary semaphore equals to mutex?</a:t>
            </a:r>
          </a:p>
          <a:p>
            <a:r>
              <a:rPr lang="en-US" dirty="0"/>
              <a:t>Not exactly.</a:t>
            </a:r>
          </a:p>
          <a:p>
            <a:endParaRPr lang="en-US" dirty="0"/>
          </a:p>
          <a:p>
            <a:r>
              <a:rPr lang="en-US" dirty="0"/>
              <a:t>Mutex is more about resource </a:t>
            </a:r>
            <a:r>
              <a:rPr lang="en-US" b="1" dirty="0">
                <a:solidFill>
                  <a:srgbClr val="FF0000"/>
                </a:solidFill>
              </a:rPr>
              <a:t>protection</a:t>
            </a:r>
            <a:r>
              <a:rPr lang="en-US" dirty="0"/>
              <a:t>.</a:t>
            </a:r>
          </a:p>
          <a:p>
            <a:r>
              <a:rPr lang="en-US" dirty="0"/>
              <a:t>Semaphore is more about resource </a:t>
            </a:r>
            <a:r>
              <a:rPr lang="en-US" b="1" dirty="0">
                <a:solidFill>
                  <a:srgbClr val="FF0000"/>
                </a:solidFill>
              </a:rPr>
              <a:t>assignment</a:t>
            </a:r>
            <a:r>
              <a:rPr lang="en-US" dirty="0"/>
              <a:t>.</a:t>
            </a:r>
          </a:p>
          <a:p>
            <a:r>
              <a:rPr lang="en-US" dirty="0"/>
              <a:t>Mutex can only </a:t>
            </a:r>
            <a:r>
              <a:rPr lang="en-US" b="1" dirty="0">
                <a:solidFill>
                  <a:srgbClr val="FF0000"/>
                </a:solidFill>
              </a:rPr>
              <a:t>be unlock by container</a:t>
            </a:r>
            <a:r>
              <a:rPr lang="en-US" dirty="0"/>
              <a:t>.</a:t>
            </a:r>
          </a:p>
          <a:p>
            <a:r>
              <a:rPr lang="en-US" dirty="0"/>
              <a:t>Semaphore can </a:t>
            </a:r>
            <a:r>
              <a:rPr lang="en-US" b="1" dirty="0">
                <a:solidFill>
                  <a:srgbClr val="FF0000"/>
                </a:solidFill>
              </a:rPr>
              <a:t>be assigned by anyone</a:t>
            </a:r>
            <a:r>
              <a:rPr lang="en-US" dirty="0"/>
              <a:t>, including caller itself.</a:t>
            </a:r>
          </a:p>
          <a:p>
            <a:r>
              <a:rPr lang="en-US" dirty="0"/>
              <a:t>Mutex lock </a:t>
            </a:r>
            <a:r>
              <a:rPr lang="en-US" b="1" dirty="0">
                <a:solidFill>
                  <a:srgbClr val="FF0000"/>
                </a:solidFill>
              </a:rPr>
              <a:t>will be released</a:t>
            </a:r>
            <a:r>
              <a:rPr lang="en-US" dirty="0"/>
              <a:t>, if the holder is terminate.</a:t>
            </a:r>
          </a:p>
          <a:p>
            <a:r>
              <a:rPr lang="en-US" dirty="0"/>
              <a:t>Semaphore </a:t>
            </a:r>
            <a:r>
              <a:rPr lang="en-US" b="1" dirty="0">
                <a:solidFill>
                  <a:srgbClr val="FF0000"/>
                </a:solidFill>
              </a:rPr>
              <a:t>will not add up</a:t>
            </a:r>
            <a:r>
              <a:rPr lang="en-US" dirty="0"/>
              <a:t>, if the holder is terminate. </a:t>
            </a:r>
          </a:p>
        </p:txBody>
      </p:sp>
    </p:spTree>
    <p:extLst>
      <p:ext uri="{BB962C8B-B14F-4D97-AF65-F5344CB8AC3E}">
        <p14:creationId xmlns:p14="http://schemas.microsoft.com/office/powerpoint/2010/main" val="238328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6844F-2BA9-455A-89BD-792BC2875E10}"/>
              </a:ext>
            </a:extLst>
          </p:cNvPr>
          <p:cNvSpPr>
            <a:spLocks noGrp="1"/>
          </p:cNvSpPr>
          <p:nvPr>
            <p:ph type="title"/>
          </p:nvPr>
        </p:nvSpPr>
        <p:spPr/>
        <p:txBody>
          <a:bodyPr/>
          <a:lstStyle/>
          <a:p>
            <a:r>
              <a:rPr lang="en-US" dirty="0"/>
              <a:t>Your home has new problem</a:t>
            </a:r>
          </a:p>
        </p:txBody>
      </p:sp>
      <p:sp>
        <p:nvSpPr>
          <p:cNvPr id="3" name="内容占位符 2">
            <a:extLst>
              <a:ext uri="{FF2B5EF4-FFF2-40B4-BE49-F238E27FC236}">
                <a16:creationId xmlns:a16="http://schemas.microsoft.com/office/drawing/2014/main" id="{C1D58578-4171-45E7-97AF-3E75535DB601}"/>
              </a:ext>
            </a:extLst>
          </p:cNvPr>
          <p:cNvSpPr>
            <a:spLocks noGrp="1"/>
          </p:cNvSpPr>
          <p:nvPr>
            <p:ph idx="1"/>
          </p:nvPr>
        </p:nvSpPr>
        <p:spPr/>
        <p:txBody>
          <a:bodyPr/>
          <a:lstStyle/>
          <a:p>
            <a:r>
              <a:rPr lang="en-US" dirty="0"/>
              <a:t>Your family buy a new big fridge, which can put in 100 bottles of milk.</a:t>
            </a:r>
          </a:p>
          <a:p>
            <a:r>
              <a:rPr lang="en-US" dirty="0"/>
              <a:t>Dad and you always take milk but never buy.</a:t>
            </a:r>
          </a:p>
          <a:p>
            <a:r>
              <a:rPr lang="en-US" dirty="0"/>
              <a:t>Mom is very frequently checking the fridge is empty or not.</a:t>
            </a:r>
          </a:p>
          <a:p>
            <a:r>
              <a:rPr lang="en-US" dirty="0"/>
              <a:t>If fridge is empty, she will go buy milk. Otherwise do nothing.</a:t>
            </a:r>
          </a:p>
        </p:txBody>
      </p:sp>
      <p:sp>
        <p:nvSpPr>
          <p:cNvPr id="4" name="文本框 3">
            <a:extLst>
              <a:ext uri="{FF2B5EF4-FFF2-40B4-BE49-F238E27FC236}">
                <a16:creationId xmlns:a16="http://schemas.microsoft.com/office/drawing/2014/main" id="{0B1EBD05-605E-4771-B767-1A1051BDF464}"/>
              </a:ext>
            </a:extLst>
          </p:cNvPr>
          <p:cNvSpPr txBox="1"/>
          <p:nvPr/>
        </p:nvSpPr>
        <p:spPr>
          <a:xfrm>
            <a:off x="6345381" y="4412361"/>
            <a:ext cx="3636819" cy="224676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while (1){</a:t>
            </a:r>
          </a:p>
          <a:p>
            <a:r>
              <a:rPr lang="en-US" sz="2000" dirty="0"/>
              <a:t>    lock</a:t>
            </a:r>
          </a:p>
          <a:p>
            <a:r>
              <a:rPr lang="en-US" sz="2000" dirty="0"/>
              <a:t>    int num=</a:t>
            </a:r>
            <a:r>
              <a:rPr lang="en-US" sz="2000" dirty="0" err="1"/>
              <a:t>check_fridge</a:t>
            </a:r>
            <a:r>
              <a:rPr lang="en-US" sz="2000" dirty="0"/>
              <a:t>()</a:t>
            </a:r>
          </a:p>
          <a:p>
            <a:r>
              <a:rPr lang="en-US" sz="2000" dirty="0"/>
              <a:t>    if(num==0)</a:t>
            </a:r>
          </a:p>
          <a:p>
            <a:r>
              <a:rPr lang="en-US" sz="2000" dirty="0"/>
              <a:t>        go buy milk</a:t>
            </a:r>
          </a:p>
          <a:p>
            <a:r>
              <a:rPr lang="en-US" sz="2000" dirty="0"/>
              <a:t>    unlock</a:t>
            </a:r>
          </a:p>
          <a:p>
            <a:r>
              <a:rPr lang="en-US" sz="2000" dirty="0"/>
              <a:t>}			Mom</a:t>
            </a:r>
          </a:p>
        </p:txBody>
      </p:sp>
      <p:sp>
        <p:nvSpPr>
          <p:cNvPr id="5" name="文本框 4">
            <a:extLst>
              <a:ext uri="{FF2B5EF4-FFF2-40B4-BE49-F238E27FC236}">
                <a16:creationId xmlns:a16="http://schemas.microsoft.com/office/drawing/2014/main" id="{40C29166-38C3-419C-8982-80D676DC3D35}"/>
              </a:ext>
            </a:extLst>
          </p:cNvPr>
          <p:cNvSpPr txBox="1"/>
          <p:nvPr/>
        </p:nvSpPr>
        <p:spPr>
          <a:xfrm>
            <a:off x="1773381" y="4412361"/>
            <a:ext cx="3636819" cy="224676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while (1){</a:t>
            </a:r>
          </a:p>
          <a:p>
            <a:r>
              <a:rPr lang="en-US" sz="2000" dirty="0"/>
              <a:t>    lock</a:t>
            </a:r>
          </a:p>
          <a:p>
            <a:r>
              <a:rPr lang="en-US" sz="2000" dirty="0"/>
              <a:t>    int num=</a:t>
            </a:r>
            <a:r>
              <a:rPr lang="en-US" sz="2000" dirty="0" err="1"/>
              <a:t>check_fridge</a:t>
            </a:r>
            <a:r>
              <a:rPr lang="en-US" sz="2000" dirty="0"/>
              <a:t>()</a:t>
            </a:r>
          </a:p>
          <a:p>
            <a:r>
              <a:rPr lang="en-US" sz="2000" dirty="0"/>
              <a:t>    if(num&gt;0)</a:t>
            </a:r>
          </a:p>
          <a:p>
            <a:r>
              <a:rPr lang="en-US" sz="2000" dirty="0"/>
              <a:t>        take milk</a:t>
            </a:r>
          </a:p>
          <a:p>
            <a:r>
              <a:rPr lang="en-US" sz="2000" dirty="0"/>
              <a:t>    unlock</a:t>
            </a:r>
          </a:p>
          <a:p>
            <a:r>
              <a:rPr lang="en-US" sz="2000" dirty="0"/>
              <a:t>}		Dad and you</a:t>
            </a:r>
          </a:p>
        </p:txBody>
      </p:sp>
    </p:spTree>
    <p:extLst>
      <p:ext uri="{BB962C8B-B14F-4D97-AF65-F5344CB8AC3E}">
        <p14:creationId xmlns:p14="http://schemas.microsoft.com/office/powerpoint/2010/main" val="346369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BE1F-517D-4A5D-99C9-BF309AF69326}"/>
              </a:ext>
            </a:extLst>
          </p:cNvPr>
          <p:cNvSpPr>
            <a:spLocks noGrp="1"/>
          </p:cNvSpPr>
          <p:nvPr>
            <p:ph type="title"/>
          </p:nvPr>
        </p:nvSpPr>
        <p:spPr/>
        <p:txBody>
          <a:bodyPr/>
          <a:lstStyle/>
          <a:p>
            <a:r>
              <a:rPr lang="en-US" dirty="0"/>
              <a:t>Condition variable</a:t>
            </a:r>
          </a:p>
        </p:txBody>
      </p:sp>
      <p:sp>
        <p:nvSpPr>
          <p:cNvPr id="3" name="内容占位符 2">
            <a:extLst>
              <a:ext uri="{FF2B5EF4-FFF2-40B4-BE49-F238E27FC236}">
                <a16:creationId xmlns:a16="http://schemas.microsoft.com/office/drawing/2014/main" id="{FE550284-5F2A-4BA6-8345-3FE7C6B1FF1A}"/>
              </a:ext>
            </a:extLst>
          </p:cNvPr>
          <p:cNvSpPr>
            <a:spLocks noGrp="1"/>
          </p:cNvSpPr>
          <p:nvPr>
            <p:ph idx="1"/>
          </p:nvPr>
        </p:nvSpPr>
        <p:spPr>
          <a:xfrm>
            <a:off x="838200" y="1825625"/>
            <a:ext cx="10515600" cy="4351338"/>
          </a:xfrm>
        </p:spPr>
        <p:txBody>
          <a:bodyPr/>
          <a:lstStyle/>
          <a:p>
            <a:r>
              <a:rPr lang="en-US" altLang="zh-CN" dirty="0"/>
              <a:t>used to </a:t>
            </a:r>
            <a:r>
              <a:rPr lang="en-US" altLang="zh-CN" b="1" dirty="0"/>
              <a:t>wait</a:t>
            </a:r>
            <a:r>
              <a:rPr lang="en-US" altLang="zh-CN" dirty="0"/>
              <a:t> for a particular </a:t>
            </a:r>
            <a:r>
              <a:rPr lang="en-US" altLang="zh-CN" b="1" dirty="0"/>
              <a:t>condition to become true</a:t>
            </a:r>
            <a:r>
              <a:rPr lang="en-US" altLang="zh-CN" dirty="0"/>
              <a:t>.</a:t>
            </a:r>
            <a:endParaRPr lang="en-US" dirty="0"/>
          </a:p>
          <a:p>
            <a:r>
              <a:rPr lang="en-US" dirty="0"/>
              <a:t>Cond = a condition + a mutex</a:t>
            </a:r>
          </a:p>
          <a:p>
            <a:endParaRPr lang="en-US" dirty="0"/>
          </a:p>
          <a:p>
            <a:r>
              <a:rPr lang="en-US" dirty="0"/>
              <a:t>W</a:t>
            </a:r>
            <a:r>
              <a:rPr lang="en-US" altLang="zh-CN" dirty="0"/>
              <a:t>hen we need condition variable?</a:t>
            </a:r>
          </a:p>
          <a:p>
            <a:pPr lvl="1"/>
            <a:r>
              <a:rPr lang="en-US" dirty="0"/>
              <a:t>when If/else is unbalance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12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Pthread_cond</a:t>
            </a:r>
            <a:r>
              <a:rPr lang="en-US" altLang="zh-CN" dirty="0"/>
              <a:t> API</a:t>
            </a:r>
            <a:endParaRPr lang="zh-CN" altLang="en-US" dirty="0"/>
          </a:p>
        </p:txBody>
      </p:sp>
      <p:sp>
        <p:nvSpPr>
          <p:cNvPr id="3" name="内容占位符 2"/>
          <p:cNvSpPr>
            <a:spLocks noGrp="1"/>
          </p:cNvSpPr>
          <p:nvPr>
            <p:ph idx="1"/>
          </p:nvPr>
        </p:nvSpPr>
        <p:spPr/>
        <p:txBody>
          <a:bodyPr/>
          <a:lstStyle/>
          <a:p>
            <a:r>
              <a:rPr lang="en-US" altLang="zh-CN" dirty="0" err="1"/>
              <a:t>int</a:t>
            </a:r>
            <a:r>
              <a:rPr lang="en-US" altLang="zh-CN" dirty="0"/>
              <a:t> </a:t>
            </a:r>
            <a:r>
              <a:rPr lang="en-US" altLang="zh-CN" dirty="0" err="1"/>
              <a:t>pthread_cond_wait</a:t>
            </a:r>
            <a:r>
              <a:rPr lang="en-US" altLang="zh-CN" dirty="0"/>
              <a:t> (</a:t>
            </a:r>
            <a:r>
              <a:rPr lang="en-US" altLang="zh-CN" dirty="0" err="1"/>
              <a:t>pthread_cond_t</a:t>
            </a:r>
            <a:r>
              <a:rPr lang="en-US" altLang="zh-CN" dirty="0"/>
              <a:t> *, </a:t>
            </a:r>
            <a:r>
              <a:rPr lang="en-US" altLang="zh-CN" dirty="0" err="1"/>
              <a:t>pthread_mutex_t</a:t>
            </a:r>
            <a:r>
              <a:rPr lang="en-US" altLang="zh-CN" dirty="0"/>
              <a:t> *);</a:t>
            </a:r>
          </a:p>
          <a:p>
            <a:pPr lvl="1"/>
            <a:r>
              <a:rPr lang="en-US" altLang="zh-CN" dirty="0"/>
              <a:t>release lock, put thread to sleep until condition is signaled; </a:t>
            </a:r>
          </a:p>
          <a:p>
            <a:pPr lvl="1"/>
            <a:r>
              <a:rPr lang="en-US" altLang="zh-CN" dirty="0"/>
              <a:t>when thread wakes up again, re-acquire lock before returning</a:t>
            </a:r>
          </a:p>
          <a:p>
            <a:pPr lvl="1"/>
            <a:endParaRPr lang="en-US" altLang="zh-CN" dirty="0"/>
          </a:p>
          <a:p>
            <a:r>
              <a:rPr lang="en-US" altLang="zh-CN" dirty="0" err="1"/>
              <a:t>int</a:t>
            </a:r>
            <a:r>
              <a:rPr lang="en-US" altLang="zh-CN" dirty="0"/>
              <a:t> </a:t>
            </a:r>
            <a:r>
              <a:rPr lang="en-US" altLang="zh-CN" dirty="0" err="1"/>
              <a:t>pthread_cond_signal</a:t>
            </a:r>
            <a:r>
              <a:rPr lang="en-US" altLang="zh-CN" dirty="0"/>
              <a:t> (</a:t>
            </a:r>
            <a:r>
              <a:rPr lang="en-US" altLang="zh-CN" dirty="0" err="1"/>
              <a:t>pthread_cond_t</a:t>
            </a:r>
            <a:r>
              <a:rPr lang="en-US" altLang="zh-CN" dirty="0"/>
              <a:t> *);</a:t>
            </a:r>
          </a:p>
          <a:p>
            <a:pPr lvl="1"/>
            <a:r>
              <a:rPr lang="en-US" altLang="zh-CN" dirty="0"/>
              <a:t>Wake up at least one of the threads that are blocked on the specified condition variable.</a:t>
            </a:r>
          </a:p>
          <a:p>
            <a:pPr lvl="1"/>
            <a:r>
              <a:rPr lang="en-US" altLang="zh-CN" dirty="0"/>
              <a:t>If more than one thread is blocked on a condition variable, the scheduling policy shall determine the order in which threads are unblocked.</a:t>
            </a:r>
          </a:p>
          <a:p>
            <a:pPr lvl="1"/>
            <a:endParaRPr lang="en-US" altLang="zh-CN" dirty="0"/>
          </a:p>
          <a:p>
            <a:endParaRPr lang="zh-CN" altLang="en-US" dirty="0"/>
          </a:p>
        </p:txBody>
      </p:sp>
    </p:spTree>
    <p:extLst>
      <p:ext uri="{BB962C8B-B14F-4D97-AF65-F5344CB8AC3E}">
        <p14:creationId xmlns:p14="http://schemas.microsoft.com/office/powerpoint/2010/main" val="421424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4" name="文本框 3">
            <a:extLst>
              <a:ext uri="{FF2B5EF4-FFF2-40B4-BE49-F238E27FC236}">
                <a16:creationId xmlns:a16="http://schemas.microsoft.com/office/drawing/2014/main" id="{8D79411E-E673-4CF9-98A7-23DD71F6723C}"/>
              </a:ext>
            </a:extLst>
          </p:cNvPr>
          <p:cNvSpPr txBox="1"/>
          <p:nvPr/>
        </p:nvSpPr>
        <p:spPr>
          <a:xfrm>
            <a:off x="5233737" y="4116817"/>
            <a:ext cx="6472990" cy="224676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while (1){</a:t>
            </a:r>
          </a:p>
          <a:p>
            <a:r>
              <a:rPr lang="en-US" sz="2000" dirty="0"/>
              <a:t>    lock//lock mutex</a:t>
            </a:r>
          </a:p>
          <a:p>
            <a:r>
              <a:rPr lang="en-US" sz="2000"/>
              <a:t>    while(</a:t>
            </a:r>
            <a:r>
              <a:rPr lang="en-US" altLang="zh-CN" sz="2000" dirty="0" err="1"/>
              <a:t>check_fridge</a:t>
            </a:r>
            <a:r>
              <a:rPr lang="en-US" altLang="zh-CN" sz="2000" dirty="0"/>
              <a:t>()</a:t>
            </a:r>
            <a:r>
              <a:rPr lang="en-US" sz="2000" dirty="0"/>
              <a:t>&gt;0)</a:t>
            </a:r>
          </a:p>
          <a:p>
            <a:r>
              <a:rPr lang="en-US" sz="2000" dirty="0"/>
              <a:t>        </a:t>
            </a:r>
            <a:r>
              <a:rPr lang="en-US" sz="2000" dirty="0" err="1"/>
              <a:t>cond_wait</a:t>
            </a:r>
            <a:r>
              <a:rPr lang="en-US" sz="2000" dirty="0"/>
              <a:t>  //wait for </a:t>
            </a:r>
            <a:r>
              <a:rPr lang="en-US" sz="2000" dirty="0" err="1"/>
              <a:t>cond_signal</a:t>
            </a:r>
            <a:r>
              <a:rPr lang="en-US" sz="2000" dirty="0"/>
              <a:t> and unlock mutex    </a:t>
            </a:r>
          </a:p>
          <a:p>
            <a:r>
              <a:rPr lang="en-US" sz="2000" dirty="0"/>
              <a:t>    go buy milk</a:t>
            </a:r>
          </a:p>
          <a:p>
            <a:r>
              <a:rPr lang="en-US" sz="2000" dirty="0"/>
              <a:t>    unlock</a:t>
            </a:r>
          </a:p>
          <a:p>
            <a:r>
              <a:rPr lang="en-US" sz="2000" dirty="0"/>
              <a:t>}			Dad</a:t>
            </a:r>
          </a:p>
        </p:txBody>
      </p:sp>
      <p:sp>
        <p:nvSpPr>
          <p:cNvPr id="5" name="文本框 4">
            <a:extLst>
              <a:ext uri="{FF2B5EF4-FFF2-40B4-BE49-F238E27FC236}">
                <a16:creationId xmlns:a16="http://schemas.microsoft.com/office/drawing/2014/main" id="{5116CF87-DD65-4215-BC80-56A05780AC3B}"/>
              </a:ext>
            </a:extLst>
          </p:cNvPr>
          <p:cNvSpPr txBox="1"/>
          <p:nvPr/>
        </p:nvSpPr>
        <p:spPr>
          <a:xfrm>
            <a:off x="1315121" y="2863608"/>
            <a:ext cx="3636819"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while (1){</a:t>
            </a:r>
          </a:p>
          <a:p>
            <a:r>
              <a:rPr lang="en-US" sz="2000" dirty="0"/>
              <a:t>    lock</a:t>
            </a:r>
          </a:p>
          <a:p>
            <a:r>
              <a:rPr lang="en-US" sz="2000" dirty="0"/>
              <a:t>    int num=</a:t>
            </a:r>
            <a:r>
              <a:rPr lang="en-US" sz="2000" dirty="0" err="1"/>
              <a:t>check_fridge</a:t>
            </a:r>
            <a:r>
              <a:rPr lang="en-US" sz="2000" dirty="0"/>
              <a:t>()</a:t>
            </a:r>
          </a:p>
          <a:p>
            <a:r>
              <a:rPr lang="en-US" sz="2000" dirty="0"/>
              <a:t>    if(num&gt;0)</a:t>
            </a:r>
          </a:p>
          <a:p>
            <a:r>
              <a:rPr lang="en-US" sz="2000" dirty="0"/>
              <a:t>        take milk</a:t>
            </a:r>
          </a:p>
          <a:p>
            <a:r>
              <a:rPr lang="en-US" sz="2000" dirty="0"/>
              <a:t>    else  </a:t>
            </a:r>
            <a:r>
              <a:rPr lang="en-US" sz="2000" dirty="0" err="1"/>
              <a:t>cond_signal</a:t>
            </a:r>
            <a:endParaRPr lang="en-US" sz="2000" dirty="0"/>
          </a:p>
          <a:p>
            <a:r>
              <a:rPr lang="en-US" sz="2000" dirty="0"/>
              <a:t>    unlock</a:t>
            </a:r>
          </a:p>
          <a:p>
            <a:r>
              <a:rPr lang="en-US" sz="2000" dirty="0"/>
              <a:t>}		Mon and you</a:t>
            </a:r>
          </a:p>
        </p:txBody>
      </p:sp>
      <p:sp>
        <p:nvSpPr>
          <p:cNvPr id="6" name="文本框 5">
            <a:extLst>
              <a:ext uri="{FF2B5EF4-FFF2-40B4-BE49-F238E27FC236}">
                <a16:creationId xmlns:a16="http://schemas.microsoft.com/office/drawing/2014/main" id="{FA538739-98F0-4CCA-A38F-84AD0D591760}"/>
              </a:ext>
            </a:extLst>
          </p:cNvPr>
          <p:cNvSpPr txBox="1"/>
          <p:nvPr/>
        </p:nvSpPr>
        <p:spPr>
          <a:xfrm>
            <a:off x="1690253" y="2012507"/>
            <a:ext cx="2462534" cy="523220"/>
          </a:xfrm>
          <a:prstGeom prst="rect">
            <a:avLst/>
          </a:prstGeom>
          <a:noFill/>
        </p:spPr>
        <p:txBody>
          <a:bodyPr wrap="none" rtlCol="0">
            <a:spAutoFit/>
          </a:bodyPr>
          <a:lstStyle/>
          <a:p>
            <a:r>
              <a:rPr lang="en-US" sz="2800" dirty="0"/>
              <a:t>Try to realize it</a:t>
            </a:r>
          </a:p>
        </p:txBody>
      </p:sp>
      <p:sp>
        <p:nvSpPr>
          <p:cNvPr id="7" name="文本框 6">
            <a:extLst>
              <a:ext uri="{FF2B5EF4-FFF2-40B4-BE49-F238E27FC236}">
                <a16:creationId xmlns:a16="http://schemas.microsoft.com/office/drawing/2014/main" id="{31F830AC-8C5D-4FF2-B25A-19314172FDBB}"/>
              </a:ext>
            </a:extLst>
          </p:cNvPr>
          <p:cNvSpPr txBox="1"/>
          <p:nvPr/>
        </p:nvSpPr>
        <p:spPr>
          <a:xfrm>
            <a:off x="5233736" y="1039002"/>
            <a:ext cx="6472990" cy="224676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while (1){</a:t>
            </a:r>
          </a:p>
          <a:p>
            <a:r>
              <a:rPr lang="en-US" sz="2000" dirty="0"/>
              <a:t>    lock//lock mutex</a:t>
            </a:r>
          </a:p>
          <a:p>
            <a:r>
              <a:rPr lang="en-US" sz="2000" dirty="0"/>
              <a:t>    while(</a:t>
            </a:r>
            <a:r>
              <a:rPr lang="en-US" altLang="zh-CN" sz="2000" dirty="0" err="1"/>
              <a:t>check_fridge</a:t>
            </a:r>
            <a:r>
              <a:rPr lang="en-US" altLang="zh-CN" sz="2000" dirty="0"/>
              <a:t>()</a:t>
            </a:r>
            <a:r>
              <a:rPr lang="en-US" sz="2000" dirty="0"/>
              <a:t>&gt;0)</a:t>
            </a:r>
          </a:p>
          <a:p>
            <a:r>
              <a:rPr lang="en-US" sz="2000" dirty="0"/>
              <a:t>        </a:t>
            </a:r>
            <a:r>
              <a:rPr lang="en-US" sz="2000" dirty="0" err="1"/>
              <a:t>cond_wait</a:t>
            </a:r>
            <a:r>
              <a:rPr lang="en-US" sz="2000" dirty="0"/>
              <a:t>  //wait for </a:t>
            </a:r>
            <a:r>
              <a:rPr lang="en-US" sz="2000" dirty="0" err="1"/>
              <a:t>cond_signal</a:t>
            </a:r>
            <a:r>
              <a:rPr lang="en-US" sz="2000" dirty="0"/>
              <a:t>, unlock mutex</a:t>
            </a:r>
          </a:p>
          <a:p>
            <a:r>
              <a:rPr lang="en-US" sz="2000" dirty="0"/>
              <a:t>    go buy milk</a:t>
            </a:r>
          </a:p>
          <a:p>
            <a:r>
              <a:rPr lang="en-US" sz="2000" dirty="0"/>
              <a:t>    unlock</a:t>
            </a:r>
          </a:p>
          <a:p>
            <a:r>
              <a:rPr lang="en-US" sz="2000" dirty="0"/>
              <a:t>}			Brother</a:t>
            </a:r>
          </a:p>
        </p:txBody>
      </p:sp>
    </p:spTree>
    <p:extLst>
      <p:ext uri="{BB962C8B-B14F-4D97-AF65-F5344CB8AC3E}">
        <p14:creationId xmlns:p14="http://schemas.microsoft.com/office/powerpoint/2010/main" val="3986669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05613-DAE2-4D6E-BEF4-AA532CFDB8ED}"/>
              </a:ext>
            </a:extLst>
          </p:cNvPr>
          <p:cNvSpPr>
            <a:spLocks noGrp="1"/>
          </p:cNvSpPr>
          <p:nvPr>
            <p:ph type="title"/>
          </p:nvPr>
        </p:nvSpPr>
        <p:spPr/>
        <p:txBody>
          <a:bodyPr/>
          <a:lstStyle/>
          <a:p>
            <a:r>
              <a:rPr lang="en-US" dirty="0"/>
              <a:t>Three typical problem</a:t>
            </a:r>
          </a:p>
        </p:txBody>
      </p:sp>
      <p:sp>
        <p:nvSpPr>
          <p:cNvPr id="3" name="内容占位符 2">
            <a:extLst>
              <a:ext uri="{FF2B5EF4-FFF2-40B4-BE49-F238E27FC236}">
                <a16:creationId xmlns:a16="http://schemas.microsoft.com/office/drawing/2014/main" id="{C66294DA-E023-42C3-96A0-949C12EDC071}"/>
              </a:ext>
            </a:extLst>
          </p:cNvPr>
          <p:cNvSpPr>
            <a:spLocks noGrp="1"/>
          </p:cNvSpPr>
          <p:nvPr>
            <p:ph idx="1"/>
          </p:nvPr>
        </p:nvSpPr>
        <p:spPr/>
        <p:txBody>
          <a:bodyPr/>
          <a:lstStyle/>
          <a:p>
            <a:r>
              <a:rPr lang="en-US" dirty="0"/>
              <a:t>Producers and Consumers</a:t>
            </a:r>
          </a:p>
          <a:p>
            <a:r>
              <a:rPr lang="en-US" dirty="0"/>
              <a:t>Readers and Writers</a:t>
            </a:r>
          </a:p>
          <a:p>
            <a:r>
              <a:rPr lang="en-US" dirty="0"/>
              <a:t>Dining philosopher(Not in this lab)</a:t>
            </a:r>
          </a:p>
        </p:txBody>
      </p:sp>
    </p:spTree>
    <p:extLst>
      <p:ext uri="{BB962C8B-B14F-4D97-AF65-F5344CB8AC3E}">
        <p14:creationId xmlns:p14="http://schemas.microsoft.com/office/powerpoint/2010/main" val="574058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8F795-0F37-47A1-92DE-05A504476EE0}"/>
              </a:ext>
            </a:extLst>
          </p:cNvPr>
          <p:cNvSpPr>
            <a:spLocks noGrp="1"/>
          </p:cNvSpPr>
          <p:nvPr>
            <p:ph type="title"/>
          </p:nvPr>
        </p:nvSpPr>
        <p:spPr/>
        <p:txBody>
          <a:bodyPr/>
          <a:lstStyle/>
          <a:p>
            <a:r>
              <a:rPr lang="en-US" dirty="0"/>
              <a:t>Producers and Consumers</a:t>
            </a:r>
          </a:p>
        </p:txBody>
      </p:sp>
      <p:pic>
        <p:nvPicPr>
          <p:cNvPr id="4" name="内容占位符 4" descr="图片包含 地图, 手表, 文字, 时钟&#10;&#10;描述已自动生成">
            <a:extLst>
              <a:ext uri="{FF2B5EF4-FFF2-40B4-BE49-F238E27FC236}">
                <a16:creationId xmlns:a16="http://schemas.microsoft.com/office/drawing/2014/main" id="{54F562F6-FADB-4772-8903-810DF890D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862" y="2653506"/>
            <a:ext cx="6010275" cy="2695575"/>
          </a:xfrm>
        </p:spPr>
      </p:pic>
    </p:spTree>
    <p:extLst>
      <p:ext uri="{BB962C8B-B14F-4D97-AF65-F5344CB8AC3E}">
        <p14:creationId xmlns:p14="http://schemas.microsoft.com/office/powerpoint/2010/main" val="2868494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9B55C-584B-4335-A416-CE5B0F769722}"/>
              </a:ext>
            </a:extLst>
          </p:cNvPr>
          <p:cNvSpPr>
            <a:spLocks noGrp="1"/>
          </p:cNvSpPr>
          <p:nvPr>
            <p:ph type="title"/>
          </p:nvPr>
        </p:nvSpPr>
        <p:spPr/>
        <p:txBody>
          <a:bodyPr/>
          <a:lstStyle/>
          <a:p>
            <a:r>
              <a:rPr lang="en-US" dirty="0"/>
              <a:t>Producers and Consumers</a:t>
            </a:r>
          </a:p>
        </p:txBody>
      </p:sp>
      <p:sp>
        <p:nvSpPr>
          <p:cNvPr id="3" name="内容占位符 2">
            <a:extLst>
              <a:ext uri="{FF2B5EF4-FFF2-40B4-BE49-F238E27FC236}">
                <a16:creationId xmlns:a16="http://schemas.microsoft.com/office/drawing/2014/main" id="{07B4D78C-6E6D-486D-9455-4ECBD40F1E4A}"/>
              </a:ext>
            </a:extLst>
          </p:cNvPr>
          <p:cNvSpPr>
            <a:spLocks noGrp="1"/>
          </p:cNvSpPr>
          <p:nvPr>
            <p:ph idx="1"/>
          </p:nvPr>
        </p:nvSpPr>
        <p:spPr/>
        <p:txBody>
          <a:bodyPr/>
          <a:lstStyle/>
          <a:p>
            <a:r>
              <a:rPr lang="en-US" dirty="0"/>
              <a:t>There is a queue, has a fixed size n.</a:t>
            </a:r>
          </a:p>
          <a:p>
            <a:r>
              <a:rPr lang="en-US" dirty="0"/>
              <a:t>Producer can produce when queue is not full</a:t>
            </a:r>
          </a:p>
          <a:p>
            <a:r>
              <a:rPr lang="en-US" dirty="0"/>
              <a:t>Consumer can consume when queue is not empty</a:t>
            </a:r>
          </a:p>
          <a:p>
            <a:r>
              <a:rPr lang="en-US" dirty="0"/>
              <a:t>At any time, only one person can access </a:t>
            </a:r>
            <a:r>
              <a:rPr lang="en-US"/>
              <a:t>the queue</a:t>
            </a:r>
            <a:endParaRPr lang="en-US" dirty="0"/>
          </a:p>
          <a:p>
            <a:endParaRPr lang="en-US" dirty="0"/>
          </a:p>
          <a:p>
            <a:r>
              <a:rPr lang="en-US" dirty="0"/>
              <a:t>How?</a:t>
            </a:r>
          </a:p>
        </p:txBody>
      </p:sp>
    </p:spTree>
    <p:extLst>
      <p:ext uri="{BB962C8B-B14F-4D97-AF65-F5344CB8AC3E}">
        <p14:creationId xmlns:p14="http://schemas.microsoft.com/office/powerpoint/2010/main" val="299419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Readers-Writers Problem</a:t>
            </a:r>
            <a:endParaRPr kumimoji="1" lang="zh-CN" altLang="en-US" dirty="0"/>
          </a:p>
        </p:txBody>
      </p:sp>
      <p:sp>
        <p:nvSpPr>
          <p:cNvPr id="3" name="内容占位符 2"/>
          <p:cNvSpPr>
            <a:spLocks noGrp="1"/>
          </p:cNvSpPr>
          <p:nvPr>
            <p:ph idx="1"/>
          </p:nvPr>
        </p:nvSpPr>
        <p:spPr/>
        <p:txBody>
          <a:bodyPr/>
          <a:lstStyle/>
          <a:p>
            <a:r>
              <a:rPr kumimoji="1" lang="en-US" altLang="zh-CN" sz="2000" dirty="0"/>
              <a:t>There is a data area shared among a number of</a:t>
            </a:r>
            <a:r>
              <a:rPr kumimoji="1" lang="zh-CN" altLang="en-US" sz="2000" dirty="0"/>
              <a:t> </a:t>
            </a:r>
            <a:r>
              <a:rPr kumimoji="1" lang="en-US" altLang="zh-CN" sz="2000" dirty="0"/>
              <a:t>processes. </a:t>
            </a:r>
          </a:p>
          <a:p>
            <a:r>
              <a:rPr kumimoji="1" lang="en-US" altLang="zh-CN" sz="2000" dirty="0"/>
              <a:t>Data area: a file, a block of main</a:t>
            </a:r>
            <a:r>
              <a:rPr kumimoji="1" lang="zh-CN" altLang="en-US" sz="2000" dirty="0"/>
              <a:t> </a:t>
            </a:r>
            <a:r>
              <a:rPr kumimoji="1" lang="en-US" altLang="zh-CN" sz="2000" dirty="0"/>
              <a:t>memory, a bank of processor registers and etc. </a:t>
            </a:r>
          </a:p>
          <a:p>
            <a:endParaRPr kumimoji="1" lang="en-US" altLang="zh-CN" sz="2000" dirty="0"/>
          </a:p>
          <a:p>
            <a:r>
              <a:rPr kumimoji="1" lang="en-US" altLang="zh-CN" sz="2000" dirty="0"/>
              <a:t>The conditions that must be satisfied are as</a:t>
            </a:r>
            <a:r>
              <a:rPr kumimoji="1" lang="zh-CN" altLang="en-US" sz="2000" dirty="0"/>
              <a:t> </a:t>
            </a:r>
            <a:r>
              <a:rPr kumimoji="1" lang="en-US" altLang="zh-CN" sz="2000" dirty="0"/>
              <a:t>follows:</a:t>
            </a:r>
          </a:p>
          <a:p>
            <a:pPr lvl="1">
              <a:buFont typeface="Wingdings" charset="2"/>
              <a:buChar char="Ø"/>
            </a:pPr>
            <a:r>
              <a:rPr kumimoji="1" lang="en-US" altLang="zh-CN" sz="1800" dirty="0"/>
              <a:t>Any number of readers can </a:t>
            </a:r>
            <a:r>
              <a:rPr kumimoji="1" lang="en-US" altLang="zh-CN" sz="1800" b="1" dirty="0"/>
              <a:t>simultaneously read </a:t>
            </a:r>
            <a:r>
              <a:rPr kumimoji="1" lang="en-US" altLang="zh-CN" sz="1800" dirty="0"/>
              <a:t>the file</a:t>
            </a:r>
          </a:p>
          <a:p>
            <a:pPr lvl="1">
              <a:buFont typeface="Wingdings" charset="2"/>
              <a:buChar char="Ø"/>
            </a:pPr>
            <a:r>
              <a:rPr kumimoji="1" lang="en-US" altLang="zh-CN" sz="1800" dirty="0"/>
              <a:t>Only </a:t>
            </a:r>
            <a:r>
              <a:rPr kumimoji="1" lang="en-US" altLang="zh-CN" sz="1800" b="1" dirty="0"/>
              <a:t>one writer </a:t>
            </a:r>
            <a:r>
              <a:rPr kumimoji="1" lang="en-US" altLang="zh-CN" sz="1800" dirty="0"/>
              <a:t>at a time may write to the file</a:t>
            </a:r>
          </a:p>
          <a:p>
            <a:pPr lvl="1">
              <a:buFont typeface="Wingdings" charset="2"/>
              <a:buChar char="Ø"/>
            </a:pPr>
            <a:r>
              <a:rPr kumimoji="1" lang="en-US" altLang="zh-CN" sz="1800" dirty="0"/>
              <a:t>If a </a:t>
            </a:r>
            <a:r>
              <a:rPr kumimoji="1" lang="en-US" altLang="zh-CN" sz="1800" b="1" dirty="0"/>
              <a:t>writer is writing </a:t>
            </a:r>
            <a:r>
              <a:rPr kumimoji="1" lang="en-US" altLang="zh-CN" sz="1800" dirty="0"/>
              <a:t>to the file, </a:t>
            </a:r>
            <a:r>
              <a:rPr kumimoji="1" lang="en-US" altLang="zh-CN" sz="1800" b="1" dirty="0"/>
              <a:t>no reader </a:t>
            </a:r>
            <a:r>
              <a:rPr kumimoji="1" lang="en-US" altLang="zh-CN" sz="1800" dirty="0"/>
              <a:t>can read it</a:t>
            </a:r>
            <a:endParaRPr kumimoji="1" lang="zh-CN" altLang="en-US" sz="1800" dirty="0"/>
          </a:p>
        </p:txBody>
      </p:sp>
    </p:spTree>
    <p:extLst>
      <p:ext uri="{BB962C8B-B14F-4D97-AF65-F5344CB8AC3E}">
        <p14:creationId xmlns:p14="http://schemas.microsoft.com/office/powerpoint/2010/main" val="74891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Scenarios: </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When new reader coming,</a:t>
            </a:r>
          </a:p>
          <a:p>
            <a:pPr lvl="1">
              <a:buFont typeface="Wingdings" charset="2"/>
              <a:buChar char="Ø"/>
            </a:pPr>
            <a:r>
              <a:rPr kumimoji="1" lang="en-US" altLang="zh-CN" sz="2000" dirty="0"/>
              <a:t>If no reader and writer, then new reader can read.</a:t>
            </a:r>
          </a:p>
          <a:p>
            <a:pPr lvl="1">
              <a:buFont typeface="Wingdings" charset="2"/>
              <a:buChar char="Ø"/>
            </a:pPr>
            <a:r>
              <a:rPr kumimoji="1" lang="en-US" altLang="zh-CN" sz="2000" dirty="0"/>
              <a:t>If writer is waiting and other readers are reading, then new reader can read.</a:t>
            </a:r>
          </a:p>
          <a:p>
            <a:pPr lvl="1">
              <a:buFont typeface="Wingdings" charset="2"/>
              <a:buChar char="Ø"/>
            </a:pPr>
            <a:r>
              <a:rPr kumimoji="1" lang="en-US" altLang="zh-CN" sz="2000" dirty="0"/>
              <a:t>If writer is writing, then new reader waits. </a:t>
            </a:r>
          </a:p>
          <a:p>
            <a:pPr lvl="1">
              <a:buFont typeface="Wingdings" charset="2"/>
              <a:buChar char="Ø"/>
            </a:pPr>
            <a:endParaRPr kumimoji="1" lang="en-US" altLang="zh-CN" sz="2000" dirty="0"/>
          </a:p>
          <a:p>
            <a:r>
              <a:rPr kumimoji="1" lang="en-US" altLang="zh-CN" sz="2000" dirty="0"/>
              <a:t>When new writer coming,</a:t>
            </a:r>
          </a:p>
          <a:p>
            <a:pPr lvl="1">
              <a:buFont typeface="Wingdings" charset="2"/>
              <a:buChar char="Ø"/>
            </a:pPr>
            <a:r>
              <a:rPr kumimoji="1" lang="en-US" altLang="zh-CN" sz="2000" dirty="0"/>
              <a:t>If no reader, then new writer can write.</a:t>
            </a:r>
          </a:p>
          <a:p>
            <a:pPr lvl="1">
              <a:buFont typeface="Wingdings" charset="2"/>
              <a:buChar char="Ø"/>
            </a:pPr>
            <a:r>
              <a:rPr kumimoji="1" lang="en-US" altLang="zh-CN" sz="2000" dirty="0"/>
              <a:t>If reader is reading, then new writer waits.</a:t>
            </a:r>
          </a:p>
          <a:p>
            <a:pPr lvl="1">
              <a:buFont typeface="Wingdings" charset="2"/>
              <a:buChar char="Ø"/>
            </a:pPr>
            <a:r>
              <a:rPr kumimoji="1" lang="en-US" altLang="zh-CN" sz="2000" dirty="0"/>
              <a:t>If writer is writing, then new writer waits.</a:t>
            </a:r>
          </a:p>
        </p:txBody>
      </p:sp>
    </p:spTree>
    <p:extLst>
      <p:ext uri="{BB962C8B-B14F-4D97-AF65-F5344CB8AC3E}">
        <p14:creationId xmlns:p14="http://schemas.microsoft.com/office/powerpoint/2010/main" val="34803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too much milk problem</a:t>
            </a:r>
            <a:endParaRPr lang="zh-CN" altLang="en-US" dirty="0"/>
          </a:p>
        </p:txBody>
      </p:sp>
      <p:sp>
        <p:nvSpPr>
          <p:cNvPr id="3" name="内容占位符 2"/>
          <p:cNvSpPr>
            <a:spLocks noGrp="1"/>
          </p:cNvSpPr>
          <p:nvPr>
            <p:ph idx="1"/>
          </p:nvPr>
        </p:nvSpPr>
        <p:spPr/>
        <p:txBody>
          <a:bodyPr/>
          <a:lstStyle/>
          <a:p>
            <a:pPr marL="385763" indent="-342900"/>
            <a:r>
              <a:rPr lang="en-US" altLang="zh-CN" dirty="0"/>
              <a:t>Description: </a:t>
            </a:r>
          </a:p>
          <a:p>
            <a:pPr marL="42863" indent="0">
              <a:buNone/>
            </a:pPr>
            <a:r>
              <a:rPr lang="en-US" altLang="zh-CN" dirty="0"/>
              <a:t>Mom and Dad are all used to checking the fridge when they arrive home. If milk run out, he or she will leave home to buy milk. The fridge is small in your home that only one bottle of milk can be put in it at a time. Mom and Dad always arrive home at different time.</a:t>
            </a:r>
          </a:p>
          <a:p>
            <a:endParaRPr lang="zh-CN" altLang="en-US" dirty="0"/>
          </a:p>
        </p:txBody>
      </p:sp>
    </p:spTree>
    <p:extLst>
      <p:ext uri="{BB962C8B-B14F-4D97-AF65-F5344CB8AC3E}">
        <p14:creationId xmlns:p14="http://schemas.microsoft.com/office/powerpoint/2010/main" val="929363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 Readers-Writers Problem</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Please complete the report</a:t>
            </a:r>
          </a:p>
          <a:p>
            <a:r>
              <a:rPr kumimoji="1" lang="en-US" altLang="zh-CN" dirty="0"/>
              <a:t>Please complete ”</a:t>
            </a:r>
            <a:r>
              <a:rPr kumimoji="1" lang="en-US" altLang="zh-CN" dirty="0" err="1"/>
              <a:t>read.h</a:t>
            </a:r>
            <a:r>
              <a:rPr kumimoji="1" lang="en-US" altLang="zh-CN" dirty="0"/>
              <a:t>” and “</a:t>
            </a:r>
            <a:r>
              <a:rPr kumimoji="1" lang="en-US" altLang="zh-CN" dirty="0" err="1"/>
              <a:t>write.h</a:t>
            </a:r>
            <a:r>
              <a:rPr kumimoji="1" lang="en-US" altLang="zh-CN" dirty="0"/>
              <a:t>”, and </a:t>
            </a:r>
            <a:r>
              <a:rPr lang="en-US" altLang="zh-CN" dirty="0"/>
              <a:t>You should implement according to the output format in "output_sample.txt“</a:t>
            </a:r>
          </a:p>
          <a:p>
            <a:r>
              <a:rPr kumimoji="1" lang="en-US" altLang="zh-CN" dirty="0"/>
              <a:t>Check the </a:t>
            </a:r>
            <a:r>
              <a:rPr kumimoji="1" lang="en-US" altLang="zh-CN" b="1" dirty="0"/>
              <a:t>blackboard</a:t>
            </a:r>
            <a:r>
              <a:rPr kumimoji="1" lang="en-US" altLang="zh-CN" dirty="0"/>
              <a:t> for deadline</a:t>
            </a:r>
          </a:p>
          <a:p>
            <a:endParaRPr kumimoji="1" lang="en-US" altLang="zh-CN" dirty="0"/>
          </a:p>
        </p:txBody>
      </p:sp>
    </p:spTree>
    <p:extLst>
      <p:ext uri="{BB962C8B-B14F-4D97-AF65-F5344CB8AC3E}">
        <p14:creationId xmlns:p14="http://schemas.microsoft.com/office/powerpoint/2010/main" val="144236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27173-2ABD-467A-98AF-2EDB12585503}"/>
              </a:ext>
            </a:extLst>
          </p:cNvPr>
          <p:cNvSpPr>
            <a:spLocks noGrp="1"/>
          </p:cNvSpPr>
          <p:nvPr>
            <p:ph type="title"/>
          </p:nvPr>
        </p:nvSpPr>
        <p:spPr/>
        <p:txBody>
          <a:bodyPr/>
          <a:lstStyle/>
          <a:p>
            <a:r>
              <a:rPr lang="en-US" altLang="zh-CN" b="1" dirty="0"/>
              <a:t>The too much milk problem</a:t>
            </a:r>
            <a:endParaRPr lang="en-US" dirty="0"/>
          </a:p>
        </p:txBody>
      </p:sp>
      <p:pic>
        <p:nvPicPr>
          <p:cNvPr id="7" name="内容占位符 6">
            <a:extLst>
              <a:ext uri="{FF2B5EF4-FFF2-40B4-BE49-F238E27FC236}">
                <a16:creationId xmlns:a16="http://schemas.microsoft.com/office/drawing/2014/main" id="{2D30D2FD-18C5-41AD-A83E-E6F35B7C5F79}"/>
              </a:ext>
            </a:extLst>
          </p:cNvPr>
          <p:cNvPicPr>
            <a:picLocks noGrp="1" noChangeAspect="1"/>
          </p:cNvPicPr>
          <p:nvPr>
            <p:ph idx="1"/>
          </p:nvPr>
        </p:nvPicPr>
        <p:blipFill>
          <a:blip r:embed="rId2"/>
          <a:stretch>
            <a:fillRect/>
          </a:stretch>
        </p:blipFill>
        <p:spPr>
          <a:xfrm>
            <a:off x="1457143" y="1624522"/>
            <a:ext cx="9277714" cy="4634962"/>
          </a:xfrm>
          <a:prstGeom prst="rect">
            <a:avLst/>
          </a:prstGeom>
        </p:spPr>
      </p:pic>
    </p:spTree>
    <p:extLst>
      <p:ext uri="{BB962C8B-B14F-4D97-AF65-F5344CB8AC3E}">
        <p14:creationId xmlns:p14="http://schemas.microsoft.com/office/powerpoint/2010/main" val="312863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too much milk problem</a:t>
            </a:r>
            <a:endParaRPr lang="zh-CN" altLang="en-US" dirty="0"/>
          </a:p>
        </p:txBody>
      </p:sp>
      <p:sp>
        <p:nvSpPr>
          <p:cNvPr id="3" name="内容占位符 2"/>
          <p:cNvSpPr>
            <a:spLocks noGrp="1"/>
          </p:cNvSpPr>
          <p:nvPr>
            <p:ph idx="1"/>
          </p:nvPr>
        </p:nvSpPr>
        <p:spPr>
          <a:xfrm>
            <a:off x="838200" y="1501035"/>
            <a:ext cx="7924800" cy="5105400"/>
          </a:xfrm>
        </p:spPr>
        <p:txBody>
          <a:bodyPr>
            <a:noAutofit/>
          </a:bodyPr>
          <a:lstStyle/>
          <a:p>
            <a:r>
              <a:rPr lang="en-US" altLang="zh-CN" dirty="0"/>
              <a:t>Compile and run like this:</a:t>
            </a:r>
          </a:p>
          <a:p>
            <a:pPr marL="628650" lvl="2" indent="-285750"/>
            <a:r>
              <a:rPr lang="en-US" altLang="zh-CN" sz="1800" dirty="0" err="1"/>
              <a:t>gcc</a:t>
            </a:r>
            <a:r>
              <a:rPr lang="en-US" altLang="zh-CN" sz="1800" dirty="0"/>
              <a:t> </a:t>
            </a:r>
            <a:r>
              <a:rPr lang="en-US" altLang="zh-CN" sz="1800" dirty="0" err="1"/>
              <a:t>milk.c</a:t>
            </a:r>
            <a:r>
              <a:rPr lang="en-US" altLang="zh-CN" sz="1800" dirty="0"/>
              <a:t> -o milk</a:t>
            </a:r>
          </a:p>
          <a:p>
            <a:pPr marL="628650" lvl="2" indent="-285750"/>
            <a:r>
              <a:rPr lang="hr-HR" altLang="zh-CN" sz="1800" dirty="0"/>
              <a:t>./</a:t>
            </a:r>
            <a:r>
              <a:rPr lang="en-US" altLang="zh-CN" sz="1800" dirty="0"/>
              <a:t>milk</a:t>
            </a:r>
            <a:endParaRPr lang="en-US" altLang="zh-CN" sz="2400" dirty="0"/>
          </a:p>
          <a:p>
            <a:r>
              <a:rPr lang="en-US" altLang="zh-CN" dirty="0"/>
              <a:t>Result: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3"/>
          <a:stretch>
            <a:fillRect/>
          </a:stretch>
        </p:blipFill>
        <p:spPr>
          <a:xfrm>
            <a:off x="2304425" y="3351723"/>
            <a:ext cx="7286625" cy="1247775"/>
          </a:xfrm>
          <a:prstGeom prst="rect">
            <a:avLst/>
          </a:prstGeom>
        </p:spPr>
      </p:pic>
      <p:pic>
        <p:nvPicPr>
          <p:cNvPr id="5" name="图片 4"/>
          <p:cNvPicPr>
            <a:picLocks noChangeAspect="1"/>
          </p:cNvPicPr>
          <p:nvPr/>
        </p:nvPicPr>
        <p:blipFill>
          <a:blip r:embed="rId4"/>
          <a:stretch>
            <a:fillRect/>
          </a:stretch>
        </p:blipFill>
        <p:spPr>
          <a:xfrm>
            <a:off x="2298883" y="4834150"/>
            <a:ext cx="7292167" cy="1648834"/>
          </a:xfrm>
          <a:prstGeom prst="rect">
            <a:avLst/>
          </a:prstGeom>
        </p:spPr>
      </p:pic>
      <p:sp>
        <p:nvSpPr>
          <p:cNvPr id="6" name="矩形 5"/>
          <p:cNvSpPr/>
          <p:nvPr/>
        </p:nvSpPr>
        <p:spPr>
          <a:xfrm>
            <a:off x="6333993" y="6526852"/>
            <a:ext cx="6096000" cy="307777"/>
          </a:xfrm>
          <a:prstGeom prst="rect">
            <a:avLst/>
          </a:prstGeom>
        </p:spPr>
        <p:txBody>
          <a:bodyPr>
            <a:spAutoFit/>
          </a:bodyPr>
          <a:lstStyle/>
          <a:p>
            <a:r>
              <a:rPr lang="en-US" altLang="zh-CN" sz="1400" dirty="0">
                <a:hlinkClick r:id="rId5"/>
              </a:rPr>
              <a:t>http://www.cse.cuhk.edu.hk/~ericlo/teaching/os/lab/7-IPC2/race_con.html</a:t>
            </a:r>
            <a:endParaRPr lang="zh-CN" altLang="en-US" sz="1400" dirty="0"/>
          </a:p>
        </p:txBody>
      </p:sp>
    </p:spTree>
    <p:extLst>
      <p:ext uri="{BB962C8B-B14F-4D97-AF65-F5344CB8AC3E}">
        <p14:creationId xmlns:p14="http://schemas.microsoft.com/office/powerpoint/2010/main" val="26275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too much milk problem</a:t>
            </a:r>
            <a:endParaRPr lang="zh-CN" altLang="en-US" dirty="0"/>
          </a:p>
        </p:txBody>
      </p:sp>
      <p:sp>
        <p:nvSpPr>
          <p:cNvPr id="3" name="内容占位符 2"/>
          <p:cNvSpPr>
            <a:spLocks noGrp="1"/>
          </p:cNvSpPr>
          <p:nvPr>
            <p:ph idx="1"/>
          </p:nvPr>
        </p:nvSpPr>
        <p:spPr/>
        <p:txBody>
          <a:bodyPr/>
          <a:lstStyle/>
          <a:p>
            <a:r>
              <a:rPr lang="en-US" altLang="zh-CN" sz="2400" dirty="0"/>
              <a:t>mom</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r>
              <a:rPr lang="zh-CN" altLang="en-US" sz="2400" dirty="0"/>
              <a:t>                                                       </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dirty="0"/>
          </a:p>
        </p:txBody>
      </p:sp>
      <p:sp>
        <p:nvSpPr>
          <p:cNvPr id="4" name="矩形 3"/>
          <p:cNvSpPr/>
          <p:nvPr/>
        </p:nvSpPr>
        <p:spPr>
          <a:xfrm>
            <a:off x="6333993" y="6526852"/>
            <a:ext cx="6096000" cy="307777"/>
          </a:xfrm>
          <a:prstGeom prst="rect">
            <a:avLst/>
          </a:prstGeom>
        </p:spPr>
        <p:txBody>
          <a:bodyPr>
            <a:spAutoFit/>
          </a:bodyPr>
          <a:lstStyle/>
          <a:p>
            <a:r>
              <a:rPr lang="en-US" altLang="zh-CN" sz="1400" dirty="0">
                <a:hlinkClick r:id="rId3"/>
              </a:rPr>
              <a:t>http://www.cse.cuhk.edu.hk/~ericlo/teaching/os/lab/7-IPC2/race_con.html</a:t>
            </a:r>
            <a:endParaRPr lang="zh-CN" altLang="en-US" sz="1400" dirty="0"/>
          </a:p>
        </p:txBody>
      </p:sp>
      <p:pic>
        <p:nvPicPr>
          <p:cNvPr id="5" name="图片 4">
            <a:extLst>
              <a:ext uri="{FF2B5EF4-FFF2-40B4-BE49-F238E27FC236}">
                <a16:creationId xmlns:a16="http://schemas.microsoft.com/office/drawing/2014/main" id="{C28F32D6-8760-4441-8049-B99C23484E12}"/>
              </a:ext>
            </a:extLst>
          </p:cNvPr>
          <p:cNvPicPr>
            <a:picLocks noChangeAspect="1"/>
          </p:cNvPicPr>
          <p:nvPr/>
        </p:nvPicPr>
        <p:blipFill>
          <a:blip r:embed="rId4"/>
          <a:stretch>
            <a:fillRect/>
          </a:stretch>
        </p:blipFill>
        <p:spPr>
          <a:xfrm>
            <a:off x="2224200" y="1933101"/>
            <a:ext cx="8069956" cy="4351338"/>
          </a:xfrm>
          <a:prstGeom prst="rect">
            <a:avLst/>
          </a:prstGeom>
        </p:spPr>
      </p:pic>
    </p:spTree>
    <p:extLst>
      <p:ext uri="{BB962C8B-B14F-4D97-AF65-F5344CB8AC3E}">
        <p14:creationId xmlns:p14="http://schemas.microsoft.com/office/powerpoint/2010/main" val="390119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Busy Waiting</a:t>
            </a:r>
            <a:endParaRPr lang="zh-CN" altLang="en-US" dirty="0"/>
          </a:p>
        </p:txBody>
      </p:sp>
      <p:sp>
        <p:nvSpPr>
          <p:cNvPr id="3" name="内容占位符 2"/>
          <p:cNvSpPr>
            <a:spLocks noGrp="1"/>
          </p:cNvSpPr>
          <p:nvPr>
            <p:ph idx="1"/>
          </p:nvPr>
        </p:nvSpPr>
        <p:spPr/>
        <p:txBody>
          <a:bodyPr/>
          <a:lstStyle/>
          <a:p>
            <a:pPr marL="228600" lvl="1">
              <a:spcBef>
                <a:spcPts val="1000"/>
              </a:spcBef>
            </a:pPr>
            <a:r>
              <a:rPr lang="en-US" altLang="zh-CN" dirty="0"/>
              <a:t>Loop on yet another shared object </a:t>
            </a:r>
            <a:r>
              <a:rPr lang="en-US" altLang="zh-CN" b="1" i="1" dirty="0"/>
              <a:t>turn</a:t>
            </a:r>
            <a:r>
              <a:rPr lang="en-US" altLang="zh-CN" dirty="0"/>
              <a:t> to detect the status of other processes</a:t>
            </a:r>
          </a:p>
          <a:p>
            <a:pPr marL="228600" lvl="1">
              <a:spcBef>
                <a:spcPts val="1000"/>
              </a:spcBef>
            </a:pPr>
            <a:r>
              <a:rPr lang="en-US" altLang="zh-CN" dirty="0"/>
              <a:t>Example: </a:t>
            </a:r>
            <a:r>
              <a:rPr lang="en-US" altLang="zh-CN" dirty="0" err="1"/>
              <a:t>spin_lock</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982533" y="2968752"/>
            <a:ext cx="8295323" cy="3649462"/>
          </a:xfrm>
          <a:prstGeom prst="rect">
            <a:avLst/>
          </a:prstGeom>
        </p:spPr>
      </p:pic>
    </p:spTree>
    <p:extLst>
      <p:ext uri="{BB962C8B-B14F-4D97-AF65-F5344CB8AC3E}">
        <p14:creationId xmlns:p14="http://schemas.microsoft.com/office/powerpoint/2010/main" val="248748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r>
              <a:rPr lang="en-US" altLang="zh-CN" dirty="0"/>
              <a:t>How to fix </a:t>
            </a:r>
            <a:r>
              <a:rPr lang="en-US" altLang="zh-CN" b="1" dirty="0"/>
              <a:t>the too much milk problem </a:t>
            </a:r>
            <a:r>
              <a:rPr lang="en-US" altLang="zh-CN" dirty="0"/>
              <a:t>by busy waiting?</a:t>
            </a:r>
          </a:p>
          <a:p>
            <a:pPr marL="0" indent="0">
              <a:buNone/>
            </a:pPr>
            <a:r>
              <a:rPr lang="en-US" altLang="zh-CN" dirty="0"/>
              <a:t>  (Hint: you could use </a:t>
            </a:r>
            <a:r>
              <a:rPr lang="en-US" altLang="zh-CN" dirty="0" err="1"/>
              <a:t>pthread_spin_lock</a:t>
            </a:r>
            <a:r>
              <a:rPr lang="en-US" altLang="zh-CN" dirty="0"/>
              <a:t>)</a:t>
            </a:r>
            <a:endParaRPr lang="zh-CN" altLang="en-US" dirty="0"/>
          </a:p>
        </p:txBody>
      </p:sp>
    </p:spTree>
    <p:extLst>
      <p:ext uri="{BB962C8B-B14F-4D97-AF65-F5344CB8AC3E}">
        <p14:creationId xmlns:p14="http://schemas.microsoft.com/office/powerpoint/2010/main" val="6937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Pthread_spin_lock</a:t>
            </a:r>
            <a:r>
              <a:rPr lang="en-US" altLang="zh-CN" dirty="0"/>
              <a:t> API</a:t>
            </a:r>
            <a:endParaRPr lang="zh-CN" altLang="en-US" dirty="0"/>
          </a:p>
        </p:txBody>
      </p:sp>
      <p:sp>
        <p:nvSpPr>
          <p:cNvPr id="3" name="内容占位符 2"/>
          <p:cNvSpPr>
            <a:spLocks noGrp="1"/>
          </p:cNvSpPr>
          <p:nvPr>
            <p:ph idx="1"/>
          </p:nvPr>
        </p:nvSpPr>
        <p:spPr/>
        <p:txBody>
          <a:bodyPr/>
          <a:lstStyle/>
          <a:p>
            <a:r>
              <a:rPr lang="en-US" altLang="zh-CN" dirty="0"/>
              <a:t>int </a:t>
            </a:r>
            <a:r>
              <a:rPr lang="en-US" altLang="zh-CN" dirty="0" err="1"/>
              <a:t>pthread_spin_init</a:t>
            </a:r>
            <a:r>
              <a:rPr lang="en-US" altLang="zh-CN" dirty="0"/>
              <a:t> (</a:t>
            </a:r>
            <a:r>
              <a:rPr lang="en-US" altLang="zh-CN" dirty="0" err="1"/>
              <a:t>pthread_spinlock_t</a:t>
            </a:r>
            <a:r>
              <a:rPr lang="en-US" altLang="zh-CN" dirty="0"/>
              <a:t> *, int);</a:t>
            </a:r>
          </a:p>
          <a:p>
            <a:r>
              <a:rPr lang="en-US" altLang="zh-CN" dirty="0"/>
              <a:t>int </a:t>
            </a:r>
            <a:r>
              <a:rPr lang="en-US" altLang="zh-CN" dirty="0" err="1"/>
              <a:t>pthread_spin_lock</a:t>
            </a:r>
            <a:r>
              <a:rPr lang="en-US" altLang="zh-CN" dirty="0"/>
              <a:t>(</a:t>
            </a:r>
            <a:r>
              <a:rPr lang="en-US" altLang="zh-CN" dirty="0" err="1"/>
              <a:t>pthread_spinlock_t</a:t>
            </a:r>
            <a:r>
              <a:rPr lang="en-US" altLang="zh-CN" dirty="0"/>
              <a:t> *)</a:t>
            </a:r>
          </a:p>
          <a:p>
            <a:r>
              <a:rPr lang="en-US" altLang="zh-CN" dirty="0"/>
              <a:t>int </a:t>
            </a:r>
            <a:r>
              <a:rPr lang="en-US" altLang="zh-CN" dirty="0" err="1"/>
              <a:t>pthread_spin_unlock</a:t>
            </a:r>
            <a:r>
              <a:rPr lang="en-US" altLang="zh-CN" dirty="0"/>
              <a:t>(</a:t>
            </a:r>
            <a:r>
              <a:rPr lang="en-US" altLang="zh-CN" dirty="0" err="1"/>
              <a:t>pthread_spinlock_t</a:t>
            </a:r>
            <a:r>
              <a:rPr lang="en-US" altLang="zh-CN" dirty="0"/>
              <a:t> *)</a:t>
            </a:r>
            <a:endParaRPr lang="zh-CN" altLang="en-US" dirty="0"/>
          </a:p>
        </p:txBody>
      </p:sp>
    </p:spTree>
    <p:extLst>
      <p:ext uri="{BB962C8B-B14F-4D97-AF65-F5344CB8AC3E}">
        <p14:creationId xmlns:p14="http://schemas.microsoft.com/office/powerpoint/2010/main" val="3492353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1548</Words>
  <Application>Microsoft Office PowerPoint</Application>
  <PresentationFormat>宽屏</PresentationFormat>
  <Paragraphs>259</Paragraphs>
  <Slides>30</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Wingdings</vt:lpstr>
      <vt:lpstr>Office 主题​​</vt:lpstr>
      <vt:lpstr>CS302 Operating System Lab 5 Mutual Exclusion </vt:lpstr>
      <vt:lpstr>Race Condition</vt:lpstr>
      <vt:lpstr>The too much milk problem</vt:lpstr>
      <vt:lpstr>The too much milk problem</vt:lpstr>
      <vt:lpstr>The too much milk problem</vt:lpstr>
      <vt:lpstr>The too much milk problem</vt:lpstr>
      <vt:lpstr>Busy Waiting</vt:lpstr>
      <vt:lpstr>Practice</vt:lpstr>
      <vt:lpstr>Pthread_spin_lock API</vt:lpstr>
      <vt:lpstr>Sleep Waiting</vt:lpstr>
      <vt:lpstr>Practice</vt:lpstr>
      <vt:lpstr>Pthread_mutex_lock API</vt:lpstr>
      <vt:lpstr>Spin_lock vs Mutex</vt:lpstr>
      <vt:lpstr>Better way</vt:lpstr>
      <vt:lpstr>Semaphores</vt:lpstr>
      <vt:lpstr>Semaphores</vt:lpstr>
      <vt:lpstr>Mutual Exclusion using Semaphores</vt:lpstr>
      <vt:lpstr>Semaphore API in Linux</vt:lpstr>
      <vt:lpstr>Practice</vt:lpstr>
      <vt:lpstr>Mutex vs Semaphore</vt:lpstr>
      <vt:lpstr>Your home has new problem</vt:lpstr>
      <vt:lpstr>Condition variable</vt:lpstr>
      <vt:lpstr>Pthread_cond API</vt:lpstr>
      <vt:lpstr>Solution</vt:lpstr>
      <vt:lpstr>Three typical problem</vt:lpstr>
      <vt:lpstr>Producers and Consumers</vt:lpstr>
      <vt:lpstr>Producers and Consumers</vt:lpstr>
      <vt:lpstr>Readers-Writers Problem</vt:lpstr>
      <vt:lpstr>Scenarios: </vt:lpstr>
      <vt:lpstr>Assignment: Readers-Writers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Operating System Lab 6 Mutual Exclusion </dc:title>
  <dc:creator>ZHANG shiqi</dc:creator>
  <cp:lastModifiedBy>sy</cp:lastModifiedBy>
  <cp:revision>66</cp:revision>
  <dcterms:created xsi:type="dcterms:W3CDTF">2019-04-02T12:54:44Z</dcterms:created>
  <dcterms:modified xsi:type="dcterms:W3CDTF">2020-03-26T03:22:44Z</dcterms:modified>
</cp:coreProperties>
</file>