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80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417" autoAdjust="0"/>
  </p:normalViewPr>
  <p:slideViewPr>
    <p:cSldViewPr snapToGrid="0">
      <p:cViewPr varScale="1">
        <p:scale>
          <a:sx n="57" d="100"/>
          <a:sy n="57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527B3-376F-465F-A717-CE897BFC3294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66784-8384-4CE1-AA9D-21A77132F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6784-8384-4CE1-AA9D-21A77132F2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7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6784-8384-4CE1-AA9D-21A77132F2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8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6784-8384-4CE1-AA9D-21A77132F2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6784-8384-4CE1-AA9D-21A77132F2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2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6784-8384-4CE1-AA9D-21A77132F2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2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6784-8384-4CE1-AA9D-21A77132F2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9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6784-8384-4CE1-AA9D-21A77132F2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7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6784-8384-4CE1-AA9D-21A77132F2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38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66784-8384-4CE1-AA9D-21A77132F2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7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1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4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7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6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9D05B-B48C-47DC-86B9-C884AFEFC44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F506-E6E9-44E5-987D-B695B3DDD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8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371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CS302</a:t>
            </a:r>
            <a:br>
              <a:rPr lang="en-US" altLang="zh-CN" dirty="0"/>
            </a:br>
            <a:r>
              <a:rPr lang="en-US" altLang="zh-CN" dirty="0"/>
              <a:t>Operating System</a:t>
            </a:r>
            <a:br>
              <a:rPr lang="en-US" altLang="zh-CN" dirty="0"/>
            </a:br>
            <a:r>
              <a:rPr lang="en-US" altLang="zh-CN" dirty="0"/>
              <a:t>Lab 7</a:t>
            </a:r>
            <a:br>
              <a:rPr lang="en-US" altLang="zh-CN" dirty="0"/>
            </a:br>
            <a:r>
              <a:rPr lang="en-US" altLang="zh-CN" dirty="0"/>
              <a:t>Synchronization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9110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2800" dirty="0" err="1">
                <a:ea typeface="Gill Sans" charset="0"/>
              </a:rPr>
              <a:t>Xinxun</a:t>
            </a:r>
            <a:r>
              <a:rPr lang="en-US" altLang="en-US" sz="2800" dirty="0">
                <a:ea typeface="Gill Sans" charset="0"/>
              </a:rPr>
              <a:t> Zeng</a:t>
            </a:r>
          </a:p>
          <a:p>
            <a:endParaRPr lang="zh-CN" alt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95500" y="49911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endParaRPr lang="en-US" altLang="en-US" dirty="0">
              <a:ea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9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C68B9-7338-4AC6-961A-70BD4D7F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Checking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235F161-7F67-4921-A360-837511C33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521702"/>
              </p:ext>
            </p:extLst>
          </p:nvPr>
        </p:nvGraphicFramePr>
        <p:xfrm>
          <a:off x="838200" y="1825625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456989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990056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3412193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7867689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13774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218246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094599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35897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454565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7255626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4671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0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5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6401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14BFB77-2206-4B64-8546-13A3C879FAD4}"/>
              </a:ext>
            </a:extLst>
          </p:cNvPr>
          <p:cNvSpPr/>
          <p:nvPr/>
        </p:nvSpPr>
        <p:spPr>
          <a:xfrm>
            <a:off x="5539748" y="4836194"/>
            <a:ext cx="933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C54BC-0473-40DF-BA61-EA26610E50A6}"/>
              </a:ext>
            </a:extLst>
          </p:cNvPr>
          <p:cNvSpPr/>
          <p:nvPr/>
        </p:nvSpPr>
        <p:spPr>
          <a:xfrm>
            <a:off x="4493638" y="5358709"/>
            <a:ext cx="3204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P2, P4, P1, P3, P5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56A1DA0-BFAE-4497-9C8B-EAAE07C9A82D}"/>
                  </a:ext>
                </a:extLst>
              </p:cNvPr>
              <p:cNvSpPr/>
              <p:nvPr/>
            </p:nvSpPr>
            <p:spPr>
              <a:xfrm>
                <a:off x="3994773" y="5969655"/>
                <a:ext cx="402321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56A1DA0-BFAE-4497-9C8B-EAAE07C9A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73" y="5969655"/>
                <a:ext cx="4023217" cy="523220"/>
              </a:xfrm>
              <a:prstGeom prst="rect">
                <a:avLst/>
              </a:prstGeom>
              <a:blipFill>
                <a:blip r:embed="rId3"/>
                <a:stretch>
                  <a:fillRect l="-2879" t="-13953" b="-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45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11F71-8F02-42CD-87E7-48DA61E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Requesting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6076602-C296-4BC6-B445-F91A2D6B4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420191"/>
              </p:ext>
            </p:extLst>
          </p:nvPr>
        </p:nvGraphicFramePr>
        <p:xfrm>
          <a:off x="838200" y="1832500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456989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990056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3412193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7867689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13774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218246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094599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35897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454565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7255626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4671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0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5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6401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C458FC1-2EF6-4B92-9F17-878452AE8070}"/>
              </a:ext>
            </a:extLst>
          </p:cNvPr>
          <p:cNvSpPr/>
          <p:nvPr/>
        </p:nvSpPr>
        <p:spPr>
          <a:xfrm>
            <a:off x="915918" y="4930872"/>
            <a:ext cx="47500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request: P2 (1,0,2)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90099E-016B-4550-8BF4-38B6D1FED50F}"/>
              </a:ext>
            </a:extLst>
          </p:cNvPr>
          <p:cNvSpPr/>
          <p:nvPr/>
        </p:nvSpPr>
        <p:spPr>
          <a:xfrm>
            <a:off x="5731707" y="4930872"/>
            <a:ext cx="21723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&lt;Remain?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901867-0377-41FA-B1E8-5EDB26E26B4D}"/>
              </a:ext>
            </a:extLst>
          </p:cNvPr>
          <p:cNvSpPr/>
          <p:nvPr/>
        </p:nvSpPr>
        <p:spPr>
          <a:xfrm>
            <a:off x="8048808" y="4930872"/>
            <a:ext cx="22958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&lt;Max(P2)?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11F71-8F02-42CD-87E7-48DA61E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Requesting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6076602-C296-4BC6-B445-F91A2D6B4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840834"/>
              </p:ext>
            </p:extLst>
          </p:nvPr>
        </p:nvGraphicFramePr>
        <p:xfrm>
          <a:off x="838200" y="1832500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456989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990056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3412193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7867689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13774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218246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094599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35897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454565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7255626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4671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0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5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6401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C458FC1-2EF6-4B92-9F17-878452AE8070}"/>
              </a:ext>
            </a:extLst>
          </p:cNvPr>
          <p:cNvSpPr/>
          <p:nvPr/>
        </p:nvSpPr>
        <p:spPr>
          <a:xfrm>
            <a:off x="915918" y="4930872"/>
            <a:ext cx="47500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request: P2 (1,0,2)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90099E-016B-4550-8BF4-38B6D1FED50F}"/>
              </a:ext>
            </a:extLst>
          </p:cNvPr>
          <p:cNvSpPr/>
          <p:nvPr/>
        </p:nvSpPr>
        <p:spPr>
          <a:xfrm>
            <a:off x="5731707" y="4930872"/>
            <a:ext cx="21723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&lt;Remain?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901867-0377-41FA-B1E8-5EDB26E26B4D}"/>
              </a:ext>
            </a:extLst>
          </p:cNvPr>
          <p:cNvSpPr/>
          <p:nvPr/>
        </p:nvSpPr>
        <p:spPr>
          <a:xfrm>
            <a:off x="8048808" y="4930872"/>
            <a:ext cx="22958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&lt;Max(P2)?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2F1A1C-ED45-4E25-9D28-7C2DECB3A9A3}"/>
              </a:ext>
            </a:extLst>
          </p:cNvPr>
          <p:cNvSpPr/>
          <p:nvPr/>
        </p:nvSpPr>
        <p:spPr>
          <a:xfrm>
            <a:off x="915918" y="5719015"/>
            <a:ext cx="52902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assign resource for P2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11AD15-4CEC-40CA-9A3E-BC45BBBB2E57}"/>
              </a:ext>
            </a:extLst>
          </p:cNvPr>
          <p:cNvSpPr/>
          <p:nvPr/>
        </p:nvSpPr>
        <p:spPr>
          <a:xfrm>
            <a:off x="6547842" y="5719015"/>
            <a:ext cx="19976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Still safe?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4F7F60-8D55-4D46-8CF9-C40F7364593D}"/>
              </a:ext>
            </a:extLst>
          </p:cNvPr>
          <p:cNvSpPr/>
          <p:nvPr/>
        </p:nvSpPr>
        <p:spPr>
          <a:xfrm>
            <a:off x="9038698" y="5719015"/>
            <a:ext cx="1157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Safe!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03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11F71-8F02-42CD-87E7-48DA61E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Requesting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6076602-C296-4BC6-B445-F91A2D6B409B}"/>
              </a:ext>
            </a:extLst>
          </p:cNvPr>
          <p:cNvGraphicFramePr>
            <a:graphicFrameLocks/>
          </p:cNvGraphicFramePr>
          <p:nvPr/>
        </p:nvGraphicFramePr>
        <p:xfrm>
          <a:off x="838200" y="1832500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456989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990056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3412193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7867689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13774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218246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094599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35897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454565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7255626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4671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0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5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6401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C458FC1-2EF6-4B92-9F17-878452AE8070}"/>
              </a:ext>
            </a:extLst>
          </p:cNvPr>
          <p:cNvSpPr/>
          <p:nvPr/>
        </p:nvSpPr>
        <p:spPr>
          <a:xfrm>
            <a:off x="915918" y="4930872"/>
            <a:ext cx="47500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request: P2 (2,0,2)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901867-0377-41FA-B1E8-5EDB26E26B4D}"/>
              </a:ext>
            </a:extLst>
          </p:cNvPr>
          <p:cNvSpPr/>
          <p:nvPr/>
        </p:nvSpPr>
        <p:spPr>
          <a:xfrm>
            <a:off x="5878793" y="4930872"/>
            <a:ext cx="27302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&lt;Max</a:t>
            </a:r>
            <a:r>
              <a:rPr lang="en-US" altLang="zh-CN" sz="3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(P2)? </a:t>
            </a:r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37284E-CA75-4013-B42C-FF53761675CB}"/>
              </a:ext>
            </a:extLst>
          </p:cNvPr>
          <p:cNvSpPr/>
          <p:nvPr/>
        </p:nvSpPr>
        <p:spPr>
          <a:xfrm>
            <a:off x="915918" y="5577203"/>
            <a:ext cx="47500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request: P5 (4,0,0)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F132B1-AB1F-4149-9D1D-E56C1D31B723}"/>
              </a:ext>
            </a:extLst>
          </p:cNvPr>
          <p:cNvSpPr/>
          <p:nvPr/>
        </p:nvSpPr>
        <p:spPr>
          <a:xfrm>
            <a:off x="5940508" y="5577203"/>
            <a:ext cx="2606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&lt;Remain? ×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1EABC3-ECA8-4280-84C7-DC2B79D73AEF}"/>
              </a:ext>
            </a:extLst>
          </p:cNvPr>
          <p:cNvSpPr/>
          <p:nvPr/>
        </p:nvSpPr>
        <p:spPr>
          <a:xfrm>
            <a:off x="915918" y="6169709"/>
            <a:ext cx="4750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request: P1 (3,3,2)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B5040A-0062-418D-A49A-5E26FDE4800D}"/>
              </a:ext>
            </a:extLst>
          </p:cNvPr>
          <p:cNvSpPr/>
          <p:nvPr/>
        </p:nvSpPr>
        <p:spPr>
          <a:xfrm>
            <a:off x="6027875" y="6169709"/>
            <a:ext cx="24320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Still safe? ×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3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5AA7-0FDA-453F-BC6D-498260D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Dining Philosophers with Banker’s Algorithm</a:t>
            </a:r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6E87B2D-1C2A-420C-ADDE-F8EA33BE8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840318"/>
              </p:ext>
            </p:extLst>
          </p:nvPr>
        </p:nvGraphicFramePr>
        <p:xfrm>
          <a:off x="838200" y="1832500"/>
          <a:ext cx="105156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456989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990056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3412193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7867689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13774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218246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094599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635897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454565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7255626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4671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0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6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6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8BCFB-C21A-401C-8476-D0027529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Assignment: Banker’s Algorithm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76482-75C5-4CBC-A0DC-BED71DA0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You are asked to implement a Banker’s Algorithm, your code will be judged by standard test case. </a:t>
            </a:r>
          </a:p>
          <a:p>
            <a:r>
              <a:rPr lang="en-US" sz="2400" dirty="0"/>
              <a:t>language: C++, you are free to use all STL</a:t>
            </a:r>
          </a:p>
          <a:p>
            <a:r>
              <a:rPr lang="en-US" sz="2400" dirty="0"/>
              <a:t>Input: </a:t>
            </a:r>
          </a:p>
          <a:p>
            <a:pPr lvl="1"/>
            <a:r>
              <a:rPr lang="en-US" sz="2000" dirty="0"/>
              <a:t>First line is </a:t>
            </a:r>
            <a:r>
              <a:rPr lang="en-US" sz="2000" dirty="0">
                <a:solidFill>
                  <a:srgbClr val="FF0000"/>
                </a:solidFill>
              </a:rPr>
              <a:t>an integer r</a:t>
            </a:r>
            <a:r>
              <a:rPr lang="en-US" sz="2000" dirty="0"/>
              <a:t>, which is the number of resource types. </a:t>
            </a:r>
          </a:p>
          <a:p>
            <a:pPr lvl="1"/>
            <a:r>
              <a:rPr lang="en-US" sz="2000" dirty="0"/>
              <a:t>The second line will be </a:t>
            </a:r>
            <a:r>
              <a:rPr lang="en-US" sz="2000" dirty="0">
                <a:solidFill>
                  <a:srgbClr val="FF0000"/>
                </a:solidFill>
              </a:rPr>
              <a:t>r integers</a:t>
            </a:r>
            <a:r>
              <a:rPr lang="en-US" sz="2000" dirty="0"/>
              <a:t>, which are the maximum quantity of each resource. </a:t>
            </a:r>
          </a:p>
          <a:p>
            <a:pPr lvl="1"/>
            <a:r>
              <a:rPr lang="en-US" sz="2000" dirty="0"/>
              <a:t>Then will be following a list of commands. The commands are in three form: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New process registering, such as “</a:t>
            </a:r>
            <a:r>
              <a:rPr lang="en-US" dirty="0">
                <a:solidFill>
                  <a:srgbClr val="FF0000"/>
                </a:solidFill>
              </a:rPr>
              <a:t>1678 new 6 5 0 7</a:t>
            </a:r>
            <a:r>
              <a:rPr lang="en-US" dirty="0"/>
              <a:t>”, means process 1678 is a new process, whose maximum need of each resource is 6 5 0 7 (assume r is 4)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Resource requesting, such as “</a:t>
            </a:r>
            <a:r>
              <a:rPr lang="en-US" dirty="0">
                <a:solidFill>
                  <a:srgbClr val="FF0000"/>
                </a:solidFill>
              </a:rPr>
              <a:t>233 request 0 4 5 3</a:t>
            </a:r>
            <a:r>
              <a:rPr lang="en-US" dirty="0"/>
              <a:t>”, means process 233 is an old process, it request more resource, the need of each resource is 0 4 5 3.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Process termination, such as “</a:t>
            </a:r>
            <a:r>
              <a:rPr lang="en-US" dirty="0">
                <a:solidFill>
                  <a:srgbClr val="FF0000"/>
                </a:solidFill>
              </a:rPr>
              <a:t>233 terminate</a:t>
            </a:r>
            <a:r>
              <a:rPr lang="en-US" dirty="0"/>
              <a:t>”, means process 233 terminate and return all resources it holding.</a:t>
            </a:r>
          </a:p>
          <a:p>
            <a:r>
              <a:rPr lang="en-US" sz="2400" dirty="0"/>
              <a:t>Output:</a:t>
            </a:r>
          </a:p>
          <a:p>
            <a:pPr lvl="1"/>
            <a:r>
              <a:rPr lang="en-US" sz="2000" dirty="0"/>
              <a:t>For each command, output “</a:t>
            </a:r>
            <a:r>
              <a:rPr lang="en-US" sz="2000" dirty="0">
                <a:solidFill>
                  <a:srgbClr val="FF0000"/>
                </a:solidFill>
              </a:rPr>
              <a:t>OK</a:t>
            </a:r>
            <a:r>
              <a:rPr lang="en-US" sz="2000" dirty="0"/>
              <a:t>” or “</a:t>
            </a:r>
            <a:r>
              <a:rPr lang="en-US" sz="2000" dirty="0">
                <a:solidFill>
                  <a:srgbClr val="FF0000"/>
                </a:solidFill>
              </a:rPr>
              <a:t>NOT OK</a:t>
            </a:r>
            <a:r>
              <a:rPr lang="en-US" sz="2000" dirty="0"/>
              <a:t>” to determine if the command can execute. If OK, </a:t>
            </a:r>
            <a:r>
              <a:rPr lang="en-US" sz="2000" dirty="0">
                <a:solidFill>
                  <a:srgbClr val="FF0000"/>
                </a:solidFill>
              </a:rPr>
              <a:t>execute the command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93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D063-D3C0-41DF-AC45-4A9D4887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Sample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79544-675D-4B15-ADF5-899B4FA5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0044" cy="4351338"/>
          </a:xfrm>
        </p:spPr>
        <p:txBody>
          <a:bodyPr>
            <a:normAutofit/>
          </a:bodyPr>
          <a:lstStyle/>
          <a:p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3</a:t>
            </a:r>
          </a:p>
          <a:p>
            <a:pPr marL="457200" lvl="1" indent="0">
              <a:buNone/>
            </a:pPr>
            <a:r>
              <a:rPr lang="en-US" dirty="0"/>
              <a:t>4 2 3</a:t>
            </a:r>
          </a:p>
          <a:p>
            <a:pPr marL="457200" lvl="1" indent="0">
              <a:buNone/>
            </a:pPr>
            <a:r>
              <a:rPr lang="en-US" dirty="0"/>
              <a:t>233 new 1 2 3</a:t>
            </a:r>
          </a:p>
          <a:p>
            <a:pPr marL="457200" lvl="1" indent="0">
              <a:buNone/>
            </a:pPr>
            <a:r>
              <a:rPr lang="en-US" dirty="0"/>
              <a:t>888 new 4 3 3</a:t>
            </a:r>
          </a:p>
          <a:p>
            <a:pPr marL="457200" lvl="1" indent="0">
              <a:buNone/>
            </a:pPr>
            <a:r>
              <a:rPr lang="en-US" dirty="0"/>
              <a:t>777 new 4 2 3</a:t>
            </a:r>
          </a:p>
          <a:p>
            <a:pPr marL="457200" lvl="1" indent="0">
              <a:buNone/>
            </a:pPr>
            <a:r>
              <a:rPr lang="en-US" dirty="0"/>
              <a:t>233 request 1 2 0</a:t>
            </a:r>
          </a:p>
          <a:p>
            <a:pPr marL="457200" lvl="1" indent="0">
              <a:buNone/>
            </a:pPr>
            <a:r>
              <a:rPr lang="en-US" dirty="0"/>
              <a:t>777 request 0 0 4</a:t>
            </a:r>
          </a:p>
          <a:p>
            <a:pPr marL="457200" lvl="1" indent="0">
              <a:buNone/>
            </a:pPr>
            <a:r>
              <a:rPr lang="en-US" dirty="0"/>
              <a:t>777 request 0 0 3</a:t>
            </a:r>
          </a:p>
          <a:p>
            <a:pPr marL="457200" lvl="1" indent="0">
              <a:buNone/>
            </a:pPr>
            <a:r>
              <a:rPr lang="en-US" dirty="0"/>
              <a:t>233 terminate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0A86C5E-D007-4B3F-B6D1-55F8F7F00AD9}"/>
              </a:ext>
            </a:extLst>
          </p:cNvPr>
          <p:cNvSpPr txBox="1">
            <a:spLocks/>
          </p:cNvSpPr>
          <p:nvPr/>
        </p:nvSpPr>
        <p:spPr>
          <a:xfrm>
            <a:off x="5107692" y="1825625"/>
            <a:ext cx="350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OK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NOT OK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OK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OK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NOT OK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NOT OK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OK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7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E4F2-43B1-4EE0-AF9F-571D1F7E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Deal with </a:t>
            </a:r>
            <a:r>
              <a:rPr lang="en-US" altLang="zh-CN" dirty="0"/>
              <a:t>d</a:t>
            </a:r>
            <a:r>
              <a:rPr lang="en-US" dirty="0"/>
              <a:t>eadlock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D153C-1C2C-43B7-ABEF-310DB64B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use a protocol to </a:t>
            </a:r>
            <a:r>
              <a:rPr lang="en-US" b="1" dirty="0">
                <a:solidFill>
                  <a:srgbClr val="FF0000"/>
                </a:solidFill>
              </a:rPr>
              <a:t>prevent </a:t>
            </a:r>
            <a:r>
              <a:rPr lang="en-US" dirty="0"/>
              <a:t>or</a:t>
            </a:r>
            <a:r>
              <a:rPr lang="en-US" b="1" dirty="0">
                <a:solidFill>
                  <a:srgbClr val="FF0000"/>
                </a:solidFill>
              </a:rPr>
              <a:t> avoid</a:t>
            </a:r>
            <a:r>
              <a:rPr lang="en-US" dirty="0"/>
              <a:t> deadlocks, ensuring that the system will never enter a deadlocked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We can allow the system to enter a deadlocked state, </a:t>
            </a:r>
            <a:r>
              <a:rPr lang="en-US" b="1" dirty="0">
                <a:solidFill>
                  <a:srgbClr val="FF0000"/>
                </a:solidFill>
              </a:rPr>
              <a:t>detect it, and recover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We can </a:t>
            </a:r>
            <a:r>
              <a:rPr lang="en-US" b="1" dirty="0">
                <a:solidFill>
                  <a:srgbClr val="FF0000"/>
                </a:solidFill>
              </a:rPr>
              <a:t>ignore</a:t>
            </a:r>
            <a:r>
              <a:rPr lang="en-US" dirty="0"/>
              <a:t> the problem altogether and pretend that deadlocks never occur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2258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495" y="530086"/>
            <a:ext cx="856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oper Black" panose="0208090404030B020404" pitchFamily="18" charset="0"/>
                <a:ea typeface="Kozuka Gothic Pr6N B" panose="020B0800000000000000" pitchFamily="34" charset="-128"/>
                <a:cs typeface="DejaVu Sans Mono" panose="020B0609030804020204" pitchFamily="49" charset="0"/>
              </a:rPr>
              <a:t>Other alternative way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5495" y="1580573"/>
            <a:ext cx="9234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Source Sans Pro" panose="020B0503030403020204" pitchFamily="34" charset="0"/>
              </a:rPr>
              <a:t>Setting grab order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Source Sans Pro" panose="020B0503030403020204" pitchFamily="34" charset="0"/>
              </a:rPr>
              <a:t>Odd number philosopher first take left and then right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Source Sans Pro" panose="020B0503030403020204" pitchFamily="34" charset="0"/>
              </a:rPr>
              <a:t>Even number philosopher first take right and then left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Source Sans Pro" panose="020B0503030403020204" pitchFamily="34" charset="0"/>
              </a:rPr>
              <a:t>Allow at most 4 philosopher take the left chopsticks at the same time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Source Sans Pro" panose="020B0503030403020204" pitchFamily="34" charset="0"/>
              </a:rPr>
              <a:t>Add a semaphore to monitor this behavior</a:t>
            </a:r>
          </a:p>
        </p:txBody>
      </p:sp>
    </p:spTree>
    <p:extLst>
      <p:ext uri="{BB962C8B-B14F-4D97-AF65-F5344CB8AC3E}">
        <p14:creationId xmlns:p14="http://schemas.microsoft.com/office/powerpoint/2010/main" val="145871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A27E8-6BF7-4F8C-B279-2697C796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58B49-D777-45E1-8375-E382CB67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5"/>
            <a:ext cx="10515600" cy="4351338"/>
          </a:xfrm>
        </p:spPr>
        <p:txBody>
          <a:bodyPr/>
          <a:lstStyle/>
          <a:p>
            <a:r>
              <a:rPr lang="en-US" dirty="0"/>
              <a:t>Break the one of the requirement of deadlock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C851C6-532A-4AA0-8BA5-427E9E12F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3394"/>
            <a:ext cx="8283351" cy="48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7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CE739-6003-4501-8DAD-4D99B2D7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B0D9D-4321-4B85-B3F4-3A4E603E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Resource-Allocation-Graph Algorithm</a:t>
            </a:r>
          </a:p>
          <a:p>
            <a:r>
              <a:rPr lang="en-US" dirty="0"/>
              <a:t>Banker’s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1912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BF21D-36FD-4A0E-BBB6-8AB1ADEB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Resource-Allocation-Graph Algorithm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C05E4-506E-4A1A-A721-81B6074A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30" y="1966304"/>
            <a:ext cx="3440914" cy="3440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02CBAA-71D0-423E-A197-F359EAD97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566" y="3981647"/>
            <a:ext cx="2689070" cy="26294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7A8016-D6E0-411A-A93E-955BBEB9E243}"/>
              </a:ext>
            </a:extLst>
          </p:cNvPr>
          <p:cNvSpPr/>
          <p:nvPr/>
        </p:nvSpPr>
        <p:spPr>
          <a:xfrm rot="19827503">
            <a:off x="604699" y="2097274"/>
            <a:ext cx="1897255" cy="49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 assign to P1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BDDE91-6FC8-4F36-AB04-0C820F200796}"/>
              </a:ext>
            </a:extLst>
          </p:cNvPr>
          <p:cNvCxnSpPr/>
          <p:nvPr/>
        </p:nvCxnSpPr>
        <p:spPr>
          <a:xfrm>
            <a:off x="1701400" y="2605402"/>
            <a:ext cx="495014" cy="47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24801A1-6C58-4242-B962-0E804038558D}"/>
              </a:ext>
            </a:extLst>
          </p:cNvPr>
          <p:cNvSpPr/>
          <p:nvPr/>
        </p:nvSpPr>
        <p:spPr>
          <a:xfrm rot="1519363">
            <a:off x="4015109" y="2166895"/>
            <a:ext cx="1608794" cy="46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 request R1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EBF664-7F48-4F62-9570-6C13257B63BD}"/>
              </a:ext>
            </a:extLst>
          </p:cNvPr>
          <p:cNvCxnSpPr>
            <a:stCxn id="11" idx="2"/>
          </p:cNvCxnSpPr>
          <p:nvPr/>
        </p:nvCxnSpPr>
        <p:spPr>
          <a:xfrm flipH="1">
            <a:off x="3993889" y="2605402"/>
            <a:ext cx="727106" cy="54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625525F-47EF-46BF-B6AA-E533D1D4B4B9}"/>
              </a:ext>
            </a:extLst>
          </p:cNvPr>
          <p:cNvSpPr/>
          <p:nvPr/>
        </p:nvSpPr>
        <p:spPr>
          <a:xfrm rot="20143693">
            <a:off x="3879492" y="4845912"/>
            <a:ext cx="1929826" cy="46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 may need R2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65BBA95-2BC9-449C-B9E1-14B75676BBBF}"/>
              </a:ext>
            </a:extLst>
          </p:cNvPr>
          <p:cNvCxnSpPr/>
          <p:nvPr/>
        </p:nvCxnSpPr>
        <p:spPr>
          <a:xfrm flipH="1" flipV="1">
            <a:off x="3939483" y="4310743"/>
            <a:ext cx="781512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2695425-E978-4A69-987D-47F734E30757}"/>
              </a:ext>
            </a:extLst>
          </p:cNvPr>
          <p:cNvSpPr/>
          <p:nvPr/>
        </p:nvSpPr>
        <p:spPr>
          <a:xfrm>
            <a:off x="9529262" y="4636492"/>
            <a:ext cx="18245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Deadlock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05EB8D5-8BEB-4638-ABF6-D342C0BC1EBB}"/>
              </a:ext>
            </a:extLst>
          </p:cNvPr>
          <p:cNvGrpSpPr/>
          <p:nvPr/>
        </p:nvGrpSpPr>
        <p:grpSpPr>
          <a:xfrm>
            <a:off x="6834565" y="1332258"/>
            <a:ext cx="2689070" cy="2629489"/>
            <a:chOff x="6834565" y="1332258"/>
            <a:chExt cx="2689070" cy="262948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8C1D5C5-7E98-4218-ADE8-F2C50A879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565" y="1332258"/>
              <a:ext cx="2689070" cy="2629489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EB5435-E3C8-4C07-8DB0-1F8EC3C3C577}"/>
                </a:ext>
              </a:extLst>
            </p:cNvPr>
            <p:cNvSpPr/>
            <p:nvPr/>
          </p:nvSpPr>
          <p:spPr>
            <a:xfrm rot="2365956">
              <a:off x="8566734" y="1983096"/>
              <a:ext cx="63638" cy="113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FB199F-286D-48D6-8BAB-8383F1229B57}"/>
                </a:ext>
              </a:extLst>
            </p:cNvPr>
            <p:cNvSpPr/>
            <p:nvPr/>
          </p:nvSpPr>
          <p:spPr>
            <a:xfrm rot="2365956">
              <a:off x="8627328" y="2057054"/>
              <a:ext cx="63638" cy="113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2361F4E-2E41-4095-B987-D63E701386AC}"/>
                </a:ext>
              </a:extLst>
            </p:cNvPr>
            <p:cNvSpPr/>
            <p:nvPr/>
          </p:nvSpPr>
          <p:spPr>
            <a:xfrm rot="2365956">
              <a:off x="8695056" y="2131012"/>
              <a:ext cx="63638" cy="113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3489E22-AEA2-40A8-9C4A-AECA7E117C02}"/>
                </a:ext>
              </a:extLst>
            </p:cNvPr>
            <p:cNvSpPr/>
            <p:nvPr/>
          </p:nvSpPr>
          <p:spPr>
            <a:xfrm rot="2365956">
              <a:off x="8762785" y="2214920"/>
              <a:ext cx="63638" cy="113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531C284-0BDA-4560-8B9F-F6B6AF994623}"/>
                </a:ext>
              </a:extLst>
            </p:cNvPr>
            <p:cNvSpPr/>
            <p:nvPr/>
          </p:nvSpPr>
          <p:spPr>
            <a:xfrm rot="2365956">
              <a:off x="8834831" y="2290349"/>
              <a:ext cx="63638" cy="113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CB732F-E2D4-42C5-B345-F73ED9AE5D1C}"/>
                </a:ext>
              </a:extLst>
            </p:cNvPr>
            <p:cNvSpPr/>
            <p:nvPr/>
          </p:nvSpPr>
          <p:spPr>
            <a:xfrm rot="2365956">
              <a:off x="8909399" y="2374256"/>
              <a:ext cx="63638" cy="113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A9A06CF-1FF2-46D9-BE9E-B26CB78CAA4F}"/>
                </a:ext>
              </a:extLst>
            </p:cNvPr>
            <p:cNvSpPr/>
            <p:nvPr/>
          </p:nvSpPr>
          <p:spPr>
            <a:xfrm rot="2365956">
              <a:off x="8969993" y="2429786"/>
              <a:ext cx="63638" cy="113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0C3A4A22-0853-446C-939B-AC48483B62F9}"/>
              </a:ext>
            </a:extLst>
          </p:cNvPr>
          <p:cNvSpPr/>
          <p:nvPr/>
        </p:nvSpPr>
        <p:spPr>
          <a:xfrm>
            <a:off x="9802237" y="1831321"/>
            <a:ext cx="13885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Unsafe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F6B293-2496-4A38-BF81-DE8C6295A194}"/>
              </a:ext>
            </a:extLst>
          </p:cNvPr>
          <p:cNvSpPr/>
          <p:nvPr/>
        </p:nvSpPr>
        <p:spPr>
          <a:xfrm>
            <a:off x="1153378" y="4409932"/>
            <a:ext cx="933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8486DE1-79E4-429A-8982-6DBD9ED3A409}"/>
                  </a:ext>
                </a:extLst>
              </p:cNvPr>
              <p:cNvSpPr/>
              <p:nvPr/>
            </p:nvSpPr>
            <p:spPr>
              <a:xfrm>
                <a:off x="668607" y="5869686"/>
                <a:ext cx="5244641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40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altLang="zh-CN" sz="40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40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40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40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40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4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8486DE1-79E4-429A-8982-6DBD9ED3A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7" y="5869686"/>
                <a:ext cx="5244641" cy="707886"/>
              </a:xfrm>
              <a:prstGeom prst="rect">
                <a:avLst/>
              </a:prstGeom>
              <a:blipFill>
                <a:blip r:embed="rId5"/>
                <a:stretch>
                  <a:fillRect l="-4070" t="-18103" b="-40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70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9AC7-EB0B-4A23-A081-51B280B9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1A7DE-70C9-40ED-8DCC-7F57FDE0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Checking</a:t>
            </a:r>
          </a:p>
          <a:p>
            <a:r>
              <a:rPr lang="en-US" dirty="0"/>
              <a:t>Resource Requesting</a:t>
            </a:r>
          </a:p>
        </p:txBody>
      </p:sp>
    </p:spTree>
    <p:extLst>
      <p:ext uri="{BB962C8B-B14F-4D97-AF65-F5344CB8AC3E}">
        <p14:creationId xmlns:p14="http://schemas.microsoft.com/office/powerpoint/2010/main" val="395338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A3060-CF45-4828-A1BA-4C70137A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FAD4B-A100-4624-B5A3-9DD1BEC7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 is </a:t>
            </a:r>
            <a:r>
              <a:rPr lang="en-US" dirty="0">
                <a:solidFill>
                  <a:srgbClr val="FF0000"/>
                </a:solidFill>
              </a:rPr>
              <a:t>safe</a:t>
            </a:r>
            <a:r>
              <a:rPr lang="en-US" dirty="0"/>
              <a:t> if the system can allocate resources to each process (up to its maximum) in </a:t>
            </a:r>
            <a:r>
              <a:rPr lang="en-US" dirty="0">
                <a:solidFill>
                  <a:srgbClr val="FF0000"/>
                </a:solidFill>
              </a:rPr>
              <a:t>a safe sequence.</a:t>
            </a:r>
            <a:endParaRPr lang="en-US" dirty="0"/>
          </a:p>
          <a:p>
            <a:r>
              <a:rPr lang="en-US" dirty="0"/>
              <a:t>Assume we have 12 resources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529ED0-50D4-4708-B3D7-CA6CCD0F5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06327"/>
              </p:ext>
            </p:extLst>
          </p:nvPr>
        </p:nvGraphicFramePr>
        <p:xfrm>
          <a:off x="348476" y="3429000"/>
          <a:ext cx="36680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86">
                  <a:extLst>
                    <a:ext uri="{9D8B030D-6E8A-4147-A177-3AD203B41FA5}">
                      <a16:colId xmlns:a16="http://schemas.microsoft.com/office/drawing/2014/main" val="1098016494"/>
                    </a:ext>
                  </a:extLst>
                </a:gridCol>
                <a:gridCol w="1400878">
                  <a:extLst>
                    <a:ext uri="{9D8B030D-6E8A-4147-A177-3AD203B41FA5}">
                      <a16:colId xmlns:a16="http://schemas.microsoft.com/office/drawing/2014/main" val="681150542"/>
                    </a:ext>
                  </a:extLst>
                </a:gridCol>
                <a:gridCol w="1222682">
                  <a:extLst>
                    <a:ext uri="{9D8B030D-6E8A-4147-A177-3AD203B41FA5}">
                      <a16:colId xmlns:a16="http://schemas.microsoft.com/office/drawing/2014/main" val="3780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7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0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7568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42D6220-5A0B-4408-9EAA-781400BE6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10535"/>
              </p:ext>
            </p:extLst>
          </p:nvPr>
        </p:nvGraphicFramePr>
        <p:xfrm>
          <a:off x="4352418" y="3429000"/>
          <a:ext cx="36680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86">
                  <a:extLst>
                    <a:ext uri="{9D8B030D-6E8A-4147-A177-3AD203B41FA5}">
                      <a16:colId xmlns:a16="http://schemas.microsoft.com/office/drawing/2014/main" val="1098016494"/>
                    </a:ext>
                  </a:extLst>
                </a:gridCol>
                <a:gridCol w="1400878">
                  <a:extLst>
                    <a:ext uri="{9D8B030D-6E8A-4147-A177-3AD203B41FA5}">
                      <a16:colId xmlns:a16="http://schemas.microsoft.com/office/drawing/2014/main" val="681150542"/>
                    </a:ext>
                  </a:extLst>
                </a:gridCol>
                <a:gridCol w="1222682">
                  <a:extLst>
                    <a:ext uri="{9D8B030D-6E8A-4147-A177-3AD203B41FA5}">
                      <a16:colId xmlns:a16="http://schemas.microsoft.com/office/drawing/2014/main" val="3780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7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0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7568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0E6694A-9B1B-4DA1-8383-3A6DC660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1989"/>
              </p:ext>
            </p:extLst>
          </p:nvPr>
        </p:nvGraphicFramePr>
        <p:xfrm>
          <a:off x="8283485" y="3429000"/>
          <a:ext cx="36680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86">
                  <a:extLst>
                    <a:ext uri="{9D8B030D-6E8A-4147-A177-3AD203B41FA5}">
                      <a16:colId xmlns:a16="http://schemas.microsoft.com/office/drawing/2014/main" val="1098016494"/>
                    </a:ext>
                  </a:extLst>
                </a:gridCol>
                <a:gridCol w="1400878">
                  <a:extLst>
                    <a:ext uri="{9D8B030D-6E8A-4147-A177-3AD203B41FA5}">
                      <a16:colId xmlns:a16="http://schemas.microsoft.com/office/drawing/2014/main" val="681150542"/>
                    </a:ext>
                  </a:extLst>
                </a:gridCol>
                <a:gridCol w="1222682">
                  <a:extLst>
                    <a:ext uri="{9D8B030D-6E8A-4147-A177-3AD203B41FA5}">
                      <a16:colId xmlns:a16="http://schemas.microsoft.com/office/drawing/2014/main" val="3780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7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0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7568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1E47C0D-B270-4090-B8E7-BBAB44F2487E}"/>
              </a:ext>
            </a:extLst>
          </p:cNvPr>
          <p:cNvSpPr txBox="1"/>
          <p:nvPr/>
        </p:nvSpPr>
        <p:spPr>
          <a:xfrm>
            <a:off x="1016950" y="5913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758E48-7766-4E57-9C09-F9ACCC6D4254}"/>
              </a:ext>
            </a:extLst>
          </p:cNvPr>
          <p:cNvSpPr/>
          <p:nvPr/>
        </p:nvSpPr>
        <p:spPr>
          <a:xfrm>
            <a:off x="1691405" y="5513581"/>
            <a:ext cx="933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F40053-6412-4AA9-B206-6EC60ACC4B77}"/>
              </a:ext>
            </a:extLst>
          </p:cNvPr>
          <p:cNvSpPr/>
          <p:nvPr/>
        </p:nvSpPr>
        <p:spPr>
          <a:xfrm>
            <a:off x="5811106" y="5552440"/>
            <a:ext cx="933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E42EE3-05A5-4160-8DA1-F52DA32ADB86}"/>
              </a:ext>
            </a:extLst>
          </p:cNvPr>
          <p:cNvSpPr/>
          <p:nvPr/>
        </p:nvSpPr>
        <p:spPr>
          <a:xfrm>
            <a:off x="9423247" y="5572314"/>
            <a:ext cx="13885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nsafe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2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C6714-C689-4CBC-80F6-41C7C680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State (more example)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D742AF-96BF-4CBE-8C96-9E86AD263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78099"/>
              </p:ext>
            </p:extLst>
          </p:nvPr>
        </p:nvGraphicFramePr>
        <p:xfrm>
          <a:off x="307225" y="1916459"/>
          <a:ext cx="36680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86">
                  <a:extLst>
                    <a:ext uri="{9D8B030D-6E8A-4147-A177-3AD203B41FA5}">
                      <a16:colId xmlns:a16="http://schemas.microsoft.com/office/drawing/2014/main" val="1098016494"/>
                    </a:ext>
                  </a:extLst>
                </a:gridCol>
                <a:gridCol w="1400878">
                  <a:extLst>
                    <a:ext uri="{9D8B030D-6E8A-4147-A177-3AD203B41FA5}">
                      <a16:colId xmlns:a16="http://schemas.microsoft.com/office/drawing/2014/main" val="681150542"/>
                    </a:ext>
                  </a:extLst>
                </a:gridCol>
                <a:gridCol w="1222682">
                  <a:extLst>
                    <a:ext uri="{9D8B030D-6E8A-4147-A177-3AD203B41FA5}">
                      <a16:colId xmlns:a16="http://schemas.microsoft.com/office/drawing/2014/main" val="3780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7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0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7568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EBA1AB-DC89-44DA-813A-6F4126711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42772"/>
              </p:ext>
            </p:extLst>
          </p:nvPr>
        </p:nvGraphicFramePr>
        <p:xfrm>
          <a:off x="4276792" y="1916459"/>
          <a:ext cx="36680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86">
                  <a:extLst>
                    <a:ext uri="{9D8B030D-6E8A-4147-A177-3AD203B41FA5}">
                      <a16:colId xmlns:a16="http://schemas.microsoft.com/office/drawing/2014/main" val="1098016494"/>
                    </a:ext>
                  </a:extLst>
                </a:gridCol>
                <a:gridCol w="1400878">
                  <a:extLst>
                    <a:ext uri="{9D8B030D-6E8A-4147-A177-3AD203B41FA5}">
                      <a16:colId xmlns:a16="http://schemas.microsoft.com/office/drawing/2014/main" val="681150542"/>
                    </a:ext>
                  </a:extLst>
                </a:gridCol>
                <a:gridCol w="1222682">
                  <a:extLst>
                    <a:ext uri="{9D8B030D-6E8A-4147-A177-3AD203B41FA5}">
                      <a16:colId xmlns:a16="http://schemas.microsoft.com/office/drawing/2014/main" val="3780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7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0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7568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4180D2-6FDE-4459-AC34-05DF2CD8F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53702"/>
              </p:ext>
            </p:extLst>
          </p:nvPr>
        </p:nvGraphicFramePr>
        <p:xfrm>
          <a:off x="8242234" y="1916459"/>
          <a:ext cx="36680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86">
                  <a:extLst>
                    <a:ext uri="{9D8B030D-6E8A-4147-A177-3AD203B41FA5}">
                      <a16:colId xmlns:a16="http://schemas.microsoft.com/office/drawing/2014/main" val="1098016494"/>
                    </a:ext>
                  </a:extLst>
                </a:gridCol>
                <a:gridCol w="1400878">
                  <a:extLst>
                    <a:ext uri="{9D8B030D-6E8A-4147-A177-3AD203B41FA5}">
                      <a16:colId xmlns:a16="http://schemas.microsoft.com/office/drawing/2014/main" val="681150542"/>
                    </a:ext>
                  </a:extLst>
                </a:gridCol>
                <a:gridCol w="1222682">
                  <a:extLst>
                    <a:ext uri="{9D8B030D-6E8A-4147-A177-3AD203B41FA5}">
                      <a16:colId xmlns:a16="http://schemas.microsoft.com/office/drawing/2014/main" val="37807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7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0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7568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266A0FE-E3DC-4499-B8DD-AC2DEF2F805B}"/>
              </a:ext>
            </a:extLst>
          </p:cNvPr>
          <p:cNvSpPr txBox="1"/>
          <p:nvPr/>
        </p:nvSpPr>
        <p:spPr>
          <a:xfrm>
            <a:off x="975699" y="4401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7B146E-0DB6-4334-AB12-5F54526381BF}"/>
              </a:ext>
            </a:extLst>
          </p:cNvPr>
          <p:cNvSpPr/>
          <p:nvPr/>
        </p:nvSpPr>
        <p:spPr>
          <a:xfrm>
            <a:off x="1650154" y="4001040"/>
            <a:ext cx="933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F5BDDB-DCB1-4DEB-8906-CA60113787A5}"/>
              </a:ext>
            </a:extLst>
          </p:cNvPr>
          <p:cNvSpPr/>
          <p:nvPr/>
        </p:nvSpPr>
        <p:spPr>
          <a:xfrm>
            <a:off x="5735480" y="4039899"/>
            <a:ext cx="9332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E4B23C-9AB2-4DB1-BE96-DBD35EAFA42B}"/>
              </a:ext>
            </a:extLst>
          </p:cNvPr>
          <p:cNvSpPr/>
          <p:nvPr/>
        </p:nvSpPr>
        <p:spPr>
          <a:xfrm>
            <a:off x="9381996" y="4059773"/>
            <a:ext cx="13885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nsafe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17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986</Words>
  <Application>Microsoft Office PowerPoint</Application>
  <PresentationFormat>宽屏</PresentationFormat>
  <Paragraphs>499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Cooper Black</vt:lpstr>
      <vt:lpstr>Source Sans Pro</vt:lpstr>
      <vt:lpstr>Office 主题​​</vt:lpstr>
      <vt:lpstr>CS302 Operating System Lab 7 Synchronization </vt:lpstr>
      <vt:lpstr> Deal with deadlock</vt:lpstr>
      <vt:lpstr>PowerPoint 演示文稿</vt:lpstr>
      <vt:lpstr>Deadlock Prevention</vt:lpstr>
      <vt:lpstr>Deadlock Avoidance</vt:lpstr>
      <vt:lpstr>Resource-Allocation-Graph Algorithm</vt:lpstr>
      <vt:lpstr>Banker’s Algorithm</vt:lpstr>
      <vt:lpstr>Safe State</vt:lpstr>
      <vt:lpstr>Safe State (more example)</vt:lpstr>
      <vt:lpstr>Safety Checking</vt:lpstr>
      <vt:lpstr>Resource Requesting</vt:lpstr>
      <vt:lpstr>Resource Requesting</vt:lpstr>
      <vt:lpstr>Resource Requesting</vt:lpstr>
      <vt:lpstr>Dining Philosophers with Banker’s Algorithm</vt:lpstr>
      <vt:lpstr>Assignment: Banker’s Algorithm</vt:lpstr>
      <vt:lpstr>Assignment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Operating System Lab 6 Mutual Exclusion </dc:title>
  <dc:creator>ZHANG shiqi</dc:creator>
  <cp:lastModifiedBy>sy</cp:lastModifiedBy>
  <cp:revision>79</cp:revision>
  <dcterms:created xsi:type="dcterms:W3CDTF">2019-04-02T12:54:44Z</dcterms:created>
  <dcterms:modified xsi:type="dcterms:W3CDTF">2020-04-08T07:46:52Z</dcterms:modified>
</cp:coreProperties>
</file>