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81" r:id="rId7"/>
    <p:sldId id="261" r:id="rId8"/>
    <p:sldId id="263" r:id="rId9"/>
    <p:sldId id="282" r:id="rId10"/>
    <p:sldId id="266" r:id="rId11"/>
    <p:sldId id="264" r:id="rId12"/>
    <p:sldId id="283" r:id="rId13"/>
    <p:sldId id="265" r:id="rId14"/>
    <p:sldId id="284" r:id="rId15"/>
    <p:sldId id="269" r:id="rId16"/>
    <p:sldId id="285" r:id="rId17"/>
    <p:sldId id="271" r:id="rId18"/>
    <p:sldId id="270" r:id="rId19"/>
    <p:sldId id="267" r:id="rId20"/>
    <p:sldId id="273" r:id="rId21"/>
    <p:sldId id="272" r:id="rId22"/>
    <p:sldId id="274" r:id="rId23"/>
    <p:sldId id="286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8B35E-4469-4A1B-A00C-1B8390B4C14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6FE8-9A96-418D-B37E-C25879F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6FE8-9A96-418D-B37E-C25879F826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7772400" cy="4571999"/>
          </a:xfrm>
        </p:spPr>
        <p:txBody>
          <a:bodyPr/>
          <a:lstStyle/>
          <a:p>
            <a:r>
              <a:rPr lang="en-US" altLang="zh-CN" sz="4400" dirty="0"/>
              <a:t>Memory management</a:t>
            </a:r>
            <a:endParaRPr lang="zh-CN" alt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981337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Huang Bo, Zeng </a:t>
            </a:r>
            <a:r>
              <a:rPr lang="en-US" altLang="zh-CN" dirty="0" err="1"/>
              <a:t>Xinxun</a:t>
            </a:r>
            <a:r>
              <a:rPr lang="en-US" altLang="zh-CN" dirty="0"/>
              <a:t>, Zhang </a:t>
            </a:r>
            <a:r>
              <a:rPr lang="en-US" altLang="zh-CN" dirty="0" err="1"/>
              <a:t>Shiqi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57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2736304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5445224"/>
            <a:ext cx="2736304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标注 7"/>
          <p:cNvSpPr/>
          <p:nvPr/>
        </p:nvSpPr>
        <p:spPr>
          <a:xfrm>
            <a:off x="1907704" y="4293096"/>
            <a:ext cx="2700300" cy="1080120"/>
          </a:xfrm>
          <a:prstGeom prst="cloudCallout">
            <a:avLst>
              <a:gd name="adj1" fmla="val -26205"/>
              <a:gd name="adj2" fmla="val 730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Internal Fragmentation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92080" y="4437112"/>
            <a:ext cx="2304256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92080" y="3429000"/>
            <a:ext cx="2304256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92080" y="2132856"/>
            <a:ext cx="230425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3" name="云形标注 12"/>
          <p:cNvSpPr/>
          <p:nvPr/>
        </p:nvSpPr>
        <p:spPr>
          <a:xfrm>
            <a:off x="3347864" y="2674640"/>
            <a:ext cx="2700300" cy="1080120"/>
          </a:xfrm>
          <a:prstGeom prst="cloudCallout">
            <a:avLst>
              <a:gd name="adj1" fmla="val 36637"/>
              <a:gd name="adj2" fmla="val 893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External Fragmentation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3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For Multiprogramming, we need to consider </a:t>
            </a:r>
            <a:r>
              <a:rPr lang="en-US" altLang="zh-CN" sz="2800" dirty="0">
                <a:solidFill>
                  <a:srgbClr val="FF0000"/>
                </a:solidFill>
              </a:rPr>
              <a:t>fragmentation</a:t>
            </a:r>
            <a:r>
              <a:rPr lang="en-US" altLang="zh-CN" sz="2800" dirty="0"/>
              <a:t>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There are several strategies:</a:t>
            </a:r>
          </a:p>
          <a:p>
            <a:pPr marL="800100" lvl="1" indent="-342900"/>
            <a:r>
              <a:rPr lang="en-US" altLang="zh-CN" sz="2400" dirty="0"/>
              <a:t>First fit</a:t>
            </a:r>
          </a:p>
          <a:p>
            <a:pPr marL="800100" lvl="1" indent="-342900"/>
            <a:r>
              <a:rPr lang="en-US" altLang="zh-CN" sz="2400" dirty="0"/>
              <a:t>Best fit</a:t>
            </a:r>
          </a:p>
          <a:p>
            <a:pPr marL="800100" lvl="1" indent="-342900"/>
            <a:r>
              <a:rPr lang="en-US" altLang="zh-CN" sz="2400" dirty="0"/>
              <a:t>Worst fit</a:t>
            </a:r>
          </a:p>
          <a:p>
            <a:pPr marL="800100" lvl="1" indent="-342900"/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8190BB-6BCC-4FEC-9D8F-4E0E60D73DB7}"/>
              </a:ext>
            </a:extLst>
          </p:cNvPr>
          <p:cNvGrpSpPr/>
          <p:nvPr/>
        </p:nvGrpSpPr>
        <p:grpSpPr>
          <a:xfrm>
            <a:off x="4540544" y="3480877"/>
            <a:ext cx="1397218" cy="2873568"/>
            <a:chOff x="4540544" y="3480877"/>
            <a:chExt cx="1397218" cy="2873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90AD58E-8D34-4578-9DA1-D3E56E246526}"/>
                </a:ext>
              </a:extLst>
            </p:cNvPr>
            <p:cNvSpPr/>
            <p:nvPr/>
          </p:nvSpPr>
          <p:spPr>
            <a:xfrm>
              <a:off x="4540544" y="4398448"/>
              <a:ext cx="504057" cy="19559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78C4BA6-8385-4C59-A491-D735C1D5784B}"/>
                </a:ext>
              </a:extLst>
            </p:cNvPr>
            <p:cNvSpPr/>
            <p:nvPr/>
          </p:nvSpPr>
          <p:spPr>
            <a:xfrm>
              <a:off x="4648557" y="387694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3AB3453-8083-4C48-9F50-53FB9DEBA801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4792573" y="4164978"/>
              <a:ext cx="0" cy="233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EB0F72-9513-44CB-B642-BF499F9E24B6}"/>
                </a:ext>
              </a:extLst>
            </p:cNvPr>
            <p:cNvSpPr/>
            <p:nvPr/>
          </p:nvSpPr>
          <p:spPr>
            <a:xfrm>
              <a:off x="5453482" y="3876946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30F20863-F094-4924-8E85-89189B13E94F}"/>
                </a:ext>
              </a:extLst>
            </p:cNvPr>
            <p:cNvCxnSpPr>
              <a:cxnSpLocks/>
              <a:stCxn id="13" idx="4"/>
              <a:endCxn id="4" idx="3"/>
            </p:cNvCxnSpPr>
            <p:nvPr/>
          </p:nvCxnSpPr>
          <p:spPr>
            <a:xfrm rot="5400000">
              <a:off x="4715316" y="4494264"/>
              <a:ext cx="1211469" cy="552897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D3085B-A617-4268-BA99-41F6A041E318}"/>
                </a:ext>
              </a:extLst>
            </p:cNvPr>
            <p:cNvSpPr/>
            <p:nvPr/>
          </p:nvSpPr>
          <p:spPr>
            <a:xfrm>
              <a:off x="4572000" y="3501008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F29AF68-0563-4F84-8D31-B5E54588B98F}"/>
                </a:ext>
              </a:extLst>
            </p:cNvPr>
            <p:cNvSpPr/>
            <p:nvPr/>
          </p:nvSpPr>
          <p:spPr>
            <a:xfrm>
              <a:off x="5278607" y="3480877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57F5746-A38D-4DE8-A8BA-38C413398AF8}"/>
              </a:ext>
            </a:extLst>
          </p:cNvPr>
          <p:cNvGrpSpPr/>
          <p:nvPr/>
        </p:nvGrpSpPr>
        <p:grpSpPr>
          <a:xfrm>
            <a:off x="7289582" y="3480877"/>
            <a:ext cx="1397218" cy="2873569"/>
            <a:chOff x="4540544" y="3480877"/>
            <a:chExt cx="1397218" cy="287356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D5F328C-D184-4364-B7D6-8289CF707374}"/>
                </a:ext>
              </a:extLst>
            </p:cNvPr>
            <p:cNvSpPr/>
            <p:nvPr/>
          </p:nvSpPr>
          <p:spPr>
            <a:xfrm>
              <a:off x="4540544" y="4398449"/>
              <a:ext cx="504057" cy="542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0673D58-29B9-4161-B2DB-4D6271D5C05D}"/>
                </a:ext>
              </a:extLst>
            </p:cNvPr>
            <p:cNvSpPr/>
            <p:nvPr/>
          </p:nvSpPr>
          <p:spPr>
            <a:xfrm>
              <a:off x="4648557" y="387694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9E9EF9F-24A9-433D-A3BE-89B026C5EA27}"/>
                </a:ext>
              </a:extLst>
            </p:cNvPr>
            <p:cNvCxnSpPr>
              <a:cxnSpLocks/>
              <a:stCxn id="23" idx="4"/>
              <a:endCxn id="22" idx="0"/>
            </p:cNvCxnSpPr>
            <p:nvPr/>
          </p:nvCxnSpPr>
          <p:spPr>
            <a:xfrm>
              <a:off x="4792573" y="4164978"/>
              <a:ext cx="0" cy="2334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27F28E0-6A11-4BBA-8956-6576074C34B3}"/>
                </a:ext>
              </a:extLst>
            </p:cNvPr>
            <p:cNvSpPr/>
            <p:nvPr/>
          </p:nvSpPr>
          <p:spPr>
            <a:xfrm>
              <a:off x="5453482" y="3876946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EF889BDD-366B-4D6A-AA72-5C20256ECA81}"/>
                </a:ext>
              </a:extLst>
            </p:cNvPr>
            <p:cNvCxnSpPr>
              <a:cxnSpLocks/>
              <a:stCxn id="25" idx="4"/>
              <a:endCxn id="33" idx="3"/>
            </p:cNvCxnSpPr>
            <p:nvPr/>
          </p:nvCxnSpPr>
          <p:spPr>
            <a:xfrm rot="5400000">
              <a:off x="4529183" y="4680397"/>
              <a:ext cx="1583734" cy="552896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524333-6AB7-4FA9-A7F4-4BC57CD6F285}"/>
                </a:ext>
              </a:extLst>
            </p:cNvPr>
            <p:cNvSpPr/>
            <p:nvPr/>
          </p:nvSpPr>
          <p:spPr>
            <a:xfrm>
              <a:off x="4572000" y="3501008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DA6F7C6-D5F5-48A9-A82F-2EEB7A91A5BF}"/>
                </a:ext>
              </a:extLst>
            </p:cNvPr>
            <p:cNvSpPr/>
            <p:nvPr/>
          </p:nvSpPr>
          <p:spPr>
            <a:xfrm>
              <a:off x="5278607" y="3480877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216F4B3-3E4C-4BD7-8019-D0EC197C10C2}"/>
                </a:ext>
              </a:extLst>
            </p:cNvPr>
            <p:cNvSpPr/>
            <p:nvPr/>
          </p:nvSpPr>
          <p:spPr>
            <a:xfrm>
              <a:off x="4540545" y="5142978"/>
              <a:ext cx="504057" cy="12114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26629C0-019C-489F-842B-631F43F88780}"/>
                </a:ext>
              </a:extLst>
            </p:cNvPr>
            <p:cNvCxnSpPr>
              <a:cxnSpLocks/>
              <a:stCxn id="22" idx="2"/>
              <a:endCxn id="33" idx="0"/>
            </p:cNvCxnSpPr>
            <p:nvPr/>
          </p:nvCxnSpPr>
          <p:spPr>
            <a:xfrm>
              <a:off x="4792573" y="4941168"/>
              <a:ext cx="1" cy="20181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DDBBC17D-258C-472B-9F4E-615DB9A20DAC}"/>
              </a:ext>
            </a:extLst>
          </p:cNvPr>
          <p:cNvSpPr/>
          <p:nvPr/>
        </p:nvSpPr>
        <p:spPr>
          <a:xfrm>
            <a:off x="3915212" y="4414126"/>
            <a:ext cx="504057" cy="542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793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For Multiprogramming, we need to consider </a:t>
            </a:r>
            <a:r>
              <a:rPr lang="en-US" altLang="zh-CN" sz="2800" dirty="0">
                <a:solidFill>
                  <a:srgbClr val="FF0000"/>
                </a:solidFill>
              </a:rPr>
              <a:t>fragmentation</a:t>
            </a:r>
            <a:r>
              <a:rPr lang="en-US" altLang="zh-CN" sz="2800" dirty="0"/>
              <a:t>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There are several strategies:</a:t>
            </a:r>
          </a:p>
          <a:p>
            <a:pPr marL="800100" lvl="1" indent="-342900"/>
            <a:r>
              <a:rPr lang="en-US" altLang="zh-CN" sz="2400" dirty="0"/>
              <a:t>First fit</a:t>
            </a:r>
          </a:p>
          <a:p>
            <a:pPr marL="800100" lvl="1" indent="-342900"/>
            <a:r>
              <a:rPr lang="en-US" altLang="zh-CN" sz="2400" dirty="0"/>
              <a:t>Best fit</a:t>
            </a:r>
          </a:p>
          <a:p>
            <a:pPr marL="800100" lvl="1" indent="-342900"/>
            <a:r>
              <a:rPr lang="en-US" altLang="zh-CN" sz="2400" dirty="0"/>
              <a:t>Worst fit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3BDDC1F-F860-4858-A861-DE155BF016F4}"/>
              </a:ext>
            </a:extLst>
          </p:cNvPr>
          <p:cNvGrpSpPr/>
          <p:nvPr/>
        </p:nvGrpSpPr>
        <p:grpSpPr>
          <a:xfrm>
            <a:off x="3585624" y="3429000"/>
            <a:ext cx="1398722" cy="3234020"/>
            <a:chOff x="6550715" y="2878610"/>
            <a:chExt cx="1398722" cy="323402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00529D1-2F16-44AA-B4E4-75A9858735AF}"/>
                </a:ext>
              </a:extLst>
            </p:cNvPr>
            <p:cNvSpPr/>
            <p:nvPr/>
          </p:nvSpPr>
          <p:spPr>
            <a:xfrm>
              <a:off x="6552220" y="3796181"/>
              <a:ext cx="504056" cy="306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4A98689-747D-4F0F-9925-352C78907740}"/>
                </a:ext>
              </a:extLst>
            </p:cNvPr>
            <p:cNvSpPr/>
            <p:nvPr/>
          </p:nvSpPr>
          <p:spPr>
            <a:xfrm>
              <a:off x="6550715" y="4318835"/>
              <a:ext cx="504056" cy="359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248AFB-D56A-4DAD-B9F5-71D247D57876}"/>
                </a:ext>
              </a:extLst>
            </p:cNvPr>
            <p:cNvSpPr/>
            <p:nvPr/>
          </p:nvSpPr>
          <p:spPr>
            <a:xfrm>
              <a:off x="6552220" y="4894834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m3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36087EF-325D-4E48-B164-6006DC8BB1FF}"/>
                </a:ext>
              </a:extLst>
            </p:cNvPr>
            <p:cNvSpPr/>
            <p:nvPr/>
          </p:nvSpPr>
          <p:spPr>
            <a:xfrm>
              <a:off x="6552220" y="5542906"/>
              <a:ext cx="504056" cy="56972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m4</a:t>
              </a: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8A03A9F-7195-4450-8C72-CD453AAE5E4C}"/>
                </a:ext>
              </a:extLst>
            </p:cNvPr>
            <p:cNvSpPr/>
            <p:nvPr/>
          </p:nvSpPr>
          <p:spPr>
            <a:xfrm>
              <a:off x="6660232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983D684-6AB7-4F71-B48E-DEB7E8585BF0}"/>
                </a:ext>
              </a:extLst>
            </p:cNvPr>
            <p:cNvCxnSpPr>
              <a:cxnSpLocks/>
              <a:stCxn id="36" idx="4"/>
              <a:endCxn id="30" idx="0"/>
            </p:cNvCxnSpPr>
            <p:nvPr/>
          </p:nvCxnSpPr>
          <p:spPr>
            <a:xfrm>
              <a:off x="6804248" y="3562711"/>
              <a:ext cx="0" cy="233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1F843F5-0AD2-45CC-ABFE-CF56943EFBB3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6802743" y="4102294"/>
              <a:ext cx="1505" cy="21654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37547EE-F38B-4C82-8AB9-BD93BDE752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6802743" y="4678810"/>
              <a:ext cx="1505" cy="21602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194F762-F8B3-4EF5-947C-74E6876CF3D9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6804248" y="5326882"/>
              <a:ext cx="0" cy="21602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0B4797D-FE75-4B10-9BE1-1A5356F96C29}"/>
                </a:ext>
              </a:extLst>
            </p:cNvPr>
            <p:cNvSpPr/>
            <p:nvPr/>
          </p:nvSpPr>
          <p:spPr>
            <a:xfrm>
              <a:off x="7465157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连接符: 曲线 41">
              <a:extLst>
                <a:ext uri="{FF2B5EF4-FFF2-40B4-BE49-F238E27FC236}">
                  <a16:creationId xmlns:a16="http://schemas.microsoft.com/office/drawing/2014/main" id="{2C026FFD-8156-44DA-B697-AF46CC58E3D4}"/>
                </a:ext>
              </a:extLst>
            </p:cNvPr>
            <p:cNvCxnSpPr>
              <a:cxnSpLocks/>
              <a:stCxn id="41" idx="4"/>
              <a:endCxn id="31" idx="3"/>
            </p:cNvCxnSpPr>
            <p:nvPr/>
          </p:nvCxnSpPr>
          <p:spPr>
            <a:xfrm rot="5400000">
              <a:off x="6863916" y="3753566"/>
              <a:ext cx="936112" cy="554402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1FF84DB2-D60A-4E52-B52F-6BE42FA76585}"/>
                </a:ext>
              </a:extLst>
            </p:cNvPr>
            <p:cNvCxnSpPr>
              <a:cxnSpLocks/>
              <a:stCxn id="31" idx="3"/>
              <a:endCxn id="35" idx="3"/>
            </p:cNvCxnSpPr>
            <p:nvPr/>
          </p:nvCxnSpPr>
          <p:spPr>
            <a:xfrm>
              <a:off x="7054771" y="4498823"/>
              <a:ext cx="1505" cy="1328945"/>
            </a:xfrm>
            <a:prstGeom prst="curvedConnector3">
              <a:avLst>
                <a:gd name="adj1" fmla="val 15289369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936DDA-FCCF-4A7F-A1F7-24BF9130F810}"/>
                </a:ext>
              </a:extLst>
            </p:cNvPr>
            <p:cNvSpPr/>
            <p:nvPr/>
          </p:nvSpPr>
          <p:spPr>
            <a:xfrm>
              <a:off x="6583675" y="2898741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6A8E443-1DF8-4968-800F-22BEB7E96A2A}"/>
                </a:ext>
              </a:extLst>
            </p:cNvPr>
            <p:cNvSpPr/>
            <p:nvPr/>
          </p:nvSpPr>
          <p:spPr>
            <a:xfrm>
              <a:off x="7290282" y="2878610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E924FE5-3E1F-41FD-9911-7A186962EC8F}"/>
              </a:ext>
            </a:extLst>
          </p:cNvPr>
          <p:cNvSpPr/>
          <p:nvPr/>
        </p:nvSpPr>
        <p:spPr>
          <a:xfrm>
            <a:off x="2987824" y="4869160"/>
            <a:ext cx="504057" cy="309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15C3941F-8B14-4981-BF9B-EE1A40EAB0FE}"/>
              </a:ext>
            </a:extLst>
          </p:cNvPr>
          <p:cNvGrpSpPr/>
          <p:nvPr/>
        </p:nvGrpSpPr>
        <p:grpSpPr>
          <a:xfrm>
            <a:off x="5614548" y="3411141"/>
            <a:ext cx="1398722" cy="3225270"/>
            <a:chOff x="5614548" y="3411141"/>
            <a:chExt cx="1398722" cy="3225270"/>
          </a:xfrm>
        </p:grpSpPr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4B97582-ABCC-4AF1-9709-66F22545B66A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5866576" y="6160708"/>
              <a:ext cx="0" cy="26236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6BF9802-62B2-40B0-8661-5D20D5E9620D}"/>
                </a:ext>
              </a:extLst>
            </p:cNvPr>
            <p:cNvGrpSpPr/>
            <p:nvPr/>
          </p:nvGrpSpPr>
          <p:grpSpPr>
            <a:xfrm>
              <a:off x="5614548" y="3411141"/>
              <a:ext cx="1398722" cy="3225270"/>
              <a:chOff x="6550715" y="2878610"/>
              <a:chExt cx="1398722" cy="3225270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FF2385A-68D8-46D4-A5F4-12AAC23F718F}"/>
                  </a:ext>
                </a:extLst>
              </p:cNvPr>
              <p:cNvSpPr/>
              <p:nvPr/>
            </p:nvSpPr>
            <p:spPr>
              <a:xfrm>
                <a:off x="6552220" y="3796181"/>
                <a:ext cx="504056" cy="306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153E7D5-F263-4C61-8DAB-02FF95CA48DC}"/>
                  </a:ext>
                </a:extLst>
              </p:cNvPr>
              <p:cNvSpPr/>
              <p:nvPr/>
            </p:nvSpPr>
            <p:spPr>
              <a:xfrm>
                <a:off x="6550715" y="4192367"/>
                <a:ext cx="504056" cy="9042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7F939B-4D45-44B1-805B-36DA3276D482}"/>
                  </a:ext>
                </a:extLst>
              </p:cNvPr>
              <p:cNvSpPr/>
              <p:nvPr/>
            </p:nvSpPr>
            <p:spPr>
              <a:xfrm>
                <a:off x="6552220" y="4390778"/>
                <a:ext cx="504056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1A2E7DF-D44B-4A19-89E2-47BB7942ACF6}"/>
                  </a:ext>
                </a:extLst>
              </p:cNvPr>
              <p:cNvSpPr/>
              <p:nvPr/>
            </p:nvSpPr>
            <p:spPr>
              <a:xfrm>
                <a:off x="6552220" y="5091359"/>
                <a:ext cx="504056" cy="5697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333A7CE7-78A5-42C7-A466-0660FA8A6BB3}"/>
                  </a:ext>
                </a:extLst>
              </p:cNvPr>
              <p:cNvSpPr/>
              <p:nvPr/>
            </p:nvSpPr>
            <p:spPr>
              <a:xfrm>
                <a:off x="6660232" y="327467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EE53B47A-CF9A-4A29-BCA4-F6823CB216DF}"/>
                  </a:ext>
                </a:extLst>
              </p:cNvPr>
              <p:cNvCxnSpPr>
                <a:cxnSpLocks/>
                <a:stCxn id="61" idx="4"/>
                <a:endCxn id="57" idx="0"/>
              </p:cNvCxnSpPr>
              <p:nvPr/>
            </p:nvCxnSpPr>
            <p:spPr>
              <a:xfrm>
                <a:off x="6804248" y="3562711"/>
                <a:ext cx="0" cy="23347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D5F4BD9-F3C5-454D-A252-BD1C1C032AEF}"/>
                  </a:ext>
                </a:extLst>
              </p:cNvPr>
              <p:cNvCxnSpPr>
                <a:cxnSpLocks/>
                <a:stCxn id="57" idx="2"/>
                <a:endCxn id="58" idx="0"/>
              </p:cNvCxnSpPr>
              <p:nvPr/>
            </p:nvCxnSpPr>
            <p:spPr>
              <a:xfrm flipH="1">
                <a:off x="6802743" y="4102294"/>
                <a:ext cx="1505" cy="90073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4FD6509-4E38-4DA8-97E1-8F2A9A9913E6}"/>
                  </a:ext>
                </a:extLst>
              </p:cNvPr>
              <p:cNvCxnSpPr>
                <a:cxnSpLocks/>
                <a:stCxn id="58" idx="2"/>
                <a:endCxn id="59" idx="0"/>
              </p:cNvCxnSpPr>
              <p:nvPr/>
            </p:nvCxnSpPr>
            <p:spPr>
              <a:xfrm>
                <a:off x="6802743" y="4282791"/>
                <a:ext cx="1505" cy="107987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4B918DEC-9EA9-41D9-A97F-F9D7044D8A95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>
                <a:off x="6804248" y="4822826"/>
                <a:ext cx="0" cy="268533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B8A90C9E-6F4D-4EC8-AE1A-69BDEE07EB2C}"/>
                  </a:ext>
                </a:extLst>
              </p:cNvPr>
              <p:cNvSpPr/>
              <p:nvPr/>
            </p:nvSpPr>
            <p:spPr>
              <a:xfrm>
                <a:off x="7465157" y="327467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连接符: 曲线 66">
                <a:extLst>
                  <a:ext uri="{FF2B5EF4-FFF2-40B4-BE49-F238E27FC236}">
                    <a16:creationId xmlns:a16="http://schemas.microsoft.com/office/drawing/2014/main" id="{5C93E051-DBE3-4DDA-B33B-A4025A05A24D}"/>
                  </a:ext>
                </a:extLst>
              </p:cNvPr>
              <p:cNvCxnSpPr>
                <a:cxnSpLocks/>
                <a:stCxn id="66" idx="4"/>
                <a:endCxn id="58" idx="3"/>
              </p:cNvCxnSpPr>
              <p:nvPr/>
            </p:nvCxnSpPr>
            <p:spPr>
              <a:xfrm rot="5400000">
                <a:off x="6994538" y="3622944"/>
                <a:ext cx="674868" cy="554402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BB85E017-74A7-4880-BE4E-34B3692586B8}"/>
                  </a:ext>
                </a:extLst>
              </p:cNvPr>
              <p:cNvCxnSpPr>
                <a:cxnSpLocks/>
                <a:stCxn id="58" idx="3"/>
                <a:endCxn id="88" idx="3"/>
              </p:cNvCxnSpPr>
              <p:nvPr/>
            </p:nvCxnSpPr>
            <p:spPr>
              <a:xfrm>
                <a:off x="7054771" y="4237579"/>
                <a:ext cx="12700" cy="700507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2F7B7D1-94E9-429D-98D7-B61D57E73B1F}"/>
                  </a:ext>
                </a:extLst>
              </p:cNvPr>
              <p:cNvSpPr/>
              <p:nvPr/>
            </p:nvSpPr>
            <p:spPr>
              <a:xfrm>
                <a:off x="6583675" y="2898741"/>
                <a:ext cx="44114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All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99D4E8E-83A2-496D-AD6F-B4F89AB8D62C}"/>
                  </a:ext>
                </a:extLst>
              </p:cNvPr>
              <p:cNvSpPr/>
              <p:nvPr/>
            </p:nvSpPr>
            <p:spPr>
              <a:xfrm>
                <a:off x="7290282" y="2878610"/>
                <a:ext cx="65915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5"/>
                    </a:solidFill>
                  </a:rPr>
                  <a:t>Free</a:t>
                </a:r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E47211C-57EB-46CC-A724-3DC879FA1B01}"/>
                  </a:ext>
                </a:extLst>
              </p:cNvPr>
              <p:cNvSpPr/>
              <p:nvPr/>
            </p:nvSpPr>
            <p:spPr>
              <a:xfrm>
                <a:off x="6550715" y="4894834"/>
                <a:ext cx="504056" cy="865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C836BFB-FE28-4F92-AA95-594586885EFB}"/>
                  </a:ext>
                </a:extLst>
              </p:cNvPr>
              <p:cNvSpPr/>
              <p:nvPr/>
            </p:nvSpPr>
            <p:spPr>
              <a:xfrm>
                <a:off x="6550715" y="5890541"/>
                <a:ext cx="504056" cy="2133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030888D-AD18-449D-9718-00A164E40EF8}"/>
                  </a:ext>
                </a:extLst>
              </p:cNvPr>
              <p:cNvSpPr/>
              <p:nvPr/>
            </p:nvSpPr>
            <p:spPr>
              <a:xfrm>
                <a:off x="6550715" y="5725900"/>
                <a:ext cx="504056" cy="865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连接符: 曲线 95">
                <a:extLst>
                  <a:ext uri="{FF2B5EF4-FFF2-40B4-BE49-F238E27FC236}">
                    <a16:creationId xmlns:a16="http://schemas.microsoft.com/office/drawing/2014/main" id="{AE7D816B-4E18-4A8D-B5EC-7B25F0214F7F}"/>
                  </a:ext>
                </a:extLst>
              </p:cNvPr>
              <p:cNvCxnSpPr>
                <a:cxnSpLocks/>
                <a:stCxn id="88" idx="3"/>
                <a:endCxn id="91" idx="3"/>
              </p:cNvCxnSpPr>
              <p:nvPr/>
            </p:nvCxnSpPr>
            <p:spPr>
              <a:xfrm>
                <a:off x="7054771" y="4938086"/>
                <a:ext cx="12700" cy="831066"/>
              </a:xfrm>
              <a:prstGeom prst="curvedConnector3">
                <a:avLst>
                  <a:gd name="adj1" fmla="val 1800000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AE392AA-B738-46F9-821D-5322300D0001}"/>
              </a:ext>
            </a:extLst>
          </p:cNvPr>
          <p:cNvGrpSpPr/>
          <p:nvPr/>
        </p:nvGrpSpPr>
        <p:grpSpPr>
          <a:xfrm>
            <a:off x="7587369" y="3429000"/>
            <a:ext cx="1398722" cy="3225270"/>
            <a:chOff x="7587369" y="3429000"/>
            <a:chExt cx="1398722" cy="3225270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8903D45-7206-4874-8373-69BF6834B051}"/>
                </a:ext>
              </a:extLst>
            </p:cNvPr>
            <p:cNvGrpSpPr/>
            <p:nvPr/>
          </p:nvGrpSpPr>
          <p:grpSpPr>
            <a:xfrm>
              <a:off x="7587369" y="3429000"/>
              <a:ext cx="1398722" cy="3225270"/>
              <a:chOff x="6550715" y="2878610"/>
              <a:chExt cx="1398722" cy="3225270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B230392-3617-4374-BCF5-136099316CCD}"/>
                  </a:ext>
                </a:extLst>
              </p:cNvPr>
              <p:cNvSpPr/>
              <p:nvPr/>
            </p:nvSpPr>
            <p:spPr>
              <a:xfrm>
                <a:off x="6552220" y="3796181"/>
                <a:ext cx="504056" cy="3061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3F5216E-31AA-4050-8D0A-DF6E2E42A72F}"/>
                  </a:ext>
                </a:extLst>
              </p:cNvPr>
              <p:cNvSpPr/>
              <p:nvPr/>
            </p:nvSpPr>
            <p:spPr>
              <a:xfrm>
                <a:off x="6552220" y="4174507"/>
                <a:ext cx="504056" cy="78897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23FACE3-4EA1-4D69-8050-F4DA3D967169}"/>
                  </a:ext>
                </a:extLst>
              </p:cNvPr>
              <p:cNvSpPr/>
              <p:nvPr/>
            </p:nvSpPr>
            <p:spPr>
              <a:xfrm>
                <a:off x="6552220" y="5091359"/>
                <a:ext cx="504056" cy="5697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476B8AB-BDA5-47AC-9DA6-AC88D6F0853F}"/>
                  </a:ext>
                </a:extLst>
              </p:cNvPr>
              <p:cNvSpPr/>
              <p:nvPr/>
            </p:nvSpPr>
            <p:spPr>
              <a:xfrm>
                <a:off x="6660232" y="327467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768AD656-9592-4790-96AC-36C12784EEBC}"/>
                  </a:ext>
                </a:extLst>
              </p:cNvPr>
              <p:cNvCxnSpPr>
                <a:cxnSpLocks/>
                <a:stCxn id="104" idx="4"/>
                <a:endCxn id="100" idx="0"/>
              </p:cNvCxnSpPr>
              <p:nvPr/>
            </p:nvCxnSpPr>
            <p:spPr>
              <a:xfrm>
                <a:off x="6804248" y="3562711"/>
                <a:ext cx="0" cy="23347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9AD38D76-D123-4123-BF15-29AC5A725DFA}"/>
                  </a:ext>
                </a:extLst>
              </p:cNvPr>
              <p:cNvCxnSpPr>
                <a:cxnSpLocks/>
                <a:stCxn id="100" idx="2"/>
                <a:endCxn id="102" idx="0"/>
              </p:cNvCxnSpPr>
              <p:nvPr/>
            </p:nvCxnSpPr>
            <p:spPr>
              <a:xfrm>
                <a:off x="6804248" y="4102294"/>
                <a:ext cx="0" cy="72213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1EC1AEA3-9B5B-4CF3-99DC-92E776A8CD4E}"/>
                  </a:ext>
                </a:extLst>
              </p:cNvPr>
              <p:cNvCxnSpPr>
                <a:cxnSpLocks/>
                <a:stCxn id="102" idx="2"/>
                <a:endCxn id="103" idx="0"/>
              </p:cNvCxnSpPr>
              <p:nvPr/>
            </p:nvCxnSpPr>
            <p:spPr>
              <a:xfrm>
                <a:off x="6804248" y="4963478"/>
                <a:ext cx="0" cy="12788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F4D9A7D9-D367-49E0-9A53-F6E48D1AF401}"/>
                  </a:ext>
                </a:extLst>
              </p:cNvPr>
              <p:cNvSpPr/>
              <p:nvPr/>
            </p:nvSpPr>
            <p:spPr>
              <a:xfrm>
                <a:off x="7465157" y="3274679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连接符: 曲线 109">
                <a:extLst>
                  <a:ext uri="{FF2B5EF4-FFF2-40B4-BE49-F238E27FC236}">
                    <a16:creationId xmlns:a16="http://schemas.microsoft.com/office/drawing/2014/main" id="{BC6EA546-1DF1-4D1E-8A1A-46D20F182BE4}"/>
                  </a:ext>
                </a:extLst>
              </p:cNvPr>
              <p:cNvCxnSpPr>
                <a:cxnSpLocks/>
                <a:stCxn id="109" idx="4"/>
                <a:endCxn id="102" idx="3"/>
              </p:cNvCxnSpPr>
              <p:nvPr/>
            </p:nvCxnSpPr>
            <p:spPr>
              <a:xfrm rot="5400000">
                <a:off x="6829584" y="3789404"/>
                <a:ext cx="1006282" cy="552897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EEA2D006-26E9-4A9A-8A8B-007C80966712}"/>
                  </a:ext>
                </a:extLst>
              </p:cNvPr>
              <p:cNvSpPr/>
              <p:nvPr/>
            </p:nvSpPr>
            <p:spPr>
              <a:xfrm>
                <a:off x="6583675" y="2898741"/>
                <a:ext cx="441146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All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1FD7EF-2980-4A11-8233-7D196FC89DD9}"/>
                  </a:ext>
                </a:extLst>
              </p:cNvPr>
              <p:cNvSpPr/>
              <p:nvPr/>
            </p:nvSpPr>
            <p:spPr>
              <a:xfrm>
                <a:off x="7290282" y="2878610"/>
                <a:ext cx="65915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5"/>
                    </a:solidFill>
                  </a:rPr>
                  <a:t>Free</a:t>
                </a:r>
                <a:endParaRPr lang="zh-CN" altLang="en-U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1A9A343-BCFB-407D-91CB-DFE494DA8062}"/>
                  </a:ext>
                </a:extLst>
              </p:cNvPr>
              <p:cNvSpPr/>
              <p:nvPr/>
            </p:nvSpPr>
            <p:spPr>
              <a:xfrm>
                <a:off x="6550715" y="5890541"/>
                <a:ext cx="504056" cy="2133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3782E9C-F0D8-4314-A9EA-B246CC8C83AD}"/>
                  </a:ext>
                </a:extLst>
              </p:cNvPr>
              <p:cNvSpPr/>
              <p:nvPr/>
            </p:nvSpPr>
            <p:spPr>
              <a:xfrm>
                <a:off x="6550715" y="5725900"/>
                <a:ext cx="504056" cy="865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连接符: 曲线 116">
                <a:extLst>
                  <a:ext uri="{FF2B5EF4-FFF2-40B4-BE49-F238E27FC236}">
                    <a16:creationId xmlns:a16="http://schemas.microsoft.com/office/drawing/2014/main" id="{F2A1674B-83AB-4CDD-958F-4873A081DEBD}"/>
                  </a:ext>
                </a:extLst>
              </p:cNvPr>
              <p:cNvCxnSpPr>
                <a:cxnSpLocks/>
                <a:stCxn id="102" idx="3"/>
                <a:endCxn id="116" idx="3"/>
              </p:cNvCxnSpPr>
              <p:nvPr/>
            </p:nvCxnSpPr>
            <p:spPr>
              <a:xfrm flipH="1">
                <a:off x="7054771" y="4568993"/>
                <a:ext cx="1505" cy="1200159"/>
              </a:xfrm>
              <a:prstGeom prst="curvedConnector3">
                <a:avLst>
                  <a:gd name="adj1" fmla="val -15189369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F15016A7-6E3D-4F55-A7CF-69612D0E472B}"/>
                </a:ext>
              </a:extLst>
            </p:cNvPr>
            <p:cNvCxnSpPr>
              <a:cxnSpLocks/>
            </p:cNvCxnSpPr>
            <p:nvPr/>
          </p:nvCxnSpPr>
          <p:spPr>
            <a:xfrm>
              <a:off x="7839397" y="6188360"/>
              <a:ext cx="0" cy="26236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F54E55B-7CC5-4A67-8479-271F2F7130EA}"/>
              </a:ext>
            </a:extLst>
          </p:cNvPr>
          <p:cNvGrpSpPr/>
          <p:nvPr/>
        </p:nvGrpSpPr>
        <p:grpSpPr>
          <a:xfrm>
            <a:off x="2017575" y="5023776"/>
            <a:ext cx="1677566" cy="369332"/>
            <a:chOff x="2017575" y="5023776"/>
            <a:chExt cx="1677566" cy="369332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1367C8AA-A29E-4049-9BBE-631D367C1990}"/>
                </a:ext>
              </a:extLst>
            </p:cNvPr>
            <p:cNvCxnSpPr/>
            <p:nvPr/>
          </p:nvCxnSpPr>
          <p:spPr>
            <a:xfrm>
              <a:off x="2627784" y="5241556"/>
              <a:ext cx="1067357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EB6506B4-78B8-4F82-8C2B-9C64B5139000}"/>
                </a:ext>
              </a:extLst>
            </p:cNvPr>
            <p:cNvCxnSpPr/>
            <p:nvPr/>
          </p:nvCxnSpPr>
          <p:spPr>
            <a:xfrm>
              <a:off x="2627784" y="5178392"/>
              <a:ext cx="1067357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2F0D8AC-8CA0-4CB6-8620-638A2455F7F0}"/>
                </a:ext>
              </a:extLst>
            </p:cNvPr>
            <p:cNvSpPr txBox="1"/>
            <p:nvPr/>
          </p:nvSpPr>
          <p:spPr>
            <a:xfrm>
              <a:off x="2017575" y="50237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slice</a:t>
              </a: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23973EC-A035-48AE-B123-8035EFA16F84}"/>
              </a:ext>
            </a:extLst>
          </p:cNvPr>
          <p:cNvGrpSpPr/>
          <p:nvPr/>
        </p:nvGrpSpPr>
        <p:grpSpPr>
          <a:xfrm>
            <a:off x="6197085" y="4998392"/>
            <a:ext cx="1185081" cy="369332"/>
            <a:chOff x="6197085" y="4998392"/>
            <a:chExt cx="1185081" cy="369332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0B4D6EE-CEB4-4BCD-B987-1863B4B52C5A}"/>
                </a:ext>
              </a:extLst>
            </p:cNvPr>
            <p:cNvSpPr txBox="1"/>
            <p:nvPr/>
          </p:nvSpPr>
          <p:spPr>
            <a:xfrm>
              <a:off x="6594771" y="499839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return</a:t>
              </a: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C1D3ACE-5DFE-4149-9B44-B99E31791975}"/>
                </a:ext>
              </a:extLst>
            </p:cNvPr>
            <p:cNvCxnSpPr>
              <a:cxnSpLocks/>
              <a:stCxn id="134" idx="1"/>
            </p:cNvCxnSpPr>
            <p:nvPr/>
          </p:nvCxnSpPr>
          <p:spPr>
            <a:xfrm flipH="1" flipV="1">
              <a:off x="6197085" y="5178392"/>
              <a:ext cx="397686" cy="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4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For Multiprogramming, we need to solve </a:t>
            </a:r>
            <a:r>
              <a:rPr lang="en-US" altLang="zh-CN" sz="2800" dirty="0">
                <a:solidFill>
                  <a:srgbClr val="FF0000"/>
                </a:solidFill>
              </a:rPr>
              <a:t>fragmentation</a:t>
            </a:r>
            <a:r>
              <a:rPr lang="en-US" altLang="zh-CN" sz="2800" dirty="0"/>
              <a:t>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There are several strategies :</a:t>
            </a:r>
          </a:p>
          <a:p>
            <a:pPr marL="800100" lvl="1" indent="-342900"/>
            <a:r>
              <a:rPr lang="en-US" altLang="zh-CN" sz="2400" dirty="0"/>
              <a:t>First fit</a:t>
            </a:r>
          </a:p>
          <a:p>
            <a:pPr marL="800100" lvl="1" indent="-342900"/>
            <a:r>
              <a:rPr lang="en-US" altLang="zh-CN" sz="2400" dirty="0"/>
              <a:t>Best fit</a:t>
            </a:r>
          </a:p>
          <a:p>
            <a:pPr marL="800100" lvl="1" indent="-342900"/>
            <a:r>
              <a:rPr lang="en-US" altLang="zh-CN" sz="2400" dirty="0"/>
              <a:t>Worst fit</a:t>
            </a:r>
          </a:p>
          <a:p>
            <a:pPr marL="800100" lvl="1" indent="-342900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08D91D-580A-4BD0-8BFE-DFAA3BF0AE33}"/>
              </a:ext>
            </a:extLst>
          </p:cNvPr>
          <p:cNvSpPr txBox="1"/>
          <p:nvPr/>
        </p:nvSpPr>
        <p:spPr>
          <a:xfrm>
            <a:off x="899592" y="486916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Which is better?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62EC0C-673F-4732-8F9A-C03C8E0A9364}"/>
              </a:ext>
            </a:extLst>
          </p:cNvPr>
          <p:cNvGrpSpPr/>
          <p:nvPr/>
        </p:nvGrpSpPr>
        <p:grpSpPr>
          <a:xfrm>
            <a:off x="3965366" y="3429000"/>
            <a:ext cx="1398722" cy="3263397"/>
            <a:chOff x="6550715" y="2878610"/>
            <a:chExt cx="1398722" cy="32633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0CB4FA-AB50-4EF9-948D-E40ADDC24BF0}"/>
                </a:ext>
              </a:extLst>
            </p:cNvPr>
            <p:cNvSpPr/>
            <p:nvPr/>
          </p:nvSpPr>
          <p:spPr>
            <a:xfrm>
              <a:off x="6552220" y="3796181"/>
              <a:ext cx="504056" cy="306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807229-B7C7-411A-B10C-4B3F00F86433}"/>
                </a:ext>
              </a:extLst>
            </p:cNvPr>
            <p:cNvSpPr/>
            <p:nvPr/>
          </p:nvSpPr>
          <p:spPr>
            <a:xfrm>
              <a:off x="6550715" y="4318835"/>
              <a:ext cx="504056" cy="359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61A9232-3A3B-4934-8895-C0FB2DC1916E}"/>
                </a:ext>
              </a:extLst>
            </p:cNvPr>
            <p:cNvSpPr/>
            <p:nvPr/>
          </p:nvSpPr>
          <p:spPr>
            <a:xfrm>
              <a:off x="6552220" y="4859315"/>
              <a:ext cx="504056" cy="251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m3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5BF7D08-5BC5-4656-80A6-0F82AFCF80D8}"/>
                </a:ext>
              </a:extLst>
            </p:cNvPr>
            <p:cNvSpPr/>
            <p:nvPr/>
          </p:nvSpPr>
          <p:spPr>
            <a:xfrm>
              <a:off x="6552220" y="5284186"/>
              <a:ext cx="504056" cy="8578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m4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A05ABDA-B75D-49E0-8498-BF30C5B102A0}"/>
                </a:ext>
              </a:extLst>
            </p:cNvPr>
            <p:cNvSpPr/>
            <p:nvPr/>
          </p:nvSpPr>
          <p:spPr>
            <a:xfrm>
              <a:off x="6660232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A46CE80-B89C-4B72-932F-8821B3F7D57B}"/>
                </a:ext>
              </a:extLst>
            </p:cNvPr>
            <p:cNvCxnSpPr>
              <a:cxnSpLocks/>
              <a:stCxn id="11" idx="4"/>
              <a:endCxn id="7" idx="0"/>
            </p:cNvCxnSpPr>
            <p:nvPr/>
          </p:nvCxnSpPr>
          <p:spPr>
            <a:xfrm>
              <a:off x="6804248" y="3562711"/>
              <a:ext cx="0" cy="233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29FC70-F08F-4EBE-841F-396B97D0F11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6802743" y="4102294"/>
              <a:ext cx="1505" cy="21654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18CE146-0859-4934-BFAC-9F20A257FD75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802743" y="4678810"/>
              <a:ext cx="1505" cy="18050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7102C19-8A93-4A9A-A3A0-C7FB7618510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804248" y="5110858"/>
              <a:ext cx="0" cy="17332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86AD50-5689-4F35-866D-92315AE22071}"/>
                </a:ext>
              </a:extLst>
            </p:cNvPr>
            <p:cNvSpPr/>
            <p:nvPr/>
          </p:nvSpPr>
          <p:spPr>
            <a:xfrm>
              <a:off x="7465157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6DD18592-EA58-4416-B004-70ED974A12A4}"/>
                </a:ext>
              </a:extLst>
            </p:cNvPr>
            <p:cNvCxnSpPr>
              <a:cxnSpLocks/>
              <a:stCxn id="16" idx="4"/>
              <a:endCxn id="8" idx="3"/>
            </p:cNvCxnSpPr>
            <p:nvPr/>
          </p:nvCxnSpPr>
          <p:spPr>
            <a:xfrm rot="5400000">
              <a:off x="6863916" y="3753566"/>
              <a:ext cx="936112" cy="554402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E1AA017E-6158-4892-A135-CD45981A24A7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7054771" y="4498823"/>
              <a:ext cx="1505" cy="1214274"/>
            </a:xfrm>
            <a:prstGeom prst="curvedConnector3">
              <a:avLst>
                <a:gd name="adj1" fmla="val 15289369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4D59E-7F7D-4F84-BBD2-2F10B1AB4F65}"/>
                </a:ext>
              </a:extLst>
            </p:cNvPr>
            <p:cNvSpPr/>
            <p:nvPr/>
          </p:nvSpPr>
          <p:spPr>
            <a:xfrm>
              <a:off x="6583675" y="2898741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A9A58F-2D22-458D-8591-E7505A45D5D8}"/>
                </a:ext>
              </a:extLst>
            </p:cNvPr>
            <p:cNvSpPr/>
            <p:nvPr/>
          </p:nvSpPr>
          <p:spPr>
            <a:xfrm>
              <a:off x="7290282" y="2878610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7578038-A222-46E0-8FE6-CA0FFABD68B6}"/>
              </a:ext>
            </a:extLst>
          </p:cNvPr>
          <p:cNvSpPr/>
          <p:nvPr/>
        </p:nvSpPr>
        <p:spPr>
          <a:xfrm>
            <a:off x="3335295" y="4869160"/>
            <a:ext cx="504057" cy="309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6A98216-6C9D-4577-96AB-2609D86FA28D}"/>
              </a:ext>
            </a:extLst>
          </p:cNvPr>
          <p:cNvGrpSpPr/>
          <p:nvPr/>
        </p:nvGrpSpPr>
        <p:grpSpPr>
          <a:xfrm>
            <a:off x="5793849" y="3471262"/>
            <a:ext cx="1401009" cy="3203093"/>
            <a:chOff x="6548428" y="2878610"/>
            <a:chExt cx="1401009" cy="320309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0353DB-CDB1-41AE-A7AF-BED33E536364}"/>
                </a:ext>
              </a:extLst>
            </p:cNvPr>
            <p:cNvSpPr/>
            <p:nvPr/>
          </p:nvSpPr>
          <p:spPr>
            <a:xfrm>
              <a:off x="6552220" y="3796181"/>
              <a:ext cx="504056" cy="306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3180D8-25A1-4E08-A5B1-07132631737D}"/>
                </a:ext>
              </a:extLst>
            </p:cNvPr>
            <p:cNvSpPr/>
            <p:nvPr/>
          </p:nvSpPr>
          <p:spPr>
            <a:xfrm>
              <a:off x="6554831" y="4276508"/>
              <a:ext cx="504056" cy="3240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8C1BD9-2322-48FC-B892-7F1E141277BC}"/>
                </a:ext>
              </a:extLst>
            </p:cNvPr>
            <p:cNvSpPr/>
            <p:nvPr/>
          </p:nvSpPr>
          <p:spPr>
            <a:xfrm>
              <a:off x="6563521" y="4852572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m3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A2FD7D7-8C58-4CC1-824D-F3068111A271}"/>
                </a:ext>
              </a:extLst>
            </p:cNvPr>
            <p:cNvSpPr/>
            <p:nvPr/>
          </p:nvSpPr>
          <p:spPr>
            <a:xfrm>
              <a:off x="6554831" y="5259968"/>
              <a:ext cx="504056" cy="8217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m4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32A42EF-C868-424C-A616-A470B5602831}"/>
                </a:ext>
              </a:extLst>
            </p:cNvPr>
            <p:cNvSpPr/>
            <p:nvPr/>
          </p:nvSpPr>
          <p:spPr>
            <a:xfrm>
              <a:off x="6660232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B1F448-B367-4D5B-918F-AA15F9526C51}"/>
                </a:ext>
              </a:extLst>
            </p:cNvPr>
            <p:cNvCxnSpPr>
              <a:cxnSpLocks/>
              <a:stCxn id="27" idx="4"/>
              <a:endCxn id="23" idx="0"/>
            </p:cNvCxnSpPr>
            <p:nvPr/>
          </p:nvCxnSpPr>
          <p:spPr>
            <a:xfrm>
              <a:off x="6804248" y="3562711"/>
              <a:ext cx="0" cy="233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F783886-C565-4652-9714-F96247AA2210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6804248" y="4102294"/>
              <a:ext cx="2611" cy="17421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053A46C-4B8B-422E-A3C4-61C6F25A0EEC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6806859" y="4600512"/>
              <a:ext cx="8690" cy="25206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2D3BDCC-0E36-420B-923B-0B5970BB1BEA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806859" y="5068596"/>
              <a:ext cx="8690" cy="1913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C466A7C-ABA7-41B2-814A-BC64660DAD07}"/>
                </a:ext>
              </a:extLst>
            </p:cNvPr>
            <p:cNvSpPr/>
            <p:nvPr/>
          </p:nvSpPr>
          <p:spPr>
            <a:xfrm>
              <a:off x="7465157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D14142BD-2B13-41C6-8731-F64FB06468BA}"/>
                </a:ext>
              </a:extLst>
            </p:cNvPr>
            <p:cNvCxnSpPr>
              <a:cxnSpLocks/>
              <a:stCxn id="32" idx="4"/>
              <a:endCxn id="64" idx="3"/>
            </p:cNvCxnSpPr>
            <p:nvPr/>
          </p:nvCxnSpPr>
          <p:spPr>
            <a:xfrm rot="5400000">
              <a:off x="6741142" y="3874054"/>
              <a:ext cx="1179374" cy="556689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EB314A30-B2E9-46C4-8DD5-F1F69411D8FC}"/>
                </a:ext>
              </a:extLst>
            </p:cNvPr>
            <p:cNvCxnSpPr>
              <a:cxnSpLocks/>
              <a:stCxn id="64" idx="3"/>
              <a:endCxn id="26" idx="3"/>
            </p:cNvCxnSpPr>
            <p:nvPr/>
          </p:nvCxnSpPr>
          <p:spPr>
            <a:xfrm>
              <a:off x="7052484" y="4742085"/>
              <a:ext cx="6403" cy="928751"/>
            </a:xfrm>
            <a:prstGeom prst="curvedConnector3">
              <a:avLst>
                <a:gd name="adj1" fmla="val 3670201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0BC76B2-9FCE-40C2-A560-40C991155F9B}"/>
                </a:ext>
              </a:extLst>
            </p:cNvPr>
            <p:cNvSpPr/>
            <p:nvPr/>
          </p:nvSpPr>
          <p:spPr>
            <a:xfrm>
              <a:off x="6583675" y="2898741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839CE6B-494A-497C-8359-CEB65F3D96BE}"/>
                </a:ext>
              </a:extLst>
            </p:cNvPr>
            <p:cNvSpPr/>
            <p:nvPr/>
          </p:nvSpPr>
          <p:spPr>
            <a:xfrm>
              <a:off x="7290282" y="2878610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13F06F3-BB92-44E8-B704-9ABC48D2FD55}"/>
                </a:ext>
              </a:extLst>
            </p:cNvPr>
            <p:cNvSpPr/>
            <p:nvPr/>
          </p:nvSpPr>
          <p:spPr>
            <a:xfrm>
              <a:off x="6548428" y="4706210"/>
              <a:ext cx="504056" cy="7174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3A56B7-A1D6-45B6-ACD6-812D764FE23B}"/>
              </a:ext>
            </a:extLst>
          </p:cNvPr>
          <p:cNvGrpSpPr/>
          <p:nvPr/>
        </p:nvGrpSpPr>
        <p:grpSpPr>
          <a:xfrm>
            <a:off x="7451352" y="3449131"/>
            <a:ext cx="1397217" cy="3287019"/>
            <a:chOff x="6552220" y="2878610"/>
            <a:chExt cx="1397217" cy="328701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C625350-08D7-4524-9967-6891F374C3B1}"/>
                </a:ext>
              </a:extLst>
            </p:cNvPr>
            <p:cNvSpPr/>
            <p:nvPr/>
          </p:nvSpPr>
          <p:spPr>
            <a:xfrm>
              <a:off x="6552220" y="3796181"/>
              <a:ext cx="504056" cy="306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693D7E4-4F4E-46D3-89B5-F886E88D66FB}"/>
                </a:ext>
              </a:extLst>
            </p:cNvPr>
            <p:cNvSpPr/>
            <p:nvPr/>
          </p:nvSpPr>
          <p:spPr>
            <a:xfrm>
              <a:off x="6556318" y="4298639"/>
              <a:ext cx="504056" cy="3599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B2D4861-A104-40DC-AFEE-68568F3D5952}"/>
                </a:ext>
              </a:extLst>
            </p:cNvPr>
            <p:cNvSpPr/>
            <p:nvPr/>
          </p:nvSpPr>
          <p:spPr>
            <a:xfrm>
              <a:off x="6552220" y="4838222"/>
              <a:ext cx="504056" cy="252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m3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3FD31E2-891A-4150-8035-C25633CDF79F}"/>
                </a:ext>
              </a:extLst>
            </p:cNvPr>
            <p:cNvSpPr/>
            <p:nvPr/>
          </p:nvSpPr>
          <p:spPr>
            <a:xfrm>
              <a:off x="6552220" y="5286648"/>
              <a:ext cx="504056" cy="3188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m4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80282EA-5F3A-45E3-A8FA-45857439254D}"/>
                </a:ext>
              </a:extLst>
            </p:cNvPr>
            <p:cNvSpPr/>
            <p:nvPr/>
          </p:nvSpPr>
          <p:spPr>
            <a:xfrm>
              <a:off x="6660232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E59D78D-06A5-4DA3-A1B2-8F7BC85CDB81}"/>
                </a:ext>
              </a:extLst>
            </p:cNvPr>
            <p:cNvCxnSpPr>
              <a:cxnSpLocks/>
              <a:stCxn id="42" idx="4"/>
              <a:endCxn id="38" idx="0"/>
            </p:cNvCxnSpPr>
            <p:nvPr/>
          </p:nvCxnSpPr>
          <p:spPr>
            <a:xfrm>
              <a:off x="6804248" y="3562711"/>
              <a:ext cx="0" cy="233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CBD7BCD-C73C-452E-B072-F762877FF83E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6804248" y="4102294"/>
              <a:ext cx="4098" cy="19634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433E851-7A07-4ECE-8E08-9CB51C49E3B0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6804248" y="4658614"/>
              <a:ext cx="4098" cy="17960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F29EAE8-B215-4227-80B7-D5B015021300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804248" y="5090727"/>
              <a:ext cx="0" cy="19592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F002B71-D224-4FF6-9E7B-23358123932D}"/>
                </a:ext>
              </a:extLst>
            </p:cNvPr>
            <p:cNvSpPr/>
            <p:nvPr/>
          </p:nvSpPr>
          <p:spPr>
            <a:xfrm>
              <a:off x="7465157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0369CB31-53E1-4F15-A57B-36283AD2AB2E}"/>
                </a:ext>
              </a:extLst>
            </p:cNvPr>
            <p:cNvCxnSpPr>
              <a:cxnSpLocks/>
              <a:stCxn id="47" idx="4"/>
              <a:endCxn id="39" idx="3"/>
            </p:cNvCxnSpPr>
            <p:nvPr/>
          </p:nvCxnSpPr>
          <p:spPr>
            <a:xfrm rot="5400000">
              <a:off x="6876816" y="3746270"/>
              <a:ext cx="915916" cy="548799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A35F73C3-6D93-4493-B5AF-4F9935394B30}"/>
                </a:ext>
              </a:extLst>
            </p:cNvPr>
            <p:cNvCxnSpPr>
              <a:cxnSpLocks/>
              <a:stCxn id="39" idx="3"/>
              <a:endCxn id="74" idx="3"/>
            </p:cNvCxnSpPr>
            <p:nvPr/>
          </p:nvCxnSpPr>
          <p:spPr>
            <a:xfrm flipH="1">
              <a:off x="7056276" y="4478627"/>
              <a:ext cx="4098" cy="1450671"/>
            </a:xfrm>
            <a:prstGeom prst="curvedConnector3">
              <a:avLst>
                <a:gd name="adj1" fmla="val -5578331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F5AE32-8B11-4A33-9B97-634E2D92BD53}"/>
                </a:ext>
              </a:extLst>
            </p:cNvPr>
            <p:cNvSpPr/>
            <p:nvPr/>
          </p:nvSpPr>
          <p:spPr>
            <a:xfrm>
              <a:off x="6583675" y="2898741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BB9EBE0-EAE1-427F-AB44-8ABC10C8A646}"/>
                </a:ext>
              </a:extLst>
            </p:cNvPr>
            <p:cNvSpPr/>
            <p:nvPr/>
          </p:nvSpPr>
          <p:spPr>
            <a:xfrm>
              <a:off x="7290282" y="2878610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B3AB6E3-9B3C-4B42-ADBE-1D7B95BA9148}"/>
                </a:ext>
              </a:extLst>
            </p:cNvPr>
            <p:cNvSpPr/>
            <p:nvPr/>
          </p:nvSpPr>
          <p:spPr>
            <a:xfrm>
              <a:off x="6552220" y="5692967"/>
              <a:ext cx="504056" cy="4726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m4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14D403E-7222-4E6B-9BA2-680FE5BA3C58}"/>
                </a:ext>
              </a:extLst>
            </p:cNvPr>
            <p:cNvCxnSpPr>
              <a:cxnSpLocks/>
              <a:stCxn id="41" idx="2"/>
              <a:endCxn id="74" idx="0"/>
            </p:cNvCxnSpPr>
            <p:nvPr/>
          </p:nvCxnSpPr>
          <p:spPr>
            <a:xfrm>
              <a:off x="6804248" y="5605497"/>
              <a:ext cx="0" cy="87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398EC452-6A20-4C89-ADA5-A114C706A91C}"/>
              </a:ext>
            </a:extLst>
          </p:cNvPr>
          <p:cNvSpPr/>
          <p:nvPr/>
        </p:nvSpPr>
        <p:spPr>
          <a:xfrm>
            <a:off x="6686051" y="5859032"/>
            <a:ext cx="504057" cy="682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1CB505-557B-4293-B61F-335B6B8A760C}"/>
              </a:ext>
            </a:extLst>
          </p:cNvPr>
          <p:cNvSpPr txBox="1"/>
          <p:nvPr/>
        </p:nvSpPr>
        <p:spPr>
          <a:xfrm>
            <a:off x="5888730" y="3149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best-fit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1593000-9656-49FD-96B5-24A1293F8657}"/>
              </a:ext>
            </a:extLst>
          </p:cNvPr>
          <p:cNvSpPr txBox="1"/>
          <p:nvPr/>
        </p:nvSpPr>
        <p:spPr>
          <a:xfrm>
            <a:off x="7539877" y="31405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worst-fit</a:t>
            </a:r>
          </a:p>
        </p:txBody>
      </p:sp>
    </p:spTree>
    <p:extLst>
      <p:ext uri="{BB962C8B-B14F-4D97-AF65-F5344CB8AC3E}">
        <p14:creationId xmlns:p14="http://schemas.microsoft.com/office/powerpoint/2010/main" val="37075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5" grpId="0" animBg="1"/>
      <p:bldP spid="106" grpId="0"/>
      <p:bldP spid="1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7896-2D41-447C-9054-61DC18E4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C53B8-0447-4366-A012-2013CAE3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allocation structure</a:t>
            </a:r>
            <a:r>
              <a:rPr lang="en-US" altLang="zh-CN" dirty="0"/>
              <a:t>——Buddy System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F46953-3F86-43C4-9B3D-0D5B5D37F6AB}"/>
              </a:ext>
            </a:extLst>
          </p:cNvPr>
          <p:cNvSpPr/>
          <p:nvPr/>
        </p:nvSpPr>
        <p:spPr>
          <a:xfrm>
            <a:off x="1547664" y="2339190"/>
            <a:ext cx="604867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256KB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F84F7B-DC51-4483-933D-9C98843A5FB4}"/>
              </a:ext>
            </a:extLst>
          </p:cNvPr>
          <p:cNvSpPr/>
          <p:nvPr/>
        </p:nvSpPr>
        <p:spPr>
          <a:xfrm>
            <a:off x="1547664" y="3217238"/>
            <a:ext cx="28083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128KB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1C0868-3D61-4AF4-A395-424C37CA836B}"/>
              </a:ext>
            </a:extLst>
          </p:cNvPr>
          <p:cNvSpPr/>
          <p:nvPr/>
        </p:nvSpPr>
        <p:spPr>
          <a:xfrm>
            <a:off x="4785453" y="3215544"/>
            <a:ext cx="28083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128KB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CA44F96-DA02-4711-9262-99EB1CA6417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646922" y="2292160"/>
            <a:ext cx="229976" cy="1620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5545AED-EA7F-4050-8F04-49A00580C5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69429" y="3102250"/>
            <a:ext cx="1620180" cy="113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0D069B7-BC79-450A-B59B-EA2215C1FA3F}"/>
              </a:ext>
            </a:extLst>
          </p:cNvPr>
          <p:cNvSpPr/>
          <p:nvPr/>
        </p:nvSpPr>
        <p:spPr>
          <a:xfrm>
            <a:off x="1547664" y="4127693"/>
            <a:ext cx="136815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64KB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A417FB-AEF5-424C-8F16-207E0A4C2EFC}"/>
              </a:ext>
            </a:extLst>
          </p:cNvPr>
          <p:cNvSpPr/>
          <p:nvPr/>
        </p:nvSpPr>
        <p:spPr>
          <a:xfrm>
            <a:off x="3059832" y="4127693"/>
            <a:ext cx="1296144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64KB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6AB7AE6-AEF7-4826-ABC5-492FF78AE20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2460589" y="3636461"/>
            <a:ext cx="262383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6E8AFE8-E61E-47DE-BF05-CC4359F0900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951820" y="4005064"/>
            <a:ext cx="756084" cy="122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1A13860-9970-4469-BAEC-91AD841AE85A}"/>
              </a:ext>
            </a:extLst>
          </p:cNvPr>
          <p:cNvSpPr/>
          <p:nvPr/>
        </p:nvSpPr>
        <p:spPr>
          <a:xfrm>
            <a:off x="1547664" y="5090675"/>
            <a:ext cx="64807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32KB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6E9124-255E-4139-B4AB-133FC11CAE2E}"/>
              </a:ext>
            </a:extLst>
          </p:cNvPr>
          <p:cNvSpPr/>
          <p:nvPr/>
        </p:nvSpPr>
        <p:spPr>
          <a:xfrm>
            <a:off x="2267744" y="5090675"/>
            <a:ext cx="64807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32KB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661A38C-CF4E-4436-AF20-8143A07AA397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5400000">
            <a:off x="1894265" y="4753200"/>
            <a:ext cx="314910" cy="36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6CAEC54-F14A-4275-927E-EBAA0EC67295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rot="16200000" flipH="1">
            <a:off x="2254305" y="4753200"/>
            <a:ext cx="314910" cy="36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6072420-DBEF-4C69-A1DE-9F5F4D90784B}"/>
              </a:ext>
            </a:extLst>
          </p:cNvPr>
          <p:cNvSpPr txBox="1"/>
          <p:nvPr/>
        </p:nvSpPr>
        <p:spPr>
          <a:xfrm>
            <a:off x="3577709" y="5085557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Assume we have 4GB memory,</a:t>
            </a:r>
          </a:p>
          <a:p>
            <a:r>
              <a:rPr lang="en-US" sz="2000" dirty="0">
                <a:solidFill>
                  <a:schemeClr val="tx2"/>
                </a:solidFill>
              </a:rPr>
              <a:t>How many times to search for a free block?</a:t>
            </a:r>
          </a:p>
        </p:txBody>
      </p:sp>
    </p:spTree>
    <p:extLst>
      <p:ext uri="{BB962C8B-B14F-4D97-AF65-F5344CB8AC3E}">
        <p14:creationId xmlns:p14="http://schemas.microsoft.com/office/powerpoint/2010/main" val="31060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5" grpId="0" animBg="1"/>
      <p:bldP spid="16" grpId="0" animBg="1"/>
      <p:bldP spid="23" grpId="0" animBg="1"/>
      <p:bldP spid="24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Q: How to avoid or reduce </a:t>
            </a:r>
            <a:r>
              <a:rPr lang="en-US" altLang="zh-CN" sz="2800" dirty="0">
                <a:solidFill>
                  <a:srgbClr val="FF0000"/>
                </a:solidFill>
              </a:rPr>
              <a:t>fragmentation</a:t>
            </a:r>
            <a:r>
              <a:rPr lang="en-US" altLang="zh-CN" sz="2800" dirty="0"/>
              <a:t>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08447D-97FA-4DCB-830D-516B18B17598}"/>
              </a:ext>
            </a:extLst>
          </p:cNvPr>
          <p:cNvSpPr/>
          <p:nvPr/>
        </p:nvSpPr>
        <p:spPr>
          <a:xfrm>
            <a:off x="827584" y="27809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Defragmentation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AE402C-6DEC-4221-9DFD-9E2B07EC4004}"/>
              </a:ext>
            </a:extLst>
          </p:cNvPr>
          <p:cNvSpPr/>
          <p:nvPr/>
        </p:nvSpPr>
        <p:spPr>
          <a:xfrm>
            <a:off x="5204284" y="2963854"/>
            <a:ext cx="2088232" cy="3240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57700E-1E23-4F12-9E00-0AE6F1AD4463}"/>
              </a:ext>
            </a:extLst>
          </p:cNvPr>
          <p:cNvSpPr/>
          <p:nvPr/>
        </p:nvSpPr>
        <p:spPr>
          <a:xfrm>
            <a:off x="5204284" y="2963854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CB4426-C65C-41B4-9461-2005E0672079}"/>
              </a:ext>
            </a:extLst>
          </p:cNvPr>
          <p:cNvSpPr/>
          <p:nvPr/>
        </p:nvSpPr>
        <p:spPr>
          <a:xfrm>
            <a:off x="5204284" y="3841682"/>
            <a:ext cx="2088232" cy="773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6D66EC-9BD1-4AEE-9A13-9B57AB377BD3}"/>
              </a:ext>
            </a:extLst>
          </p:cNvPr>
          <p:cNvSpPr/>
          <p:nvPr/>
        </p:nvSpPr>
        <p:spPr>
          <a:xfrm>
            <a:off x="5204284" y="4805205"/>
            <a:ext cx="2088232" cy="423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739DA5-2510-421C-AA1E-E0CCC546F4E4}"/>
              </a:ext>
            </a:extLst>
          </p:cNvPr>
          <p:cNvSpPr/>
          <p:nvPr/>
        </p:nvSpPr>
        <p:spPr>
          <a:xfrm>
            <a:off x="5214448" y="5501000"/>
            <a:ext cx="2088232" cy="423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8F4E29-CDCD-4339-836A-AC8DCB6FC6B3}"/>
              </a:ext>
            </a:extLst>
          </p:cNvPr>
          <p:cNvSpPr/>
          <p:nvPr/>
        </p:nvSpPr>
        <p:spPr>
          <a:xfrm>
            <a:off x="827584" y="3478503"/>
            <a:ext cx="40703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Noncontiguous</a:t>
            </a:r>
            <a:r>
              <a:rPr lang="en-US" dirty="0"/>
              <a:t> </a:t>
            </a:r>
            <a:r>
              <a:rPr lang="en-US" sz="2400" dirty="0"/>
              <a:t>allocation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Segmentation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Paging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1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3.33333E-6 -0.0324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3.33333E-6 -0.058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00104 -0.1013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780928"/>
            <a:ext cx="1584176" cy="181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2132856"/>
            <a:ext cx="1584176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2132856"/>
            <a:ext cx="158417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20072" y="2776339"/>
            <a:ext cx="1584176" cy="79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20072" y="3573016"/>
            <a:ext cx="1584176" cy="796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20072" y="4367759"/>
            <a:ext cx="1584176" cy="64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BSS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20072" y="5013176"/>
            <a:ext cx="1584176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0072" y="5512643"/>
            <a:ext cx="1584176" cy="71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2780928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Seg1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3140968"/>
            <a:ext cx="1584176" cy="3991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Seg2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87624" y="3536681"/>
            <a:ext cx="1584176" cy="3991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Seg3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3945341"/>
            <a:ext cx="1584176" cy="3032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Seg4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4234457"/>
            <a:ext cx="1584176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Seg5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94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44098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0.44098 0.0597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5903 L 0.44098 0.11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44098 0.1555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0.44098 0.181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11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Q: How to know which segment is stored in which physical address?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644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Pros.</a:t>
            </a:r>
          </a:p>
          <a:p>
            <a:pPr marL="457200" indent="-457200">
              <a:buAutoNum type="arabicParenR"/>
            </a:pPr>
            <a:r>
              <a:rPr lang="en-US" altLang="zh-CN" sz="2400" dirty="0"/>
              <a:t>Make data more “logical”, easy  to share</a:t>
            </a:r>
          </a:p>
          <a:p>
            <a:pPr marL="457200" indent="-457200">
              <a:buAutoNum type="arabicParenR"/>
            </a:pPr>
            <a:r>
              <a:rPr lang="en-US" altLang="zh-CN" sz="2400" dirty="0"/>
              <a:t>We can do much better on “protection”</a:t>
            </a:r>
          </a:p>
          <a:p>
            <a:pPr marL="457200" indent="-457200">
              <a:buAutoNum type="arabicParenR"/>
            </a:pPr>
            <a:r>
              <a:rPr lang="en-US" altLang="zh-CN" sz="2400" dirty="0"/>
              <a:t>Reduce fragmentation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Cons.</a:t>
            </a:r>
          </a:p>
          <a:p>
            <a:pPr marL="457200" indent="-457200">
              <a:buAutoNum type="arabicParenR"/>
            </a:pPr>
            <a:r>
              <a:rPr lang="en-US" altLang="zh-CN" sz="2400" dirty="0"/>
              <a:t>Segment size is not fixed, more complicated</a:t>
            </a:r>
          </a:p>
          <a:p>
            <a:pPr marL="457200" indent="-457200">
              <a:buAutoNum type="arabicParenR"/>
            </a:pPr>
            <a:r>
              <a:rPr lang="en-US" altLang="zh-CN" sz="2400" dirty="0"/>
              <a:t>One process need allocate memory many times</a:t>
            </a:r>
          </a:p>
          <a:p>
            <a:pPr marL="457200" indent="-457200">
              <a:buAutoNum type="arabicParenR"/>
            </a:pPr>
            <a:r>
              <a:rPr lang="en-US" altLang="zh-CN" sz="2400" dirty="0"/>
              <a:t>Fragmentation is smaller but still a problem</a:t>
            </a:r>
          </a:p>
        </p:txBody>
      </p:sp>
    </p:spTree>
    <p:extLst>
      <p:ext uri="{BB962C8B-B14F-4D97-AF65-F5344CB8AC3E}">
        <p14:creationId xmlns:p14="http://schemas.microsoft.com/office/powerpoint/2010/main" val="84868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Q: What’s the idea of Paging?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221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BBBD7-A8B7-4315-B18C-479A9F82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8E025-FFAC-491E-B66B-BA836645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Contiguous Memory Allocation</a:t>
            </a:r>
          </a:p>
          <a:p>
            <a:pPr marL="800100" lvl="1" indent="-342900"/>
            <a:r>
              <a:rPr lang="en-US" dirty="0" err="1"/>
              <a:t>Uniprogramming</a:t>
            </a:r>
            <a:endParaRPr lang="en-US" dirty="0"/>
          </a:p>
          <a:p>
            <a:pPr marL="800100" lvl="1" indent="-342900"/>
            <a:r>
              <a:rPr lang="en-US" dirty="0"/>
              <a:t>Multiprogramming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altLang="zh-CN" dirty="0"/>
              <a:t>on-</a:t>
            </a:r>
            <a:r>
              <a:rPr lang="en-US" dirty="0"/>
              <a:t>Contiguous Memory Allocation</a:t>
            </a:r>
          </a:p>
          <a:p>
            <a:pPr marL="800100" lvl="1" indent="-342900"/>
            <a:r>
              <a:rPr lang="en-US" dirty="0"/>
              <a:t>Segmentation</a:t>
            </a:r>
          </a:p>
          <a:p>
            <a:pPr marL="800100" lvl="1" indent="-342900"/>
            <a:r>
              <a:rPr lang="en-US" dirty="0"/>
              <a:t>Paging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6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20072" y="2132856"/>
            <a:ext cx="1584176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2132856"/>
            <a:ext cx="1584176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20072" y="2780928"/>
            <a:ext cx="158417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20072" y="3140968"/>
            <a:ext cx="158417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20072" y="3480919"/>
            <a:ext cx="158417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0072" y="4070730"/>
            <a:ext cx="158417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20072" y="4434835"/>
            <a:ext cx="158417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page5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20072" y="4794875"/>
            <a:ext cx="1584176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page6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780928"/>
            <a:ext cx="158417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Seg3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87624" y="2780928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3140968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87624" y="3861048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3501008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4217694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page5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87624" y="4577734"/>
            <a:ext cx="1584176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509 L 0.4409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695 L 0.44098 0.1872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Q: How to know which page is stored in which physical address?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685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59693"/>
            <a:ext cx="7620000" cy="4373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idea like database. We need a </a:t>
            </a:r>
            <a:r>
              <a:rPr lang="en-US" altLang="zh-CN" sz="2800" dirty="0">
                <a:solidFill>
                  <a:srgbClr val="FF0000"/>
                </a:solidFill>
              </a:rPr>
              <a:t>extra space</a:t>
            </a:r>
            <a:r>
              <a:rPr lang="en-US" altLang="zh-CN" sz="2800" dirty="0"/>
              <a:t> for “Page Table”, and we also need a “index” to speed up the searching.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034583" cy="37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534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19668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Pros.</a:t>
            </a:r>
          </a:p>
          <a:p>
            <a:pPr marL="514350" indent="-514350">
              <a:buAutoNum type="arabicParenR"/>
            </a:pPr>
            <a:r>
              <a:rPr lang="en-US" altLang="zh-CN" sz="2800" dirty="0"/>
              <a:t>Simple to implement</a:t>
            </a:r>
          </a:p>
          <a:p>
            <a:pPr marL="514350" indent="-514350">
              <a:buAutoNum type="arabicParenR"/>
            </a:pPr>
            <a:r>
              <a:rPr lang="en-US" altLang="zh-CN" sz="2800" dirty="0"/>
              <a:t>Reduce external fragmentation</a:t>
            </a:r>
          </a:p>
          <a:p>
            <a:pPr marL="514350" indent="-514350">
              <a:buAutoNum type="arabicParenR"/>
            </a:pPr>
            <a:r>
              <a:rPr lang="en-US" altLang="zh-CN" sz="2800" dirty="0"/>
              <a:t>Demand paging technique (learn latter)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Cons.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US" altLang="zh-CN" sz="2800" dirty="0"/>
              <a:t>Page table requires extra memory space</a:t>
            </a:r>
          </a:p>
          <a:p>
            <a:pPr marL="457200" indent="-457200">
              <a:buAutoNum type="arabicParenR"/>
            </a:pPr>
            <a:r>
              <a:rPr lang="en-US" altLang="zh-CN" sz="2800" dirty="0"/>
              <a:t>Internal fragmentation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0776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7620000" cy="437356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Complete the code, so that it can realize basic memory allocation (basic). Please notice, the program may have some bugs, you are also required to fix it. (</a:t>
            </a:r>
            <a:r>
              <a:rPr lang="en-US" altLang="zh-CN" sz="2400" dirty="0">
                <a:solidFill>
                  <a:srgbClr val="FF0000"/>
                </a:solidFill>
              </a:rPr>
              <a:t>be care of input/output buffer</a:t>
            </a:r>
            <a:r>
              <a:rPr lang="en-US" altLang="zh-CN" sz="2400" dirty="0"/>
              <a:t>)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You can try to add buddy system/ segmentation /paging to this program, which will give you 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bonus points</a:t>
            </a:r>
            <a:r>
              <a:rPr lang="en-US" altLang="zh-CN" sz="2400" dirty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read </a:t>
            </a:r>
            <a:r>
              <a:rPr lang="en-US" altLang="zh-CN" sz="2400" dirty="0">
                <a:solidFill>
                  <a:srgbClr val="FF0000"/>
                </a:solidFill>
              </a:rPr>
              <a:t>OS_Lab8_Memory_Guide.pdf </a:t>
            </a:r>
            <a:r>
              <a:rPr lang="en-US" altLang="zh-CN" sz="2400" dirty="0"/>
              <a:t>for detail. 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2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Uniprogramming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20072" y="2348880"/>
            <a:ext cx="2088232" cy="3384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8024" y="1718809"/>
            <a:ext cx="344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Physical memory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220072" y="2348880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2996952"/>
            <a:ext cx="2088232" cy="273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7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Uniprogramming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72200" y="2348880"/>
            <a:ext cx="2088232" cy="33843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60132" y="1704701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Physical memory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72200" y="2348880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2200" y="2996952"/>
            <a:ext cx="2088232" cy="273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348880"/>
            <a:ext cx="5472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Pros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No translation &amp; protection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App can access larger physical address</a:t>
            </a:r>
          </a:p>
          <a:p>
            <a:pPr marL="342900" indent="-342900"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15076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Uniprogramming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564904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Cons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Not efficient</a:t>
            </a:r>
          </a:p>
          <a:p>
            <a:pPr marL="342900" indent="-342900"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Not powerful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0132" y="1704701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Physical memory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6372200" y="2348880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72200" y="2996952"/>
            <a:ext cx="2088232" cy="273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08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What if we want to run multiple processes?</a:t>
            </a:r>
          </a:p>
          <a:p>
            <a:r>
              <a:rPr lang="en-US" altLang="zh-CN" sz="2800" dirty="0"/>
              <a:t>Each process has the </a:t>
            </a:r>
            <a:r>
              <a:rPr lang="en-US" altLang="zh-CN" sz="2800" dirty="0">
                <a:solidFill>
                  <a:srgbClr val="FF0000"/>
                </a:solidFill>
              </a:rPr>
              <a:t>same memory size</a:t>
            </a:r>
          </a:p>
          <a:p>
            <a:endParaRPr lang="en-US" altLang="zh-CN" sz="2800" b="0" dirty="0"/>
          </a:p>
        </p:txBody>
      </p:sp>
      <p:sp>
        <p:nvSpPr>
          <p:cNvPr id="4" name="矩形 3"/>
          <p:cNvSpPr/>
          <p:nvPr/>
        </p:nvSpPr>
        <p:spPr>
          <a:xfrm>
            <a:off x="3131840" y="2924944"/>
            <a:ext cx="2088232" cy="3240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2924944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3573016"/>
            <a:ext cx="208823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4221088"/>
            <a:ext cx="208823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4869160"/>
            <a:ext cx="208823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1840" y="5517232"/>
            <a:ext cx="2088232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7075" y="4221088"/>
            <a:ext cx="208823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4ACD5B-36B9-4545-9CFC-91DC54585212}"/>
              </a:ext>
            </a:extLst>
          </p:cNvPr>
          <p:cNvSpPr/>
          <p:nvPr/>
        </p:nvSpPr>
        <p:spPr>
          <a:xfrm>
            <a:off x="434240" y="4928674"/>
            <a:ext cx="2193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fixed-sized</a:t>
            </a:r>
            <a:r>
              <a:rPr lang="en-US" dirty="0"/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partitions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3EF2B4-9341-41B7-B19B-B4383047D639}"/>
              </a:ext>
            </a:extLst>
          </p:cNvPr>
          <p:cNvSpPr/>
          <p:nvPr/>
        </p:nvSpPr>
        <p:spPr>
          <a:xfrm>
            <a:off x="5868144" y="4068070"/>
            <a:ext cx="2201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manage each block?</a:t>
            </a:r>
          </a:p>
        </p:txBody>
      </p:sp>
    </p:spTree>
    <p:extLst>
      <p:ext uri="{BB962C8B-B14F-4D97-AF65-F5344CB8AC3E}">
        <p14:creationId xmlns:p14="http://schemas.microsoft.com/office/powerpoint/2010/main" val="26384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What if we want to run multiple processes?</a:t>
            </a:r>
          </a:p>
          <a:p>
            <a:r>
              <a:rPr lang="en-US" altLang="zh-CN" sz="2800" dirty="0"/>
              <a:t>Each process has the </a:t>
            </a:r>
            <a:r>
              <a:rPr lang="en-US" altLang="zh-CN" sz="2800" dirty="0">
                <a:solidFill>
                  <a:srgbClr val="FF0000"/>
                </a:solidFill>
              </a:rPr>
              <a:t>same memory size</a:t>
            </a:r>
          </a:p>
          <a:p>
            <a:endParaRPr lang="en-US" altLang="zh-CN" sz="2800" b="0" dirty="0"/>
          </a:p>
        </p:txBody>
      </p:sp>
      <p:sp>
        <p:nvSpPr>
          <p:cNvPr id="4" name="矩形 3"/>
          <p:cNvSpPr/>
          <p:nvPr/>
        </p:nvSpPr>
        <p:spPr>
          <a:xfrm>
            <a:off x="3131840" y="2924944"/>
            <a:ext cx="2088232" cy="3240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2924944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3573016"/>
            <a:ext cx="2088232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4221088"/>
            <a:ext cx="208823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4869160"/>
            <a:ext cx="2088232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7075" y="4221088"/>
            <a:ext cx="208823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4ACD5B-36B9-4545-9CFC-91DC54585212}"/>
              </a:ext>
            </a:extLst>
          </p:cNvPr>
          <p:cNvSpPr/>
          <p:nvPr/>
        </p:nvSpPr>
        <p:spPr>
          <a:xfrm>
            <a:off x="434240" y="4928674"/>
            <a:ext cx="2193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fixed-sized</a:t>
            </a:r>
            <a:r>
              <a:rPr lang="en-US" dirty="0"/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partitions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8EEF477-1EAC-4154-972E-CE2A7906BC73}"/>
              </a:ext>
            </a:extLst>
          </p:cNvPr>
          <p:cNvGrpSpPr/>
          <p:nvPr/>
        </p:nvGrpSpPr>
        <p:grpSpPr>
          <a:xfrm>
            <a:off x="6552220" y="2878610"/>
            <a:ext cx="1397217" cy="3234020"/>
            <a:chOff x="6552220" y="2878610"/>
            <a:chExt cx="1397217" cy="32340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18BD77F-A409-40C0-B4C4-DDBA30DA0E39}"/>
                </a:ext>
              </a:extLst>
            </p:cNvPr>
            <p:cNvSpPr/>
            <p:nvPr/>
          </p:nvSpPr>
          <p:spPr>
            <a:xfrm>
              <a:off x="6552220" y="3796181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83D808C-81E2-42A7-8039-713DF466907E}"/>
                </a:ext>
              </a:extLst>
            </p:cNvPr>
            <p:cNvSpPr/>
            <p:nvPr/>
          </p:nvSpPr>
          <p:spPr>
            <a:xfrm>
              <a:off x="6552220" y="4396932"/>
              <a:ext cx="504056" cy="4320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FF8FF6-AF6A-48B0-AD11-35780F8AA497}"/>
                </a:ext>
              </a:extLst>
            </p:cNvPr>
            <p:cNvSpPr/>
            <p:nvPr/>
          </p:nvSpPr>
          <p:spPr>
            <a:xfrm>
              <a:off x="6552220" y="5020252"/>
              <a:ext cx="504056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34EA6B-A907-4621-A9DB-1FA80F7D9872}"/>
                </a:ext>
              </a:extLst>
            </p:cNvPr>
            <p:cNvSpPr/>
            <p:nvPr/>
          </p:nvSpPr>
          <p:spPr>
            <a:xfrm>
              <a:off x="6552220" y="5680582"/>
              <a:ext cx="504056" cy="43204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m4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4873547-BF87-4CC5-B309-A16C583AE243}"/>
                </a:ext>
              </a:extLst>
            </p:cNvPr>
            <p:cNvSpPr/>
            <p:nvPr/>
          </p:nvSpPr>
          <p:spPr>
            <a:xfrm>
              <a:off x="6660232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7643D89-4B7F-421D-A54C-12BF6ABC8B80}"/>
                </a:ext>
              </a:extLst>
            </p:cNvPr>
            <p:cNvCxnSpPr>
              <a:stCxn id="21" idx="4"/>
              <a:endCxn id="13" idx="0"/>
            </p:cNvCxnSpPr>
            <p:nvPr/>
          </p:nvCxnSpPr>
          <p:spPr>
            <a:xfrm>
              <a:off x="6804248" y="3562711"/>
              <a:ext cx="0" cy="23347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7C30F49-33E1-4A30-96B4-8CF91BE3D4E3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6804248" y="4228229"/>
              <a:ext cx="0" cy="16870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2C724B1-575B-440E-BD10-87EFC5A15F4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6804248" y="4828980"/>
              <a:ext cx="0" cy="19127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7E8C125-5FF1-459B-8B94-764C05331AB1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6804248" y="5452300"/>
              <a:ext cx="0" cy="22828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3496513-04FB-4089-A903-B1B41D0F6F47}"/>
                </a:ext>
              </a:extLst>
            </p:cNvPr>
            <p:cNvSpPr/>
            <p:nvPr/>
          </p:nvSpPr>
          <p:spPr>
            <a:xfrm>
              <a:off x="7465157" y="3274679"/>
              <a:ext cx="288032" cy="28803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D4DDDF2B-FB31-4389-A41A-3503706AF5CA}"/>
                </a:ext>
              </a:extLst>
            </p:cNvPr>
            <p:cNvCxnSpPr>
              <a:stCxn id="34" idx="4"/>
              <a:endCxn id="16" idx="3"/>
            </p:cNvCxnSpPr>
            <p:nvPr/>
          </p:nvCxnSpPr>
          <p:spPr>
            <a:xfrm rot="5400000">
              <a:off x="6807603" y="3811385"/>
              <a:ext cx="1050245" cy="552897"/>
            </a:xfrm>
            <a:prstGeom prst="curved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连接符: 曲线 39">
              <a:extLst>
                <a:ext uri="{FF2B5EF4-FFF2-40B4-BE49-F238E27FC236}">
                  <a16:creationId xmlns:a16="http://schemas.microsoft.com/office/drawing/2014/main" id="{746AADF0-C504-4EC0-BC0D-F8B93A71B40A}"/>
                </a:ext>
              </a:extLst>
            </p:cNvPr>
            <p:cNvCxnSpPr>
              <a:stCxn id="16" idx="3"/>
              <a:endCxn id="18" idx="3"/>
            </p:cNvCxnSpPr>
            <p:nvPr/>
          </p:nvCxnSpPr>
          <p:spPr>
            <a:xfrm>
              <a:off x="7056276" y="4612956"/>
              <a:ext cx="12700" cy="1283650"/>
            </a:xfrm>
            <a:prstGeom prst="curvedConnector3">
              <a:avLst>
                <a:gd name="adj1" fmla="val 180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1684AFC-A115-4D4C-A0CB-3E8940EDD650}"/>
                </a:ext>
              </a:extLst>
            </p:cNvPr>
            <p:cNvSpPr/>
            <p:nvPr/>
          </p:nvSpPr>
          <p:spPr>
            <a:xfrm>
              <a:off x="6583675" y="2898741"/>
              <a:ext cx="44114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All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64771FF-90FA-4681-9AAA-FE78FAB1A436}"/>
                </a:ext>
              </a:extLst>
            </p:cNvPr>
            <p:cNvSpPr/>
            <p:nvPr/>
          </p:nvSpPr>
          <p:spPr>
            <a:xfrm>
              <a:off x="7290282" y="2878610"/>
              <a:ext cx="6591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5"/>
                  </a:solidFill>
                </a:rPr>
                <a:t>Free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4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What if we want to run multiple processes?</a:t>
            </a:r>
          </a:p>
          <a:p>
            <a:r>
              <a:rPr lang="en-US" altLang="zh-CN" sz="2800" dirty="0"/>
              <a:t>Each process has </a:t>
            </a:r>
            <a:r>
              <a:rPr lang="en-US" altLang="zh-CN" sz="2800" dirty="0">
                <a:solidFill>
                  <a:srgbClr val="FF0000"/>
                </a:solidFill>
              </a:rPr>
              <a:t>different memory size</a:t>
            </a:r>
          </a:p>
          <a:p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3131840" y="2924944"/>
            <a:ext cx="2088232" cy="3240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2924944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3573015"/>
            <a:ext cx="2088232" cy="773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31840" y="4365104"/>
            <a:ext cx="208823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5032101"/>
            <a:ext cx="2088232" cy="269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31840" y="5320133"/>
            <a:ext cx="2088232" cy="845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37707" y="3463646"/>
            <a:ext cx="2088232" cy="12961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2077D2-FC6E-42B9-99A1-467AF8039DBD}"/>
              </a:ext>
            </a:extLst>
          </p:cNvPr>
          <p:cNvSpPr/>
          <p:nvPr/>
        </p:nvSpPr>
        <p:spPr>
          <a:xfrm>
            <a:off x="434240" y="4928674"/>
            <a:ext cx="2193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variable</a:t>
            </a:r>
            <a:r>
              <a:rPr lang="en-US" dirty="0"/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partitions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45AA3F-2CA5-4E8E-A589-D65321B4F8C6}"/>
              </a:ext>
            </a:extLst>
          </p:cNvPr>
          <p:cNvSpPr/>
          <p:nvPr/>
        </p:nvSpPr>
        <p:spPr>
          <a:xfrm>
            <a:off x="5637707" y="4988072"/>
            <a:ext cx="2088232" cy="5165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2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What if we want to run multiple processes?</a:t>
            </a:r>
          </a:p>
          <a:p>
            <a:r>
              <a:rPr lang="en-US" altLang="zh-CN" sz="2800" dirty="0"/>
              <a:t>Each process has </a:t>
            </a:r>
            <a:r>
              <a:rPr lang="en-US" altLang="zh-CN" sz="2800" dirty="0">
                <a:solidFill>
                  <a:srgbClr val="FF0000"/>
                </a:solidFill>
              </a:rPr>
              <a:t>different memory size</a:t>
            </a:r>
          </a:p>
          <a:p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3131840" y="2924944"/>
            <a:ext cx="2088232" cy="3240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2924944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3573015"/>
            <a:ext cx="2088232" cy="773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5032101"/>
            <a:ext cx="2088232" cy="269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37707" y="3463646"/>
            <a:ext cx="2088232" cy="129614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2077D2-FC6E-42B9-99A1-467AF8039DBD}"/>
              </a:ext>
            </a:extLst>
          </p:cNvPr>
          <p:cNvSpPr/>
          <p:nvPr/>
        </p:nvSpPr>
        <p:spPr>
          <a:xfrm>
            <a:off x="434240" y="4928674"/>
            <a:ext cx="2193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variable</a:t>
            </a:r>
            <a:r>
              <a:rPr lang="en-US" dirty="0"/>
              <a:t>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partitions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45AA3F-2CA5-4E8E-A589-D65321B4F8C6}"/>
              </a:ext>
            </a:extLst>
          </p:cNvPr>
          <p:cNvSpPr/>
          <p:nvPr/>
        </p:nvSpPr>
        <p:spPr>
          <a:xfrm>
            <a:off x="5637707" y="4988072"/>
            <a:ext cx="2088232" cy="5165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P6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C796E5-E3FA-4F5C-805B-2D258C122229}"/>
              </a:ext>
            </a:extLst>
          </p:cNvPr>
          <p:cNvSpPr/>
          <p:nvPr/>
        </p:nvSpPr>
        <p:spPr>
          <a:xfrm>
            <a:off x="3131840" y="4352610"/>
            <a:ext cx="2088232" cy="5165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P6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323652-D153-458E-84B0-F3409188BBCA}"/>
              </a:ext>
            </a:extLst>
          </p:cNvPr>
          <p:cNvSpPr/>
          <p:nvPr/>
        </p:nvSpPr>
        <p:spPr>
          <a:xfrm>
            <a:off x="3131840" y="5320133"/>
            <a:ext cx="2088232" cy="5165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8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2754</TotalTime>
  <Words>589</Words>
  <Application>Microsoft Office PowerPoint</Application>
  <PresentationFormat>全屏显示(4:3)</PresentationFormat>
  <Paragraphs>232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基本</vt:lpstr>
      <vt:lpstr>Memory management</vt:lpstr>
      <vt:lpstr>OUTLINE</vt:lpstr>
      <vt:lpstr>Uniprogramming</vt:lpstr>
      <vt:lpstr>Uniprogramming</vt:lpstr>
      <vt:lpstr>Uniprogramming</vt:lpstr>
      <vt:lpstr>Multiprogramming</vt:lpstr>
      <vt:lpstr>Multiprogramming</vt:lpstr>
      <vt:lpstr>Multiprogramming</vt:lpstr>
      <vt:lpstr>Multiprogramming</vt:lpstr>
      <vt:lpstr>Fragmentation</vt:lpstr>
      <vt:lpstr>Multiprogramming</vt:lpstr>
      <vt:lpstr>Multiprogramming</vt:lpstr>
      <vt:lpstr>Multiprogramming</vt:lpstr>
      <vt:lpstr>Multiprogramming</vt:lpstr>
      <vt:lpstr>Question</vt:lpstr>
      <vt:lpstr>Segmentation</vt:lpstr>
      <vt:lpstr>Question</vt:lpstr>
      <vt:lpstr>Segmentation</vt:lpstr>
      <vt:lpstr>Paging</vt:lpstr>
      <vt:lpstr>Paging</vt:lpstr>
      <vt:lpstr>question</vt:lpstr>
      <vt:lpstr>Paging</vt:lpstr>
      <vt:lpstr>Paging</vt:lpstr>
      <vt:lpstr>Lab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space</dc:title>
  <dc:creator>dell</dc:creator>
  <cp:lastModifiedBy>sy</cp:lastModifiedBy>
  <cp:revision>98</cp:revision>
  <dcterms:created xsi:type="dcterms:W3CDTF">2018-04-14T10:26:35Z</dcterms:created>
  <dcterms:modified xsi:type="dcterms:W3CDTF">2020-04-15T07:27:53Z</dcterms:modified>
</cp:coreProperties>
</file>