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26" r:id="rId3"/>
    <p:sldId id="335" r:id="rId4"/>
    <p:sldId id="336" r:id="rId5"/>
    <p:sldId id="323" r:id="rId6"/>
    <p:sldId id="337" r:id="rId7"/>
    <p:sldId id="338" r:id="rId8"/>
    <p:sldId id="339" r:id="rId9"/>
    <p:sldId id="327" r:id="rId10"/>
    <p:sldId id="328" r:id="rId11"/>
    <p:sldId id="329" r:id="rId12"/>
    <p:sldId id="331" r:id="rId13"/>
    <p:sldId id="288" r:id="rId14"/>
    <p:sldId id="289" r:id="rId15"/>
    <p:sldId id="290" r:id="rId16"/>
    <p:sldId id="291" r:id="rId17"/>
    <p:sldId id="292" r:id="rId18"/>
    <p:sldId id="334" r:id="rId19"/>
    <p:sldId id="293" r:id="rId20"/>
    <p:sldId id="333" r:id="rId21"/>
    <p:sldId id="332" r:id="rId22"/>
    <p:sldId id="321" r:id="rId23"/>
    <p:sldId id="307" r:id="rId24"/>
    <p:sldId id="308" r:id="rId25"/>
    <p:sldId id="312" r:id="rId26"/>
    <p:sldId id="315" r:id="rId27"/>
    <p:sldId id="314" r:id="rId28"/>
    <p:sldId id="317" r:id="rId29"/>
    <p:sldId id="322" r:id="rId30"/>
    <p:sldId id="32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2017-FA83-4B33-B9B5-6DBB418ED5F9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EC88-FDC0-44D0-8772-136E1B8A0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6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we can store memory data into cache, but memory data from different address may map to same cache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solve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find the cache</a:t>
            </a:r>
          </a:p>
          <a:p>
            <a:r>
              <a:rPr lang="en-US" dirty="0"/>
              <a:t>First use set index and find the set, </a:t>
            </a:r>
          </a:p>
          <a:p>
            <a:r>
              <a:rPr lang="en-US" dirty="0"/>
              <a:t>scan all block in this set until find the block with given tag</a:t>
            </a:r>
          </a:p>
          <a:p>
            <a:r>
              <a:rPr lang="en-US" dirty="0"/>
              <a:t>Then use the byte offset to direct to final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4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1-way set associative cache is the same as a direct-mapped cache.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cache has 2k blocks, a 2k-way set associative cache would be the same as a fully-associative cache.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4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LRU,FIFO and MIN are design for reduce miss.</a:t>
            </a:r>
          </a:p>
          <a:p>
            <a:r>
              <a:rPr lang="en-US" dirty="0"/>
              <a:t>Assume no miss happens, the operation of algorithms will make the total overhead 10 times slower.</a:t>
            </a:r>
          </a:p>
          <a:p>
            <a:r>
              <a:rPr lang="en-US" dirty="0"/>
              <a:t>Despite they do reduce the miss ratio, but still not wise here.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EC88-FDC0-44D0-8772-136E1B8A091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6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772400" cy="4571999"/>
          </a:xfrm>
        </p:spPr>
        <p:txBody>
          <a:bodyPr/>
          <a:lstStyle/>
          <a:p>
            <a:r>
              <a:rPr lang="en-US" altLang="zh-CN" sz="4400" dirty="0"/>
              <a:t>Caching </a:t>
            </a:r>
            <a:br>
              <a:rPr lang="en-US" altLang="zh-CN" sz="4400" dirty="0"/>
            </a:br>
            <a:r>
              <a:rPr lang="en-US" altLang="zh-CN" sz="4400" dirty="0"/>
              <a:t>and</a:t>
            </a:r>
            <a:br>
              <a:rPr lang="en-US" altLang="zh-CN" sz="4400" dirty="0"/>
            </a:br>
            <a:r>
              <a:rPr lang="en-US" altLang="zh-CN" sz="4400" dirty="0"/>
              <a:t>page replacement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7332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   Zhang </a:t>
            </a:r>
            <a:r>
              <a:rPr lang="en-US" altLang="zh-CN" dirty="0" err="1"/>
              <a:t>Shiqi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Zeng</a:t>
            </a:r>
            <a:r>
              <a:rPr lang="zh-CN" altLang="en-US" dirty="0"/>
              <a:t> </a:t>
            </a:r>
            <a:r>
              <a:rPr lang="en-US" altLang="zh-CN" dirty="0" err="1"/>
              <a:t>Xinxun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Huang Bo</a:t>
            </a:r>
          </a:p>
        </p:txBody>
      </p:sp>
    </p:spTree>
    <p:extLst>
      <p:ext uri="{BB962C8B-B14F-4D97-AF65-F5344CB8AC3E}">
        <p14:creationId xmlns:p14="http://schemas.microsoft.com/office/powerpoint/2010/main" val="115757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A9-158C-8F42-BE3D-FBB73BB3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B06A-2D6B-1A47-9AF3-9DE610A4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7620000" cy="4373563"/>
          </a:xfrm>
        </p:spPr>
        <p:txBody>
          <a:bodyPr/>
          <a:lstStyle/>
          <a:p>
            <a:r>
              <a:rPr lang="en-US" dirty="0"/>
              <a:t>For a 32-bit system, 9 least significant bits are used for cache inde</a:t>
            </a:r>
            <a:r>
              <a:rPr lang="en-US" altLang="zh-CN" dirty="0"/>
              <a:t>x</a:t>
            </a:r>
            <a:r>
              <a:rPr lang="en-US" dirty="0"/>
              <a:t> and other bits are used for tag field. Each cache data contains one byte.</a:t>
            </a:r>
          </a:p>
          <a:p>
            <a:r>
              <a:rPr lang="en-US" sz="2400" i="1" dirty="0"/>
              <a:t>What is the total size of cache?</a:t>
            </a:r>
          </a:p>
        </p:txBody>
      </p:sp>
    </p:spTree>
    <p:extLst>
      <p:ext uri="{BB962C8B-B14F-4D97-AF65-F5344CB8AC3E}">
        <p14:creationId xmlns:p14="http://schemas.microsoft.com/office/powerpoint/2010/main" val="192205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023F-24D9-F54D-9378-C3043492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67AB-2F86-964C-8F6C-6FF026DA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each cache block only contains one byte from one memory location. What is the problem?</a:t>
            </a:r>
          </a:p>
          <a:p>
            <a:endParaRPr lang="en-US" dirty="0"/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W</a:t>
            </a:r>
            <a:r>
              <a:rPr lang="en-US" altLang="zh-CN" sz="2400" dirty="0">
                <a:solidFill>
                  <a:schemeClr val="tx2"/>
                </a:solidFill>
              </a:rPr>
              <a:t>e don’t consider </a:t>
            </a:r>
            <a:r>
              <a:rPr lang="en-US" sz="2400" dirty="0">
                <a:solidFill>
                  <a:schemeClr val="tx2"/>
                </a:solidFill>
              </a:rPr>
              <a:t>Spatial Locality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dirty="0"/>
              <a:t>How to solve it?</a:t>
            </a:r>
          </a:p>
          <a:p>
            <a:endParaRPr lang="en-US" sz="2400" dirty="0"/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Enlarge block size that can contains data from continuous memory location</a:t>
            </a:r>
          </a:p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3B2D-85D0-FB45-8F45-9850DAB0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Enlarge block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203D-7496-3947-A77A-56266734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8" y="1752600"/>
            <a:ext cx="6081424" cy="4708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663580-EE0B-FD4E-B684-C2F8B8D5BBF4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24178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1371600"/>
          </a:xfrm>
        </p:spPr>
        <p:txBody>
          <a:bodyPr/>
          <a:lstStyle/>
          <a:p>
            <a:r>
              <a:rPr lang="en-US" altLang="zh-CN" dirty="0"/>
              <a:t>Direct mapped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For a m-bit system</a:t>
            </a:r>
          </a:p>
          <a:p>
            <a:pPr marL="914400" lvl="1" indent="-457200"/>
            <a:r>
              <a:rPr lang="en-US" altLang="zh-CN" sz="2800" dirty="0"/>
              <a:t>Each cache line contain 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 bytes. </a:t>
            </a:r>
          </a:p>
          <a:p>
            <a:pPr marL="914400" lvl="1" indent="-457200"/>
            <a:r>
              <a:rPr lang="en-US" altLang="zh-CN" sz="2800" dirty="0"/>
              <a:t>Using k bits to identify each cache line.</a:t>
            </a:r>
          </a:p>
          <a:p>
            <a:pPr marL="914400" lvl="1" indent="-457200"/>
            <a:r>
              <a:rPr lang="en-US" altLang="zh-CN" sz="2800" dirty="0"/>
              <a:t>Tag field is the most (m-k-n)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D9ECE-86FB-A546-B583-D0BECA95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5" y="4581128"/>
            <a:ext cx="8237439" cy="9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1371600"/>
          </a:xfrm>
        </p:spPr>
        <p:txBody>
          <a:bodyPr/>
          <a:lstStyle/>
          <a:p>
            <a:r>
              <a:rPr lang="en-US" altLang="zh-CN" dirty="0"/>
              <a:t>Direct mapped cache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D4FD3-213D-5F49-8DFD-752C9A9C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7623"/>
            <a:ext cx="6425528" cy="5085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DB6BDF-3413-0142-B564-DEEB4910E452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8E38412-B524-47E1-B3B7-9616BE6ED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5"/>
          <a:stretch/>
        </p:blipFill>
        <p:spPr>
          <a:xfrm>
            <a:off x="4550615" y="2060848"/>
            <a:ext cx="3181007" cy="5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35080" cy="1371600"/>
          </a:xfrm>
        </p:spPr>
        <p:txBody>
          <a:bodyPr/>
          <a:lstStyle/>
          <a:p>
            <a:r>
              <a:rPr lang="en-US" altLang="zh-CN" dirty="0"/>
              <a:t>Disadvantage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All address with the same </a:t>
            </a:r>
            <a:r>
              <a:rPr lang="en-US" altLang="zh-CN" sz="2800" dirty="0">
                <a:solidFill>
                  <a:srgbClr val="FF0000"/>
                </a:solidFill>
              </a:rPr>
              <a:t>least significant k bits </a:t>
            </a:r>
            <a:r>
              <a:rPr lang="en-US" altLang="zh-CN" sz="2800" dirty="0"/>
              <a:t>will mapped to same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Eg</a:t>
            </a:r>
            <a:r>
              <a:rPr lang="en-US" altLang="zh-CN" sz="2800" dirty="0"/>
              <a:t>. 40004</a:t>
            </a:r>
            <a:r>
              <a:rPr lang="en-US" altLang="zh-CN" sz="2800" dirty="0">
                <a:solidFill>
                  <a:srgbClr val="FF0000"/>
                </a:solidFill>
              </a:rPr>
              <a:t>03X</a:t>
            </a:r>
            <a:r>
              <a:rPr lang="en-US" altLang="zh-CN" sz="2800" dirty="0"/>
              <a:t>, 50328</a:t>
            </a:r>
            <a:r>
              <a:rPr lang="en-US" altLang="zh-CN" sz="2800" dirty="0">
                <a:solidFill>
                  <a:srgbClr val="FF0000"/>
                </a:solidFill>
              </a:rPr>
              <a:t>03X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May cause a lot of conflict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189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zh-CN" dirty="0"/>
              <a:t>Set Associative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to avoid conflict?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store many of them!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We have N-direct mapped caches(N-way)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93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zh-CN" dirty="0"/>
              <a:t>Set Associative cache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0AB8D-AAD7-0A45-A825-BB8A508B18EB}"/>
              </a:ext>
            </a:extLst>
          </p:cNvPr>
          <p:cNvSpPr/>
          <p:nvPr/>
        </p:nvSpPr>
        <p:spPr>
          <a:xfrm>
            <a:off x="457200" y="1772816"/>
            <a:ext cx="771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cache is divided into groups of blocks, called </a:t>
            </a:r>
            <a:r>
              <a:rPr lang="en-US" sz="2800" b="1" i="1" dirty="0"/>
              <a:t>sets</a:t>
            </a:r>
            <a:r>
              <a:rPr lang="en-US" sz="2800" b="1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If each set has n blocks, the cache is an n-way associative cache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endParaRPr lang="en-US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80992-E685-C042-9994-350AF424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64" y="3559026"/>
            <a:ext cx="6966871" cy="30077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7DF7D4-BF61-9B48-AA40-EAF093676C50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396512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6DC5-9347-3043-839A-E8BA7CA3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en-US" altLang="zh-CN" dirty="0"/>
              <a:t>Set Associative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77EB-FA4E-8548-AF7A-7115A24E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the spatial utilizations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miss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Traverse every way in a set, lower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complicate hardware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8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zh-CN" dirty="0"/>
              <a:t>Fully associative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We don’t use cache index. We can use cache tag to distinguish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Only one set in set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0663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78FA-F3FF-E64B-8C7B-037E80F4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FA60-E534-9848-A380-96C6C31D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Caching Strategy</a:t>
            </a:r>
          </a:p>
          <a:p>
            <a:pPr marL="800100" lvl="1" indent="-342900"/>
            <a:r>
              <a:rPr lang="en-US" dirty="0"/>
              <a:t>Direct-mapped cache</a:t>
            </a:r>
          </a:p>
          <a:p>
            <a:pPr marL="800100" lvl="1" indent="-342900"/>
            <a:r>
              <a:rPr lang="en-US" dirty="0"/>
              <a:t>Set-associative cache</a:t>
            </a:r>
          </a:p>
          <a:p>
            <a:pPr marL="800100" lvl="1" indent="-342900"/>
            <a:r>
              <a:rPr lang="en-US" dirty="0"/>
              <a:t>Full-associative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Paging Replacement </a:t>
            </a:r>
          </a:p>
          <a:p>
            <a:pPr marL="800100" lvl="1" indent="-342900"/>
            <a:r>
              <a:rPr lang="en-US" altLang="zh-CN" dirty="0"/>
              <a:t>FIFO</a:t>
            </a:r>
          </a:p>
          <a:p>
            <a:pPr marL="800100" lvl="1" indent="-342900"/>
            <a:r>
              <a:rPr lang="en-US" altLang="zh-CN" dirty="0"/>
              <a:t>MIN</a:t>
            </a:r>
          </a:p>
          <a:p>
            <a:pPr marL="800100" lvl="1" indent="-342900"/>
            <a:r>
              <a:rPr lang="en-US" altLang="zh-CN" dirty="0"/>
              <a:t>LRU</a:t>
            </a:r>
          </a:p>
          <a:p>
            <a:pPr marL="800100" lvl="1" indent="-342900"/>
            <a:r>
              <a:rPr lang="en-US" altLang="zh-CN" dirty="0"/>
              <a:t>Clock</a:t>
            </a:r>
          </a:p>
          <a:p>
            <a:pPr marL="800100" lvl="1" indent="-342900"/>
            <a:r>
              <a:rPr lang="en-US" altLang="zh-CN" dirty="0"/>
              <a:t>Second-chance list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B71-EA01-CB49-AE60-564C5A94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22B17-5A9C-3841-86EF-A0B50673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2" y="2173823"/>
            <a:ext cx="8229600" cy="3531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A72B65-4B55-2E44-AD0F-49F8D923130C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163893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8A9A-0A54-904B-8860-4DA8CD0B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1DFF-726D-6640-88BC-1D7B623B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altLang="zh-CN" dirty="0"/>
              <a:t>How to do replacement in a set?</a:t>
            </a:r>
          </a:p>
          <a:p>
            <a:endParaRPr lang="en-US" dirty="0"/>
          </a:p>
          <a:p>
            <a:r>
              <a:rPr lang="en-US" dirty="0"/>
              <a:t>Can we use FIFO, LRU?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66828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Why we need page replacement?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C47325-6B4A-4B21-94BE-99EEA7DD079F}"/>
              </a:ext>
            </a:extLst>
          </p:cNvPr>
          <p:cNvSpPr txBox="1"/>
          <p:nvPr/>
        </p:nvSpPr>
        <p:spPr>
          <a:xfrm>
            <a:off x="1066800" y="2420888"/>
            <a:ext cx="383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support demand paging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F9F23E2-E841-403F-9AE0-60CF2BBAB003}"/>
              </a:ext>
            </a:extLst>
          </p:cNvPr>
          <p:cNvSpPr txBox="1">
            <a:spLocks/>
          </p:cNvSpPr>
          <p:nvPr/>
        </p:nvSpPr>
        <p:spPr>
          <a:xfrm>
            <a:off x="457200" y="3212976"/>
            <a:ext cx="7620000" cy="66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Why we need demand paging?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6242F4-8784-48F2-A434-64EBD5C5BDEC}"/>
              </a:ext>
            </a:extLst>
          </p:cNvPr>
          <p:cNvSpPr txBox="1"/>
          <p:nvPr/>
        </p:nvSpPr>
        <p:spPr>
          <a:xfrm>
            <a:off x="1066800" y="3980854"/>
            <a:ext cx="530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multiprogramming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3394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altLang="zh-CN" dirty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Random</a:t>
            </a:r>
          </a:p>
          <a:p>
            <a:r>
              <a:rPr lang="en-US" altLang="zh-CN" sz="2800" dirty="0"/>
              <a:t>FIFO</a:t>
            </a:r>
          </a:p>
          <a:p>
            <a:r>
              <a:rPr lang="en-US" altLang="zh-CN" sz="2800" dirty="0"/>
              <a:t>Min</a:t>
            </a:r>
          </a:p>
          <a:p>
            <a:r>
              <a:rPr lang="en-US" altLang="zh-CN" sz="2800" dirty="0"/>
              <a:t>LRU</a:t>
            </a:r>
          </a:p>
          <a:p>
            <a:r>
              <a:rPr lang="en-US" altLang="zh-CN" sz="2800" dirty="0"/>
              <a:t>Clock</a:t>
            </a:r>
          </a:p>
          <a:p>
            <a:r>
              <a:rPr lang="en-US" altLang="zh-CN" sz="2800" dirty="0"/>
              <a:t>Second-Chance List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170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Using a fixed-size queue to maintain the page. </a:t>
            </a:r>
          </a:p>
          <a:p>
            <a:r>
              <a:rPr lang="en-US" altLang="zh-CN" sz="2400" dirty="0"/>
              <a:t>When there comes a new query:</a:t>
            </a:r>
          </a:p>
          <a:p>
            <a:r>
              <a:rPr lang="en-US" altLang="zh-CN" sz="2400" dirty="0"/>
              <a:t>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ED3CCA-603E-4E1B-8C5E-DC264C9EDE1A}"/>
              </a:ext>
            </a:extLst>
          </p:cNvPr>
          <p:cNvSpPr/>
          <p:nvPr/>
        </p:nvSpPr>
        <p:spPr>
          <a:xfrm>
            <a:off x="1259632" y="2738825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1) If it exists, return the result. (Hit)</a:t>
            </a:r>
          </a:p>
          <a:p>
            <a:r>
              <a:rPr lang="en-US" altLang="zh-CN" sz="2400" b="1" dirty="0"/>
              <a:t>	</a:t>
            </a:r>
            <a:endParaRPr 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9BC78-D90F-4D1E-B480-3F1425E26B40}"/>
              </a:ext>
            </a:extLst>
          </p:cNvPr>
          <p:cNvSpPr/>
          <p:nvPr/>
        </p:nvSpPr>
        <p:spPr>
          <a:xfrm>
            <a:off x="1259632" y="315432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2) If it doesn’t exist. (Miss)</a:t>
            </a:r>
          </a:p>
          <a:p>
            <a:r>
              <a:rPr lang="en-US" altLang="zh-CN" sz="2400" b="1" dirty="0"/>
              <a:t>		</a:t>
            </a:r>
            <a:endParaRPr 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825D62-D9CE-4E2A-8AD8-3D8810FBA173}"/>
              </a:ext>
            </a:extLst>
          </p:cNvPr>
          <p:cNvSpPr/>
          <p:nvPr/>
        </p:nvSpPr>
        <p:spPr>
          <a:xfrm>
            <a:off x="1907704" y="36014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if the queue is full, pop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push back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91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571184" cy="22524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replace the one </a:t>
            </a:r>
            <a:r>
              <a:rPr lang="en-US" altLang="zh-CN" sz="2800" dirty="0">
                <a:solidFill>
                  <a:srgbClr val="FF0000"/>
                </a:solidFill>
              </a:rPr>
              <a:t>won’t be used </a:t>
            </a:r>
            <a:r>
              <a:rPr lang="en-US" altLang="zh-CN" sz="2800" dirty="0"/>
              <a:t>for </a:t>
            </a:r>
            <a:r>
              <a:rPr lang="en-US" altLang="zh-CN" sz="2800" dirty="0">
                <a:solidFill>
                  <a:srgbClr val="FF0000"/>
                </a:solidFill>
              </a:rPr>
              <a:t>longest time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Min gives us the </a:t>
            </a:r>
            <a:r>
              <a:rPr lang="en-US" altLang="zh-CN" sz="2800" dirty="0">
                <a:solidFill>
                  <a:srgbClr val="FF0000"/>
                </a:solidFill>
              </a:rPr>
              <a:t>minimum number of faults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When there comes a new query: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1EA97-2D28-497C-B211-A2BE986F37C4}"/>
              </a:ext>
            </a:extLst>
          </p:cNvPr>
          <p:cNvSpPr/>
          <p:nvPr/>
        </p:nvSpPr>
        <p:spPr>
          <a:xfrm>
            <a:off x="919808" y="3941446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1) If it exists, return the result. (Hit)</a:t>
            </a:r>
          </a:p>
          <a:p>
            <a:r>
              <a:rPr lang="en-US" altLang="zh-CN" sz="2400" b="1" dirty="0"/>
              <a:t>	</a:t>
            </a:r>
            <a:endParaRPr 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58F60A-66B5-4E20-9F0B-6609DDB3F9E7}"/>
              </a:ext>
            </a:extLst>
          </p:cNvPr>
          <p:cNvSpPr/>
          <p:nvPr/>
        </p:nvSpPr>
        <p:spPr>
          <a:xfrm>
            <a:off x="919808" y="43692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2) If it doesn’t exist. (Miss)</a:t>
            </a:r>
          </a:p>
          <a:p>
            <a:r>
              <a:rPr lang="en-US" altLang="zh-CN" sz="2400" b="1" dirty="0"/>
              <a:t>		</a:t>
            </a:r>
            <a:endParaRPr 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0268F-878E-47CC-BFB7-BE2D03AF469F}"/>
              </a:ext>
            </a:extLst>
          </p:cNvPr>
          <p:cNvSpPr/>
          <p:nvPr/>
        </p:nvSpPr>
        <p:spPr>
          <a:xfrm>
            <a:off x="1547664" y="47847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if the ? is full, find the </a:t>
            </a:r>
            <a:r>
              <a:rPr lang="en-US" altLang="zh-CN" sz="2400" b="1" dirty="0">
                <a:solidFill>
                  <a:srgbClr val="FF0000"/>
                </a:solidFill>
              </a:rPr>
              <a:t>one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replace 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68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Q. Can you prove that Min algorithm gives the minimum number of faults?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22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Replace the least recent used one.</a:t>
            </a:r>
          </a:p>
          <a:p>
            <a:r>
              <a:rPr lang="en-US" altLang="zh-CN" sz="2800" dirty="0"/>
              <a:t>When there comes a new query:</a:t>
            </a:r>
          </a:p>
          <a:p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59D9E2-C45A-4BA3-9438-67A4D0DC306E}"/>
              </a:ext>
            </a:extLst>
          </p:cNvPr>
          <p:cNvSpPr/>
          <p:nvPr/>
        </p:nvSpPr>
        <p:spPr>
          <a:xfrm>
            <a:off x="893181" y="3017755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1) If it exists(Hit)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1CCB3E-E876-4EFB-8AB9-E18EECC9E5B5}"/>
              </a:ext>
            </a:extLst>
          </p:cNvPr>
          <p:cNvSpPr/>
          <p:nvPr/>
        </p:nvSpPr>
        <p:spPr>
          <a:xfrm>
            <a:off x="893181" y="42930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2) If it doesn’t exist. (Miss)</a:t>
            </a:r>
          </a:p>
          <a:p>
            <a:r>
              <a:rPr lang="en-US" altLang="zh-CN" sz="2400" b="1" dirty="0"/>
              <a:t>		</a:t>
            </a:r>
            <a:endParaRPr 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85DC4B-7C4D-4923-899C-E0B8D79DBBE7}"/>
              </a:ext>
            </a:extLst>
          </p:cNvPr>
          <p:cNvSpPr/>
          <p:nvPr/>
        </p:nvSpPr>
        <p:spPr>
          <a:xfrm>
            <a:off x="1521037" y="470859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if the ? is full, find the </a:t>
            </a:r>
            <a:r>
              <a:rPr lang="en-US" altLang="zh-CN" sz="2400" b="1" dirty="0">
                <a:solidFill>
                  <a:srgbClr val="FF0000"/>
                </a:solidFill>
              </a:rPr>
              <a:t>one</a:t>
            </a:r>
          </a:p>
          <a:p>
            <a:pPr marL="342900" indent="-342900">
              <a:buAutoNum type="arabicPeriod"/>
            </a:pPr>
            <a:r>
              <a:rPr lang="en-US" altLang="zh-CN" sz="2400" b="1" dirty="0"/>
              <a:t>replace it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/>
              <a:t>update the data structure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54EB67-7E07-41A6-9147-3F2011DF38E7}"/>
              </a:ext>
            </a:extLst>
          </p:cNvPr>
          <p:cNvSpPr/>
          <p:nvPr/>
        </p:nvSpPr>
        <p:spPr>
          <a:xfrm>
            <a:off x="1271477" y="34487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update the data structure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return the result.</a:t>
            </a:r>
          </a:p>
          <a:p>
            <a:pPr marL="342900" indent="-34290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1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Q: How to implement?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63B3F-20D3-4539-8D95-9B91DFF5DD81}"/>
              </a:ext>
            </a:extLst>
          </p:cNvPr>
          <p:cNvSpPr txBox="1"/>
          <p:nvPr/>
        </p:nvSpPr>
        <p:spPr>
          <a:xfrm>
            <a:off x="955990" y="2276872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Double-Linked-List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B65D94-CB9B-4999-9D74-9486F1805D79}"/>
              </a:ext>
            </a:extLst>
          </p:cNvPr>
          <p:cNvSpPr txBox="1">
            <a:spLocks/>
          </p:cNvSpPr>
          <p:nvPr/>
        </p:nvSpPr>
        <p:spPr>
          <a:xfrm>
            <a:off x="457200" y="3717032"/>
            <a:ext cx="7620000" cy="5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Q: What’s the problem?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960D1-67A6-463A-AA0D-63C70B5AADC5}"/>
              </a:ext>
            </a:extLst>
          </p:cNvPr>
          <p:cNvSpPr txBox="1"/>
          <p:nvPr/>
        </p:nvSpPr>
        <p:spPr>
          <a:xfrm>
            <a:off x="1043608" y="4365104"/>
            <a:ext cx="527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operation for every hit, 10 times slower.</a:t>
            </a:r>
          </a:p>
        </p:txBody>
      </p:sp>
    </p:spTree>
    <p:extLst>
      <p:ext uri="{BB962C8B-B14F-4D97-AF65-F5344CB8AC3E}">
        <p14:creationId xmlns:p14="http://schemas.microsoft.com/office/powerpoint/2010/main" val="303921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5CD8-E259-43E1-98C2-EFC81B2C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grpSp>
        <p:nvGrpSpPr>
          <p:cNvPr id="4" name="ísḷîďê">
            <a:extLst>
              <a:ext uri="{FF2B5EF4-FFF2-40B4-BE49-F238E27FC236}">
                <a16:creationId xmlns:a16="http://schemas.microsoft.com/office/drawing/2014/main" id="{D0C541E0-7050-4E23-B7D2-C92B2C65E7DD}"/>
              </a:ext>
            </a:extLst>
          </p:cNvPr>
          <p:cNvGrpSpPr/>
          <p:nvPr/>
        </p:nvGrpSpPr>
        <p:grpSpPr>
          <a:xfrm>
            <a:off x="827584" y="2132856"/>
            <a:ext cx="3510374" cy="3557816"/>
            <a:chOff x="3606403" y="1843087"/>
            <a:chExt cx="1938338" cy="1964532"/>
          </a:xfrm>
        </p:grpSpPr>
        <p:sp>
          <p:nvSpPr>
            <p:cNvPr id="5" name="íṧ1ïďè">
              <a:extLst>
                <a:ext uri="{FF2B5EF4-FFF2-40B4-BE49-F238E27FC236}">
                  <a16:creationId xmlns:a16="http://schemas.microsoft.com/office/drawing/2014/main" id="{D5FCAA06-D2C4-49DE-82FB-81FF48957BB7}"/>
                </a:ext>
              </a:extLst>
            </p:cNvPr>
            <p:cNvSpPr/>
            <p:nvPr/>
          </p:nvSpPr>
          <p:spPr bwMode="auto">
            <a:xfrm>
              <a:off x="4180285" y="1843087"/>
              <a:ext cx="789384" cy="596504"/>
            </a:xfrm>
            <a:custGeom>
              <a:avLst/>
              <a:gdLst>
                <a:gd name="T0" fmla="*/ 35469067 w 747713"/>
                <a:gd name="T1" fmla="*/ 0 h 565150"/>
                <a:gd name="T2" fmla="*/ 141121355 w 747713"/>
                <a:gd name="T3" fmla="*/ 0 h 565150"/>
                <a:gd name="T4" fmla="*/ 177722379 w 747713"/>
                <a:gd name="T5" fmla="*/ 45681216 h 565150"/>
                <a:gd name="T6" fmla="*/ 135083867 w 747713"/>
                <a:gd name="T7" fmla="*/ 133847208 h 565150"/>
                <a:gd name="T8" fmla="*/ 48298318 w 747713"/>
                <a:gd name="T9" fmla="*/ 133847208 h 565150"/>
                <a:gd name="T10" fmla="*/ 0 w 747713"/>
                <a:gd name="T11" fmla="*/ 45869060 h 565150"/>
                <a:gd name="T12" fmla="*/ 35469067 w 747713"/>
                <a:gd name="T13" fmla="*/ 0 h 565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7713"/>
                <a:gd name="T22" fmla="*/ 0 h 565150"/>
                <a:gd name="T23" fmla="*/ 747713 w 747713"/>
                <a:gd name="T24" fmla="*/ 565150 h 565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7713" h="565150">
                  <a:moveTo>
                    <a:pt x="149225" y="0"/>
                  </a:moveTo>
                  <a:lnTo>
                    <a:pt x="593725" y="0"/>
                  </a:lnTo>
                  <a:lnTo>
                    <a:pt x="747713" y="192882"/>
                  </a:lnTo>
                  <a:lnTo>
                    <a:pt x="568325" y="565150"/>
                  </a:lnTo>
                  <a:lnTo>
                    <a:pt x="203200" y="565150"/>
                  </a:lnTo>
                  <a:lnTo>
                    <a:pt x="0" y="193675"/>
                  </a:lnTo>
                  <a:lnTo>
                    <a:pt x="14922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-1</a:t>
              </a:r>
            </a:p>
          </p:txBody>
        </p:sp>
        <p:sp>
          <p:nvSpPr>
            <p:cNvPr id="6" name="iṩḷíďê">
              <a:extLst>
                <a:ext uri="{FF2B5EF4-FFF2-40B4-BE49-F238E27FC236}">
                  <a16:creationId xmlns:a16="http://schemas.microsoft.com/office/drawing/2014/main" id="{3632ECA0-DE21-47A4-9EF4-4E0DD81BBE9D}"/>
                </a:ext>
              </a:extLst>
            </p:cNvPr>
            <p:cNvSpPr/>
            <p:nvPr/>
          </p:nvSpPr>
          <p:spPr bwMode="auto">
            <a:xfrm>
              <a:off x="4818460" y="2094310"/>
              <a:ext cx="723900" cy="716756"/>
            </a:xfrm>
            <a:custGeom>
              <a:avLst/>
              <a:gdLst>
                <a:gd name="T0" fmla="*/ 315255 w 964104"/>
                <a:gd name="T1" fmla="*/ 0 h 954563"/>
                <a:gd name="T2" fmla="*/ 662351 w 964104"/>
                <a:gd name="T3" fmla="*/ 46418 h 954563"/>
                <a:gd name="T4" fmla="*/ 980675 w 964104"/>
                <a:gd name="T5" fmla="*/ 598003 h 954563"/>
                <a:gd name="T6" fmla="*/ 851703 w 964104"/>
                <a:gd name="T7" fmla="*/ 927276 h 954563"/>
                <a:gd name="T8" fmla="*/ 261481 w 964104"/>
                <a:gd name="T9" fmla="*/ 971379 h 954563"/>
                <a:gd name="T10" fmla="*/ 0 w 964104"/>
                <a:gd name="T11" fmla="*/ 518292 h 954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104"/>
                <a:gd name="T19" fmla="*/ 0 h 954563"/>
                <a:gd name="T20" fmla="*/ 964104 w 964104"/>
                <a:gd name="T21" fmla="*/ 954563 h 954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104" h="954563">
                  <a:moveTo>
                    <a:pt x="309927" y="0"/>
                  </a:moveTo>
                  <a:lnTo>
                    <a:pt x="651159" y="45614"/>
                  </a:lnTo>
                  <a:lnTo>
                    <a:pt x="964104" y="587650"/>
                  </a:lnTo>
                  <a:lnTo>
                    <a:pt x="837311" y="911223"/>
                  </a:lnTo>
                  <a:lnTo>
                    <a:pt x="257061" y="954563"/>
                  </a:lnTo>
                  <a:lnTo>
                    <a:pt x="0" y="509320"/>
                  </a:lnTo>
                  <a:lnTo>
                    <a:pt x="309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7" name="ïslïḑê">
              <a:extLst>
                <a:ext uri="{FF2B5EF4-FFF2-40B4-BE49-F238E27FC236}">
                  <a16:creationId xmlns:a16="http://schemas.microsoft.com/office/drawing/2014/main" id="{75ACAFE5-BD9B-4844-84C2-03818614A0CA}"/>
                </a:ext>
              </a:extLst>
            </p:cNvPr>
            <p:cNvSpPr/>
            <p:nvPr/>
          </p:nvSpPr>
          <p:spPr bwMode="auto">
            <a:xfrm>
              <a:off x="4806553" y="2862263"/>
              <a:ext cx="738188" cy="695325"/>
            </a:xfrm>
            <a:custGeom>
              <a:avLst/>
              <a:gdLst>
                <a:gd name="T0" fmla="*/ 257167 w 984222"/>
                <a:gd name="T1" fmla="*/ 0 h 926085"/>
                <a:gd name="T2" fmla="*/ 853469 w 984222"/>
                <a:gd name="T3" fmla="*/ 13970 h 926085"/>
                <a:gd name="T4" fmla="*/ 984642 w 984222"/>
                <a:gd name="T5" fmla="*/ 337570 h 926085"/>
                <a:gd name="T6" fmla="*/ 671563 w 984222"/>
                <a:gd name="T7" fmla="*/ 888585 h 926085"/>
                <a:gd name="T8" fmla="*/ 327794 w 984222"/>
                <a:gd name="T9" fmla="*/ 941427 h 926085"/>
                <a:gd name="T10" fmla="*/ 0 w 984222"/>
                <a:gd name="T11" fmla="*/ 452621 h 9260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4222"/>
                <a:gd name="T19" fmla="*/ 0 h 926085"/>
                <a:gd name="T20" fmla="*/ 984222 w 984222"/>
                <a:gd name="T21" fmla="*/ 926085 h 9260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4222" h="926085">
                  <a:moveTo>
                    <a:pt x="257062" y="0"/>
                  </a:moveTo>
                  <a:lnTo>
                    <a:pt x="853109" y="13745"/>
                  </a:lnTo>
                  <a:lnTo>
                    <a:pt x="984222" y="332068"/>
                  </a:lnTo>
                  <a:lnTo>
                    <a:pt x="671278" y="874104"/>
                  </a:lnTo>
                  <a:lnTo>
                    <a:pt x="327659" y="926085"/>
                  </a:lnTo>
                  <a:lnTo>
                    <a:pt x="0" y="445244"/>
                  </a:lnTo>
                  <a:lnTo>
                    <a:pt x="25706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8" name="ïṩḻiḍê">
              <a:extLst>
                <a:ext uri="{FF2B5EF4-FFF2-40B4-BE49-F238E27FC236}">
                  <a16:creationId xmlns:a16="http://schemas.microsoft.com/office/drawing/2014/main" id="{D0EDE75F-5F4D-436D-AC55-853450B6731C}"/>
                </a:ext>
              </a:extLst>
            </p:cNvPr>
            <p:cNvSpPr/>
            <p:nvPr/>
          </p:nvSpPr>
          <p:spPr bwMode="auto">
            <a:xfrm>
              <a:off x="4180285" y="3211116"/>
              <a:ext cx="789384" cy="596503"/>
            </a:xfrm>
            <a:custGeom>
              <a:avLst/>
              <a:gdLst>
                <a:gd name="T0" fmla="*/ 251436 w 1052835"/>
                <a:gd name="T1" fmla="*/ 0 h 795773"/>
                <a:gd name="T2" fmla="*/ 763194 w 1052835"/>
                <a:gd name="T3" fmla="*/ 0 h 795773"/>
                <a:gd name="T4" fmla="*/ 1047999 w 1052835"/>
                <a:gd name="T5" fmla="*/ 518782 h 795773"/>
                <a:gd name="T6" fmla="*/ 838845 w 1052835"/>
                <a:gd name="T7" fmla="*/ 789257 h 795773"/>
                <a:gd name="T8" fmla="*/ 215835 w 1052835"/>
                <a:gd name="T9" fmla="*/ 789257 h 795773"/>
                <a:gd name="T10" fmla="*/ 0 w 1052835"/>
                <a:gd name="T11" fmla="*/ 519890 h 7957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2835"/>
                <a:gd name="T19" fmla="*/ 0 h 795773"/>
                <a:gd name="T20" fmla="*/ 1052835 w 1052835"/>
                <a:gd name="T21" fmla="*/ 795773 h 7957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2835" h="795773">
                  <a:moveTo>
                    <a:pt x="252591" y="0"/>
                  </a:moveTo>
                  <a:lnTo>
                    <a:pt x="766714" y="0"/>
                  </a:lnTo>
                  <a:lnTo>
                    <a:pt x="1052835" y="523064"/>
                  </a:lnTo>
                  <a:lnTo>
                    <a:pt x="842715" y="795773"/>
                  </a:lnTo>
                  <a:lnTo>
                    <a:pt x="216826" y="795773"/>
                  </a:lnTo>
                  <a:lnTo>
                    <a:pt x="0" y="524181"/>
                  </a:lnTo>
                  <a:lnTo>
                    <a:pt x="25259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9" name="îślîḋe">
              <a:extLst>
                <a:ext uri="{FF2B5EF4-FFF2-40B4-BE49-F238E27FC236}">
                  <a16:creationId xmlns:a16="http://schemas.microsoft.com/office/drawing/2014/main" id="{E040ECEC-8DF2-41AB-8574-57DD93F6A485}"/>
                </a:ext>
              </a:extLst>
            </p:cNvPr>
            <p:cNvSpPr/>
            <p:nvPr/>
          </p:nvSpPr>
          <p:spPr bwMode="auto">
            <a:xfrm>
              <a:off x="3608785" y="2840831"/>
              <a:ext cx="722709" cy="715566"/>
            </a:xfrm>
            <a:custGeom>
              <a:avLst/>
              <a:gdLst>
                <a:gd name="T0" fmla="*/ 701649 w 964104"/>
                <a:gd name="T1" fmla="*/ 0 h 954564"/>
                <a:gd name="T2" fmla="*/ 956752 w 964104"/>
                <a:gd name="T3" fmla="*/ 441925 h 954564"/>
                <a:gd name="T4" fmla="*/ 649188 w 964104"/>
                <a:gd name="T5" fmla="*/ 947448 h 954564"/>
                <a:gd name="T6" fmla="*/ 310557 w 964104"/>
                <a:gd name="T7" fmla="*/ 902174 h 954564"/>
                <a:gd name="T8" fmla="*/ 0 w 964104"/>
                <a:gd name="T9" fmla="*/ 364177 h 954564"/>
                <a:gd name="T10" fmla="*/ 125826 w 964104"/>
                <a:gd name="T11" fmla="*/ 43014 h 954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104"/>
                <a:gd name="T19" fmla="*/ 0 h 954564"/>
                <a:gd name="T20" fmla="*/ 964104 w 964104"/>
                <a:gd name="T21" fmla="*/ 954564 h 9545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104" h="954564">
                  <a:moveTo>
                    <a:pt x="707042" y="0"/>
                  </a:moveTo>
                  <a:lnTo>
                    <a:pt x="964104" y="445244"/>
                  </a:lnTo>
                  <a:lnTo>
                    <a:pt x="654177" y="954564"/>
                  </a:lnTo>
                  <a:lnTo>
                    <a:pt x="312945" y="908949"/>
                  </a:lnTo>
                  <a:lnTo>
                    <a:pt x="0" y="366913"/>
                  </a:lnTo>
                  <a:lnTo>
                    <a:pt x="126793" y="43340"/>
                  </a:lnTo>
                  <a:lnTo>
                    <a:pt x="70704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10" name="îsḷîḍê">
              <a:extLst>
                <a:ext uri="{FF2B5EF4-FFF2-40B4-BE49-F238E27FC236}">
                  <a16:creationId xmlns:a16="http://schemas.microsoft.com/office/drawing/2014/main" id="{D614A9B0-811D-4806-9596-6F461B5CF6E1}"/>
                </a:ext>
              </a:extLst>
            </p:cNvPr>
            <p:cNvSpPr/>
            <p:nvPr/>
          </p:nvSpPr>
          <p:spPr bwMode="auto">
            <a:xfrm>
              <a:off x="3606403" y="2094310"/>
              <a:ext cx="736997" cy="695325"/>
            </a:xfrm>
            <a:custGeom>
              <a:avLst/>
              <a:gdLst>
                <a:gd name="T0" fmla="*/ 641135 w 984221"/>
                <a:gd name="T1" fmla="*/ 0 h 926084"/>
                <a:gd name="T2" fmla="*/ 961093 w 984221"/>
                <a:gd name="T3" fmla="*/ 488816 h 926084"/>
                <a:gd name="T4" fmla="*/ 710072 w 984221"/>
                <a:gd name="T5" fmla="*/ 941441 h 926084"/>
                <a:gd name="T6" fmla="*/ 128033 w 984221"/>
                <a:gd name="T7" fmla="*/ 927469 h 926084"/>
                <a:gd name="T8" fmla="*/ 0 w 984221"/>
                <a:gd name="T9" fmla="*/ 603867 h 926084"/>
                <a:gd name="T10" fmla="*/ 305590 w 984221"/>
                <a:gd name="T11" fmla="*/ 52843 h 9260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4221"/>
                <a:gd name="T19" fmla="*/ 0 h 926084"/>
                <a:gd name="T20" fmla="*/ 984221 w 984221"/>
                <a:gd name="T21" fmla="*/ 926084 h 9260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4221" h="926084">
                  <a:moveTo>
                    <a:pt x="656563" y="0"/>
                  </a:moveTo>
                  <a:lnTo>
                    <a:pt x="984221" y="480841"/>
                  </a:lnTo>
                  <a:lnTo>
                    <a:pt x="727160" y="926084"/>
                  </a:lnTo>
                  <a:lnTo>
                    <a:pt x="131113" y="912340"/>
                  </a:lnTo>
                  <a:lnTo>
                    <a:pt x="0" y="594016"/>
                  </a:lnTo>
                  <a:lnTo>
                    <a:pt x="312944" y="51981"/>
                  </a:lnTo>
                  <a:lnTo>
                    <a:pt x="65656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-1</a:t>
              </a:r>
            </a:p>
          </p:txBody>
        </p:sp>
        <p:sp>
          <p:nvSpPr>
            <p:cNvPr id="11" name="íṣļïḍè">
              <a:extLst>
                <a:ext uri="{FF2B5EF4-FFF2-40B4-BE49-F238E27FC236}">
                  <a16:creationId xmlns:a16="http://schemas.microsoft.com/office/drawing/2014/main" id="{70C57122-4058-4018-95DD-929BCAD3BF4A}"/>
                </a:ext>
              </a:extLst>
            </p:cNvPr>
            <p:cNvSpPr/>
            <p:nvPr/>
          </p:nvSpPr>
          <p:spPr>
            <a:xfrm>
              <a:off x="4140994" y="2391967"/>
              <a:ext cx="867966" cy="867965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just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ísḷîďê">
            <a:extLst>
              <a:ext uri="{FF2B5EF4-FFF2-40B4-BE49-F238E27FC236}">
                <a16:creationId xmlns:a16="http://schemas.microsoft.com/office/drawing/2014/main" id="{94F343E3-4068-4083-BE41-FD012221E0AC}"/>
              </a:ext>
            </a:extLst>
          </p:cNvPr>
          <p:cNvGrpSpPr/>
          <p:nvPr/>
        </p:nvGrpSpPr>
        <p:grpSpPr>
          <a:xfrm>
            <a:off x="4788024" y="2111463"/>
            <a:ext cx="3510374" cy="3557816"/>
            <a:chOff x="3606403" y="1843087"/>
            <a:chExt cx="1938338" cy="1964532"/>
          </a:xfrm>
        </p:grpSpPr>
        <p:sp>
          <p:nvSpPr>
            <p:cNvPr id="13" name="íṧ1ïďè">
              <a:extLst>
                <a:ext uri="{FF2B5EF4-FFF2-40B4-BE49-F238E27FC236}">
                  <a16:creationId xmlns:a16="http://schemas.microsoft.com/office/drawing/2014/main" id="{A3D21702-06AC-438A-B58C-45EF0C2C5BD2}"/>
                </a:ext>
              </a:extLst>
            </p:cNvPr>
            <p:cNvSpPr/>
            <p:nvPr/>
          </p:nvSpPr>
          <p:spPr bwMode="auto">
            <a:xfrm>
              <a:off x="4180285" y="1843087"/>
              <a:ext cx="789384" cy="596504"/>
            </a:xfrm>
            <a:custGeom>
              <a:avLst/>
              <a:gdLst>
                <a:gd name="T0" fmla="*/ 35469067 w 747713"/>
                <a:gd name="T1" fmla="*/ 0 h 565150"/>
                <a:gd name="T2" fmla="*/ 141121355 w 747713"/>
                <a:gd name="T3" fmla="*/ 0 h 565150"/>
                <a:gd name="T4" fmla="*/ 177722379 w 747713"/>
                <a:gd name="T5" fmla="*/ 45681216 h 565150"/>
                <a:gd name="T6" fmla="*/ 135083867 w 747713"/>
                <a:gd name="T7" fmla="*/ 133847208 h 565150"/>
                <a:gd name="T8" fmla="*/ 48298318 w 747713"/>
                <a:gd name="T9" fmla="*/ 133847208 h 565150"/>
                <a:gd name="T10" fmla="*/ 0 w 747713"/>
                <a:gd name="T11" fmla="*/ 45869060 h 565150"/>
                <a:gd name="T12" fmla="*/ 35469067 w 747713"/>
                <a:gd name="T13" fmla="*/ 0 h 565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7713"/>
                <a:gd name="T22" fmla="*/ 0 h 565150"/>
                <a:gd name="T23" fmla="*/ 747713 w 747713"/>
                <a:gd name="T24" fmla="*/ 565150 h 565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7713" h="565150">
                  <a:moveTo>
                    <a:pt x="149225" y="0"/>
                  </a:moveTo>
                  <a:lnTo>
                    <a:pt x="593725" y="0"/>
                  </a:lnTo>
                  <a:lnTo>
                    <a:pt x="747713" y="192882"/>
                  </a:lnTo>
                  <a:lnTo>
                    <a:pt x="568325" y="565150"/>
                  </a:lnTo>
                  <a:lnTo>
                    <a:pt x="203200" y="565150"/>
                  </a:lnTo>
                  <a:lnTo>
                    <a:pt x="0" y="193675"/>
                  </a:lnTo>
                  <a:lnTo>
                    <a:pt x="14922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14" name="iṩḷíďê">
              <a:extLst>
                <a:ext uri="{FF2B5EF4-FFF2-40B4-BE49-F238E27FC236}">
                  <a16:creationId xmlns:a16="http://schemas.microsoft.com/office/drawing/2014/main" id="{A0BB2C6F-04A4-4799-B313-6F40EADBE5A5}"/>
                </a:ext>
              </a:extLst>
            </p:cNvPr>
            <p:cNvSpPr/>
            <p:nvPr/>
          </p:nvSpPr>
          <p:spPr bwMode="auto">
            <a:xfrm>
              <a:off x="4818460" y="2094310"/>
              <a:ext cx="723900" cy="716756"/>
            </a:xfrm>
            <a:custGeom>
              <a:avLst/>
              <a:gdLst>
                <a:gd name="T0" fmla="*/ 315255 w 964104"/>
                <a:gd name="T1" fmla="*/ 0 h 954563"/>
                <a:gd name="T2" fmla="*/ 662351 w 964104"/>
                <a:gd name="T3" fmla="*/ 46418 h 954563"/>
                <a:gd name="T4" fmla="*/ 980675 w 964104"/>
                <a:gd name="T5" fmla="*/ 598003 h 954563"/>
                <a:gd name="T6" fmla="*/ 851703 w 964104"/>
                <a:gd name="T7" fmla="*/ 927276 h 954563"/>
                <a:gd name="T8" fmla="*/ 261481 w 964104"/>
                <a:gd name="T9" fmla="*/ 971379 h 954563"/>
                <a:gd name="T10" fmla="*/ 0 w 964104"/>
                <a:gd name="T11" fmla="*/ 518292 h 954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104"/>
                <a:gd name="T19" fmla="*/ 0 h 954563"/>
                <a:gd name="T20" fmla="*/ 964104 w 964104"/>
                <a:gd name="T21" fmla="*/ 954563 h 954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104" h="954563">
                  <a:moveTo>
                    <a:pt x="309927" y="0"/>
                  </a:moveTo>
                  <a:lnTo>
                    <a:pt x="651159" y="45614"/>
                  </a:lnTo>
                  <a:lnTo>
                    <a:pt x="964104" y="587650"/>
                  </a:lnTo>
                  <a:lnTo>
                    <a:pt x="837311" y="911223"/>
                  </a:lnTo>
                  <a:lnTo>
                    <a:pt x="257061" y="954563"/>
                  </a:lnTo>
                  <a:lnTo>
                    <a:pt x="0" y="509320"/>
                  </a:lnTo>
                  <a:lnTo>
                    <a:pt x="309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5" name="ïslïḑê">
              <a:extLst>
                <a:ext uri="{FF2B5EF4-FFF2-40B4-BE49-F238E27FC236}">
                  <a16:creationId xmlns:a16="http://schemas.microsoft.com/office/drawing/2014/main" id="{3E52B0D2-3851-4F7D-A705-24014BB5BA88}"/>
                </a:ext>
              </a:extLst>
            </p:cNvPr>
            <p:cNvSpPr/>
            <p:nvPr/>
          </p:nvSpPr>
          <p:spPr bwMode="auto">
            <a:xfrm>
              <a:off x="4806553" y="2862263"/>
              <a:ext cx="738188" cy="695325"/>
            </a:xfrm>
            <a:custGeom>
              <a:avLst/>
              <a:gdLst>
                <a:gd name="T0" fmla="*/ 257167 w 984222"/>
                <a:gd name="T1" fmla="*/ 0 h 926085"/>
                <a:gd name="T2" fmla="*/ 853469 w 984222"/>
                <a:gd name="T3" fmla="*/ 13970 h 926085"/>
                <a:gd name="T4" fmla="*/ 984642 w 984222"/>
                <a:gd name="T5" fmla="*/ 337570 h 926085"/>
                <a:gd name="T6" fmla="*/ 671563 w 984222"/>
                <a:gd name="T7" fmla="*/ 888585 h 926085"/>
                <a:gd name="T8" fmla="*/ 327794 w 984222"/>
                <a:gd name="T9" fmla="*/ 941427 h 926085"/>
                <a:gd name="T10" fmla="*/ 0 w 984222"/>
                <a:gd name="T11" fmla="*/ 452621 h 9260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4222"/>
                <a:gd name="T19" fmla="*/ 0 h 926085"/>
                <a:gd name="T20" fmla="*/ 984222 w 984222"/>
                <a:gd name="T21" fmla="*/ 926085 h 9260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4222" h="926085">
                  <a:moveTo>
                    <a:pt x="257062" y="0"/>
                  </a:moveTo>
                  <a:lnTo>
                    <a:pt x="853109" y="13745"/>
                  </a:lnTo>
                  <a:lnTo>
                    <a:pt x="984222" y="332068"/>
                  </a:lnTo>
                  <a:lnTo>
                    <a:pt x="671278" y="874104"/>
                  </a:lnTo>
                  <a:lnTo>
                    <a:pt x="327659" y="926085"/>
                  </a:lnTo>
                  <a:lnTo>
                    <a:pt x="0" y="445244"/>
                  </a:lnTo>
                  <a:lnTo>
                    <a:pt x="257062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16" name="ïṩḻiḍê">
              <a:extLst>
                <a:ext uri="{FF2B5EF4-FFF2-40B4-BE49-F238E27FC236}">
                  <a16:creationId xmlns:a16="http://schemas.microsoft.com/office/drawing/2014/main" id="{03899B0E-CD39-4090-916F-D5628B9C5056}"/>
                </a:ext>
              </a:extLst>
            </p:cNvPr>
            <p:cNvSpPr/>
            <p:nvPr/>
          </p:nvSpPr>
          <p:spPr bwMode="auto">
            <a:xfrm>
              <a:off x="4180285" y="3211116"/>
              <a:ext cx="789384" cy="596503"/>
            </a:xfrm>
            <a:custGeom>
              <a:avLst/>
              <a:gdLst>
                <a:gd name="T0" fmla="*/ 251436 w 1052835"/>
                <a:gd name="T1" fmla="*/ 0 h 795773"/>
                <a:gd name="T2" fmla="*/ 763194 w 1052835"/>
                <a:gd name="T3" fmla="*/ 0 h 795773"/>
                <a:gd name="T4" fmla="*/ 1047999 w 1052835"/>
                <a:gd name="T5" fmla="*/ 518782 h 795773"/>
                <a:gd name="T6" fmla="*/ 838845 w 1052835"/>
                <a:gd name="T7" fmla="*/ 789257 h 795773"/>
                <a:gd name="T8" fmla="*/ 215835 w 1052835"/>
                <a:gd name="T9" fmla="*/ 789257 h 795773"/>
                <a:gd name="T10" fmla="*/ 0 w 1052835"/>
                <a:gd name="T11" fmla="*/ 519890 h 7957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2835"/>
                <a:gd name="T19" fmla="*/ 0 h 795773"/>
                <a:gd name="T20" fmla="*/ 1052835 w 1052835"/>
                <a:gd name="T21" fmla="*/ 795773 h 7957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2835" h="795773">
                  <a:moveTo>
                    <a:pt x="252591" y="0"/>
                  </a:moveTo>
                  <a:lnTo>
                    <a:pt x="766714" y="0"/>
                  </a:lnTo>
                  <a:lnTo>
                    <a:pt x="1052835" y="523064"/>
                  </a:lnTo>
                  <a:lnTo>
                    <a:pt x="842715" y="795773"/>
                  </a:lnTo>
                  <a:lnTo>
                    <a:pt x="216826" y="795773"/>
                  </a:lnTo>
                  <a:lnTo>
                    <a:pt x="0" y="524181"/>
                  </a:lnTo>
                  <a:lnTo>
                    <a:pt x="25259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7" name="îślîḋe">
              <a:extLst>
                <a:ext uri="{FF2B5EF4-FFF2-40B4-BE49-F238E27FC236}">
                  <a16:creationId xmlns:a16="http://schemas.microsoft.com/office/drawing/2014/main" id="{ECA80EDF-1048-47DD-B19C-962279E1611D}"/>
                </a:ext>
              </a:extLst>
            </p:cNvPr>
            <p:cNvSpPr/>
            <p:nvPr/>
          </p:nvSpPr>
          <p:spPr bwMode="auto">
            <a:xfrm>
              <a:off x="3608785" y="2840831"/>
              <a:ext cx="722709" cy="715566"/>
            </a:xfrm>
            <a:custGeom>
              <a:avLst/>
              <a:gdLst>
                <a:gd name="T0" fmla="*/ 701649 w 964104"/>
                <a:gd name="T1" fmla="*/ 0 h 954564"/>
                <a:gd name="T2" fmla="*/ 956752 w 964104"/>
                <a:gd name="T3" fmla="*/ 441925 h 954564"/>
                <a:gd name="T4" fmla="*/ 649188 w 964104"/>
                <a:gd name="T5" fmla="*/ 947448 h 954564"/>
                <a:gd name="T6" fmla="*/ 310557 w 964104"/>
                <a:gd name="T7" fmla="*/ 902174 h 954564"/>
                <a:gd name="T8" fmla="*/ 0 w 964104"/>
                <a:gd name="T9" fmla="*/ 364177 h 954564"/>
                <a:gd name="T10" fmla="*/ 125826 w 964104"/>
                <a:gd name="T11" fmla="*/ 43014 h 954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104"/>
                <a:gd name="T19" fmla="*/ 0 h 954564"/>
                <a:gd name="T20" fmla="*/ 964104 w 964104"/>
                <a:gd name="T21" fmla="*/ 954564 h 9545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104" h="954564">
                  <a:moveTo>
                    <a:pt x="707042" y="0"/>
                  </a:moveTo>
                  <a:lnTo>
                    <a:pt x="964104" y="445244"/>
                  </a:lnTo>
                  <a:lnTo>
                    <a:pt x="654177" y="954564"/>
                  </a:lnTo>
                  <a:lnTo>
                    <a:pt x="312945" y="908949"/>
                  </a:lnTo>
                  <a:lnTo>
                    <a:pt x="0" y="366913"/>
                  </a:lnTo>
                  <a:lnTo>
                    <a:pt x="126793" y="43340"/>
                  </a:lnTo>
                  <a:lnTo>
                    <a:pt x="70704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8" name="îsḷîḍê">
              <a:extLst>
                <a:ext uri="{FF2B5EF4-FFF2-40B4-BE49-F238E27FC236}">
                  <a16:creationId xmlns:a16="http://schemas.microsoft.com/office/drawing/2014/main" id="{80704474-B9F2-437A-AF60-23DFBB6B2D81}"/>
                </a:ext>
              </a:extLst>
            </p:cNvPr>
            <p:cNvSpPr/>
            <p:nvPr/>
          </p:nvSpPr>
          <p:spPr bwMode="auto">
            <a:xfrm>
              <a:off x="3606403" y="2094310"/>
              <a:ext cx="736997" cy="695325"/>
            </a:xfrm>
            <a:custGeom>
              <a:avLst/>
              <a:gdLst>
                <a:gd name="T0" fmla="*/ 641135 w 984221"/>
                <a:gd name="T1" fmla="*/ 0 h 926084"/>
                <a:gd name="T2" fmla="*/ 961093 w 984221"/>
                <a:gd name="T3" fmla="*/ 488816 h 926084"/>
                <a:gd name="T4" fmla="*/ 710072 w 984221"/>
                <a:gd name="T5" fmla="*/ 941441 h 926084"/>
                <a:gd name="T6" fmla="*/ 128033 w 984221"/>
                <a:gd name="T7" fmla="*/ 927469 h 926084"/>
                <a:gd name="T8" fmla="*/ 0 w 984221"/>
                <a:gd name="T9" fmla="*/ 603867 h 926084"/>
                <a:gd name="T10" fmla="*/ 305590 w 984221"/>
                <a:gd name="T11" fmla="*/ 52843 h 9260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4221"/>
                <a:gd name="T19" fmla="*/ 0 h 926084"/>
                <a:gd name="T20" fmla="*/ 984221 w 984221"/>
                <a:gd name="T21" fmla="*/ 926084 h 9260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4221" h="926084">
                  <a:moveTo>
                    <a:pt x="656563" y="0"/>
                  </a:moveTo>
                  <a:lnTo>
                    <a:pt x="984221" y="480841"/>
                  </a:lnTo>
                  <a:lnTo>
                    <a:pt x="727160" y="926084"/>
                  </a:lnTo>
                  <a:lnTo>
                    <a:pt x="131113" y="912340"/>
                  </a:lnTo>
                  <a:lnTo>
                    <a:pt x="0" y="594016"/>
                  </a:lnTo>
                  <a:lnTo>
                    <a:pt x="312944" y="51981"/>
                  </a:lnTo>
                  <a:lnTo>
                    <a:pt x="65656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  <a:p>
              <a:pPr lvl="0" algn="ctr" defTabSz="913765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9" name="íṣļïḍè">
              <a:extLst>
                <a:ext uri="{FF2B5EF4-FFF2-40B4-BE49-F238E27FC236}">
                  <a16:creationId xmlns:a16="http://schemas.microsoft.com/office/drawing/2014/main" id="{C4AE8C6B-27F1-4E7D-8B88-03F83DDB45EC}"/>
                </a:ext>
              </a:extLst>
            </p:cNvPr>
            <p:cNvSpPr/>
            <p:nvPr/>
          </p:nvSpPr>
          <p:spPr>
            <a:xfrm>
              <a:off x="4140994" y="2391967"/>
              <a:ext cx="867966" cy="867965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just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4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677-D2FA-2A45-9A07-F64A6A14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6FF7-54DE-6B47-A1B9-392D530E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repository for copies that can be accessed more quickly than the original.</a:t>
            </a:r>
          </a:p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970D6-262E-4E3C-911A-D34EAEEC1946}"/>
              </a:ext>
            </a:extLst>
          </p:cNvPr>
          <p:cNvSpPr/>
          <p:nvPr/>
        </p:nvSpPr>
        <p:spPr>
          <a:xfrm>
            <a:off x="0" y="2924944"/>
            <a:ext cx="7956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2400" b="1" dirty="0">
                <a:ea typeface="굴림" panose="020B0600000101010101" pitchFamily="34" charset="-127"/>
              </a:rPr>
              <a:t>Make frequent case fast and infrequent case less dominant.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278B4A-693A-4FA0-977D-9EF972413538}"/>
              </a:ext>
            </a:extLst>
          </p:cNvPr>
          <p:cNvSpPr/>
          <p:nvPr/>
        </p:nvSpPr>
        <p:spPr>
          <a:xfrm>
            <a:off x="539552" y="4077072"/>
            <a:ext cx="3600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Why is caching useful?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477864-C37C-49DD-A564-A36D143354C1}"/>
              </a:ext>
            </a:extLst>
          </p:cNvPr>
          <p:cNvSpPr/>
          <p:nvPr/>
        </p:nvSpPr>
        <p:spPr>
          <a:xfrm>
            <a:off x="1066800" y="4538737"/>
            <a:ext cx="30376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Temporal locality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40216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931A-6967-4599-AA6C-1DBF3F0E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second-chance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B2F5C9-5002-42B8-9CCC-ACFC58007A16}"/>
              </a:ext>
            </a:extLst>
          </p:cNvPr>
          <p:cNvSpPr/>
          <p:nvPr/>
        </p:nvSpPr>
        <p:spPr>
          <a:xfrm>
            <a:off x="2812740" y="2632647"/>
            <a:ext cx="1080120" cy="2664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137DF9-BB32-43C2-A378-DCB22A6E951A}"/>
              </a:ext>
            </a:extLst>
          </p:cNvPr>
          <p:cNvSpPr/>
          <p:nvPr/>
        </p:nvSpPr>
        <p:spPr>
          <a:xfrm>
            <a:off x="5201902" y="2632647"/>
            <a:ext cx="108012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D1E807-6979-4B95-9DB3-8342021728A4}"/>
              </a:ext>
            </a:extLst>
          </p:cNvPr>
          <p:cNvCxnSpPr/>
          <p:nvPr/>
        </p:nvCxnSpPr>
        <p:spPr>
          <a:xfrm>
            <a:off x="3892860" y="2708920"/>
            <a:ext cx="1183196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1F8223F-8AFB-4CE4-A7F7-72F7E80BE9C4}"/>
              </a:ext>
            </a:extLst>
          </p:cNvPr>
          <p:cNvCxnSpPr/>
          <p:nvPr/>
        </p:nvCxnSpPr>
        <p:spPr>
          <a:xfrm flipH="1">
            <a:off x="3942099" y="2632647"/>
            <a:ext cx="1205965" cy="25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004BCDB-B7E4-4C93-BA3C-7D5134E74B6C}"/>
              </a:ext>
            </a:extLst>
          </p:cNvPr>
          <p:cNvSpPr/>
          <p:nvPr/>
        </p:nvSpPr>
        <p:spPr>
          <a:xfrm>
            <a:off x="2824485" y="1980129"/>
            <a:ext cx="1117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zh-CN" altLang="en-US" sz="32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B47DCCF-CD6E-462C-9245-1FBA5F10FAB7}"/>
              </a:ext>
            </a:extLst>
          </p:cNvPr>
          <p:cNvSpPr/>
          <p:nvPr/>
        </p:nvSpPr>
        <p:spPr>
          <a:xfrm>
            <a:off x="2811660" y="5517232"/>
            <a:ext cx="11432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zh-CN" altLang="en-US" sz="32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28C5B0-0CCC-4B4F-8D34-33B299945713}"/>
              </a:ext>
            </a:extLst>
          </p:cNvPr>
          <p:cNvSpPr/>
          <p:nvPr/>
        </p:nvSpPr>
        <p:spPr>
          <a:xfrm>
            <a:off x="5239261" y="1980129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LRU</a:t>
            </a:r>
            <a:endParaRPr lang="zh-CN" altLang="en-US" sz="32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ED1E0-22A4-4B80-B372-5B7A83C4E1AF}"/>
              </a:ext>
            </a:extLst>
          </p:cNvPr>
          <p:cNvSpPr/>
          <p:nvPr/>
        </p:nvSpPr>
        <p:spPr>
          <a:xfrm>
            <a:off x="5228041" y="5517232"/>
            <a:ext cx="1027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OLD</a:t>
            </a:r>
            <a:endParaRPr lang="zh-CN" altLang="en-US" sz="32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3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</a:t>
            </a:r>
            <a:endParaRPr lang="zh-CN" altLang="en-US" dirty="0"/>
          </a:p>
        </p:txBody>
      </p:sp>
      <p:pic>
        <p:nvPicPr>
          <p:cNvPr id="2050" name="Picture 2" descr="https://upload.wikimedia.org/wikipedia/commons/thumb/0/0c/ComputerMemoryHierarchy.svg/826px-ComputerMemoryHierarch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50201"/>
            <a:ext cx="6427490" cy="47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62280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4C34-07F5-7B4C-99EE-101EC35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zh-CN" dirty="0"/>
              <a:t>Direct mapped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8FF7-64F9-544F-ADF7-1F042EC7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3970784" cy="43735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direct-mapped </a:t>
            </a:r>
            <a:r>
              <a:rPr lang="en-US" sz="2400" dirty="0"/>
              <a:t>cache is the simplest approach: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main memory address maps to exactly one cache block.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A2138-9A48-CC43-87EF-0E3F69AF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95" y="1684821"/>
            <a:ext cx="4649810" cy="450912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622C55C-3C3B-1641-89BC-9917A7F1B4D4}"/>
              </a:ext>
            </a:extLst>
          </p:cNvPr>
          <p:cNvSpPr/>
          <p:nvPr/>
        </p:nvSpPr>
        <p:spPr>
          <a:xfrm>
            <a:off x="780822" y="4554245"/>
            <a:ext cx="3168352" cy="1800200"/>
          </a:xfrm>
          <a:prstGeom prst="wedgeRectCallout">
            <a:avLst>
              <a:gd name="adj1" fmla="val -2051"/>
              <a:gd name="adj2" fmla="val -7181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to compute this mapping?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576E3-8281-6648-AE7F-74AE104E0BCD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2479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104A-A361-1D40-B9C4-669B2CD2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zh-CN" dirty="0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6162-CEBE-3C40-AB0F-C54F1959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3826768" cy="4373563"/>
          </a:xfrm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i="1" dirty="0"/>
              <a:t>k </a:t>
            </a:r>
            <a:r>
              <a:rPr lang="en-US" altLang="zh-CN" sz="2400" i="1" dirty="0"/>
              <a:t>least-significant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bits </a:t>
            </a:r>
            <a:r>
              <a:rPr lang="en-US" altLang="zh-CN" sz="2400" dirty="0"/>
              <a:t>to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k: determined by </a:t>
            </a:r>
            <a:r>
              <a:rPr lang="en-US" altLang="zh-CN" sz="2400" i="1" dirty="0"/>
              <a:t>cache size</a:t>
            </a:r>
          </a:p>
          <a:p>
            <a:endParaRPr lang="en-US" altLang="zh-CN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9EF2C-5935-514E-A2DE-E11FFEDC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524318"/>
            <a:ext cx="4647192" cy="45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AFCDA2-0034-BD4B-8A99-6944F618BF7E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32598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183B-F1DD-5F43-89D6-3E87C98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7120B-B2B4-E942-878F-C0CB1D3E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412776"/>
            <a:ext cx="4752528" cy="4599455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038CBF9-6E57-2B42-A08F-EC937290BE11}"/>
              </a:ext>
            </a:extLst>
          </p:cNvPr>
          <p:cNvSpPr/>
          <p:nvPr/>
        </p:nvSpPr>
        <p:spPr>
          <a:xfrm>
            <a:off x="457200" y="2227058"/>
            <a:ext cx="3308031" cy="1818492"/>
          </a:xfrm>
          <a:prstGeom prst="wedgeRectCallout">
            <a:avLst>
              <a:gd name="adj1" fmla="val 68471"/>
              <a:gd name="adj2" fmla="val 4509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How to DISTINGUISH the correct data?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4E503-A198-7C4B-AC2D-FE88B64DF05C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29536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9E5C-983B-9841-8B67-4C53A70D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2BE9-D5F7-4C45-AA70-209EB1B4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715200" cy="4373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altLang="zh-CN" dirty="0"/>
              <a:t>register </a:t>
            </a:r>
            <a:r>
              <a:rPr lang="en-US" dirty="0"/>
              <a:t>to distinguish between different memory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DB0A9-9676-AD4F-BE38-E0BC4B4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1" y="2613009"/>
            <a:ext cx="6094418" cy="37473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6C7A0B-08E1-AA45-9EF3-ABF32CF894B7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331778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C3E8-E4ED-2C4F-B364-BA991EF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0B26-A371-5E49-9524-FA4B5D3A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787208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system is initialized, all the valid bits are set to 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data is loaded into a particular cache block, the corresponding valid bit is set to 1.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7EF5E-7B9C-F94F-86A7-B5E14001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0312"/>
            <a:ext cx="7620000" cy="18511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74D70-E26E-EB4B-9E7D-929F1E784F28}"/>
              </a:ext>
            </a:extLst>
          </p:cNvPr>
          <p:cNvSpPr/>
          <p:nvPr/>
        </p:nvSpPr>
        <p:spPr>
          <a:xfrm>
            <a:off x="3741373" y="6566782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https://</a:t>
            </a:r>
            <a:r>
              <a:rPr lang="en-US" sz="1200" dirty="0" err="1">
                <a:solidFill>
                  <a:srgbClr val="FFC000"/>
                </a:solidFill>
              </a:rPr>
              <a:t>courses.cs.washington.edu</a:t>
            </a:r>
            <a:r>
              <a:rPr lang="en-US" sz="1200" dirty="0">
                <a:solidFill>
                  <a:srgbClr val="FFC000"/>
                </a:solidFill>
              </a:rPr>
              <a:t>/courses/cse378/09wi/lectures/lec15.pdf</a:t>
            </a:r>
          </a:p>
        </p:txBody>
      </p:sp>
    </p:spTree>
    <p:extLst>
      <p:ext uri="{BB962C8B-B14F-4D97-AF65-F5344CB8AC3E}">
        <p14:creationId xmlns:p14="http://schemas.microsoft.com/office/powerpoint/2010/main" val="420256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1650</TotalTime>
  <Words>1035</Words>
  <Application>Microsoft Office PowerPoint</Application>
  <PresentationFormat>全屏显示(4:3)</PresentationFormat>
  <Paragraphs>191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Trebuchet MS</vt:lpstr>
      <vt:lpstr>基本</vt:lpstr>
      <vt:lpstr>Caching  and page replacement</vt:lpstr>
      <vt:lpstr>Overview</vt:lpstr>
      <vt:lpstr>What is cache</vt:lpstr>
      <vt:lpstr>Caching</vt:lpstr>
      <vt:lpstr>Direct mapped cache</vt:lpstr>
      <vt:lpstr>Mapping</vt:lpstr>
      <vt:lpstr>Question</vt:lpstr>
      <vt:lpstr>Tag field</vt:lpstr>
      <vt:lpstr>Valid bit</vt:lpstr>
      <vt:lpstr>question</vt:lpstr>
      <vt:lpstr>question</vt:lpstr>
      <vt:lpstr>Enlarge block size</vt:lpstr>
      <vt:lpstr>Direct mapped cache</vt:lpstr>
      <vt:lpstr>Direct mapped cache</vt:lpstr>
      <vt:lpstr>Disadvantage</vt:lpstr>
      <vt:lpstr>Set Associative cache</vt:lpstr>
      <vt:lpstr>Set Associative cache</vt:lpstr>
      <vt:lpstr>Set Associative cache</vt:lpstr>
      <vt:lpstr>Fully associative cache</vt:lpstr>
      <vt:lpstr>More general view</vt:lpstr>
      <vt:lpstr>question</vt:lpstr>
      <vt:lpstr>Page replacement</vt:lpstr>
      <vt:lpstr>Page replacement</vt:lpstr>
      <vt:lpstr>fifo</vt:lpstr>
      <vt:lpstr>Min</vt:lpstr>
      <vt:lpstr>MIn</vt:lpstr>
      <vt:lpstr>LRU</vt:lpstr>
      <vt:lpstr>LRU</vt:lpstr>
      <vt:lpstr>CLOCK</vt:lpstr>
      <vt:lpstr>second-chance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space</dc:title>
  <dc:creator>dell</dc:creator>
  <cp:lastModifiedBy>admin</cp:lastModifiedBy>
  <cp:revision>148</cp:revision>
  <dcterms:created xsi:type="dcterms:W3CDTF">2018-04-14T10:26:35Z</dcterms:created>
  <dcterms:modified xsi:type="dcterms:W3CDTF">2021-04-21T06:58:26Z</dcterms:modified>
</cp:coreProperties>
</file>