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6" r:id="rId3"/>
    <p:sldId id="269" r:id="rId4"/>
    <p:sldId id="270" r:id="rId5"/>
    <p:sldId id="274" r:id="rId6"/>
    <p:sldId id="275" r:id="rId7"/>
    <p:sldId id="271" r:id="rId8"/>
    <p:sldId id="278" r:id="rId9"/>
    <p:sldId id="280" r:id="rId10"/>
    <p:sldId id="279" r:id="rId11"/>
    <p:sldId id="272" r:id="rId12"/>
    <p:sldId id="276" r:id="rId13"/>
    <p:sldId id="27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1" autoAdjust="0"/>
    <p:restoredTop sz="94660"/>
  </p:normalViewPr>
  <p:slideViewPr>
    <p:cSldViewPr snapToGrid="0">
      <p:cViewPr varScale="1">
        <p:scale>
          <a:sx n="52" d="100"/>
          <a:sy n="52" d="100"/>
        </p:scale>
        <p:origin x="82"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DD403-DAB7-44D3-81DA-FE63491B91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DBF18C-6305-4CE2-B7C5-9ADA13A7F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35F0B2-B4AF-4440-9AB1-9C629E00E4BB}"/>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9E4086EA-8E40-4073-8236-DED4A1A774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99178B-3F86-4712-99F5-48B34B3EB42C}"/>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183916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8C3A3-BD6E-4E09-ADB2-E17A03258D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AEF575-A666-453C-B37B-2256692051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C1B522-131D-4DF9-A2B6-B144F8B428C7}"/>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1060DCF7-76D8-4874-B8C5-088AFA2C95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49607E-B170-47D0-BF16-C406FD9D94A6}"/>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347579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F0EF8C-2CDB-4900-9EEE-16438042B3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6DA00D-18EE-4476-9275-A96C3ED1E7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53691A-FBD1-4A9C-B558-D954EC389119}"/>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A9C61E25-D01D-43E3-8CAF-059CEDCA73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C89FA9-B334-4F33-8370-664B34352F54}"/>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44085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878C-3B64-416E-ABE3-8141951D81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BE2031-953F-46A0-932E-0A8EB18A8CD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2D2556-FB39-415B-9157-AB773489564D}"/>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E767D6E8-79B3-4453-AD0D-669B9D70EC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616F01-B983-445E-A7A0-36F0D78CB8D2}"/>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127894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92CA2-D64D-4A39-A85D-855EC462F9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6785DB-A41F-4C8A-A9B6-E0AB6E99C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E28514-F1D1-45C1-880B-D7DBAE397D7F}"/>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D6021388-939F-47BF-BB2D-199A576070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F016F-EE59-4D14-9883-E8D6BCFC78EA}"/>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255922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6C92B-E587-42F4-8C10-D76CEC86FF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BA02C-D5C0-461D-B70E-72A218614F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47294BB-0CB9-4D12-8007-87468508404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A9AA561-5355-426B-8428-45AE6AD7138F}"/>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E2845C3A-A1AB-4B14-9DA0-8888E2F039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6BD58D-72A5-4480-BDA2-9E1F47DDC49C}"/>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39370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ACBA7-2AAD-4C64-87B6-19979F1F4C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D238A5-139D-4DAA-AA7D-4A2A9F9F9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2501647-68DF-4656-8E74-AA382C7F42B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AA6EF87-0184-4369-B8B2-EFF395979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5DED30-FDBF-4554-9F43-6269280A6F3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3BB05-0776-423E-A40E-5130513878A4}"/>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8" name="页脚占位符 7">
            <a:extLst>
              <a:ext uri="{FF2B5EF4-FFF2-40B4-BE49-F238E27FC236}">
                <a16:creationId xmlns:a16="http://schemas.microsoft.com/office/drawing/2014/main" id="{C6030E92-151B-4FE5-A12A-F35D5977C7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6EABFD-4E44-4860-A163-A49B436D4342}"/>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243927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306A8-67D7-486E-B51E-E06B540D56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54C3A1-7B22-4999-88D8-B13801BD1EE5}"/>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4" name="页脚占位符 3">
            <a:extLst>
              <a:ext uri="{FF2B5EF4-FFF2-40B4-BE49-F238E27FC236}">
                <a16:creationId xmlns:a16="http://schemas.microsoft.com/office/drawing/2014/main" id="{17A1F764-ABD8-41DD-B419-B0F62B6C81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C38F5A-F429-4070-B42B-30507CB9BDF1}"/>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393028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3F224C-929F-4121-8E99-8FA81D2A460E}"/>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3" name="页脚占位符 2">
            <a:extLst>
              <a:ext uri="{FF2B5EF4-FFF2-40B4-BE49-F238E27FC236}">
                <a16:creationId xmlns:a16="http://schemas.microsoft.com/office/drawing/2014/main" id="{080A5BF1-10B4-4FF9-8411-A858A13758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1CCF8A-8EF7-4DAB-9D3E-641E835DD922}"/>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406184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60C1E-BB9F-4F18-8E40-40C9B821EA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A5B6BA-D590-4980-90C6-669386FA6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0DAF7B3-10C7-4D2A-A2A1-C99BA486E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076245-D71F-45C0-9ECC-D809699F0641}"/>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3AD86EE3-140A-427C-AF15-77EDFAA789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6E0965-8811-4A40-87B7-23542AC1DB1A}"/>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350406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6D44-D9C9-4130-9E22-CDDC511AE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53626F-D054-4DA1-A316-31C48C983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4676F9-6E17-45AD-AEF9-A9B82BF45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4C4BFAA-B32F-4443-A885-A20DC5D87C27}"/>
              </a:ext>
            </a:extLst>
          </p:cNvPr>
          <p:cNvSpPr>
            <a:spLocks noGrp="1"/>
          </p:cNvSpPr>
          <p:nvPr>
            <p:ph type="dt" sz="half" idx="10"/>
          </p:nvPr>
        </p:nvSpPr>
        <p:spPr/>
        <p:txBody>
          <a:bodyPr/>
          <a:lstStyle/>
          <a:p>
            <a:fld id="{AF3DFB88-C66D-4D4F-992A-21D8B5C2FC83}"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FE4975A8-BFD0-4B2C-B53A-E322970AE4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74FF28-4348-48F7-B0FB-233C5AF21518}"/>
              </a:ext>
            </a:extLst>
          </p:cNvPr>
          <p:cNvSpPr>
            <a:spLocks noGrp="1"/>
          </p:cNvSpPr>
          <p:nvPr>
            <p:ph type="sldNum" sz="quarter" idx="12"/>
          </p:nvPr>
        </p:nvSpPr>
        <p:spPr/>
        <p:txBody>
          <a:body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42681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9BBCEC-1D35-4D48-B966-DBEBC3BEE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399D66-5A69-4B5E-A8C7-FCF5E1B75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326487-6177-40A3-891E-4547DD67C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0DDAAFFF-771D-4CD5-8D81-0032B514F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19670A-8C4B-4EFB-BDD0-EAA2E0BF9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extLst>
      <p:ext uri="{BB962C8B-B14F-4D97-AF65-F5344CB8AC3E}">
        <p14:creationId xmlns:p14="http://schemas.microsoft.com/office/powerpoint/2010/main" val="318622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2713972" y="1585551"/>
            <a:ext cx="6764056" cy="1354900"/>
          </a:xfrm>
        </p:spPr>
        <p:txBody>
          <a:bodyPr>
            <a:noAutofit/>
          </a:bodyPr>
          <a:lstStyle/>
          <a:p>
            <a:pPr algn="l"/>
            <a:r>
              <a:rPr lang="en-US" altLang="zh-CN" sz="4400" b="1" i="0" dirty="0">
                <a:solidFill>
                  <a:srgbClr val="333333"/>
                </a:solidFill>
                <a:effectLst/>
                <a:latin typeface="+mn-lt"/>
              </a:rPr>
              <a:t>Process-Memory-Tracker</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22104"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rotWithShape="1">
          <a:blip r:embed="rId3"/>
          <a:srcRect l="-3719" t="24232" r="9553" b="22398"/>
          <a:stretch/>
        </p:blipFill>
        <p:spPr>
          <a:xfrm rot="5400000" flipH="1">
            <a:off x="6174215" y="2078265"/>
            <a:ext cx="291257" cy="4015807"/>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455208" y="401319"/>
            <a:ext cx="2358781" cy="579748"/>
          </a:xfrm>
          <a:prstGeom prst="rect">
            <a:avLst/>
          </a:prstGeom>
        </p:spPr>
      </p:pic>
      <p:sp>
        <p:nvSpPr>
          <p:cNvPr id="11" name="标题 1">
            <a:extLst>
              <a:ext uri="{FF2B5EF4-FFF2-40B4-BE49-F238E27FC236}">
                <a16:creationId xmlns:a16="http://schemas.microsoft.com/office/drawing/2014/main" id="{C9ACE221-7568-4E50-9091-C2AA6C8656AD}"/>
              </a:ext>
            </a:extLst>
          </p:cNvPr>
          <p:cNvSpPr txBox="1">
            <a:spLocks/>
          </p:cNvSpPr>
          <p:nvPr/>
        </p:nvSpPr>
        <p:spPr>
          <a:xfrm>
            <a:off x="3357311" y="3225346"/>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微软雅黑" panose="020B0503020204020204" pitchFamily="34" charset="-122"/>
                <a:ea typeface="微软雅黑" panose="020B0503020204020204" pitchFamily="34" charset="-122"/>
              </a:rPr>
              <a:t>CS302 project2</a:t>
            </a:r>
            <a:endParaRPr lang="zh-CN" altLang="en-US" sz="3600" b="1" dirty="0">
              <a:latin typeface="微软雅黑" panose="020B0503020204020204" pitchFamily="34" charset="-122"/>
              <a:ea typeface="微软雅黑" panose="020B0503020204020204" pitchFamily="34" charset="-122"/>
            </a:endParaRPr>
          </a:p>
        </p:txBody>
      </p:sp>
      <p:sp>
        <p:nvSpPr>
          <p:cNvPr id="12" name="标题 1">
            <a:extLst>
              <a:ext uri="{FF2B5EF4-FFF2-40B4-BE49-F238E27FC236}">
                <a16:creationId xmlns:a16="http://schemas.microsoft.com/office/drawing/2014/main" id="{366356DE-F808-48DC-91FC-D751D281E0A5}"/>
              </a:ext>
            </a:extLst>
          </p:cNvPr>
          <p:cNvSpPr txBox="1">
            <a:spLocks/>
          </p:cNvSpPr>
          <p:nvPr/>
        </p:nvSpPr>
        <p:spPr>
          <a:xfrm>
            <a:off x="3242503" y="4351431"/>
            <a:ext cx="5925064" cy="14756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zh-CN" sz="1800" dirty="0">
                <a:latin typeface="微软雅黑" panose="020B0503020204020204" pitchFamily="34" charset="-122"/>
                <a:ea typeface="微软雅黑" panose="020B0503020204020204" pitchFamily="34" charset="-122"/>
              </a:rPr>
              <a:t>11811702 </a:t>
            </a:r>
            <a:r>
              <a:rPr lang="zh-CN" altLang="en-US" sz="1800" dirty="0">
                <a:latin typeface="微软雅黑" panose="020B0503020204020204" pitchFamily="34" charset="-122"/>
                <a:ea typeface="微软雅黑" panose="020B0503020204020204" pitchFamily="34" charset="-122"/>
              </a:rPr>
              <a:t>张湲</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11811522 </a:t>
            </a:r>
            <a:r>
              <a:rPr lang="zh-CN" altLang="en-US" sz="1800" dirty="0">
                <a:latin typeface="微软雅黑" panose="020B0503020204020204" pitchFamily="34" charset="-122"/>
                <a:ea typeface="微软雅黑" panose="020B0503020204020204" pitchFamily="34" charset="-122"/>
              </a:rPr>
              <a:t>张韶丰 </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11811405 </a:t>
            </a:r>
            <a:r>
              <a:rPr lang="zh-CN" altLang="en-US" sz="1800" dirty="0">
                <a:latin typeface="微软雅黑" panose="020B0503020204020204" pitchFamily="34" charset="-122"/>
                <a:ea typeface="微软雅黑" panose="020B0503020204020204" pitchFamily="34" charset="-122"/>
              </a:rPr>
              <a:t>高圣迪</a:t>
            </a:r>
            <a:endParaRPr lang="en-US" altLang="zh-CN" sz="1800" dirty="0">
              <a:latin typeface="微软雅黑" panose="020B0503020204020204" pitchFamily="34" charset="-122"/>
              <a:ea typeface="微软雅黑" panose="020B0503020204020204" pitchFamily="34" charset="-122"/>
            </a:endParaRPr>
          </a:p>
          <a:p>
            <a:pPr>
              <a:lnSpc>
                <a:spcPct val="100000"/>
              </a:lnSpc>
            </a:pP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2021/05/30</a:t>
            </a:r>
          </a:p>
        </p:txBody>
      </p:sp>
      <p:pic>
        <p:nvPicPr>
          <p:cNvPr id="13" name="图片 12">
            <a:extLst>
              <a:ext uri="{FF2B5EF4-FFF2-40B4-BE49-F238E27FC236}">
                <a16:creationId xmlns:a16="http://schemas.microsoft.com/office/drawing/2014/main" id="{C59ABA90-D40B-494C-952F-2E81531F8447}"/>
              </a:ext>
            </a:extLst>
          </p:cNvPr>
          <p:cNvPicPr>
            <a:picLocks noChangeAspect="1"/>
          </p:cNvPicPr>
          <p:nvPr/>
        </p:nvPicPr>
        <p:blipFill rotWithShape="1">
          <a:blip r:embed="rId2"/>
          <a:srcRect t="88348" r="72886"/>
          <a:stretch/>
        </p:blipFill>
        <p:spPr>
          <a:xfrm>
            <a:off x="3639453" y="2932689"/>
            <a:ext cx="5131167" cy="198788"/>
          </a:xfrm>
          <a:prstGeom prst="rect">
            <a:avLst/>
          </a:prstGeom>
        </p:spPr>
      </p:pic>
    </p:spTree>
    <p:extLst>
      <p:ext uri="{BB962C8B-B14F-4D97-AF65-F5344CB8AC3E}">
        <p14:creationId xmlns:p14="http://schemas.microsoft.com/office/powerpoint/2010/main" val="38890221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D043CB7F-C52A-4FA4-A7F1-699CE12C69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7010" y="1358689"/>
            <a:ext cx="5080904" cy="4880672"/>
          </a:xfrm>
          <a:prstGeom prst="rect">
            <a:avLst/>
          </a:prstGeom>
        </p:spPr>
      </p:pic>
    </p:spTree>
    <p:extLst>
      <p:ext uri="{BB962C8B-B14F-4D97-AF65-F5344CB8AC3E}">
        <p14:creationId xmlns:p14="http://schemas.microsoft.com/office/powerpoint/2010/main" val="41915317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33916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Result Analysis</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888805" y="1460285"/>
            <a:ext cx="10245360" cy="39312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memory leak detector is aimed at C/C++ programs. The detector could compatible with most Linux operating systems and has high portability. Support OS including Ubuntu, Centos.</a:t>
            </a: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does not significantly affect the performance of the running program when it detects memory leaks.</a:t>
            </a: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make real-time statistics on the memory usage of the system process and its threads. Sort and display the memory statistics in real time.</a:t>
            </a: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detect the allocation and release of memory and file handles in a process or thread.</a:t>
            </a: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count the process memory allocation and release, and analyze whether there is a memory leak. If there is a memory leak, the detector can analyze and obtain the code that may have a memory leak.</a:t>
            </a:r>
          </a:p>
        </p:txBody>
      </p:sp>
    </p:spTree>
    <p:extLst>
      <p:ext uri="{BB962C8B-B14F-4D97-AF65-F5344CB8AC3E}">
        <p14:creationId xmlns:p14="http://schemas.microsoft.com/office/powerpoint/2010/main" val="283240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Future direction</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819176" y="1585068"/>
            <a:ext cx="9931596" cy="31145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Since addr2line can only resolve static link addresses, it will be wrong for dynamic link library address resolution. In the future, we can try to parse the file line number of the dynamic library based on the offset address.</a:t>
            </a:r>
          </a:p>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At present, the algorithm of detecting memory leak is relatively simple. We will optimize it as much as possible in the future to make it more efficient.</a:t>
            </a:r>
          </a:p>
        </p:txBody>
      </p:sp>
    </p:spTree>
    <p:extLst>
      <p:ext uri="{BB962C8B-B14F-4D97-AF65-F5344CB8AC3E}">
        <p14:creationId xmlns:p14="http://schemas.microsoft.com/office/powerpoint/2010/main" val="21407620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Division of labor</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819175" y="1585068"/>
            <a:ext cx="10063977" cy="35337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张韶丰</a:t>
            </a:r>
            <a:r>
              <a:rPr lang="en-US" altLang="zh-CN" sz="2000" dirty="0">
                <a:latin typeface="微软雅黑" panose="020B0503020204020204" pitchFamily="34" charset="-122"/>
                <a:ea typeface="微软雅黑" panose="020B0503020204020204" pitchFamily="34" charset="-122"/>
              </a:rPr>
              <a:t>: Finish the program detection part. Implement program memory detection and record the location of memory leaks.</a:t>
            </a: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高圣迪</a:t>
            </a:r>
            <a:r>
              <a:rPr lang="en-US" altLang="zh-CN" sz="2000" dirty="0">
                <a:latin typeface="微软雅黑" panose="020B0503020204020204" pitchFamily="34" charset="-122"/>
                <a:ea typeface="微软雅黑" panose="020B0503020204020204" pitchFamily="34" charset="-122"/>
              </a:rPr>
              <a:t>: Realize the algorithm of memory leak detection, integrate the code, and realize the real-time display of process memory</a:t>
            </a: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张湲：</a:t>
            </a:r>
            <a:r>
              <a:rPr lang="en-US" altLang="zh-CN" sz="2000" dirty="0">
                <a:latin typeface="微软雅黑" panose="020B0503020204020204" pitchFamily="34" charset="-122"/>
                <a:ea typeface="微软雅黑" panose="020B0503020204020204" pitchFamily="34" charset="-122"/>
              </a:rPr>
              <a:t>Realize the detection of specific process memory and file handle, realize the calculation of CPU usage</a:t>
            </a:r>
          </a:p>
        </p:txBody>
      </p:sp>
    </p:spTree>
    <p:extLst>
      <p:ext uri="{BB962C8B-B14F-4D97-AF65-F5344CB8AC3E}">
        <p14:creationId xmlns:p14="http://schemas.microsoft.com/office/powerpoint/2010/main" val="28250804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3133468" y="2414850"/>
            <a:ext cx="5925064" cy="841191"/>
          </a:xfrm>
        </p:spPr>
        <p:txBody>
          <a:bodyPr>
            <a:noAutofit/>
          </a:bodyPr>
          <a:lstStyle/>
          <a:p>
            <a:r>
              <a:rPr lang="en-US" altLang="zh-CN" sz="6600" dirty="0">
                <a:latin typeface="微软雅黑" panose="020B0503020204020204" pitchFamily="34" charset="-122"/>
                <a:ea typeface="微软雅黑" panose="020B0503020204020204" pitchFamily="34" charset="-122"/>
              </a:rPr>
              <a:t>THANK YOU</a:t>
            </a:r>
            <a:endParaRPr lang="zh-CN" altLang="en-US" sz="66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22104" y="4877075"/>
            <a:ext cx="12192000" cy="1980925"/>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3"/>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3"/>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3"/>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4"/>
          <a:stretch>
            <a:fillRect/>
          </a:stretch>
        </p:blipFill>
        <p:spPr>
          <a:xfrm>
            <a:off x="455208" y="401319"/>
            <a:ext cx="2358781" cy="579748"/>
          </a:xfrm>
          <a:prstGeom prst="rect">
            <a:avLst/>
          </a:prstGeom>
        </p:spPr>
      </p:pic>
      <p:pic>
        <p:nvPicPr>
          <p:cNvPr id="13" name="图片 12">
            <a:extLst>
              <a:ext uri="{FF2B5EF4-FFF2-40B4-BE49-F238E27FC236}">
                <a16:creationId xmlns:a16="http://schemas.microsoft.com/office/drawing/2014/main" id="{C59ABA90-D40B-494C-952F-2E81531F8447}"/>
              </a:ext>
            </a:extLst>
          </p:cNvPr>
          <p:cNvPicPr>
            <a:picLocks noChangeAspect="1"/>
          </p:cNvPicPr>
          <p:nvPr/>
        </p:nvPicPr>
        <p:blipFill rotWithShape="1">
          <a:blip r:embed="rId2"/>
          <a:srcRect t="88348" r="72886"/>
          <a:stretch/>
        </p:blipFill>
        <p:spPr>
          <a:xfrm>
            <a:off x="3517535" y="3199771"/>
            <a:ext cx="5131167" cy="198788"/>
          </a:xfrm>
          <a:prstGeom prst="rect">
            <a:avLst/>
          </a:prstGeom>
        </p:spPr>
      </p:pic>
      <p:sp>
        <p:nvSpPr>
          <p:cNvPr id="14" name="标题 1">
            <a:extLst>
              <a:ext uri="{FF2B5EF4-FFF2-40B4-BE49-F238E27FC236}">
                <a16:creationId xmlns:a16="http://schemas.microsoft.com/office/drawing/2014/main" id="{4B6D3D59-92EB-4184-B3BB-CC6B84AD50A5}"/>
              </a:ext>
            </a:extLst>
          </p:cNvPr>
          <p:cNvSpPr txBox="1">
            <a:spLocks/>
          </p:cNvSpPr>
          <p:nvPr/>
        </p:nvSpPr>
        <p:spPr>
          <a:xfrm>
            <a:off x="3133468" y="3199771"/>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latin typeface="微软雅黑" panose="020B0503020204020204" pitchFamily="34" charset="-122"/>
                <a:ea typeface="微软雅黑" panose="020B0503020204020204" pitchFamily="34" charset="-122"/>
              </a:rPr>
              <a:t>Q&amp;A</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5681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30" y="485139"/>
            <a:ext cx="2286000"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Outline</a:t>
            </a:r>
            <a:endParaRPr lang="zh-CN" altLang="en-US" sz="3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Introduction</a:t>
            </a: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Implementation</a:t>
            </a: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Demonstration</a:t>
            </a: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Result Analysis</a:t>
            </a: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Future direction</a:t>
            </a:r>
          </a:p>
        </p:txBody>
      </p:sp>
    </p:spTree>
    <p:extLst>
      <p:ext uri="{BB962C8B-B14F-4D97-AF65-F5344CB8AC3E}">
        <p14:creationId xmlns:p14="http://schemas.microsoft.com/office/powerpoint/2010/main" val="3859521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29344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Introduction</a:t>
            </a:r>
            <a:endParaRPr lang="zh-CN" altLang="en-US" sz="3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319110" y="1255864"/>
            <a:ext cx="8196278" cy="44591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r>
              <a:rPr lang="en-US" altLang="zh-CN" sz="2000" b="0" i="0" dirty="0">
                <a:solidFill>
                  <a:srgbClr val="333333"/>
                </a:solidFill>
                <a:effectLst/>
                <a:latin typeface="+mn-lt"/>
              </a:rPr>
              <a:t>This project has realized a memory leak detector for C/C++ programs which runs on Linux operating systems. It mainly realizes three functions</a:t>
            </a:r>
          </a:p>
          <a:p>
            <a:pPr marL="457200" indent="-457200" algn="l">
              <a:lnSpc>
                <a:spcPct val="200000"/>
              </a:lnSpc>
              <a:buAutoNum type="arabicPeriod"/>
            </a:pPr>
            <a:r>
              <a:rPr lang="en-US" altLang="zh-CN" sz="2000" dirty="0">
                <a:latin typeface="+mn-lt"/>
                <a:ea typeface="微软雅黑" panose="020B0503020204020204" pitchFamily="34" charset="-122"/>
              </a:rPr>
              <a:t>Real time statistics system process memory usage</a:t>
            </a:r>
          </a:p>
          <a:p>
            <a:pPr marL="457200" indent="-457200" algn="l">
              <a:lnSpc>
                <a:spcPct val="200000"/>
              </a:lnSpc>
              <a:buAutoNum type="arabicPeriod"/>
            </a:pPr>
            <a:r>
              <a:rPr lang="en-US" altLang="zh-CN" sz="2000" dirty="0">
                <a:latin typeface="+mn-lt"/>
                <a:ea typeface="微软雅黑" panose="020B0503020204020204" pitchFamily="34" charset="-122"/>
              </a:rPr>
              <a:t>Detect the allocation and release of memory and file handle in a process</a:t>
            </a:r>
          </a:p>
          <a:p>
            <a:pPr marL="457200" indent="-457200" algn="l">
              <a:lnSpc>
                <a:spcPct val="200000"/>
              </a:lnSpc>
              <a:buAutoNum type="arabicPeriod"/>
            </a:pPr>
            <a:r>
              <a:rPr lang="en-US" altLang="zh-CN" sz="2000" dirty="0">
                <a:latin typeface="+mn-lt"/>
                <a:ea typeface="微软雅黑" panose="020B0503020204020204" pitchFamily="34" charset="-122"/>
              </a:rPr>
              <a:t>Detects whether there is a memory leak in a process</a:t>
            </a:r>
          </a:p>
          <a:p>
            <a:pPr algn="l">
              <a:lnSpc>
                <a:spcPct val="200000"/>
              </a:lnSpc>
            </a:pPr>
            <a:endParaRPr lang="en-US" altLang="zh-CN" sz="2000" dirty="0">
              <a:latin typeface="+mn-lt"/>
              <a:ea typeface="微软雅黑" panose="020B0503020204020204" pitchFamily="34" charset="-122"/>
            </a:endParaRPr>
          </a:p>
        </p:txBody>
      </p:sp>
    </p:spTree>
    <p:extLst>
      <p:ext uri="{BB962C8B-B14F-4D97-AF65-F5344CB8AC3E}">
        <p14:creationId xmlns:p14="http://schemas.microsoft.com/office/powerpoint/2010/main" val="36182493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task1</a:t>
            </a:r>
            <a:endParaRPr lang="zh-CN" altLang="en-US" sz="3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CDD3049-2FBF-4E91-B6C7-D2EF175F8DA9}"/>
              </a:ext>
            </a:extLst>
          </p:cNvPr>
          <p:cNvSpPr txBox="1"/>
          <p:nvPr/>
        </p:nvSpPr>
        <p:spPr>
          <a:xfrm>
            <a:off x="1246094" y="1525405"/>
            <a:ext cx="4930588" cy="3323987"/>
          </a:xfrm>
          <a:prstGeom prst="rect">
            <a:avLst/>
          </a:prstGeom>
          <a:noFill/>
        </p:spPr>
        <p:txBody>
          <a:bodyPr wrap="square" rtlCol="0">
            <a:spAutoFit/>
          </a:bodyPr>
          <a:lstStyle/>
          <a:p>
            <a:r>
              <a:rPr lang="en-US" altLang="zh-CN" sz="2400" dirty="0"/>
              <a:t>The program will read the status information of each process in proc/</a:t>
            </a:r>
            <a:r>
              <a:rPr lang="en-US" altLang="zh-CN" sz="2400" dirty="0" err="1"/>
              <a:t>pid</a:t>
            </a:r>
            <a:r>
              <a:rPr lang="en-US" altLang="zh-CN" sz="2400" dirty="0"/>
              <a:t>/status, and get the memory usage of all processes, and display the information of all processes to the user, and can sort according to the virtual memory usage of the process.</a:t>
            </a:r>
          </a:p>
          <a:p>
            <a:endParaRPr lang="en-US" altLang="zh-CN" dirty="0"/>
          </a:p>
        </p:txBody>
      </p:sp>
      <p:pic>
        <p:nvPicPr>
          <p:cNvPr id="11" name="图片 10">
            <a:extLst>
              <a:ext uri="{FF2B5EF4-FFF2-40B4-BE49-F238E27FC236}">
                <a16:creationId xmlns:a16="http://schemas.microsoft.com/office/drawing/2014/main" id="{4174B240-6A93-4C5B-913F-204690A321ED}"/>
              </a:ext>
            </a:extLst>
          </p:cNvPr>
          <p:cNvPicPr>
            <a:picLocks noChangeAspect="1"/>
          </p:cNvPicPr>
          <p:nvPr/>
        </p:nvPicPr>
        <p:blipFill>
          <a:blip r:embed="rId6"/>
          <a:stretch>
            <a:fillRect/>
          </a:stretch>
        </p:blipFill>
        <p:spPr>
          <a:xfrm>
            <a:off x="6634240" y="1079427"/>
            <a:ext cx="4060538" cy="4989541"/>
          </a:xfrm>
          <a:prstGeom prst="rect">
            <a:avLst/>
          </a:prstGeom>
        </p:spPr>
      </p:pic>
    </p:spTree>
    <p:extLst>
      <p:ext uri="{BB962C8B-B14F-4D97-AF65-F5344CB8AC3E}">
        <p14:creationId xmlns:p14="http://schemas.microsoft.com/office/powerpoint/2010/main" val="18528430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task2</a:t>
            </a:r>
            <a:endParaRPr lang="zh-CN" altLang="en-US" sz="3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16130A4-F5C6-43C3-BEC2-6D4D00D3C1DB}"/>
              </a:ext>
            </a:extLst>
          </p:cNvPr>
          <p:cNvSpPr txBox="1"/>
          <p:nvPr/>
        </p:nvSpPr>
        <p:spPr>
          <a:xfrm>
            <a:off x="985620" y="1303476"/>
            <a:ext cx="8803839" cy="1228822"/>
          </a:xfrm>
          <a:prstGeom prst="rect">
            <a:avLst/>
          </a:prstGeom>
          <a:noFill/>
        </p:spPr>
        <p:txBody>
          <a:bodyPr wrap="square" rtlCol="0">
            <a:spAutoFit/>
          </a:bodyPr>
          <a:lstStyle/>
          <a:p>
            <a:r>
              <a:rPr lang="en-US" altLang="zh-CN" dirty="0"/>
              <a:t>In order to get the file handle and the memory usage of the process in real time, C++ is used to execute the ls -l proc/</a:t>
            </a:r>
            <a:r>
              <a:rPr lang="en-US" altLang="zh-CN" dirty="0" err="1"/>
              <a:t>pid</a:t>
            </a:r>
            <a:r>
              <a:rPr lang="en-US" altLang="zh-CN" dirty="0"/>
              <a:t>/</a:t>
            </a:r>
            <a:r>
              <a:rPr lang="en-US" altLang="zh-CN" dirty="0" err="1"/>
              <a:t>fd</a:t>
            </a:r>
            <a:r>
              <a:rPr lang="en-US" altLang="zh-CN" dirty="0"/>
              <a:t> and cat proc/</a:t>
            </a:r>
            <a:r>
              <a:rPr lang="en-US" altLang="zh-CN" dirty="0" err="1"/>
              <a:t>pid</a:t>
            </a:r>
            <a:r>
              <a:rPr lang="en-US" altLang="zh-CN" dirty="0"/>
              <a:t>/ maps command and store the returned result in vector &lt;string&gt; to get the file handle and the memory usage of the process.</a:t>
            </a:r>
            <a:endParaRPr lang="zh-CN" altLang="en-US" dirty="0"/>
          </a:p>
        </p:txBody>
      </p:sp>
      <p:pic>
        <p:nvPicPr>
          <p:cNvPr id="13" name="图片 12">
            <a:extLst>
              <a:ext uri="{FF2B5EF4-FFF2-40B4-BE49-F238E27FC236}">
                <a16:creationId xmlns:a16="http://schemas.microsoft.com/office/drawing/2014/main" id="{A91F7018-D14C-4E3C-BEEE-DBEBB67024E1}"/>
              </a:ext>
            </a:extLst>
          </p:cNvPr>
          <p:cNvPicPr>
            <a:picLocks noChangeAspect="1"/>
          </p:cNvPicPr>
          <p:nvPr/>
        </p:nvPicPr>
        <p:blipFill>
          <a:blip r:embed="rId6"/>
          <a:stretch>
            <a:fillRect/>
          </a:stretch>
        </p:blipFill>
        <p:spPr>
          <a:xfrm>
            <a:off x="444360" y="2543246"/>
            <a:ext cx="4849688" cy="3874852"/>
          </a:xfrm>
          <a:prstGeom prst="rect">
            <a:avLst/>
          </a:prstGeom>
        </p:spPr>
      </p:pic>
      <p:pic>
        <p:nvPicPr>
          <p:cNvPr id="15" name="图片 14">
            <a:extLst>
              <a:ext uri="{FF2B5EF4-FFF2-40B4-BE49-F238E27FC236}">
                <a16:creationId xmlns:a16="http://schemas.microsoft.com/office/drawing/2014/main" id="{8DF2272E-249F-4FB0-B1D4-E38B596D8488}"/>
              </a:ext>
            </a:extLst>
          </p:cNvPr>
          <p:cNvPicPr>
            <a:picLocks noChangeAspect="1"/>
          </p:cNvPicPr>
          <p:nvPr/>
        </p:nvPicPr>
        <p:blipFill>
          <a:blip r:embed="rId7"/>
          <a:stretch>
            <a:fillRect/>
          </a:stretch>
        </p:blipFill>
        <p:spPr>
          <a:xfrm>
            <a:off x="5646702" y="2565864"/>
            <a:ext cx="6312215" cy="3833128"/>
          </a:xfrm>
          <a:prstGeom prst="rect">
            <a:avLst/>
          </a:prstGeom>
        </p:spPr>
      </p:pic>
    </p:spTree>
    <p:extLst>
      <p:ext uri="{BB962C8B-B14F-4D97-AF65-F5344CB8AC3E}">
        <p14:creationId xmlns:p14="http://schemas.microsoft.com/office/powerpoint/2010/main" val="9926960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task3</a:t>
            </a:r>
            <a:endParaRPr lang="zh-CN" altLang="en-US" sz="36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25683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C3CF69C-DA1C-42B2-9795-A0DED4763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230" y="1480978"/>
            <a:ext cx="6858000" cy="1819275"/>
          </a:xfrm>
          <a:prstGeom prst="rect">
            <a:avLst/>
          </a:prstGeom>
        </p:spPr>
      </p:pic>
      <p:pic>
        <p:nvPicPr>
          <p:cNvPr id="13" name="图片 12">
            <a:extLst>
              <a:ext uri="{FF2B5EF4-FFF2-40B4-BE49-F238E27FC236}">
                <a16:creationId xmlns:a16="http://schemas.microsoft.com/office/drawing/2014/main" id="{D803F3B8-74AE-4525-B909-48574C541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3644" y="1546180"/>
            <a:ext cx="6305550" cy="3905250"/>
          </a:xfrm>
          <a:prstGeom prst="rect">
            <a:avLst/>
          </a:prstGeom>
        </p:spPr>
      </p:pic>
      <p:pic>
        <p:nvPicPr>
          <p:cNvPr id="15" name="图片 14">
            <a:extLst>
              <a:ext uri="{FF2B5EF4-FFF2-40B4-BE49-F238E27FC236}">
                <a16:creationId xmlns:a16="http://schemas.microsoft.com/office/drawing/2014/main" id="{FC1C5EA1-98E0-466A-9B06-DCB6D8A32B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338" y="4347112"/>
            <a:ext cx="4533900" cy="533400"/>
          </a:xfrm>
          <a:prstGeom prst="rect">
            <a:avLst/>
          </a:prstGeom>
        </p:spPr>
      </p:pic>
    </p:spTree>
    <p:extLst>
      <p:ext uri="{BB962C8B-B14F-4D97-AF65-F5344CB8AC3E}">
        <p14:creationId xmlns:p14="http://schemas.microsoft.com/office/powerpoint/2010/main" val="3584099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0EABAEB3-F7FC-49FE-985E-B7428E3FEA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230" y="1292165"/>
            <a:ext cx="7543800" cy="2057400"/>
          </a:xfrm>
          <a:prstGeom prst="rect">
            <a:avLst/>
          </a:prstGeom>
        </p:spPr>
      </p:pic>
      <p:pic>
        <p:nvPicPr>
          <p:cNvPr id="16" name="图片 15">
            <a:extLst>
              <a:ext uri="{FF2B5EF4-FFF2-40B4-BE49-F238E27FC236}">
                <a16:creationId xmlns:a16="http://schemas.microsoft.com/office/drawing/2014/main" id="{5A18EA4E-C9B2-4DD1-BE8D-96F3417594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880" y="2592397"/>
            <a:ext cx="6972300" cy="3581400"/>
          </a:xfrm>
          <a:prstGeom prst="rect">
            <a:avLst/>
          </a:prstGeom>
        </p:spPr>
      </p:pic>
    </p:spTree>
    <p:extLst>
      <p:ext uri="{BB962C8B-B14F-4D97-AF65-F5344CB8AC3E}">
        <p14:creationId xmlns:p14="http://schemas.microsoft.com/office/powerpoint/2010/main" val="3021480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FD91-6A7E-4B4C-9C6A-DBCC95D7869B}"/>
              </a:ext>
            </a:extLst>
          </p:cNvPr>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p>
        </p:txBody>
      </p:sp>
      <p:pic>
        <p:nvPicPr>
          <p:cNvPr id="3" name="图片 2">
            <a:extLst>
              <a:ext uri="{FF2B5EF4-FFF2-40B4-BE49-F238E27FC236}">
                <a16:creationId xmlns:a16="http://schemas.microsoft.com/office/drawing/2014/main" id="{3B80958B-BD51-4259-8083-433D08D4600E}"/>
              </a:ext>
            </a:extLst>
          </p:cNvPr>
          <p:cNvPicPr>
            <a:picLocks noChangeAspect="1"/>
          </p:cNvPicPr>
          <p:nvPr/>
        </p:nvPicPr>
        <p:blipFill>
          <a:blip r:embed="rId2"/>
          <a:stretch>
            <a:fillRect/>
          </a:stretch>
        </p:blipFill>
        <p:spPr>
          <a:xfrm>
            <a:off x="-13252" y="4877075"/>
            <a:ext cx="12192000" cy="1980925"/>
          </a:xfrm>
          <a:prstGeom prst="rect">
            <a:avLst/>
          </a:prstGeom>
        </p:spPr>
      </p:pic>
      <p:pic>
        <p:nvPicPr>
          <p:cNvPr id="8" name="图片 7">
            <a:extLst>
              <a:ext uri="{FF2B5EF4-FFF2-40B4-BE49-F238E27FC236}">
                <a16:creationId xmlns:a16="http://schemas.microsoft.com/office/drawing/2014/main" id="{770405E0-9550-4A17-9425-E8D88562AABF}"/>
              </a:ext>
            </a:extLst>
          </p:cNvPr>
          <p:cNvPicPr>
            <a:picLocks noChangeAspect="1"/>
          </p:cNvPicPr>
          <p:nvPr/>
        </p:nvPicPr>
        <p:blipFill>
          <a:blip r:embed="rId3"/>
          <a:stretch>
            <a:fillRect/>
          </a:stretch>
        </p:blipFill>
        <p:spPr>
          <a:xfrm>
            <a:off x="439676" y="307638"/>
            <a:ext cx="265554" cy="934751"/>
          </a:xfrm>
          <a:prstGeom prst="rect">
            <a:avLst/>
          </a:prstGeom>
        </p:spPr>
      </p:pic>
      <p:pic>
        <p:nvPicPr>
          <p:cNvPr id="9" name="图片 8">
            <a:extLst>
              <a:ext uri="{FF2B5EF4-FFF2-40B4-BE49-F238E27FC236}">
                <a16:creationId xmlns:a16="http://schemas.microsoft.com/office/drawing/2014/main" id="{7C6668F9-3ADB-4018-A592-A7D80BB8BC3D}"/>
              </a:ext>
            </a:extLst>
          </p:cNvPr>
          <p:cNvPicPr>
            <a:picLocks noChangeAspect="1"/>
          </p:cNvPicPr>
          <p:nvPr/>
        </p:nvPicPr>
        <p:blipFill>
          <a:blip r:embed="rId4"/>
          <a:stretch>
            <a:fillRect/>
          </a:stretch>
        </p:blipFill>
        <p:spPr>
          <a:xfrm>
            <a:off x="-22104" y="5391540"/>
            <a:ext cx="5018936" cy="1334540"/>
          </a:xfrm>
          <a:prstGeom prst="rect">
            <a:avLst/>
          </a:prstGeom>
        </p:spPr>
      </p:pic>
      <p:pic>
        <p:nvPicPr>
          <p:cNvPr id="7" name="图片 6">
            <a:extLst>
              <a:ext uri="{FF2B5EF4-FFF2-40B4-BE49-F238E27FC236}">
                <a16:creationId xmlns:a16="http://schemas.microsoft.com/office/drawing/2014/main" id="{A59F2EF6-2D05-440C-AD10-95303C9A2071}"/>
              </a:ext>
            </a:extLst>
          </p:cNvPr>
          <p:cNvPicPr>
            <a:picLocks noChangeAspect="1"/>
          </p:cNvPicPr>
          <p:nvPr/>
        </p:nvPicPr>
        <p:blipFill rotWithShape="1">
          <a:blip r:embed="rId4"/>
          <a:srcRect l="13807"/>
          <a:stretch/>
        </p:blipFill>
        <p:spPr>
          <a:xfrm>
            <a:off x="4996832" y="5391540"/>
            <a:ext cx="4325964" cy="1334540"/>
          </a:xfrm>
          <a:prstGeom prst="rect">
            <a:avLst/>
          </a:prstGeom>
        </p:spPr>
      </p:pic>
      <p:pic>
        <p:nvPicPr>
          <p:cNvPr id="10" name="图片 9">
            <a:extLst>
              <a:ext uri="{FF2B5EF4-FFF2-40B4-BE49-F238E27FC236}">
                <a16:creationId xmlns:a16="http://schemas.microsoft.com/office/drawing/2014/main" id="{AB7A052F-6412-409E-84C9-21EA7B7DEA8B}"/>
              </a:ext>
            </a:extLst>
          </p:cNvPr>
          <p:cNvPicPr>
            <a:picLocks noChangeAspect="1"/>
          </p:cNvPicPr>
          <p:nvPr/>
        </p:nvPicPr>
        <p:blipFill rotWithShape="1">
          <a:blip r:embed="rId4"/>
          <a:srcRect l="11337" r="31759"/>
          <a:stretch/>
        </p:blipFill>
        <p:spPr>
          <a:xfrm flipH="1">
            <a:off x="9322796" y="5391540"/>
            <a:ext cx="2855952" cy="1334540"/>
          </a:xfrm>
          <a:prstGeom prst="rect">
            <a:avLst/>
          </a:prstGeom>
        </p:spPr>
      </p:pic>
      <p:pic>
        <p:nvPicPr>
          <p:cNvPr id="5" name="图片 4">
            <a:extLst>
              <a:ext uri="{FF2B5EF4-FFF2-40B4-BE49-F238E27FC236}">
                <a16:creationId xmlns:a16="http://schemas.microsoft.com/office/drawing/2014/main" id="{536FA410-CA7B-4155-91AD-C1EFBF723843}"/>
              </a:ext>
            </a:extLst>
          </p:cNvPr>
          <p:cNvPicPr>
            <a:picLocks noChangeAspect="1"/>
          </p:cNvPicPr>
          <p:nvPr/>
        </p:nvPicPr>
        <p:blipFill>
          <a:blip r:embed="rId5"/>
          <a:stretch>
            <a:fillRect/>
          </a:stretch>
        </p:blipFill>
        <p:spPr>
          <a:xfrm>
            <a:off x="9515388" y="485139"/>
            <a:ext cx="2358781" cy="579748"/>
          </a:xfrm>
          <a:prstGeom prst="rect">
            <a:avLst/>
          </a:prstGeom>
        </p:spPr>
      </p:pic>
      <p:sp>
        <p:nvSpPr>
          <p:cNvPr id="12" name="标题 1">
            <a:extLst>
              <a:ext uri="{FF2B5EF4-FFF2-40B4-BE49-F238E27FC236}">
                <a16:creationId xmlns:a16="http://schemas.microsoft.com/office/drawing/2014/main" id="{7F0F71F9-5B0A-4F11-8D97-1A1E0E42F14E}"/>
              </a:ext>
            </a:extLst>
          </p:cNvPr>
          <p:cNvSpPr txBox="1">
            <a:spLocks/>
          </p:cNvSpPr>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6B9CA13B-A188-4A93-BDFA-CA4A36134B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3769" y="1242389"/>
            <a:ext cx="7010400" cy="5267325"/>
          </a:xfrm>
          <a:prstGeom prst="rect">
            <a:avLst/>
          </a:prstGeom>
        </p:spPr>
      </p:pic>
      <p:pic>
        <p:nvPicPr>
          <p:cNvPr id="14" name="图片 13">
            <a:extLst>
              <a:ext uri="{FF2B5EF4-FFF2-40B4-BE49-F238E27FC236}">
                <a16:creationId xmlns:a16="http://schemas.microsoft.com/office/drawing/2014/main" id="{A6196041-1ED5-4522-8BE9-E7565BC806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34" y="3065967"/>
            <a:ext cx="4667250" cy="2390775"/>
          </a:xfrm>
          <a:prstGeom prst="rect">
            <a:avLst/>
          </a:prstGeom>
        </p:spPr>
      </p:pic>
    </p:spTree>
    <p:extLst>
      <p:ext uri="{BB962C8B-B14F-4D97-AF65-F5344CB8AC3E}">
        <p14:creationId xmlns:p14="http://schemas.microsoft.com/office/powerpoint/2010/main" val="2817858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2556</TotalTime>
  <Words>491</Words>
  <Application>Microsoft Office PowerPoint</Application>
  <PresentationFormat>宽屏</PresentationFormat>
  <Paragraphs>42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微软雅黑</vt:lpstr>
      <vt:lpstr>Arial</vt:lpstr>
      <vt:lpstr>Office 主题​​</vt:lpstr>
      <vt:lpstr>Process-Memory-Tracker</vt:lpstr>
      <vt:lpstr>Outline</vt:lpstr>
      <vt:lpstr>Introduction</vt:lpstr>
      <vt:lpstr>Implementation：task1</vt:lpstr>
      <vt:lpstr>Implementation：task2</vt:lpstr>
      <vt:lpstr>Implementation：task3</vt:lpstr>
      <vt:lpstr>Demonstration</vt:lpstr>
      <vt:lpstr>Demonstration</vt:lpstr>
      <vt:lpstr>Demonstration</vt:lpstr>
      <vt:lpstr>Demonstration</vt:lpstr>
      <vt:lpstr>Result Analysis</vt:lpstr>
      <vt:lpstr>Future direction</vt:lpstr>
      <vt:lpstr>Division of labor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SD Gey</cp:lastModifiedBy>
  <cp:revision>84</cp:revision>
  <dcterms:created xsi:type="dcterms:W3CDTF">2018-03-09T10:15:15Z</dcterms:created>
  <dcterms:modified xsi:type="dcterms:W3CDTF">2021-05-27T17:50:43Z</dcterms:modified>
</cp:coreProperties>
</file>