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7" r:id="rId4"/>
    <p:sldId id="266" r:id="rId5"/>
    <p:sldId id="269" r:id="rId6"/>
    <p:sldId id="270" r:id="rId7"/>
    <p:sldId id="274" r:id="rId8"/>
    <p:sldId id="275" r:id="rId9"/>
    <p:sldId id="286" r:id="rId10"/>
    <p:sldId id="287" r:id="rId11"/>
    <p:sldId id="271" r:id="rId12"/>
    <p:sldId id="278" r:id="rId13"/>
    <p:sldId id="280" r:id="rId14"/>
    <p:sldId id="279" r:id="rId15"/>
    <p:sldId id="272" r:id="rId16"/>
    <p:sldId id="276" r:id="rId17"/>
    <p:sldId id="277"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1" autoAdjust="0"/>
    <p:restoredTop sz="94660"/>
  </p:normalViewPr>
  <p:slideViewPr>
    <p:cSldViewPr snapToGrid="0">
      <p:cViewPr varScale="1">
        <p:scale>
          <a:sx n="52" d="100"/>
          <a:sy n="52" d="100"/>
        </p:scale>
        <p:origin x="82"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13972" y="1585551"/>
            <a:ext cx="6764056" cy="1354900"/>
          </a:xfrm>
        </p:spPr>
        <p:txBody>
          <a:bodyPr>
            <a:noAutofit/>
          </a:bodyPr>
          <a:lstStyle/>
          <a:p>
            <a:pPr algn="l"/>
            <a:r>
              <a:rPr lang="en-US" altLang="zh-CN" sz="4400" b="1" i="0" dirty="0">
                <a:solidFill>
                  <a:srgbClr val="333333"/>
                </a:solidFill>
                <a:effectLst/>
                <a:latin typeface="+mn-lt"/>
              </a:rPr>
              <a:t>Process-Memory-Tracker</a:t>
            </a:r>
            <a:endParaRPr lang="en-US" altLang="zh-CN" sz="4400" b="1" i="0" dirty="0">
              <a:solidFill>
                <a:srgbClr val="333333"/>
              </a:solidFill>
              <a:effectLst/>
              <a:latin typeface="+mn-lt"/>
            </a:endParaRPr>
          </a:p>
        </p:txBody>
      </p:sp>
      <p:pic>
        <p:nvPicPr>
          <p:cNvPr id="3" name="图片 2"/>
          <p:cNvPicPr>
            <a:picLocks noChangeAspect="1"/>
          </p:cNvPicPr>
          <p:nvPr/>
        </p:nvPicPr>
        <p:blipFill>
          <a:blip r:embed="rId1"/>
          <a:stretch>
            <a:fillRect/>
          </a:stretch>
        </p:blipFill>
        <p:spPr>
          <a:xfrm>
            <a:off x="-22104" y="4877075"/>
            <a:ext cx="12192000" cy="1980925"/>
          </a:xfrm>
          <a:prstGeom prst="rect">
            <a:avLst/>
          </a:prstGeom>
        </p:spPr>
      </p:pic>
      <p:pic>
        <p:nvPicPr>
          <p:cNvPr id="8" name="图片 7"/>
          <p:cNvPicPr>
            <a:picLocks noChangeAspect="1"/>
          </p:cNvPicPr>
          <p:nvPr/>
        </p:nvPicPr>
        <p:blipFill rotWithShape="1">
          <a:blip r:embed="rId2"/>
          <a:srcRect l="-3719" t="24232" r="9553" b="22398"/>
          <a:stretch>
            <a:fillRect/>
          </a:stretch>
        </p:blipFill>
        <p:spPr>
          <a:xfrm rot="5400000" flipH="1">
            <a:off x="6174215" y="2078265"/>
            <a:ext cx="291257" cy="4015807"/>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455208" y="401319"/>
            <a:ext cx="2358781" cy="579748"/>
          </a:xfrm>
          <a:prstGeom prst="rect">
            <a:avLst/>
          </a:prstGeom>
        </p:spPr>
      </p:pic>
      <p:sp>
        <p:nvSpPr>
          <p:cNvPr id="11" name="标题 1"/>
          <p:cNvSpPr txBox="1"/>
          <p:nvPr/>
        </p:nvSpPr>
        <p:spPr>
          <a:xfrm>
            <a:off x="3357311" y="3225346"/>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微软雅黑" panose="020B0503020204020204" pitchFamily="34" charset="-122"/>
                <a:ea typeface="微软雅黑" panose="020B0503020204020204" pitchFamily="34" charset="-122"/>
              </a:rPr>
              <a:t>CS302 project2</a:t>
            </a:r>
            <a:endParaRPr lang="zh-CN" altLang="en-US" sz="3600" b="1" dirty="0">
              <a:latin typeface="微软雅黑" panose="020B0503020204020204" pitchFamily="34" charset="-122"/>
              <a:ea typeface="微软雅黑" panose="020B0503020204020204" pitchFamily="34" charset="-122"/>
            </a:endParaRPr>
          </a:p>
        </p:txBody>
      </p:sp>
      <p:sp>
        <p:nvSpPr>
          <p:cNvPr id="12" name="标题 1"/>
          <p:cNvSpPr txBox="1"/>
          <p:nvPr/>
        </p:nvSpPr>
        <p:spPr>
          <a:xfrm>
            <a:off x="3242503" y="4351431"/>
            <a:ext cx="5925064" cy="14756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zh-CN" sz="1800" dirty="0">
                <a:latin typeface="微软雅黑" panose="020B0503020204020204" pitchFamily="34" charset="-122"/>
                <a:ea typeface="微软雅黑" panose="020B0503020204020204" pitchFamily="34" charset="-122"/>
              </a:rPr>
              <a:t>11811702 </a:t>
            </a:r>
            <a:r>
              <a:rPr lang="zh-CN" altLang="en-US" sz="1800" dirty="0">
                <a:latin typeface="微软雅黑" panose="020B0503020204020204" pitchFamily="34" charset="-122"/>
                <a:ea typeface="微软雅黑" panose="020B0503020204020204" pitchFamily="34" charset="-122"/>
              </a:rPr>
              <a:t>张湲</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11811522 </a:t>
            </a:r>
            <a:r>
              <a:rPr lang="zh-CN" altLang="en-US" sz="1800" dirty="0">
                <a:latin typeface="微软雅黑" panose="020B0503020204020204" pitchFamily="34" charset="-122"/>
                <a:ea typeface="微软雅黑" panose="020B0503020204020204" pitchFamily="34" charset="-122"/>
              </a:rPr>
              <a:t>张韶丰 </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11811405 </a:t>
            </a:r>
            <a:r>
              <a:rPr lang="zh-CN" altLang="en-US" sz="1800" dirty="0">
                <a:latin typeface="微软雅黑" panose="020B0503020204020204" pitchFamily="34" charset="-122"/>
                <a:ea typeface="微软雅黑" panose="020B0503020204020204" pitchFamily="34" charset="-122"/>
              </a:rPr>
              <a:t>高圣迪</a:t>
            </a:r>
            <a:endParaRPr lang="en-US" altLang="zh-CN" sz="1800" dirty="0">
              <a:latin typeface="微软雅黑" panose="020B0503020204020204" pitchFamily="34" charset="-122"/>
              <a:ea typeface="微软雅黑" panose="020B0503020204020204" pitchFamily="34" charset="-122"/>
            </a:endParaRPr>
          </a:p>
          <a:p>
            <a:pPr>
              <a:lnSpc>
                <a:spcPct val="100000"/>
              </a:lnSpc>
            </a:pP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2021/05/30</a:t>
            </a:r>
            <a:endParaRPr lang="en-US" altLang="zh-CN" sz="18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srcRect t="88348" r="72886"/>
          <a:stretch>
            <a:fillRect/>
          </a:stretch>
        </p:blipFill>
        <p:spPr>
          <a:xfrm>
            <a:off x="3639453" y="2932689"/>
            <a:ext cx="5131167" cy="198788"/>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230" y="1292165"/>
            <a:ext cx="7543800" cy="2057400"/>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2880" y="2592397"/>
            <a:ext cx="6972300" cy="3581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3769" y="1242389"/>
            <a:ext cx="7010400" cy="526732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34" y="3065967"/>
            <a:ext cx="4667250" cy="23907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010" y="1358689"/>
            <a:ext cx="5080904" cy="4880672"/>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Result Analysis</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88805" y="1460285"/>
            <a:ext cx="10245360" cy="39312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memory leak detector is aimed at C/C++ programs. The detector could compatible with most Linux operating systems and has high portability. Support OS including Ubuntu, Centos.</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does not significantly affect the performance of the running program when it detects memory leaks.</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make real-time statistics on the memory usage of the system process and its threads. Sort and display the memory statistics in real time.</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detect the allocation and release of memory and file handles in a process or thread.</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count the process memory allocation and release, and analyze whether there is a memory leak. If there is a memory leak, the detector can analyze and obtain the code that may have a memory leak.</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Future direction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19176" y="1585068"/>
            <a:ext cx="9931596" cy="31145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Since addr2line can only resolve static link addresses, it will be wrong for dynamic link library address resolution. In the future, we can try to parse the file line number of the dynamic library based on the offset address.</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At present, the algorithm of detecting memory leak is relatively simple. We will optimize it as much as possible in the future to make it more efficient.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Division of labor</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19175" y="1585068"/>
            <a:ext cx="10063977" cy="35337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张韶丰</a:t>
            </a:r>
            <a:r>
              <a:rPr lang="en-US" altLang="zh-CN" sz="2000" dirty="0">
                <a:latin typeface="微软雅黑" panose="020B0503020204020204" pitchFamily="34" charset="-122"/>
                <a:ea typeface="微软雅黑" panose="020B0503020204020204" pitchFamily="34" charset="-122"/>
              </a:rPr>
              <a:t>: Finish the program detection part. Implement program memory detection and record the location of memory leaks.</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高圣迪</a:t>
            </a:r>
            <a:r>
              <a:rPr lang="en-US" altLang="zh-CN" sz="2000" dirty="0">
                <a:latin typeface="微软雅黑" panose="020B0503020204020204" pitchFamily="34" charset="-122"/>
                <a:ea typeface="微软雅黑" panose="020B0503020204020204" pitchFamily="34" charset="-122"/>
              </a:rPr>
              <a:t>: Realize the algorithm of memory leak detection, integrate the code, and realize the real-time display of process memory</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张湲：</a:t>
            </a:r>
            <a:r>
              <a:rPr lang="en-US" altLang="zh-CN" sz="2000" dirty="0">
                <a:latin typeface="微软雅黑" panose="020B0503020204020204" pitchFamily="34" charset="-122"/>
                <a:ea typeface="微软雅黑" panose="020B0503020204020204" pitchFamily="34" charset="-122"/>
              </a:rPr>
              <a:t>Realize the detection of specific process memory and file handle, realize the calculation of CPU usage</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33468" y="2414850"/>
            <a:ext cx="5925064" cy="841191"/>
          </a:xfrm>
        </p:spPr>
        <p:txBody>
          <a:bodyPr>
            <a:noAutofit/>
          </a:bodyPr>
          <a:lstStyle/>
          <a:p>
            <a:r>
              <a:rPr lang="en-US" altLang="zh-CN" sz="6600" dirty="0">
                <a:latin typeface="微软雅黑" panose="020B0503020204020204" pitchFamily="34" charset="-122"/>
                <a:ea typeface="微软雅黑" panose="020B0503020204020204" pitchFamily="34" charset="-122"/>
              </a:rPr>
              <a:t>THANK YOU</a:t>
            </a:r>
            <a:endParaRPr lang="zh-CN" altLang="en-US" sz="6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2104" y="4877075"/>
            <a:ext cx="12192000" cy="1980925"/>
          </a:xfrm>
          <a:prstGeom prst="rect">
            <a:avLst/>
          </a:prstGeom>
        </p:spPr>
      </p:pic>
      <p:pic>
        <p:nvPicPr>
          <p:cNvPr id="9" name="图片 8"/>
          <p:cNvPicPr>
            <a:picLocks noChangeAspect="1"/>
          </p:cNvPicPr>
          <p:nvPr/>
        </p:nvPicPr>
        <p:blipFill>
          <a:blip r:embed="rId2"/>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2"/>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2"/>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3"/>
          <a:stretch>
            <a:fillRect/>
          </a:stretch>
        </p:blipFill>
        <p:spPr>
          <a:xfrm>
            <a:off x="455208" y="401319"/>
            <a:ext cx="2358781" cy="579748"/>
          </a:xfrm>
          <a:prstGeom prst="rect">
            <a:avLst/>
          </a:prstGeom>
        </p:spPr>
      </p:pic>
      <p:pic>
        <p:nvPicPr>
          <p:cNvPr id="13" name="图片 12"/>
          <p:cNvPicPr>
            <a:picLocks noChangeAspect="1"/>
          </p:cNvPicPr>
          <p:nvPr/>
        </p:nvPicPr>
        <p:blipFill rotWithShape="1">
          <a:blip r:embed="rId1"/>
          <a:srcRect t="88348" r="72886"/>
          <a:stretch>
            <a:fillRect/>
          </a:stretch>
        </p:blipFill>
        <p:spPr>
          <a:xfrm>
            <a:off x="3517535" y="3199771"/>
            <a:ext cx="5131167" cy="198788"/>
          </a:xfrm>
          <a:prstGeom prst="rect">
            <a:avLst/>
          </a:prstGeom>
        </p:spPr>
      </p:pic>
      <p:sp>
        <p:nvSpPr>
          <p:cNvPr id="14" name="标题 1"/>
          <p:cNvSpPr txBox="1"/>
          <p:nvPr/>
        </p:nvSpPr>
        <p:spPr>
          <a:xfrm>
            <a:off x="3133468" y="3199771"/>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latin typeface="微软雅黑" panose="020B0503020204020204" pitchFamily="34" charset="-122"/>
                <a:ea typeface="微软雅黑" panose="020B0503020204020204" pitchFamily="34" charset="-122"/>
              </a:rPr>
              <a:t>Q&amp;A</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9"/>
            <a:ext cx="2286000"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Outline</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Introduction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Implementation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Demonstration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Result Analysis</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Future direction</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29344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Introduction</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319110" y="1255864"/>
            <a:ext cx="8196278" cy="44591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r>
              <a:rPr lang="en-US" altLang="zh-CN" sz="2000" b="0" i="0" dirty="0">
                <a:solidFill>
                  <a:srgbClr val="333333"/>
                </a:solidFill>
                <a:effectLst/>
                <a:latin typeface="+mn-lt"/>
              </a:rPr>
              <a:t>This project has realized a memory leak detector for C/C++ programs which runs on Linux operating systems. It mainly realizes three functions</a:t>
            </a:r>
            <a:endParaRPr lang="en-US" altLang="zh-CN" sz="2000" b="0" i="0" dirty="0">
              <a:solidFill>
                <a:srgbClr val="333333"/>
              </a:solidFill>
              <a:effectLst/>
              <a:latin typeface="+mn-lt"/>
            </a:endParaRPr>
          </a:p>
          <a:p>
            <a:pPr marL="457200" indent="-457200" algn="l">
              <a:lnSpc>
                <a:spcPct val="200000"/>
              </a:lnSpc>
              <a:buAutoNum type="arabicPeriod"/>
            </a:pPr>
            <a:r>
              <a:rPr lang="en-US" altLang="zh-CN" sz="2000" dirty="0">
                <a:latin typeface="+mn-lt"/>
                <a:ea typeface="微软雅黑" panose="020B0503020204020204" pitchFamily="34" charset="-122"/>
              </a:rPr>
              <a:t>Real time statistics system process memory usage</a:t>
            </a:r>
            <a:endParaRPr lang="en-US" altLang="zh-CN" sz="2000" dirty="0">
              <a:latin typeface="+mn-lt"/>
              <a:ea typeface="微软雅黑" panose="020B0503020204020204" pitchFamily="34" charset="-122"/>
            </a:endParaRPr>
          </a:p>
          <a:p>
            <a:pPr marL="457200" indent="-457200" algn="l">
              <a:lnSpc>
                <a:spcPct val="200000"/>
              </a:lnSpc>
              <a:buAutoNum type="arabicPeriod"/>
            </a:pPr>
            <a:r>
              <a:rPr lang="en-US" altLang="zh-CN" sz="2000" dirty="0">
                <a:latin typeface="+mn-lt"/>
                <a:ea typeface="微软雅黑" panose="020B0503020204020204" pitchFamily="34" charset="-122"/>
              </a:rPr>
              <a:t>Detect the allocation and release of memory and file handle in a process</a:t>
            </a:r>
            <a:endParaRPr lang="en-US" altLang="zh-CN" sz="2000" dirty="0">
              <a:latin typeface="+mn-lt"/>
              <a:ea typeface="微软雅黑" panose="020B0503020204020204" pitchFamily="34" charset="-122"/>
            </a:endParaRPr>
          </a:p>
          <a:p>
            <a:pPr marL="457200" indent="-457200" algn="l">
              <a:lnSpc>
                <a:spcPct val="200000"/>
              </a:lnSpc>
              <a:buAutoNum type="arabicPeriod"/>
            </a:pPr>
            <a:r>
              <a:rPr lang="en-US" altLang="zh-CN" sz="2000" dirty="0">
                <a:latin typeface="+mn-lt"/>
                <a:ea typeface="微软雅黑" panose="020B0503020204020204" pitchFamily="34" charset="-122"/>
              </a:rPr>
              <a:t>Detects whether there is a memory leak in a process</a:t>
            </a:r>
            <a:endParaRPr lang="en-US" altLang="zh-CN" sz="2000" dirty="0">
              <a:latin typeface="+mn-lt"/>
              <a:ea typeface="微软雅黑" panose="020B0503020204020204" pitchFamily="34" charset="-122"/>
            </a:endParaRPr>
          </a:p>
          <a:p>
            <a:pPr algn="l">
              <a:lnSpc>
                <a:spcPct val="200000"/>
              </a:lnSpc>
            </a:pPr>
            <a:endParaRPr lang="en-US" altLang="zh-CN" sz="2000" dirty="0">
              <a:latin typeface="+mn-lt"/>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task1</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46094" y="1525405"/>
            <a:ext cx="4930588" cy="3323987"/>
          </a:xfrm>
          <a:prstGeom prst="rect">
            <a:avLst/>
          </a:prstGeom>
          <a:noFill/>
        </p:spPr>
        <p:txBody>
          <a:bodyPr wrap="square" rtlCol="0">
            <a:spAutoFit/>
          </a:bodyPr>
          <a:lstStyle/>
          <a:p>
            <a:r>
              <a:rPr lang="en-US" altLang="zh-CN" sz="2400" dirty="0"/>
              <a:t>The program will read the status information of each process in proc/</a:t>
            </a:r>
            <a:r>
              <a:rPr lang="en-US" altLang="zh-CN" sz="2400" dirty="0" err="1"/>
              <a:t>pid</a:t>
            </a:r>
            <a:r>
              <a:rPr lang="en-US" altLang="zh-CN" sz="2400" dirty="0"/>
              <a:t>/status, and get the memory usage of all processes, and display the information of all processes to the user, and can sort according to the virtual memory usage of the process.</a:t>
            </a:r>
            <a:endParaRPr lang="en-US" altLang="zh-CN" sz="2400" dirty="0"/>
          </a:p>
          <a:p>
            <a:endParaRPr lang="en-US" altLang="zh-CN" dirty="0"/>
          </a:p>
        </p:txBody>
      </p:sp>
      <p:pic>
        <p:nvPicPr>
          <p:cNvPr id="11" name="图片 10"/>
          <p:cNvPicPr>
            <a:picLocks noChangeAspect="1"/>
          </p:cNvPicPr>
          <p:nvPr/>
        </p:nvPicPr>
        <p:blipFill>
          <a:blip r:embed="rId5"/>
          <a:stretch>
            <a:fillRect/>
          </a:stretch>
        </p:blipFill>
        <p:spPr>
          <a:xfrm>
            <a:off x="6634240" y="1079427"/>
            <a:ext cx="4060538" cy="4989541"/>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task2</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85620" y="1303476"/>
            <a:ext cx="8803839" cy="1228822"/>
          </a:xfrm>
          <a:prstGeom prst="rect">
            <a:avLst/>
          </a:prstGeom>
          <a:noFill/>
        </p:spPr>
        <p:txBody>
          <a:bodyPr wrap="square" rtlCol="0">
            <a:spAutoFit/>
          </a:bodyPr>
          <a:lstStyle/>
          <a:p>
            <a:r>
              <a:rPr lang="en-US" altLang="zh-CN" dirty="0"/>
              <a:t>In order to get the file handle and the memory usage of the process in real time, C++ is used to execute the ls -l proc/</a:t>
            </a:r>
            <a:r>
              <a:rPr lang="en-US" altLang="zh-CN" dirty="0" err="1"/>
              <a:t>pid</a:t>
            </a:r>
            <a:r>
              <a:rPr lang="en-US" altLang="zh-CN" dirty="0"/>
              <a:t>/</a:t>
            </a:r>
            <a:r>
              <a:rPr lang="en-US" altLang="zh-CN" dirty="0" err="1"/>
              <a:t>fd</a:t>
            </a:r>
            <a:r>
              <a:rPr lang="en-US" altLang="zh-CN" dirty="0"/>
              <a:t> and cat proc/</a:t>
            </a:r>
            <a:r>
              <a:rPr lang="en-US" altLang="zh-CN" dirty="0" err="1"/>
              <a:t>pid</a:t>
            </a:r>
            <a:r>
              <a:rPr lang="en-US" altLang="zh-CN" dirty="0"/>
              <a:t>/ maps command and store the returned result in vector &lt;string&gt; to get the file handle and the memory usage of the process.</a:t>
            </a:r>
            <a:endParaRPr lang="zh-CN" altLang="en-US" dirty="0"/>
          </a:p>
        </p:txBody>
      </p:sp>
      <p:pic>
        <p:nvPicPr>
          <p:cNvPr id="13" name="图片 12"/>
          <p:cNvPicPr>
            <a:picLocks noChangeAspect="1"/>
          </p:cNvPicPr>
          <p:nvPr/>
        </p:nvPicPr>
        <p:blipFill>
          <a:blip r:embed="rId5"/>
          <a:stretch>
            <a:fillRect/>
          </a:stretch>
        </p:blipFill>
        <p:spPr>
          <a:xfrm>
            <a:off x="444360" y="2543246"/>
            <a:ext cx="4849688" cy="3874852"/>
          </a:xfrm>
          <a:prstGeom prst="rect">
            <a:avLst/>
          </a:prstGeom>
        </p:spPr>
      </p:pic>
      <p:pic>
        <p:nvPicPr>
          <p:cNvPr id="15" name="图片 14"/>
          <p:cNvPicPr>
            <a:picLocks noChangeAspect="1"/>
          </p:cNvPicPr>
          <p:nvPr/>
        </p:nvPicPr>
        <p:blipFill>
          <a:blip r:embed="rId6"/>
          <a:stretch>
            <a:fillRect/>
          </a:stretch>
        </p:blipFill>
        <p:spPr>
          <a:xfrm>
            <a:off x="5646702" y="2565864"/>
            <a:ext cx="6312215" cy="3833128"/>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task3</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4" name="文本框 3"/>
          <p:cNvSpPr txBox="1"/>
          <p:nvPr/>
        </p:nvSpPr>
        <p:spPr>
          <a:xfrm>
            <a:off x="1245870" y="1525270"/>
            <a:ext cx="8552180" cy="356933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Monitor the allocation and release of code memory and file handle</a:t>
            </a:r>
            <a:endParaRPr lang="en-US" altLang="zh-CN" sz="2000" b="1" dirty="0"/>
          </a:p>
          <a:p>
            <a:pPr marL="742950" lvl="1" indent="-285750">
              <a:buFont typeface="Arial" panose="020B0604020202020204" pitchFamily="34" charset="0"/>
              <a:buChar char="•"/>
            </a:pPr>
            <a:r>
              <a:rPr lang="en-US" altLang="zh-CN" dirty="0"/>
              <a:t>gcc wrap: malloc, free, new, delete, fopen, freopen and fclose. </a:t>
            </a:r>
            <a:endParaRPr lang="en-US" altLang="zh-CN" dirty="0"/>
          </a:p>
          <a:p>
            <a:pPr marL="742950" lvl="1" indent="-285750">
              <a:buFont typeface="Arial" panose="020B0604020202020204" pitchFamily="34" charset="0"/>
              <a:buChar char="•"/>
            </a:pPr>
            <a:r>
              <a:rPr lang="en-US" altLang="zh-CN" dirty="0"/>
              <a:t>operator overloading: new[] and delete[]</a:t>
            </a:r>
            <a:endParaRPr lang="en-US" altLang="zh-CN" dirty="0"/>
          </a:p>
          <a:p>
            <a:pPr marL="285750" lvl="0" indent="-285750">
              <a:buFont typeface="Arial" panose="020B0604020202020204" pitchFamily="34" charset="0"/>
              <a:buChar char="•"/>
            </a:pPr>
            <a:r>
              <a:rPr lang="en-US" altLang="zh-CN" sz="2000" b="1" dirty="0"/>
              <a:t>Get the location of the calling function</a:t>
            </a:r>
            <a:endParaRPr lang="en-US" altLang="zh-CN" sz="2000" b="1" dirty="0"/>
          </a:p>
          <a:p>
            <a:pPr marL="742950" lvl="1" indent="-285750">
              <a:buFont typeface="Arial" panose="020B0604020202020204" pitchFamily="34" charset="0"/>
              <a:buChar char="•"/>
            </a:pPr>
            <a:r>
              <a:rPr lang="en-US" altLang="zh-CN" dirty="0"/>
              <a:t>backtrace, addr2line</a:t>
            </a:r>
            <a:endParaRPr lang="en-US" altLang="zh-CN" dirty="0"/>
          </a:p>
          <a:p>
            <a:pPr marL="285750" lvl="0" indent="-285750">
              <a:buFont typeface="Arial" panose="020B0604020202020204" pitchFamily="34" charset="0"/>
              <a:buChar char="•"/>
            </a:pPr>
            <a:r>
              <a:rPr lang="en-US" altLang="zh-CN" sz="2000" b="1" dirty="0"/>
              <a:t>Call information storage and maintenance</a:t>
            </a:r>
            <a:endParaRPr lang="en-US" altLang="zh-CN" dirty="0"/>
          </a:p>
          <a:p>
            <a:pPr marL="742950" lvl="1" indent="-285750">
              <a:buFont typeface="Arial" panose="020B0604020202020204" pitchFamily="34" charset="0"/>
              <a:buChar char="•"/>
            </a:pPr>
            <a:r>
              <a:rPr lang="en-US" altLang="zh-CN" dirty="0"/>
              <a:t>hashmap</a:t>
            </a:r>
            <a:endParaRPr lang="en-US" altLang="zh-CN" dirty="0"/>
          </a:p>
          <a:p>
            <a:pPr marL="742950" lvl="1" indent="-285750">
              <a:buFont typeface="Arial" panose="020B0604020202020204" pitchFamily="34" charset="0"/>
              <a:buChar char="•"/>
            </a:pPr>
            <a:r>
              <a:rPr lang="en-US" altLang="zh-CN" dirty="0"/>
              <a:t>pthread_once, mutex, lock_guard</a:t>
            </a:r>
            <a:endParaRPr lang="en-US" altLang="zh-CN" dirty="0"/>
          </a:p>
          <a:p>
            <a:pPr marL="285750" lvl="0" indent="-285750">
              <a:buFont typeface="Arial" panose="020B0604020202020204" pitchFamily="34" charset="0"/>
              <a:buChar char="•"/>
            </a:pPr>
            <a:r>
              <a:rPr lang="en-US" altLang="zh-CN" sz="2000" b="1" dirty="0"/>
              <a:t>Catch abnormal signals</a:t>
            </a:r>
            <a:endParaRPr lang="en-US" altLang="zh-CN" dirty="0"/>
          </a:p>
          <a:p>
            <a:pPr marL="742950" lvl="1" indent="-285750">
              <a:buFont typeface="Arial" panose="020B0604020202020204" pitchFamily="34" charset="0"/>
              <a:buChar char="•"/>
            </a:pPr>
            <a:r>
              <a:rPr lang="en-US" altLang="zh-CN" dirty="0"/>
              <a:t>signal</a:t>
            </a:r>
            <a:endParaRPr lang="en-US" altLang="zh-CN" dirty="0"/>
          </a:p>
          <a:p>
            <a:pPr marL="285750" lvl="0" indent="-285750">
              <a:buFont typeface="Arial" panose="020B0604020202020204" pitchFamily="34" charset="0"/>
              <a:buChar char="•"/>
            </a:pPr>
            <a:r>
              <a:rPr lang="en-US" altLang="zh-CN" sz="2000" b="1" dirty="0"/>
              <a:t>Interact with the process detection program</a:t>
            </a:r>
            <a:endParaRPr lang="en-US" altLang="zh-CN" sz="2000" b="1" dirty="0"/>
          </a:p>
          <a:p>
            <a:pPr marL="742950" lvl="1" indent="-285750">
              <a:buFont typeface="Arial" panose="020B0604020202020204" pitchFamily="34" charset="0"/>
              <a:buChar char="•"/>
            </a:pPr>
            <a:r>
              <a:rPr lang="en-US" altLang="zh-CN" dirty="0"/>
              <a:t>/tmp/memTracer/[pid]/[tid]</a:t>
            </a:r>
            <a:endParaRPr lang="en-US" altLang="zh-CN"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485" y="485140"/>
            <a:ext cx="8053705" cy="579755"/>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Exception Catch and Automatic Release</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pic>
        <p:nvPicPr>
          <p:cNvPr id="100" name="图片 99"/>
          <p:cNvPicPr/>
          <p:nvPr/>
        </p:nvPicPr>
        <p:blipFill>
          <a:blip r:embed="rId5"/>
          <a:stretch>
            <a:fillRect/>
          </a:stretch>
        </p:blipFill>
        <p:spPr>
          <a:xfrm>
            <a:off x="1872298" y="1242378"/>
            <a:ext cx="6886575" cy="2390775"/>
          </a:xfrm>
          <a:prstGeom prst="rect">
            <a:avLst/>
          </a:prstGeom>
          <a:noFill/>
          <a:ln w="9525">
            <a:noFill/>
          </a:ln>
        </p:spPr>
      </p:pic>
      <p:pic>
        <p:nvPicPr>
          <p:cNvPr id="103" name="图片 102"/>
          <p:cNvPicPr/>
          <p:nvPr/>
        </p:nvPicPr>
        <p:blipFill>
          <a:blip r:embed="rId6"/>
          <a:stretch>
            <a:fillRect/>
          </a:stretch>
        </p:blipFill>
        <p:spPr>
          <a:xfrm>
            <a:off x="1281430" y="3702050"/>
            <a:ext cx="8068945" cy="2674620"/>
          </a:xfrm>
          <a:prstGeom prst="rect">
            <a:avLst/>
          </a:prstGeom>
          <a:noFill/>
          <a:ln w="9525">
            <a:noFill/>
          </a:ln>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fontScale="90000"/>
          </a:bodyPr>
          <a:lstStyle/>
          <a:p>
            <a:pPr algn="l"/>
            <a:r>
              <a:rPr lang="en-US" altLang="zh-CN" sz="3600" b="1" dirty="0">
                <a:latin typeface="微软雅黑" panose="020B0503020204020204" pitchFamily="34" charset="-122"/>
                <a:ea typeface="微软雅黑" panose="020B0503020204020204" pitchFamily="34" charset="-122"/>
              </a:rPr>
              <a:t>Output</a:t>
            </a:r>
            <a:endParaRPr lang="en-US" altLang="zh-CN"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pic>
        <p:nvPicPr>
          <p:cNvPr id="105" name="图片 104"/>
          <p:cNvPicPr/>
          <p:nvPr/>
        </p:nvPicPr>
        <p:blipFill>
          <a:blip r:embed="rId5"/>
          <a:stretch>
            <a:fillRect/>
          </a:stretch>
        </p:blipFill>
        <p:spPr>
          <a:xfrm>
            <a:off x="1367155" y="1242695"/>
            <a:ext cx="7779385" cy="2310130"/>
          </a:xfrm>
          <a:prstGeom prst="rect">
            <a:avLst/>
          </a:prstGeom>
          <a:noFill/>
          <a:ln w="9525">
            <a:noFill/>
          </a:ln>
        </p:spPr>
      </p:pic>
      <p:pic>
        <p:nvPicPr>
          <p:cNvPr id="106" name="图片 105"/>
          <p:cNvPicPr/>
          <p:nvPr/>
        </p:nvPicPr>
        <p:blipFill>
          <a:blip r:embed="rId6"/>
          <a:stretch>
            <a:fillRect/>
          </a:stretch>
        </p:blipFill>
        <p:spPr>
          <a:xfrm>
            <a:off x="1367155" y="3743325"/>
            <a:ext cx="7779385" cy="2823210"/>
          </a:xfrm>
          <a:prstGeom prst="rect">
            <a:avLst/>
          </a:prstGeom>
          <a:noFill/>
          <a:ln w="9525">
            <a:noFill/>
          </a:ln>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230" y="1480978"/>
            <a:ext cx="6858000" cy="181927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3644" y="1546180"/>
            <a:ext cx="6305550" cy="3905250"/>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338" y="4347112"/>
            <a:ext cx="4533900" cy="533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3093</Words>
  <Application>WPS 演示</Application>
  <PresentationFormat>宽屏</PresentationFormat>
  <Paragraphs>85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宋体</vt:lpstr>
      <vt:lpstr>Wingdings</vt:lpstr>
      <vt:lpstr>微软雅黑</vt:lpstr>
      <vt:lpstr>等线</vt:lpstr>
      <vt:lpstr>等线 Light</vt:lpstr>
      <vt:lpstr>Calibri</vt:lpstr>
      <vt:lpstr>Arial Unicode MS</vt:lpstr>
      <vt:lpstr>Office 主题​​</vt:lpstr>
      <vt:lpstr>1_Office 主题​​</vt:lpstr>
      <vt:lpstr>Process-Memory-Tracker</vt:lpstr>
      <vt:lpstr>Outline</vt:lpstr>
      <vt:lpstr>Introduction</vt:lpstr>
      <vt:lpstr>Implementation：task1</vt:lpstr>
      <vt:lpstr>Implementation：task2</vt:lpstr>
      <vt:lpstr>Implementation：task3</vt:lpstr>
      <vt:lpstr>Implementation：task3</vt:lpstr>
      <vt:lpstr>Implementation：task3</vt:lpstr>
      <vt:lpstr>Demonstration</vt:lpstr>
      <vt:lpstr>Demonstration</vt:lpstr>
      <vt:lpstr>Demonstration</vt:lpstr>
      <vt:lpstr>Demonstration</vt:lpstr>
      <vt:lpstr>Result Analysis</vt:lpstr>
      <vt:lpstr>Future direction</vt:lpstr>
      <vt:lpstr>Division of labor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薛定谔的</cp:lastModifiedBy>
  <cp:revision>86</cp:revision>
  <dcterms:created xsi:type="dcterms:W3CDTF">2018-03-09T10:15:00Z</dcterms:created>
  <dcterms:modified xsi:type="dcterms:W3CDTF">2021-05-27T18:29:37Z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AEDC65B625C246DBB9A625558E076E34</vt:lpwstr>
  </property>
  <property fmtid="{D5CDD505-2E9C-101B-9397-08002B2CF9AE}" pid="3" name="KSOProductBuildVer">
    <vt:lpwstr>2052-11.1.0.10495</vt:lpwstr>
  </property>
</Properties>
</file>