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0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0" r:id="rId5"/>
  </p:sldMasterIdLst>
  <p:notesMasterIdLst>
    <p:notesMasterId r:id="rId25"/>
  </p:notesMasterIdLst>
  <p:sldIdLst>
    <p:sldId id="434" r:id="rId6"/>
    <p:sldId id="329" r:id="rId7"/>
    <p:sldId id="484" r:id="rId8"/>
    <p:sldId id="485" r:id="rId9"/>
    <p:sldId id="475" r:id="rId10"/>
    <p:sldId id="474" r:id="rId11"/>
    <p:sldId id="486" r:id="rId12"/>
    <p:sldId id="487" r:id="rId13"/>
    <p:sldId id="491" r:id="rId14"/>
    <p:sldId id="489" r:id="rId15"/>
    <p:sldId id="488" r:id="rId16"/>
    <p:sldId id="490" r:id="rId17"/>
    <p:sldId id="492" r:id="rId18"/>
    <p:sldId id="493" r:id="rId19"/>
    <p:sldId id="494" r:id="rId20"/>
    <p:sldId id="495" r:id="rId21"/>
    <p:sldId id="463" r:id="rId22"/>
    <p:sldId id="496" r:id="rId23"/>
    <p:sldId id="473" r:id="rId2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85641"/>
  </p:normalViewPr>
  <p:slideViewPr>
    <p:cSldViewPr snapToObjects="1">
      <p:cViewPr varScale="1">
        <p:scale>
          <a:sx n="133" d="100"/>
          <a:sy n="133" d="100"/>
        </p:scale>
        <p:origin x="888" y="184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B9148A-4418-D644-A57C-3285DC390B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77B29-8260-924C-9190-5CBB6E5B5B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87528D-03BF-BC4D-A0BF-BA48931BDCD3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86AB583-2901-E24C-8474-72BB055E9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976379-803D-5846-9CA5-6C139340C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56F6-64F7-C64A-BBA8-7FFF18A95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5999-3D14-7743-AE5A-762F6E941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10188A-A620-CE49-A3EF-1A277598C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10188A-A620-CE49-A3EF-1A277598C19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49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50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26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91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60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20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36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33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112417B-13C6-A641-8F24-0E0CFD54C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146F06-3A30-5340-B952-A7C7CC8A21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1484CCF-CF56-5D4A-9EA6-FDFBE400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5F4E90-5669-E74F-92AB-C5287BB46BE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112417B-13C6-A641-8F24-0E0CFD54C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146F06-3A30-5340-B952-A7C7CC8A21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1484CCF-CF56-5D4A-9EA6-FDFBE400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5F4E90-5669-E74F-92AB-C5287BB46BE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30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00DEA11-DF46-6B49-9547-2C5121C80F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82D4C089-D962-A942-AE10-76894CE09F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E0846D4-F4F8-8F43-81DE-D5A3BD4B7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ADBC7E3-FBF7-0B42-B0C8-8CB50A1632C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55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73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16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07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8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78B9F93-A2A6-AB4C-80A7-6C710952A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2BD4D3C9-3EEC-AA46-ADC8-C628B61E59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39D5D9DB-6385-7949-8C91-B33B72356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8DDE6A-6EA6-6142-8A12-062EB647F61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3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>
            <a:extLst>
              <a:ext uri="{FF2B5EF4-FFF2-40B4-BE49-F238E27FC236}">
                <a16:creationId xmlns:a16="http://schemas.microsoft.com/office/drawing/2014/main" id="{E58D2E4A-28FE-CC45-B7DC-CC1FAFB64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5C6A4025-1DB3-9242-BB2A-4A89D15528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3D4A6C0-3EFE-DE4B-A7D2-D76EDB103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EC52DB9-6454-7C42-BC1E-19F40BD38C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5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638B2F-8032-A743-9D9A-5C42CF29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C2FF8-3571-3B4B-884A-EA66760D6E38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E23790-CCC5-9049-8F12-79EA5E01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F7B92-3504-3C4A-ADDA-81478BB6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69CC-1734-9F43-80E5-7EE5943F1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22154C-F0FB-7D44-B071-873E7BE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600B-06C2-4D47-97C5-E0EE29DAAD6F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6D7907-50F9-DA4A-919E-25DD562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484C58-40BB-E442-A35E-EF4152B4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47A3-C5C2-6941-9C9E-8F4AAC823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26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0293-F2E6-3D46-BB30-35ECC24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0A07A-A2B6-A24D-B069-9F17AA458B32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CD39-28B6-7F4F-9871-89166D6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4682A-6392-0144-8566-353DBA7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E19F6-9C3A-B14A-B999-735047B9AE8C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8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989936-20A0-5945-AC9F-089589C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C142A-D9BF-FA45-BCD6-8C911BA3D3E3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0ABB3A-FD25-7D4E-9C52-F9C749D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353B62-A67C-EF42-BD74-AA82288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D1FED-1D10-7C4C-868C-1D4E39C18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27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BAB6-C6C4-224F-AB3D-A5544983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F78D4-CB78-9247-81D5-73A0BD5CA631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F52A-DC89-6848-AE83-AAC6E5C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68DD-1FA3-2D4F-9B5D-F9E86370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835CE-C293-9B4F-8B3C-C3DC2727F1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B458-9ABE-9443-8EC5-4A54788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AE4EA-B685-0642-B7D4-CC03D613144B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0364-A018-5745-AB7A-D1BA39F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B7F9-ABAA-1E49-97EA-093D7274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362C8-571F-AD48-AC08-A1DE072B8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1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46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172200" cy="4616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396240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-13716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332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x9_BG-02.jpg">
            <a:extLst>
              <a:ext uri="{FF2B5EF4-FFF2-40B4-BE49-F238E27FC236}">
                <a16:creationId xmlns:a16="http://schemas.microsoft.com/office/drawing/2014/main" id="{1204B6B9-935E-2745-8456-CE7724ED4C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20E1EE-AABC-9345-82AD-20F4D0B922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19581B1-1FD3-EE41-993F-FCF03D50D9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ECB661F-E968-3746-A00F-522449A89D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59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B9DB-00E8-644B-AB0B-E9282E00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566B026-8FDB-6049-BE65-A9ABD5F99F5B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BA8A-CA6C-DF41-81F6-2CFDD0C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F6C5-B1C7-AC43-917B-CEB3EE65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E63A5A9-09E6-EC4D-94D9-CA39C882F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0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>
            <a:extLst>
              <a:ext uri="{FF2B5EF4-FFF2-40B4-BE49-F238E27FC236}">
                <a16:creationId xmlns:a16="http://schemas.microsoft.com/office/drawing/2014/main" id="{371CF1F0-9CB9-7E44-A3F6-8187EE9F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6E513D8E-7899-B84A-A411-4ED358938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EA9DD43-FC27-A24C-9E97-6F3AD8BC7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A18C705E-2546-7149-8187-F76FAD395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Presentation Title Presentation Title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Presentation Subtitle Presentation Subtitle</a:t>
            </a:r>
          </a:p>
          <a:p>
            <a:pPr algn="ctr" eaLnBrk="1" hangingPunct="1">
              <a:defRPr/>
            </a:pP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By  Presenter Name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06AC896-9BA3-294E-9C43-38623DE8EC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defRPr/>
            </a:pPr>
            <a:r>
              <a:rPr lang="en-US" altLang="zh-CN" sz="1200" i="1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  <p:extLst>
      <p:ext uri="{BB962C8B-B14F-4D97-AF65-F5344CB8AC3E}">
        <p14:creationId xmlns:p14="http://schemas.microsoft.com/office/powerpoint/2010/main" val="3938308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2216-AECC-3A4D-A38C-CAE4AC36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A19981F-C253-3442-A842-98952F8E2C4D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340-468E-C546-A51A-1E4D967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434F-A5E1-094E-904E-3E2100F9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0CBBB2E-A0BD-8347-8F13-53BCFF5B0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196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69D2-5CC1-454F-A2AF-6CFC82DA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E00960-F145-6046-8D5E-ABCF2E6B35D8}" type="datetime1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751E-96A5-DF45-9F8F-0540AA64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6D08-FAB4-6D45-AC9C-7719DF98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D12761C-405D-F74F-9100-7F73BF2A2E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380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B127-4F42-D64C-935C-64655604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75057C0-CC88-B447-92AA-18236326FA1E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52F7-8D1A-C445-9065-BDC05CA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8C23-A4BA-9742-853E-B264FAA9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1DD753D-AFEC-7144-AAAC-E4F6A3B28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68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F9E53-37BA-4549-A249-A08157C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9BDCED-157E-E346-9464-66704BCBD83B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36DE-8C83-D946-9737-76DDD9E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BD30F-0150-0645-B961-034F459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AF5C4F8-0F08-DF4A-87FE-C06B514CE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68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42E1-0C34-174B-977A-521BC2AC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1C75D10-B4B7-D94F-A9E1-6F7117CC22EC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DEB0-E2A0-4849-9936-5F06AA56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CA07-26DA-C34F-A6C2-377FE04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073FA70-005B-364B-80E2-5E3CE3B4A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883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0DC27-950B-534F-9DBE-B22C182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A5E7E43-CC69-B54E-B197-C4AB00B5C129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A3B7A-7352-1E40-994F-1448B94C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AFBC-1C41-154F-9D78-5B3E5325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199279B-6A35-494C-B344-6D52F2CD7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188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5F1A-E731-8644-9829-03745A4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2B740F0-65A3-5D4B-8C8A-BA0F47C74988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D3897-27AE-044B-AD88-2222356C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9FF8-4A7F-BD4B-B945-4FE3858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A20FD62-2DCD-3A4E-AB79-8F5E305F3C7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D784-355C-424B-BF40-A298C4B9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6384808-C249-E14D-B24D-AFC191D79B7D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0920-9819-8E40-99A7-2D98B27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40E49-21E0-6A43-82E4-97D9BCEB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B85F59C-D769-1340-95EE-9324A5F09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394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D7DC-9529-4948-8B29-F06F00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5737643-08E8-2444-B590-7898CD68DDB5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2B80-560F-6E49-AEB4-6266024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62AB-8EAF-B348-A396-58DB8402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347E05-8B29-E84C-847C-5D7D1DAA9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02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F8A9-9819-BD40-ABC7-74CBBDF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BCF170A-9F14-A040-BA62-2485121C9941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F35D-7FD1-EF46-A07B-19488B11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87B-9718-1C4C-A4A4-5200247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3814F0-5443-444A-82F3-7DD50A2F2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57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>
            <a:extLst>
              <a:ext uri="{FF2B5EF4-FFF2-40B4-BE49-F238E27FC236}">
                <a16:creationId xmlns:a16="http://schemas.microsoft.com/office/drawing/2014/main" id="{A6EE448D-4198-3749-B34E-D5A6B2FD15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9DAE8002-BE6C-A940-8937-A9D40000B5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5F9872D-61BF-304B-816B-3022498CE2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7C0B76A6-F511-D94F-9D48-DB7AA92C29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i="1">
                <a:solidFill>
                  <a:schemeClr val="bg1"/>
                </a:solidFill>
              </a:rPr>
              <a:t>Section Title Section Title </a:t>
            </a:r>
            <a:endParaRPr lang="en-US" altLang="zh-CN" i="1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i="1">
                <a:solidFill>
                  <a:schemeClr val="bg1"/>
                </a:solidFill>
              </a:rPr>
              <a:t>Section Subtitle Section Subtitle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4721492-5EE7-D54B-98F4-2B0BA1DACA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FD063347-F7BF-3E43-B94E-379ACE2959CD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</a:rPr>
              <a:t>Presentation Title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16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2E597D0-D247-1844-9B25-68552C53B4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7A24438-BA92-DF48-A978-CC2047458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77E7C33-20D2-154A-B0C9-E1FD303F3A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635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7774D301-1AC5-2946-B168-187BB789DE01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</a:rPr>
              <a:t>Astrology and Personality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58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D5940D2-3B3E-9340-824D-3988268AD57F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46386CC-19F5-5C4A-80E5-5471FE8C6B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6D53C81-0E48-F740-9705-99D5A4B0B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1F420C0-02AA-F54F-A811-536B7E851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638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C28A3A87-50CA-8B48-8606-ADD4C10B51DF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|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</a:rPr>
              <a:t>Spatial-Temporal Modeling For Lake Temperature Prediction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19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0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4506E35-7235-9640-A17C-23B8A378CC7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C6DAE7F-A7A0-EE44-A49B-AF9F01D51B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EE54B56-C30C-184B-B14F-7EE7C2610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9FDA7B88-A285-0B47-A169-D629CA6970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DDDEDC7D-F122-8440-8EEA-C0F25AF2B27A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Presentation Title Presentation Title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31520"/>
            <a:ext cx="4343400" cy="388620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3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54642A-E35A-C340-AC9F-86DCAD1C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640E-5658-874C-B567-40F7E8DDC475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16932B-B0D2-694A-90BD-6F35C47B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3C3B79-CEE3-A941-A2D3-D19A5BE4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1697-9868-0846-98A9-1D8E247D7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4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89DEF6-1CB6-D34A-ADB7-62CE01C4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C5C-062D-814D-8204-FE65DCB95168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D9C74F-2B77-3A4D-837D-3970D1C5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BB3EE7-5E5F-0042-831A-02BC1F9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0E80-F8BB-3A4B-8654-3AB9AB695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86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BD3C35-714A-4E45-BB94-7AD5776345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E7F3F1B-E91D-4C4B-90A8-1EE960B9D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93C7-451C-F449-AEBD-916DDCD34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861F40-73EE-0D4F-8363-E33DD7F39358}" type="datetimeFigureOut">
              <a:rPr lang="en-US" altLang="zh-CN"/>
              <a:pPr>
                <a:defRPr/>
              </a:pPr>
              <a:t>4/2/22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46F8-9403-9B41-B52B-1A47FA5C0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15-D6E6-0E4D-857D-985534E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11469C-D68B-1F41-8BB4-2B5C8985A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13" r:id="rId1"/>
    <p:sldLayoutId id="2147493614" r:id="rId2"/>
    <p:sldLayoutId id="2147493615" r:id="rId3"/>
    <p:sldLayoutId id="2147493616" r:id="rId4"/>
    <p:sldLayoutId id="2147493617" r:id="rId5"/>
    <p:sldLayoutId id="2147493618" r:id="rId6"/>
    <p:sldLayoutId id="2147493619" r:id="rId7"/>
    <p:sldLayoutId id="2147493604" r:id="rId8"/>
    <p:sldLayoutId id="2147493605" r:id="rId9"/>
    <p:sldLayoutId id="2147493606" r:id="rId10"/>
    <p:sldLayoutId id="2147493607" r:id="rId11"/>
    <p:sldLayoutId id="2147493620" r:id="rId12"/>
    <p:sldLayoutId id="2147493608" r:id="rId13"/>
    <p:sldLayoutId id="2147493609" r:id="rId14"/>
    <p:sldLayoutId id="2147493610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BD48E2-3E28-4446-8151-598100E048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16387" name="Picture 7">
            <a:extLst>
              <a:ext uri="{FF2B5EF4-FFF2-40B4-BE49-F238E27FC236}">
                <a16:creationId xmlns:a16="http://schemas.microsoft.com/office/drawing/2014/main" id="{08B2BADA-9E14-6245-899E-05A418470B3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>
            <a:extLst>
              <a:ext uri="{FF2B5EF4-FFF2-40B4-BE49-F238E27FC236}">
                <a16:creationId xmlns:a16="http://schemas.microsoft.com/office/drawing/2014/main" id="{DCC055D0-5581-A745-A989-15CBC99E46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5588" y="4695825"/>
            <a:ext cx="6781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400"/>
              </a:lnSpc>
              <a:defRPr/>
            </a:pPr>
            <a:fld id="{5CCE6FC2-CBCE-7C43-98EB-7359D3ECDAF3}" type="slidenum">
              <a:rPr lang="en-US" altLang="zh-CN" sz="1200" b="1" smtClean="0">
                <a:solidFill>
                  <a:schemeClr val="bg1"/>
                </a:solidFill>
              </a:rPr>
              <a:pPr eaLnBrk="1" hangingPunct="1">
                <a:lnSpc>
                  <a:spcPts val="2400"/>
                </a:lnSpc>
                <a:defRPr/>
              </a:pPr>
              <a:t>‹#›</a:t>
            </a:fld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>
                <a:solidFill>
                  <a:schemeClr val="bg1"/>
                </a:solidFill>
              </a:rPr>
              <a:t>|</a:t>
            </a:r>
            <a:r>
              <a:rPr lang="en-US" altLang="zh-CN" sz="1200" b="1">
                <a:solidFill>
                  <a:schemeClr val="bg1"/>
                </a:solidFill>
              </a:rPr>
              <a:t> </a:t>
            </a:r>
            <a:r>
              <a:rPr lang="en-US" altLang="zh-CN" sz="1200" i="1">
                <a:solidFill>
                  <a:schemeClr val="bg1"/>
                </a:solidFill>
              </a:rPr>
              <a:t>Transcending Disciplines, Transforming Lives, Educating Leaders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11" r:id="rId1"/>
    <p:sldLayoutId id="2147493612" r:id="rId2"/>
    <p:sldLayoutId id="2147493621" r:id="rId3"/>
    <p:sldLayoutId id="2147493622" r:id="rId4"/>
    <p:sldLayoutId id="2147493623" r:id="rId5"/>
    <p:sldLayoutId id="2147493624" r:id="rId6"/>
    <p:sldLayoutId id="2147493625" r:id="rId7"/>
    <p:sldLayoutId id="2147493626" r:id="rId8"/>
    <p:sldLayoutId id="2147493627" r:id="rId9"/>
    <p:sldLayoutId id="2147493628" r:id="rId10"/>
    <p:sldLayoutId id="2147493629" r:id="rId11"/>
    <p:sldLayoutId id="2147493630" r:id="rId12"/>
    <p:sldLayoutId id="2147493631" r:id="rId13"/>
    <p:sldLayoutId id="2147493632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16x9_campus5.jpg">
            <a:extLst>
              <a:ext uri="{FF2B5EF4-FFF2-40B4-BE49-F238E27FC236}">
                <a16:creationId xmlns:a16="http://schemas.microsoft.com/office/drawing/2014/main" id="{706A5FC4-3BE2-A24A-9C6A-9586AFAC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Box 7">
            <a:extLst>
              <a:ext uri="{FF2B5EF4-FFF2-40B4-BE49-F238E27FC236}">
                <a16:creationId xmlns:a16="http://schemas.microsoft.com/office/drawing/2014/main" id="{AB196FAF-B99E-7248-835C-9460629C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2250"/>
            <a:ext cx="9144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 dirty="0">
                <a:solidFill>
                  <a:srgbClr val="1A2C64"/>
                </a:solidFill>
              </a:rPr>
              <a:t>Spatial-Temporal Modeling For Lake Temperature Prediction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1A2C64"/>
                </a:solidFill>
              </a:rPr>
              <a:t>Project Presentation for Climate Predication Challenges Course</a:t>
            </a:r>
            <a:endParaRPr lang="en-US" altLang="zh-CN" sz="2000" i="1" dirty="0">
              <a:solidFill>
                <a:srgbClr val="1A2C64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1A2C64"/>
                </a:solidFill>
              </a:rPr>
              <a:t>Group 6: Mohammed Aqid Khatkhatay, Ziwen Ye, Tianxiao Shen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CCECE-4FA6-7146-8004-BC022459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E6B9B8"/>
              </a:solidFill>
            </a:endParaRPr>
          </a:p>
        </p:txBody>
      </p:sp>
      <p:pic>
        <p:nvPicPr>
          <p:cNvPr id="34820" name="Picture 8">
            <a:extLst>
              <a:ext uri="{FF2B5EF4-FFF2-40B4-BE49-F238E27FC236}">
                <a16:creationId xmlns:a16="http://schemas.microsoft.com/office/drawing/2014/main" id="{E23F50B1-B4CC-094A-BD8C-6BFEFAA42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>
            <a:extLst>
              <a:ext uri="{FF2B5EF4-FFF2-40B4-BE49-F238E27FC236}">
                <a16:creationId xmlns:a16="http://schemas.microsoft.com/office/drawing/2014/main" id="{F0E7D448-6ABF-F947-BB40-CCFE47A8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1200" i="1" dirty="0">
                <a:solidFill>
                  <a:schemeClr val="bg1"/>
                </a:solidFill>
              </a:rPr>
              <a:t>TRANSCENDING DISCIPLINES, TRANSFORMING LIVES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Models and Hyperparameters 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1DBE4407-C145-9B47-BB80-014125146001}"/>
              </a:ext>
            </a:extLst>
          </p:cNvPr>
          <p:cNvSpPr txBox="1">
            <a:spLocks/>
          </p:cNvSpPr>
          <p:nvPr/>
        </p:nvSpPr>
        <p:spPr bwMode="auto">
          <a:xfrm>
            <a:off x="762000" y="1017488"/>
            <a:ext cx="676021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1" dirty="0"/>
              <a:t>Cases</a:t>
            </a:r>
          </a:p>
          <a:p>
            <a:pPr marL="457200" indent="-457200">
              <a:buAutoNum type="arabicPeriod"/>
            </a:pPr>
            <a:r>
              <a:rPr kumimoji="1" lang="en-US" altLang="zh-CN" sz="1600" dirty="0"/>
              <a:t>PGRNN</a:t>
            </a:r>
          </a:p>
          <a:p>
            <a:pPr marL="457200" indent="-457200">
              <a:buAutoNum type="arabicPeriod"/>
            </a:pPr>
            <a:r>
              <a:rPr kumimoji="1" lang="en-US" altLang="zh-CN" sz="1600" dirty="0"/>
              <a:t>Attention PGRNN (PGRNN with Attention Mechanism)</a:t>
            </a:r>
          </a:p>
          <a:p>
            <a:pPr marL="457200" indent="-457200">
              <a:buAutoNum type="arabicPeriod"/>
            </a:pPr>
            <a:r>
              <a:rPr kumimoji="1" lang="en-US" altLang="zh-CN" sz="1600" dirty="0"/>
              <a:t>Spatial-Temporal PGRNN</a:t>
            </a:r>
          </a:p>
          <a:p>
            <a:pPr marL="457200" indent="-457200">
              <a:buAutoNum type="arabicPeriod"/>
            </a:pPr>
            <a:r>
              <a:rPr kumimoji="1" lang="en-US" altLang="zh-CN" sz="1600" dirty="0"/>
              <a:t>Temporal-Spatial PGRNN</a:t>
            </a:r>
          </a:p>
          <a:p>
            <a:pPr marL="457200" indent="-457200">
              <a:buAutoNum type="arabicPeriod"/>
            </a:pPr>
            <a:r>
              <a:rPr kumimoji="1" lang="en-US" altLang="zh-CN" sz="1600" dirty="0"/>
              <a:t>Spatial-Temporal Attention PGRNN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D9BC7FA0-0155-2B4F-9062-4BEBBFD26302}"/>
              </a:ext>
            </a:extLst>
          </p:cNvPr>
          <p:cNvSpPr txBox="1">
            <a:spLocks/>
          </p:cNvSpPr>
          <p:nvPr/>
        </p:nvSpPr>
        <p:spPr bwMode="auto">
          <a:xfrm>
            <a:off x="762000" y="2894925"/>
            <a:ext cx="381000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1" dirty="0"/>
              <a:t>Optimized Model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# of RNN Layers: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RNN Hidden Dimension: 16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82C57908-6953-934F-83D8-8E2BB01E517F}"/>
              </a:ext>
            </a:extLst>
          </p:cNvPr>
          <p:cNvSpPr txBox="1">
            <a:spLocks/>
          </p:cNvSpPr>
          <p:nvPr/>
        </p:nvSpPr>
        <p:spPr bwMode="auto">
          <a:xfrm>
            <a:off x="4575313" y="2900876"/>
            <a:ext cx="381000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1" dirty="0"/>
              <a:t>Training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Batch Size: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Learning Rate: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Optimizer: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384539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Results for RNNs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204" y="1081006"/>
            <a:ext cx="6558196" cy="523220"/>
          </a:xfrm>
        </p:spPr>
        <p:txBody>
          <a:bodyPr/>
          <a:lstStyle/>
          <a:p>
            <a:r>
              <a:rPr lang="en-US" altLang="zh-CN" sz="1400" dirty="0"/>
              <a:t>Models trained with RMSE of temperature (optimal result for each scenario is bolded)</a:t>
            </a:r>
            <a:endParaRPr lang="zh-CN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2535C9-B48F-2045-A7CB-BF6402AB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9" y="1390648"/>
            <a:ext cx="5571071" cy="29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Results for PGRNNs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204" y="1081006"/>
            <a:ext cx="6253396" cy="307777"/>
          </a:xfrm>
        </p:spPr>
        <p:txBody>
          <a:bodyPr/>
          <a:lstStyle/>
          <a:p>
            <a:r>
              <a:rPr lang="en-US" altLang="zh-CN" sz="1400" dirty="0"/>
              <a:t>Models trained with Energy Conservation loss</a:t>
            </a:r>
            <a:endParaRPr lang="zh-CN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EBE8-8FB8-9740-B08C-50EF7865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3" y="1388783"/>
            <a:ext cx="5564727" cy="29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1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In-depth Analysis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075" y="1452918"/>
            <a:ext cx="7849849" cy="223766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From experiments, we can infer that ST-RNN is greater than RNN, but where?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Why ST-RNN is greater than TS-RNN?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Thus we conducted in-depth analysis about model(w </a:t>
            </a:r>
            <a:r>
              <a:rPr lang="en-US" altLang="zh-CN" sz="1800" dirty="0" err="1"/>
              <a:t>ec</a:t>
            </a:r>
            <a:r>
              <a:rPr lang="en-US" altLang="zh-CN" sz="1800" dirty="0"/>
              <a:t>-loss, w pre-trained) perf.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0802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Depth-wise Error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ADF0D6-4DFC-AE42-9A8B-F2A430EF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26717"/>
            <a:ext cx="4997450" cy="32102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33015B-BF6E-5F40-BD24-17F326271BA7}"/>
              </a:ext>
            </a:extLst>
          </p:cNvPr>
          <p:cNvSpPr txBox="1"/>
          <p:nvPr/>
        </p:nvSpPr>
        <p:spPr>
          <a:xfrm>
            <a:off x="2057400" y="914992"/>
            <a:ext cx="4824663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/>
              <a:t>RMSE of different model at different depths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85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A29403-F926-D841-9D7F-BAA4677B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40"/>
          <a:stretch/>
        </p:blipFill>
        <p:spPr>
          <a:xfrm>
            <a:off x="685800" y="1394999"/>
            <a:ext cx="5278120" cy="3224536"/>
          </a:xfrm>
          <a:prstGeom prst="rect">
            <a:avLst/>
          </a:prstGeom>
        </p:spPr>
      </p:pic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Case Study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3015B-BF6E-5F40-BD24-17F326271BA7}"/>
              </a:ext>
            </a:extLst>
          </p:cNvPr>
          <p:cNvSpPr txBox="1"/>
          <p:nvPr/>
        </p:nvSpPr>
        <p:spPr>
          <a:xfrm>
            <a:off x="478790" y="971550"/>
            <a:ext cx="614613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/>
              <a:t>Prediction from different models and observation data on 7 July 2003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4339D-517C-9F4B-B6DF-EB4AE4258B19}"/>
              </a:ext>
            </a:extLst>
          </p:cNvPr>
          <p:cNvSpPr txBox="1"/>
          <p:nvPr/>
        </p:nvSpPr>
        <p:spPr>
          <a:xfrm>
            <a:off x="6324600" y="1806027"/>
            <a:ext cx="2133600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RMSEs: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PGRNN: 12.27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ST-PGRNN: 4.81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TS-PGRNN: 4.15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917A2C-8BE1-6644-A46D-977E45160404}"/>
              </a:ext>
            </a:extLst>
          </p:cNvPr>
          <p:cNvSpPr txBox="1"/>
          <p:nvPr/>
        </p:nvSpPr>
        <p:spPr>
          <a:xfrm>
            <a:off x="1293662" y="3756357"/>
            <a:ext cx="4497538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5354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47E95D-DEC7-7F43-A01F-EC04B4EA1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0"/>
          <a:stretch/>
        </p:blipFill>
        <p:spPr>
          <a:xfrm>
            <a:off x="685800" y="1394999"/>
            <a:ext cx="5438136" cy="3224536"/>
          </a:xfrm>
          <a:prstGeom prst="rect">
            <a:avLst/>
          </a:prstGeom>
        </p:spPr>
      </p:pic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Case Study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3015B-BF6E-5F40-BD24-17F326271BA7}"/>
              </a:ext>
            </a:extLst>
          </p:cNvPr>
          <p:cNvSpPr txBox="1"/>
          <p:nvPr/>
        </p:nvSpPr>
        <p:spPr>
          <a:xfrm>
            <a:off x="559468" y="971550"/>
            <a:ext cx="6146132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/>
              <a:t>Prediction from different models and observation data on 14 May 2007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4339D-517C-9F4B-B6DF-EB4AE4258B19}"/>
              </a:ext>
            </a:extLst>
          </p:cNvPr>
          <p:cNvSpPr txBox="1"/>
          <p:nvPr/>
        </p:nvSpPr>
        <p:spPr>
          <a:xfrm>
            <a:off x="6324600" y="1806027"/>
            <a:ext cx="2133600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RMSEs: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PGRNN: 7.28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ST-PGRNN: 2.43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TS-PGRNN: 5.89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7C095F-4149-8F46-8618-84F7891738B9}"/>
              </a:ext>
            </a:extLst>
          </p:cNvPr>
          <p:cNvSpPr txBox="1"/>
          <p:nvPr/>
        </p:nvSpPr>
        <p:spPr>
          <a:xfrm>
            <a:off x="1293662" y="3756357"/>
            <a:ext cx="4497538" cy="4234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4616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>
            <a:extLst>
              <a:ext uri="{FF2B5EF4-FFF2-40B4-BE49-F238E27FC236}">
                <a16:creationId xmlns:a16="http://schemas.microsoft.com/office/drawing/2014/main" id="{7BDE0592-7244-3748-92A2-6B1B619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461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Conclusions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7890" name="Text Placeholder 9">
            <a:extLst>
              <a:ext uri="{FF2B5EF4-FFF2-40B4-BE49-F238E27FC236}">
                <a16:creationId xmlns:a16="http://schemas.microsoft.com/office/drawing/2014/main" id="{D7A0BC52-FB4C-614E-988D-79A3B45E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029" y="599543"/>
            <a:ext cx="8317942" cy="3944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zh-CN" sz="1600" dirty="0"/>
              <a:t>Based on the comprehensive analysis in our project, we conclude that: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/>
              <a:t>ST-PGRNN outperforms PGRNN by informing depth-wise information to model. The in-depth analysis shows that it greatly improve the prediction accuracy in the intermediate depth.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/>
              <a:t>Attention module seems to be useful in setting without pre-train and </a:t>
            </a:r>
            <a:r>
              <a:rPr lang="en" altLang="zh-CN" sz="1600" dirty="0" err="1"/>
              <a:t>ec</a:t>
            </a:r>
            <a:r>
              <a:rPr lang="en" altLang="zh-CN" sz="1600" dirty="0"/>
              <a:t>-loss. It may indicates that it learns latent physical laws in model.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/>
              <a:t>Comparing ST-PGRNN and TS-PGRNN, we find that different ordering of </a:t>
            </a:r>
            <a:r>
              <a:rPr lang="en" altLang="zh-CN" sz="1600" dirty="0" err="1"/>
              <a:t>rnn</a:t>
            </a:r>
            <a:r>
              <a:rPr lang="en" altLang="zh-CN" sz="1600" dirty="0"/>
              <a:t> may greatly influence the model learning process.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" altLang="zh-CN" sz="1600" dirty="0"/>
              <a:t>The </a:t>
            </a:r>
            <a:r>
              <a:rPr lang="en-US" altLang="zh-CN" sz="1600" dirty="0"/>
              <a:t>bad</a:t>
            </a:r>
            <a:r>
              <a:rPr lang="en" altLang="zh-CN" sz="1600" dirty="0"/>
              <a:t> performance of Spatial-Temporal Attention PGRNN indicates the simultaneous application of the two mechanisms would not lead to a better performance, though they all make better prediction than PGRNN in different settings.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7">
            <a:extLst>
              <a:ext uri="{FF2B5EF4-FFF2-40B4-BE49-F238E27FC236}">
                <a16:creationId xmlns:a16="http://schemas.microsoft.com/office/drawing/2014/main" id="{7BDE0592-7244-3748-92A2-6B1B6191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4619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References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7890" name="Text Placeholder 9">
            <a:extLst>
              <a:ext uri="{FF2B5EF4-FFF2-40B4-BE49-F238E27FC236}">
                <a16:creationId xmlns:a16="http://schemas.microsoft.com/office/drawing/2014/main" id="{D7A0BC52-FB4C-614E-988D-79A3B45E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819150"/>
            <a:ext cx="8317942" cy="3145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Read, JS, Jia, X, Willard, J, Appling, AP, Zwart, JA, Oliver, SK, </a:t>
            </a:r>
            <a:r>
              <a:rPr lang="en" altLang="zh-CN" sz="1600" dirty="0" err="1"/>
              <a:t>Karpatne</a:t>
            </a:r>
            <a:r>
              <a:rPr lang="en" altLang="zh-CN" sz="1600" dirty="0"/>
              <a:t>, A, Hansen, GJA, Hanson, PC, Watkins, W, Steinbach, M Kumar, V 2019, ’Process-Guided Deep Learning Predictions of Lake Water Temperature’ https://</a:t>
            </a:r>
            <a:r>
              <a:rPr lang="en" altLang="zh-CN" sz="1600" dirty="0" err="1"/>
              <a:t>doi.org</a:t>
            </a:r>
            <a:r>
              <a:rPr lang="en" altLang="zh-CN" sz="1600" dirty="0"/>
              <a:t>/10.1029/2019WR024922</a:t>
            </a:r>
            <a:br>
              <a:rPr lang="en" altLang="zh-CN" sz="1600" dirty="0"/>
            </a:br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Jia, X, Willard, J, </a:t>
            </a:r>
            <a:r>
              <a:rPr lang="en" altLang="zh-CN" sz="1600" dirty="0" err="1"/>
              <a:t>Karpatne</a:t>
            </a:r>
            <a:r>
              <a:rPr lang="en" altLang="zh-CN" sz="1600" dirty="0"/>
              <a:t>, A, Read, J, Zwart, J, Steinbach, MS Kumar, V 2019, Physics guided RNNs for modeling dynamical systems: A case study in simulating lake temperature profiles. https://</a:t>
            </a:r>
            <a:r>
              <a:rPr lang="en" altLang="zh-CN" sz="1600" dirty="0" err="1"/>
              <a:t>doi.org</a:t>
            </a:r>
            <a:r>
              <a:rPr lang="en" altLang="zh-CN" sz="1600" dirty="0"/>
              <a:t>/10.1137/1.9781611975673.63</a:t>
            </a:r>
            <a:br>
              <a:rPr lang="en" altLang="zh-CN" sz="1600" dirty="0"/>
            </a:br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Jia, X., Willard, J., </a:t>
            </a:r>
            <a:r>
              <a:rPr lang="en" altLang="zh-CN" sz="1600" dirty="0" err="1"/>
              <a:t>Karpatne</a:t>
            </a:r>
            <a:r>
              <a:rPr lang="en" altLang="zh-CN" sz="1600" dirty="0"/>
              <a:t>, A., Read, J. S., Zwart, J. A., Steinbach, M., Kumar, V. (2021). Physics-guided machine learning for scientific discovery: An application in simulating lake temperature profiles.</a:t>
            </a:r>
            <a:br>
              <a:rPr lang="en" altLang="zh-CN" sz="1600" dirty="0"/>
            </a:b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971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Placeholder 9">
            <a:extLst>
              <a:ext uri="{FF2B5EF4-FFF2-40B4-BE49-F238E27FC236}">
                <a16:creationId xmlns:a16="http://schemas.microsoft.com/office/drawing/2014/main" id="{E0AB4F0B-CAD0-2140-9057-3142583C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00" y="971550"/>
            <a:ext cx="7239000" cy="83747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zh-CN" sz="3600" b="1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Outline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34EEAA-97D8-064D-9B11-8F2013FA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746635"/>
            <a:ext cx="4931410" cy="3650230"/>
          </a:xfrm>
        </p:spPr>
        <p:txBody>
          <a:bodyPr/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	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Previous Lake Temperature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Literature Review</a:t>
            </a:r>
          </a:p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	Problem Definition</a:t>
            </a:r>
          </a:p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	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Spatial-Temporal 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Attention Mechanism</a:t>
            </a:r>
          </a:p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	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Result and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Analysis</a:t>
            </a:r>
          </a:p>
          <a:p>
            <a:r>
              <a:rPr kumimoji="1" lang="en-US" altLang="zh-CN" b="1" dirty="0"/>
              <a:t>5.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	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Introduction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34EEAA-97D8-064D-9B11-8F2013FA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790" y="1114134"/>
            <a:ext cx="3962400" cy="2936188"/>
          </a:xfrm>
        </p:spPr>
        <p:txBody>
          <a:bodyPr/>
          <a:lstStyle/>
          <a:p>
            <a:r>
              <a:rPr lang="en-US" altLang="zh-CN" sz="1800" b="1" dirty="0"/>
              <a:t>Standard Physical Models</a:t>
            </a:r>
          </a:p>
          <a:p>
            <a:r>
              <a:rPr lang="en-US" altLang="zh-CN" sz="1600" dirty="0"/>
              <a:t>E.g. Great Lake Model (GLM)</a:t>
            </a:r>
          </a:p>
          <a:p>
            <a:r>
              <a:rPr lang="en-US" altLang="zh-CN" sz="1600" dirty="0"/>
              <a:t>Shortcomings: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1600" dirty="0"/>
              <a:t>Computationally expensive, prone to overfitting</a:t>
            </a:r>
            <a:endParaRPr lang="zh-CN" altLang="zh-CN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altLang="zh-CN" sz="1600" dirty="0"/>
              <a:t>Incomplete knowledge of physical relationship and approximation in computing process would limit the accuracy of fitting</a:t>
            </a:r>
            <a:endParaRPr lang="zh-CN" altLang="zh-CN" sz="1600" dirty="0"/>
          </a:p>
          <a:p>
            <a:endParaRPr lang="zh-CN" altLang="zh-CN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CC65DCE7-EBD8-3F44-88AE-D62B1D16612B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Previous Lake Temperature Modeling</a:t>
            </a:r>
            <a:endParaRPr kumimoji="1" lang="zh-CN" altLang="en-US" sz="1800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86667E8-044F-AC4E-A1D4-6DF0C21F8118}"/>
              </a:ext>
            </a:extLst>
          </p:cNvPr>
          <p:cNvSpPr txBox="1">
            <a:spLocks/>
          </p:cNvSpPr>
          <p:nvPr/>
        </p:nvSpPr>
        <p:spPr bwMode="auto">
          <a:xfrm>
            <a:off x="4702812" y="1114134"/>
            <a:ext cx="3962400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Deep Learning Models</a:t>
            </a:r>
          </a:p>
          <a:p>
            <a:r>
              <a:rPr lang="en-US" altLang="zh-CN" sz="1600" dirty="0"/>
              <a:t>E.g. Recurrent Neural Network (RNN)</a:t>
            </a:r>
          </a:p>
          <a:p>
            <a:r>
              <a:rPr lang="en-US" altLang="zh-CN" sz="1600" dirty="0"/>
              <a:t>Shortcomings: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600" dirty="0"/>
              <a:t>Data expensive, while samples are usually sparse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600" dirty="0"/>
              <a:t>Learning result is inconsistent with physical law</a:t>
            </a:r>
            <a:endParaRPr lang="zh-CN" altLang="zh-CN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600" dirty="0"/>
              <a:t>Not able to produce accurate prediction in the scenario that is not trained</a:t>
            </a:r>
            <a:endParaRPr lang="zh-CN" altLang="zh-CN" sz="1600" dirty="0"/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1343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EB1002-802A-284D-8E38-0580CEC7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352549"/>
            <a:ext cx="3975100" cy="2444149"/>
          </a:xfrm>
          <a:prstGeom prst="rect">
            <a:avLst/>
          </a:prstGeom>
        </p:spPr>
      </p:pic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Literature Review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CC65DCE7-EBD8-3F44-88AE-D62B1D16612B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8458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Physical Guided Recurrent Neural Network (PGRNN)</a:t>
            </a:r>
            <a:endParaRPr kumimoji="1" lang="zh-CN" altLang="en-US" sz="1800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86667E8-044F-AC4E-A1D4-6DF0C21F8118}"/>
              </a:ext>
            </a:extLst>
          </p:cNvPr>
          <p:cNvSpPr txBox="1">
            <a:spLocks/>
          </p:cNvSpPr>
          <p:nvPr/>
        </p:nvSpPr>
        <p:spPr bwMode="auto">
          <a:xfrm>
            <a:off x="478790" y="971550"/>
            <a:ext cx="55410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Purposed as a combination of physical model and deep learning</a:t>
            </a:r>
            <a:endParaRPr lang="zh-CN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642224-9DDE-384A-9CE1-0597CFE68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276350"/>
            <a:ext cx="2806700" cy="2563495"/>
          </a:xfrm>
          <a:prstGeom prst="rect">
            <a:avLst/>
          </a:prstGeom>
        </p:spPr>
      </p:pic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D8B6353C-5CFE-3D4C-A75D-77EC7F33663A}"/>
              </a:ext>
            </a:extLst>
          </p:cNvPr>
          <p:cNvSpPr txBox="1">
            <a:spLocks/>
          </p:cNvSpPr>
          <p:nvPr/>
        </p:nvSpPr>
        <p:spPr bwMode="auto">
          <a:xfrm>
            <a:off x="520700" y="3790950"/>
            <a:ext cx="7861300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PGRNN is applied for each depth separately</a:t>
            </a:r>
          </a:p>
          <a:p>
            <a:r>
              <a:rPr lang="en-US" altLang="zh-CN" sz="1400" dirty="0"/>
              <a:t>Not able to make a reliable prediction across different depths with given energy conservation information</a:t>
            </a:r>
          </a:p>
          <a:p>
            <a:r>
              <a:rPr lang="en-US" altLang="zh-CN" sz="1400" dirty="0"/>
              <a:t>Thus we are proposing a Spatial-Temporal Model for a better prediction</a:t>
            </a:r>
          </a:p>
        </p:txBody>
      </p:sp>
    </p:spTree>
    <p:extLst>
      <p:ext uri="{BB962C8B-B14F-4D97-AF65-F5344CB8AC3E}">
        <p14:creationId xmlns:p14="http://schemas.microsoft.com/office/powerpoint/2010/main" val="20852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Problem Definition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FA7D5-4796-EB4A-983C-2D73326F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57" y="1301630"/>
            <a:ext cx="6557685" cy="1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Methodology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496575-B116-3245-89A2-FD380B0E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71550"/>
            <a:ext cx="5410200" cy="2806700"/>
          </a:xfrm>
          <a:prstGeom prst="rect">
            <a:avLst/>
          </a:prstGeom>
        </p:spPr>
      </p:pic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Spatial-Temporal RNN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5900" y="3867150"/>
            <a:ext cx="6172200" cy="584775"/>
          </a:xfrm>
        </p:spPr>
        <p:txBody>
          <a:bodyPr/>
          <a:lstStyle/>
          <a:p>
            <a:r>
              <a:rPr kumimoji="1" lang="en-US" altLang="zh-CN" sz="1600" dirty="0"/>
              <a:t>An extra bi-directional RNN layer is applied to represent the energy interaction between different depths in the lake.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87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Methodology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Proposed Spatial-Temporal PGRNN Workflow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3187910"/>
            <a:ext cx="4429592" cy="1212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Compared to previous PGRNN in the reference, </a:t>
            </a:r>
            <a:r>
              <a:rPr lang="en-US" altLang="zh-CN" sz="1400" dirty="0"/>
              <a:t>the extra layer enables the model to learning more information across different depths.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Chances to reverse the sequence of two layers, creating a Temporal-Spatial PGRNN</a:t>
            </a:r>
            <a:endParaRPr lang="zh-CN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CC1F39-5DBB-C244-8C0B-2804D43F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" y="978969"/>
            <a:ext cx="3503594" cy="21542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573187-31A7-124E-9ABA-5FBBBC24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978969"/>
            <a:ext cx="4130875" cy="360051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73C9D6FC-4F4F-584C-9A4D-C052F138BC69}"/>
              </a:ext>
            </a:extLst>
          </p:cNvPr>
          <p:cNvSpPr/>
          <p:nvPr/>
        </p:nvSpPr>
        <p:spPr>
          <a:xfrm>
            <a:off x="4200992" y="1873665"/>
            <a:ext cx="457200" cy="3598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E9D57B96-DD0F-B24F-912C-0912F1EEB0AD}"/>
              </a:ext>
            </a:extLst>
          </p:cNvPr>
          <p:cNvSpPr/>
          <p:nvPr/>
        </p:nvSpPr>
        <p:spPr>
          <a:xfrm>
            <a:off x="4200992" y="1352550"/>
            <a:ext cx="457200" cy="3598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FA2394E-ACFC-CE49-8F3A-151F4390BC06}"/>
              </a:ext>
            </a:extLst>
          </p:cNvPr>
          <p:cNvSpPr/>
          <p:nvPr/>
        </p:nvSpPr>
        <p:spPr>
          <a:xfrm>
            <a:off x="4200992" y="2394780"/>
            <a:ext cx="457200" cy="3598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36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Methodology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Attention Mechanism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6800" y="1442210"/>
            <a:ext cx="3972392" cy="2259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b="1" dirty="0"/>
              <a:t>Attention Mechanism</a:t>
            </a:r>
            <a:r>
              <a:rPr lang="en" altLang="zh-CN" sz="1600" dirty="0"/>
              <a:t> is a technique that mimics cognitive attention</a:t>
            </a:r>
          </a:p>
          <a:p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Enhances some parts of the input data while diminishing other parts </a:t>
            </a:r>
          </a:p>
          <a:p>
            <a:endParaRPr lang="en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/>
              <a:t>Help to devote more focus to that small but important part of the data.</a:t>
            </a:r>
            <a:endParaRPr lang="zh-CN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5AC7BF-5643-6B4D-8E53-9A210ACF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09810"/>
            <a:ext cx="4076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7">
            <a:extLst>
              <a:ext uri="{FF2B5EF4-FFF2-40B4-BE49-F238E27FC236}">
                <a16:creationId xmlns:a16="http://schemas.microsoft.com/office/drawing/2014/main" id="{EFF0CEB8-1016-1A40-890C-6418E8FD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Experiments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3BE6781D-E281-6249-9929-CF7FFB436CB4}"/>
              </a:ext>
            </a:extLst>
          </p:cNvPr>
          <p:cNvSpPr txBox="1">
            <a:spLocks/>
          </p:cNvSpPr>
          <p:nvPr/>
        </p:nvSpPr>
        <p:spPr bwMode="auto">
          <a:xfrm>
            <a:off x="478790" y="571440"/>
            <a:ext cx="500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Questions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0A3763-E680-0847-81E9-195BE975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217469"/>
            <a:ext cx="7467600" cy="270856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How does our proposed model perform compare to the PG-RNN?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How does it perform in different experimental settings and conditions?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Does a Spatial-Temporal model differ from a Temporal-Spatial model?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How does the spatial modelling help to improve the performance of the lake temperature prediction?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5077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indent="137160">
          <a:spcAft>
            <a:spcPts val="600"/>
          </a:spcAft>
          <a:buFont typeface="Arial" panose="020B0604020202020204" pitchFamily="34" charset="0"/>
          <a:buChar char="•"/>
          <a:defRPr sz="2000" dirty="0" smtClean="0">
            <a:solidFill>
              <a:schemeClr val="bg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4319</TotalTime>
  <Words>849</Words>
  <Application>Microsoft Macintosh PowerPoint</Application>
  <PresentationFormat>全屏显示(16:9)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1_Office Theme</vt:lpstr>
      <vt:lpstr>PowerPoint 演示文稿</vt:lpstr>
      <vt:lpstr>Outline</vt:lpstr>
      <vt:lpstr>Introduction</vt:lpstr>
      <vt:lpstr>Literature Review</vt:lpstr>
      <vt:lpstr>Problem Definition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Conclusions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沈 天啸</cp:lastModifiedBy>
  <cp:revision>358</cp:revision>
  <dcterms:created xsi:type="dcterms:W3CDTF">2010-04-12T23:12:02Z</dcterms:created>
  <dcterms:modified xsi:type="dcterms:W3CDTF">2022-04-02T12:07:41Z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