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5.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7.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8.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9.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10.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1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99" r:id="rId3"/>
    <p:sldId id="258" r:id="rId4"/>
    <p:sldId id="285" r:id="rId5"/>
    <p:sldId id="261" r:id="rId6"/>
    <p:sldId id="259" r:id="rId7"/>
    <p:sldId id="262" r:id="rId8"/>
    <p:sldId id="260"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Lst>
  <p:sldSz cx="10969625" cy="6170613"/>
  <p:notesSz cx="6858000" cy="9144000"/>
  <p:custDataLst>
    <p:tags r:id="rId24"/>
  </p:custDataLst>
  <p:defaultTextStyle>
    <a:defPPr>
      <a:defRPr lang="de-DE"/>
    </a:defPPr>
    <a:lvl1pPr algn="l" rtl="0" fontAlgn="base">
      <a:spcBef>
        <a:spcPct val="0"/>
      </a:spcBef>
      <a:spcAft>
        <a:spcPct val="0"/>
      </a:spcAft>
      <a:buFontTx/>
      <a:buNone/>
      <a:defRPr lang="en-US" sz="1800" b="0" i="0" u="none" kern="1200">
        <a:solidFill>
          <a:schemeClr val="tx1"/>
        </a:solidFill>
        <a:latin typeface="Bosch Office Sans" pitchFamily="2" charset="0"/>
        <a:ea typeface="+mn-ea"/>
        <a:cs typeface="+mn-cs"/>
      </a:defRPr>
    </a:lvl1pPr>
    <a:lvl2pPr marL="456971" algn="l" rtl="0" fontAlgn="base">
      <a:spcBef>
        <a:spcPct val="0"/>
      </a:spcBef>
      <a:spcAft>
        <a:spcPct val="0"/>
      </a:spcAft>
      <a:defRPr kern="1200">
        <a:solidFill>
          <a:schemeClr val="tx1"/>
        </a:solidFill>
        <a:latin typeface="Bosch Office Sans" pitchFamily="34" charset="0"/>
        <a:ea typeface="+mn-ea"/>
        <a:cs typeface="+mn-cs"/>
      </a:defRPr>
    </a:lvl2pPr>
    <a:lvl3pPr marL="913943" algn="l" rtl="0" fontAlgn="base">
      <a:spcBef>
        <a:spcPct val="0"/>
      </a:spcBef>
      <a:spcAft>
        <a:spcPct val="0"/>
      </a:spcAft>
      <a:defRPr kern="1200">
        <a:solidFill>
          <a:schemeClr val="tx1"/>
        </a:solidFill>
        <a:latin typeface="Bosch Office Sans" pitchFamily="34" charset="0"/>
        <a:ea typeface="+mn-ea"/>
        <a:cs typeface="+mn-cs"/>
      </a:defRPr>
    </a:lvl3pPr>
    <a:lvl4pPr marL="1370914" algn="l" rtl="0" fontAlgn="base">
      <a:spcBef>
        <a:spcPct val="0"/>
      </a:spcBef>
      <a:spcAft>
        <a:spcPct val="0"/>
      </a:spcAft>
      <a:defRPr kern="1200">
        <a:solidFill>
          <a:schemeClr val="tx1"/>
        </a:solidFill>
        <a:latin typeface="Bosch Office Sans" pitchFamily="34" charset="0"/>
        <a:ea typeface="+mn-ea"/>
        <a:cs typeface="+mn-cs"/>
      </a:defRPr>
    </a:lvl4pPr>
    <a:lvl5pPr marL="1827886" algn="l" rtl="0" fontAlgn="base">
      <a:spcBef>
        <a:spcPct val="0"/>
      </a:spcBef>
      <a:spcAft>
        <a:spcPct val="0"/>
      </a:spcAft>
      <a:defRPr kern="1200">
        <a:solidFill>
          <a:schemeClr val="tx1"/>
        </a:solidFill>
        <a:latin typeface="Bosch Office Sans" pitchFamily="34" charset="0"/>
        <a:ea typeface="+mn-ea"/>
        <a:cs typeface="+mn-cs"/>
      </a:defRPr>
    </a:lvl5pPr>
    <a:lvl6pPr marL="2284857" algn="l" defTabSz="913943" rtl="0" eaLnBrk="1" latinLnBrk="0" hangingPunct="1">
      <a:defRPr kern="1200">
        <a:solidFill>
          <a:schemeClr val="tx1"/>
        </a:solidFill>
        <a:latin typeface="Bosch Office Sans" pitchFamily="34" charset="0"/>
        <a:ea typeface="+mn-ea"/>
        <a:cs typeface="+mn-cs"/>
      </a:defRPr>
    </a:lvl6pPr>
    <a:lvl7pPr marL="2741828" algn="l" defTabSz="913943" rtl="0" eaLnBrk="1" latinLnBrk="0" hangingPunct="1">
      <a:defRPr kern="1200">
        <a:solidFill>
          <a:schemeClr val="tx1"/>
        </a:solidFill>
        <a:latin typeface="Bosch Office Sans" pitchFamily="34" charset="0"/>
        <a:ea typeface="+mn-ea"/>
        <a:cs typeface="+mn-cs"/>
      </a:defRPr>
    </a:lvl7pPr>
    <a:lvl8pPr marL="3198800" algn="l" defTabSz="913943" rtl="0" eaLnBrk="1" latinLnBrk="0" hangingPunct="1">
      <a:defRPr kern="1200">
        <a:solidFill>
          <a:schemeClr val="tx1"/>
        </a:solidFill>
        <a:latin typeface="Bosch Office Sans" pitchFamily="34" charset="0"/>
        <a:ea typeface="+mn-ea"/>
        <a:cs typeface="+mn-cs"/>
      </a:defRPr>
    </a:lvl8pPr>
    <a:lvl9pPr marL="3655771" algn="l" defTabSz="913943"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6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67139" autoAdjust="0"/>
  </p:normalViewPr>
  <p:slideViewPr>
    <p:cSldViewPr snapToGrid="0">
      <p:cViewPr>
        <p:scale>
          <a:sx n="150" d="100"/>
          <a:sy n="150" d="100"/>
        </p:scale>
        <p:origin x="-528" y="-942"/>
      </p:cViewPr>
      <p:guideLst>
        <p:guide orient="horz" pos="160"/>
        <p:guide orient="horz" pos="656"/>
        <p:guide orient="horz" pos="816"/>
        <p:guide orient="horz" pos="3440"/>
        <p:guide pos="160"/>
        <p:guide pos="6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3BA9F-9E93-4208-994C-E8315868A6B0}" type="datetimeFigureOut">
              <a:rPr lang="en-US" smtClean="0"/>
              <a:t>5/31/2018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FF7D6-2D83-41F0-AF3B-CA3181A0E53A}" type="slidenum">
              <a:rPr lang="en-US" smtClean="0"/>
              <a:t>‹#›</a:t>
            </a:fld>
            <a:endParaRPr lang="en-US"/>
          </a:p>
        </p:txBody>
      </p:sp>
    </p:spTree>
    <p:extLst>
      <p:ext uri="{BB962C8B-B14F-4D97-AF65-F5344CB8AC3E}">
        <p14:creationId xmlns:p14="http://schemas.microsoft.com/office/powerpoint/2010/main" val="360715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8FF7D6-2D83-41F0-AF3B-CA3181A0E53A}" type="slidenum">
              <a:rPr lang="en-US" smtClean="0"/>
              <a:t>1</a:t>
            </a:fld>
            <a:endParaRPr lang="en-US"/>
          </a:p>
        </p:txBody>
      </p:sp>
    </p:spTree>
    <p:extLst>
      <p:ext uri="{BB962C8B-B14F-4D97-AF65-F5344CB8AC3E}">
        <p14:creationId xmlns:p14="http://schemas.microsoft.com/office/powerpoint/2010/main" val="2240189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18</a:t>
            </a:fld>
            <a:endParaRPr lang="en-US"/>
          </a:p>
        </p:txBody>
      </p:sp>
    </p:spTree>
    <p:extLst>
      <p:ext uri="{BB962C8B-B14F-4D97-AF65-F5344CB8AC3E}">
        <p14:creationId xmlns:p14="http://schemas.microsoft.com/office/powerpoint/2010/main" val="3752582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19</a:t>
            </a:fld>
            <a:endParaRPr lang="en-US"/>
          </a:p>
        </p:txBody>
      </p:sp>
    </p:spTree>
    <p:extLst>
      <p:ext uri="{BB962C8B-B14F-4D97-AF65-F5344CB8AC3E}">
        <p14:creationId xmlns:p14="http://schemas.microsoft.com/office/powerpoint/2010/main" val="275996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21</a:t>
            </a:fld>
            <a:endParaRPr lang="en-US"/>
          </a:p>
        </p:txBody>
      </p:sp>
    </p:spTree>
    <p:extLst>
      <p:ext uri="{BB962C8B-B14F-4D97-AF65-F5344CB8AC3E}">
        <p14:creationId xmlns:p14="http://schemas.microsoft.com/office/powerpoint/2010/main" val="19614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4</a:t>
            </a:fld>
            <a:endParaRPr lang="en-US"/>
          </a:p>
        </p:txBody>
      </p:sp>
    </p:spTree>
    <p:extLst>
      <p:ext uri="{BB962C8B-B14F-4D97-AF65-F5344CB8AC3E}">
        <p14:creationId xmlns:p14="http://schemas.microsoft.com/office/powerpoint/2010/main" val="510803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11</a:t>
            </a:fld>
            <a:endParaRPr lang="en-US"/>
          </a:p>
        </p:txBody>
      </p:sp>
    </p:spTree>
    <p:extLst>
      <p:ext uri="{BB962C8B-B14F-4D97-AF65-F5344CB8AC3E}">
        <p14:creationId xmlns:p14="http://schemas.microsoft.com/office/powerpoint/2010/main" val="5760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12</a:t>
            </a:fld>
            <a:endParaRPr lang="en-US"/>
          </a:p>
        </p:txBody>
      </p:sp>
    </p:spTree>
    <p:extLst>
      <p:ext uri="{BB962C8B-B14F-4D97-AF65-F5344CB8AC3E}">
        <p14:creationId xmlns:p14="http://schemas.microsoft.com/office/powerpoint/2010/main" val="426422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13</a:t>
            </a:fld>
            <a:endParaRPr lang="en-US"/>
          </a:p>
        </p:txBody>
      </p:sp>
    </p:spTree>
    <p:extLst>
      <p:ext uri="{BB962C8B-B14F-4D97-AF65-F5344CB8AC3E}">
        <p14:creationId xmlns:p14="http://schemas.microsoft.com/office/powerpoint/2010/main" val="72970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14</a:t>
            </a:fld>
            <a:endParaRPr lang="en-US"/>
          </a:p>
        </p:txBody>
      </p:sp>
    </p:spTree>
    <p:extLst>
      <p:ext uri="{BB962C8B-B14F-4D97-AF65-F5344CB8AC3E}">
        <p14:creationId xmlns:p14="http://schemas.microsoft.com/office/powerpoint/2010/main" val="356050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15</a:t>
            </a:fld>
            <a:endParaRPr lang="en-US"/>
          </a:p>
        </p:txBody>
      </p:sp>
    </p:spTree>
    <p:extLst>
      <p:ext uri="{BB962C8B-B14F-4D97-AF65-F5344CB8AC3E}">
        <p14:creationId xmlns:p14="http://schemas.microsoft.com/office/powerpoint/2010/main" val="4264026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16</a:t>
            </a:fld>
            <a:endParaRPr lang="en-US"/>
          </a:p>
        </p:txBody>
      </p:sp>
    </p:spTree>
    <p:extLst>
      <p:ext uri="{BB962C8B-B14F-4D97-AF65-F5344CB8AC3E}">
        <p14:creationId xmlns:p14="http://schemas.microsoft.com/office/powerpoint/2010/main" val="761746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8FF7D6-2D83-41F0-AF3B-CA3181A0E53A}" type="slidenum">
              <a:rPr lang="en-US" smtClean="0"/>
              <a:t>17</a:t>
            </a:fld>
            <a:endParaRPr lang="en-US"/>
          </a:p>
        </p:txBody>
      </p:sp>
    </p:spTree>
    <p:extLst>
      <p:ext uri="{BB962C8B-B14F-4D97-AF65-F5344CB8AC3E}">
        <p14:creationId xmlns:p14="http://schemas.microsoft.com/office/powerpoint/2010/main" val="5647961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149545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45178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1"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008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98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2781473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28" y="1538289"/>
            <a:ext cx="9460587" cy="2566987"/>
          </a:xfrm>
        </p:spPr>
        <p:txBody>
          <a:bodyPr anchor="b"/>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749228" y="4129088"/>
            <a:ext cx="9460587" cy="13509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55846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6"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4"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62975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78" y="328613"/>
            <a:ext cx="9460587"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79" y="1512888"/>
            <a:ext cx="4641401"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5579" y="2254250"/>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53598" y="2254250"/>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4428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68638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5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4662567" y="889001"/>
            <a:ext cx="5553597" cy="438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6310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8" y="411163"/>
            <a:ext cx="3538725" cy="1439862"/>
          </a:xfrm>
        </p:spPr>
        <p:txBody>
          <a:bodyPr anchor="b"/>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4662567" y="889001"/>
            <a:ext cx="5553597" cy="4384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de-DE"/>
          </a:p>
        </p:txBody>
      </p:sp>
      <p:sp>
        <p:nvSpPr>
          <p:cNvPr id="4" name="Text Placeholder 3"/>
          <p:cNvSpPr>
            <a:spLocks noGrp="1"/>
          </p:cNvSpPr>
          <p:nvPr>
            <p:ph type="body" sz="half" idx="2"/>
          </p:nvPr>
        </p:nvSpPr>
        <p:spPr>
          <a:xfrm>
            <a:off x="755578" y="1851025"/>
            <a:ext cx="3538725" cy="3429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3998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7"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7" name="Picture 6"/>
          <p:cNvPicPr>
            <a:picLocks/>
          </p:cNvPicPr>
          <p:nvPr userDrawn="1">
            <p:custDataLst>
              <p:tags r:id="rId14"/>
            </p:custDataLst>
          </p:nvPr>
        </p:nvPicPr>
        <p:blipFill>
          <a:blip r:embed="rId16"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6" name="Picture 5"/>
          <p:cNvPicPr>
            <a:picLocks/>
          </p:cNvPicPr>
          <p:nvPr userDrawn="1">
            <p:custDataLst>
              <p:tags r:id="rId15"/>
            </p:custDataLst>
          </p:nvPr>
        </p:nvPicPr>
        <p:blipFill>
          <a:blip r:embed="rId17">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158197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914400"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914400"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914400"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914400"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914400"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4.png"/><Relationship Id="rId5" Type="http://schemas.openxmlformats.org/officeDocument/2006/relationships/tags" Target="../tags/tag10.xml"/><Relationship Id="rId10" Type="http://schemas.openxmlformats.org/officeDocument/2006/relationships/image" Target="../media/image1.emf"/><Relationship Id="rId4" Type="http://schemas.openxmlformats.org/officeDocument/2006/relationships/tags" Target="../tags/tag9.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10" Type="http://schemas.openxmlformats.org/officeDocument/2006/relationships/slideLayout" Target="../slideLayouts/slideLayout2.xml"/><Relationship Id="rId4" Type="http://schemas.openxmlformats.org/officeDocument/2006/relationships/tags" Target="../tags/tag89.xml"/><Relationship Id="rId9" Type="http://schemas.openxmlformats.org/officeDocument/2006/relationships/tags" Target="../tags/tag94.xml"/></Relationships>
</file>

<file path=ppt/slides/_rels/slide11.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notesSlide" Target="../notesSlides/notesSlide3.xml"/><Relationship Id="rId5" Type="http://schemas.openxmlformats.org/officeDocument/2006/relationships/tags" Target="../tags/tag99.xml"/><Relationship Id="rId10" Type="http://schemas.openxmlformats.org/officeDocument/2006/relationships/slideLayout" Target="../slideLayouts/slideLayout2.xml"/><Relationship Id="rId4" Type="http://schemas.openxmlformats.org/officeDocument/2006/relationships/tags" Target="../tags/tag98.xml"/><Relationship Id="rId9" Type="http://schemas.openxmlformats.org/officeDocument/2006/relationships/tags" Target="../tags/tag103.xml"/></Relationships>
</file>

<file path=ppt/slides/_rels/slide12.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slideLayout" Target="../slideLayouts/slideLayout2.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image" Target="../media/image11.png"/><Relationship Id="rId2" Type="http://schemas.openxmlformats.org/officeDocument/2006/relationships/tags" Target="../tags/tag105.xml"/><Relationship Id="rId16" Type="http://schemas.openxmlformats.org/officeDocument/2006/relationships/image" Target="../media/image10.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image" Target="../media/image9.png"/><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image" Target="../media/image12.png"/><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notesSlide" Target="../notesSlides/notesSlide5.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slideLayout" Target="../slideLayouts/slideLayout2.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s>
</file>

<file path=ppt/slides/_rels/slide14.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notesSlide" Target="../notesSlides/notesSlide6.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image" Target="../media/image14.png"/><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notesSlide" Target="../notesSlides/notesSlide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image" Target="../media/image16.png"/><Relationship Id="rId10" Type="http://schemas.openxmlformats.org/officeDocument/2006/relationships/tags" Target="../tags/tag146.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tags" Target="../tags/tag155.xml"/><Relationship Id="rId13" Type="http://schemas.openxmlformats.org/officeDocument/2006/relationships/image" Target="../media/image17.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notesSlide" Target="../notesSlides/notesSlide8.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slideLayout" Target="../slideLayouts/slideLayout2.xml"/><Relationship Id="rId5" Type="http://schemas.openxmlformats.org/officeDocument/2006/relationships/tags" Target="../tags/tag152.xml"/><Relationship Id="rId10" Type="http://schemas.openxmlformats.org/officeDocument/2006/relationships/tags" Target="../tags/tag157.xml"/><Relationship Id="rId4" Type="http://schemas.openxmlformats.org/officeDocument/2006/relationships/tags" Target="../tags/tag151.xml"/><Relationship Id="rId9" Type="http://schemas.openxmlformats.org/officeDocument/2006/relationships/tags" Target="../tags/tag156.xml"/></Relationships>
</file>

<file path=ppt/slides/_rels/slide17.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notesSlide" Target="../notesSlides/notesSlide9.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slideLayout" Target="../slideLayouts/slideLayout2.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5" Type="http://schemas.openxmlformats.org/officeDocument/2006/relationships/image" Target="../media/image19.png"/><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notesSlide" Target="../notesSlides/notesSlide10.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5" Type="http://schemas.openxmlformats.org/officeDocument/2006/relationships/tags" Target="../tags/tag173.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notesSlide" Target="../notesSlides/notesSlide11.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slideLayout" Target="../slideLayouts/slideLayout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tags" Target="../tags/tag190.xml"/><Relationship Id="rId5" Type="http://schemas.openxmlformats.org/officeDocument/2006/relationships/tags" Target="../tags/tag184.xml"/><Relationship Id="rId15" Type="http://schemas.openxmlformats.org/officeDocument/2006/relationships/image" Target="../media/image22.png"/><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tags" Target="../tags/tag193.xml"/><Relationship Id="rId7" Type="http://schemas.openxmlformats.org/officeDocument/2006/relationships/slideLayout" Target="../slideLayouts/slideLayout12.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99.xml"/><Relationship Id="rId7" Type="http://schemas.openxmlformats.org/officeDocument/2006/relationships/slideLayout" Target="../slideLayouts/slideLayout12.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s>
</file>

<file path=ppt/slides/_rels/slide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tags" Target="../tags/tag28.xml"/></Relationships>
</file>

<file path=ppt/slides/_rels/slide4.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notesSlide" Target="../notesSlides/notesSlide2.xml"/><Relationship Id="rId5" Type="http://schemas.openxmlformats.org/officeDocument/2006/relationships/tags" Target="../tags/tag33.xml"/><Relationship Id="rId10" Type="http://schemas.openxmlformats.org/officeDocument/2006/relationships/slideLayout" Target="../slideLayouts/slideLayout2.xml"/><Relationship Id="rId4" Type="http://schemas.openxmlformats.org/officeDocument/2006/relationships/tags" Target="../tags/tag32.xml"/><Relationship Id="rId9" Type="http://schemas.openxmlformats.org/officeDocument/2006/relationships/tags" Target="../tags/tag37.xml"/></Relationships>
</file>

<file path=ppt/slides/_rels/slide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slideLayout" Target="../slideLayouts/slideLayout2.xml"/><Relationship Id="rId4" Type="http://schemas.openxmlformats.org/officeDocument/2006/relationships/tags" Target="../tags/tag41.xml"/><Relationship Id="rId9" Type="http://schemas.openxmlformats.org/officeDocument/2006/relationships/tags" Target="../tags/tag46.xml"/></Relationships>
</file>

<file path=ppt/slides/_rels/slide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6.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slideLayout" Target="../slideLayouts/slideLayout2.xml"/><Relationship Id="rId5" Type="http://schemas.openxmlformats.org/officeDocument/2006/relationships/tags" Target="../tags/tag51.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s>
</file>

<file path=ppt/slides/_rels/slide7.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image" Target="../media/image8.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7.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slideLayout" Target="../slideLayouts/slideLayout2.xml"/><Relationship Id="rId5" Type="http://schemas.openxmlformats.org/officeDocument/2006/relationships/tags" Target="../tags/tag6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s>
</file>

<file path=ppt/slides/_rels/slide8.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slideLayout" Target="../slideLayouts/slideLayout2.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s/_rels/slide9.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10" Type="http://schemas.openxmlformats.org/officeDocument/2006/relationships/slideLayout" Target="../slideLayouts/slideLayout2.xml"/><Relationship Id="rId4" Type="http://schemas.openxmlformats.org/officeDocument/2006/relationships/tags" Target="../tags/tag80.xml"/><Relationship Id="rId9"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3" name="Subtitle 2" hidden="1"/>
          <p:cNvSpPr>
            <a:spLocks noGrp="1"/>
          </p:cNvSpPr>
          <p:nvPr>
            <p:ph type="subTitle" idx="1"/>
            <p:custDataLst>
              <p:tags r:id="rId3"/>
            </p:custDataLst>
          </p:nvPr>
        </p:nvSpPr>
        <p:spPr>
          <a:xfrm>
            <a:off x="0" y="0"/>
            <a:ext cx="1270000" cy="127000"/>
          </a:xfrm>
          <a:noFill/>
          <a:effectLst/>
          <a:extLst>
            <a:ext uri="{909E8E84-426E-40DD-AFC4-6F175D3DCCD1}">
              <a14:hiddenFill xmlns:a14="http://schemas.microsoft.com/office/drawing/2010/main">
                <a:solidFill>
                  <a:scrgbClr r="0" g="0" b="0">
                    <a:alpha val="0"/>
                  </a:scrgbClr>
                </a:solidFill>
              </a14:hiddenFill>
            </a:ext>
            <a:ext uri="{53640926-AAD7-44D8-BBD7-CCE9431645EC}">
              <a14:shadowObscured xmlns:a14="http://schemas.microsoft.com/office/drawing/2010/main"/>
            </a:ext>
          </a:extLst>
        </p:spPr>
        <p:txBody>
          <a:bodyPr wrap="none" lIns="0" tIns="0" rIns="0" bIns="0" anchor="t">
            <a:noAutofit/>
          </a:bodyPr>
          <a:lstStyle/>
          <a:p>
            <a:endParaRPr lang="en-US">
              <a:solidFill>
                <a:srgbClr val="000000"/>
              </a:solidFill>
            </a:endParaRPr>
          </a:p>
        </p:txBody>
      </p:sp>
      <p:pic>
        <p:nvPicPr>
          <p:cNvPr id="12" name="Picture 11"/>
          <p:cNvPicPr>
            <a:picLocks/>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1" name="Picture 10"/>
          <p:cNvPicPr>
            <a:picLocks/>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9872980" cy="5204460"/>
          </a:xfrm>
          <a:effectLst/>
          <a:extLst>
            <a:ext uri="{53640926-AAD7-44D8-BBD7-CCE9431645EC}">
              <a14:shadowObscured xmlns:a14="http://schemas.microsoft.com/office/drawing/2010/main"/>
            </a:ext>
          </a:extLst>
        </p:spPr>
        <p:txBody>
          <a:bodyPr wrap="square" lIns="0" tIns="0" rIns="0" bIns="0" anchor="t">
            <a:normAutofit/>
          </a:bodyPr>
          <a:lstStyle/>
          <a:p>
            <a:pPr>
              <a:lnSpc>
                <a:spcPct val="89000"/>
              </a:lnSpc>
            </a:pPr>
            <a:r>
              <a:rPr lang="en-US" dirty="0">
                <a:solidFill>
                  <a:schemeClr val="bg1"/>
                </a:solidFill>
              </a:rPr>
              <a:t>DGS General Coding Guideline</a:t>
            </a:r>
          </a:p>
        </p:txBody>
      </p:sp>
    </p:spTree>
    <p:custDataLst>
      <p:tags r:id="rId1"/>
    </p:custDataLst>
    <p:extLst>
      <p:ext uri="{BB962C8B-B14F-4D97-AF65-F5344CB8AC3E}">
        <p14:creationId xmlns:p14="http://schemas.microsoft.com/office/powerpoint/2010/main" val="29410817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dirty="0">
                <a:solidFill>
                  <a:srgbClr val="08427E"/>
                </a:solidFill>
                <a:ea typeface="+mj-ea"/>
                <a:cs typeface="+mj-cs"/>
              </a:rPr>
              <a:t>DGS General Coding Guideline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fontAlgn="auto">
              <a:lnSpc>
                <a:spcPct val="89000"/>
              </a:lnSpc>
              <a:spcBef>
                <a:spcPts val="0"/>
              </a:spcBef>
              <a:spcAft>
                <a:spcPts val="0"/>
              </a:spcAft>
            </a:pPr>
            <a:r>
              <a:rPr lang="en-US" sz="2800" dirty="0">
                <a:solidFill>
                  <a:srgbClr val="08427E"/>
                </a:solidFill>
              </a:rPr>
              <a:t>5 General C−Coding Rules</a:t>
            </a:r>
          </a:p>
        </p:txBody>
      </p:sp>
      <p:sp>
        <p:nvSpPr>
          <p:cNvPr id="3" name="Content Placeholder 2"/>
          <p:cNvSpPr>
            <a:spLocks noGrp="1"/>
          </p:cNvSpPr>
          <p:nvPr>
            <p:ph idx="1"/>
            <p:custDataLst>
              <p:tags r:id="rId9"/>
            </p:custDataLst>
          </p:nvPr>
        </p:nvSpPr>
        <p:spPr>
          <a:xfrm>
            <a:off x="259080" y="1295400"/>
            <a:ext cx="10452100" cy="4168140"/>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smtClean="0"/>
              <a:t>References:</a:t>
            </a:r>
          </a:p>
          <a:p>
            <a:pPr marL="0" indent="0">
              <a:buNone/>
            </a:pPr>
            <a:r>
              <a:rPr lang="en-US" dirty="0" smtClean="0"/>
              <a:t>1</a:t>
            </a:r>
            <a:r>
              <a:rPr lang="en-US" dirty="0"/>
              <a:t>. </a:t>
            </a:r>
            <a:r>
              <a:rPr lang="en-US" dirty="0" smtClean="0"/>
              <a:t>Compliance </a:t>
            </a:r>
            <a:r>
              <a:rPr lang="en-US" dirty="0"/>
              <a:t>to </a:t>
            </a:r>
            <a:r>
              <a:rPr lang="en-US" dirty="0" smtClean="0"/>
              <a:t>Specification</a:t>
            </a:r>
            <a:endParaRPr lang="en-US" dirty="0"/>
          </a:p>
          <a:p>
            <a:pPr marL="0" indent="0">
              <a:buNone/>
            </a:pPr>
            <a:r>
              <a:rPr lang="en-US" dirty="0"/>
              <a:t>2. Compliance to External and Internal </a:t>
            </a:r>
            <a:r>
              <a:rPr lang="en-US" dirty="0" smtClean="0"/>
              <a:t>Standards</a:t>
            </a:r>
          </a:p>
          <a:p>
            <a:pPr marL="0" indent="0">
              <a:buNone/>
            </a:pPr>
            <a:r>
              <a:rPr lang="en-US" dirty="0" smtClean="0"/>
              <a:t>3</a:t>
            </a:r>
            <a:r>
              <a:rPr lang="en-US" dirty="0"/>
              <a:t>. OSS </a:t>
            </a:r>
            <a:r>
              <a:rPr lang="en-US" dirty="0" smtClean="0"/>
              <a:t>free</a:t>
            </a:r>
          </a:p>
          <a:p>
            <a:pPr marL="0" indent="0">
              <a:buNone/>
            </a:pPr>
            <a:r>
              <a:rPr lang="en-US" dirty="0" smtClean="0"/>
              <a:t>4</a:t>
            </a:r>
            <a:r>
              <a:rPr lang="en-US" dirty="0"/>
              <a:t>. </a:t>
            </a:r>
            <a:r>
              <a:rPr lang="en-US" dirty="0" smtClean="0"/>
              <a:t>Maintainability</a:t>
            </a:r>
          </a:p>
          <a:p>
            <a:pPr marL="0" indent="0">
              <a:buNone/>
            </a:pPr>
            <a:r>
              <a:rPr lang="en-US" dirty="0" smtClean="0"/>
              <a:t>5</a:t>
            </a:r>
            <a:r>
              <a:rPr lang="en-US" dirty="0"/>
              <a:t>. </a:t>
            </a:r>
            <a:r>
              <a:rPr lang="en-US" dirty="0" err="1" smtClean="0"/>
              <a:t>Modularisation</a:t>
            </a:r>
            <a:endParaRPr lang="en-US" dirty="0" smtClean="0"/>
          </a:p>
          <a:p>
            <a:pPr marL="0" indent="0">
              <a:buNone/>
            </a:pPr>
            <a:r>
              <a:rPr lang="en-US" dirty="0" smtClean="0"/>
              <a:t>6</a:t>
            </a:r>
            <a:r>
              <a:rPr lang="en-US" dirty="0"/>
              <a:t>. </a:t>
            </a:r>
            <a:r>
              <a:rPr lang="en-US" dirty="0" smtClean="0"/>
              <a:t>Readability</a:t>
            </a:r>
          </a:p>
          <a:p>
            <a:pPr marL="0" indent="0">
              <a:buNone/>
            </a:pPr>
            <a:r>
              <a:rPr lang="en-US" dirty="0" smtClean="0"/>
              <a:t>7</a:t>
            </a:r>
            <a:r>
              <a:rPr lang="en-US" dirty="0"/>
              <a:t>. Real−Time </a:t>
            </a:r>
            <a:r>
              <a:rPr lang="en-US" dirty="0" smtClean="0"/>
              <a:t>Ability</a:t>
            </a:r>
          </a:p>
          <a:p>
            <a:pPr marL="0" indent="0">
              <a:buNone/>
            </a:pPr>
            <a:r>
              <a:rPr lang="en-US" dirty="0" smtClean="0"/>
              <a:t>8</a:t>
            </a:r>
            <a:r>
              <a:rPr lang="en-US" dirty="0"/>
              <a:t>. </a:t>
            </a:r>
            <a:r>
              <a:rPr lang="en-US" dirty="0" err="1" smtClean="0"/>
              <a:t>Integrability</a:t>
            </a:r>
            <a:endParaRPr lang="en-US" dirty="0" smtClean="0"/>
          </a:p>
          <a:p>
            <a:pPr marL="0" indent="0">
              <a:buNone/>
            </a:pPr>
            <a:r>
              <a:rPr lang="en-US" dirty="0" smtClean="0"/>
              <a:t>9</a:t>
            </a:r>
            <a:r>
              <a:rPr lang="en-US" dirty="0"/>
              <a:t>. Compiler </a:t>
            </a:r>
            <a:r>
              <a:rPr lang="en-US" dirty="0" smtClean="0"/>
              <a:t>Independence</a:t>
            </a:r>
          </a:p>
          <a:p>
            <a:pPr marL="0" indent="0">
              <a:buNone/>
            </a:pPr>
            <a:r>
              <a:rPr lang="en-US" dirty="0" smtClean="0"/>
              <a:t>10</a:t>
            </a:r>
            <a:r>
              <a:rPr lang="en-US" dirty="0"/>
              <a:t>. ECU−</a:t>
            </a:r>
            <a:r>
              <a:rPr lang="en-US" dirty="0" err="1" smtClean="0"/>
              <a:t>ResourceSaving</a:t>
            </a:r>
            <a:endParaRPr lang="en-US" dirty="0" smtClean="0"/>
          </a:p>
          <a:p>
            <a:pPr marL="0" indent="0">
              <a:buNone/>
            </a:pPr>
            <a:r>
              <a:rPr lang="en-US" dirty="0" smtClean="0"/>
              <a:t>11</a:t>
            </a:r>
            <a:r>
              <a:rPr lang="en-US" dirty="0"/>
              <a:t>. Test what is </a:t>
            </a:r>
            <a:r>
              <a:rPr lang="en-US" dirty="0" smtClean="0"/>
              <a:t>delivered</a:t>
            </a:r>
            <a:endParaRPr lang="en-US" dirty="0">
              <a:solidFill>
                <a:srgbClr val="000000"/>
              </a:solidFill>
            </a:endParaRPr>
          </a:p>
        </p:txBody>
      </p:sp>
    </p:spTree>
    <p:custDataLst>
      <p:tags r:id="rId1"/>
    </p:custDataLst>
    <p:extLst>
      <p:ext uri="{BB962C8B-B14F-4D97-AF65-F5344CB8AC3E}">
        <p14:creationId xmlns:p14="http://schemas.microsoft.com/office/powerpoint/2010/main" val="380236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fr-FR" sz="2400" dirty="0">
                <a:solidFill>
                  <a:srgbClr val="08427E"/>
                </a:solidFill>
                <a:ea typeface="+mn-ea"/>
                <a:cs typeface="+mn-cs"/>
              </a:rPr>
              <a:t>5.1.3 </a:t>
            </a:r>
            <a:r>
              <a:rPr lang="fr-FR" sz="2400" dirty="0" err="1">
                <a:solidFill>
                  <a:srgbClr val="08427E"/>
                </a:solidFill>
                <a:ea typeface="+mn-ea"/>
                <a:cs typeface="+mn-cs"/>
              </a:rPr>
              <a:t>Comments</a:t>
            </a:r>
            <a:r>
              <a:rPr lang="fr-FR" sz="2400" dirty="0">
                <a:solidFill>
                  <a:srgbClr val="08427E"/>
                </a:solidFill>
                <a:ea typeface="+mn-ea"/>
                <a:cs typeface="+mn-cs"/>
              </a:rPr>
              <a:t> in (C−) source code</a:t>
            </a:r>
            <a:endParaRPr lang="en-US" sz="2400" dirty="0">
              <a:solidFill>
                <a:srgbClr val="08427E"/>
              </a:solidFill>
              <a:ea typeface="+mn-ea"/>
              <a:cs typeface="+mn-cs"/>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342900" indent="-342900">
              <a:buFont typeface="Wingdings 3" panose="05040102010807070707" pitchFamily="18" charset="2"/>
              <a:buAutoNum type="arabicPeriod"/>
            </a:pPr>
            <a:r>
              <a:rPr lang="en-US" b="1" dirty="0"/>
              <a:t>What is it ?</a:t>
            </a:r>
          </a:p>
          <a:p>
            <a:pPr marL="233680" lvl="1" indent="0">
              <a:lnSpc>
                <a:spcPct val="150000"/>
              </a:lnSpc>
              <a:buNone/>
            </a:pPr>
            <a:r>
              <a:rPr lang="en-US" dirty="0" smtClean="0"/>
              <a:t>	In </a:t>
            </a:r>
            <a:r>
              <a:rPr lang="en-US" dirty="0"/>
              <a:t>the C Programming Language, you can place comments in your source code that are not executed as </a:t>
            </a:r>
            <a:r>
              <a:rPr lang="en-US" dirty="0" smtClean="0"/>
              <a:t>part </a:t>
            </a:r>
            <a:r>
              <a:rPr lang="en-US" dirty="0"/>
              <a:t>of the program</a:t>
            </a:r>
            <a:r>
              <a:rPr lang="en-US" b="1" dirty="0"/>
              <a:t>.</a:t>
            </a:r>
          </a:p>
          <a:p>
            <a:pPr marL="342900" indent="-342900">
              <a:buFont typeface="Wingdings 3" panose="05040102010807070707" pitchFamily="18" charset="2"/>
              <a:buAutoNum type="arabicPeriod"/>
            </a:pPr>
            <a:r>
              <a:rPr lang="en-US" b="1" dirty="0"/>
              <a:t>Why comments ?</a:t>
            </a:r>
          </a:p>
          <a:p>
            <a:pPr marL="233680" lvl="1" indent="0" algn="just">
              <a:lnSpc>
                <a:spcPct val="150000"/>
              </a:lnSpc>
              <a:spcBef>
                <a:spcPts val="1200"/>
              </a:spcBef>
              <a:buNone/>
            </a:pPr>
            <a:r>
              <a:rPr lang="en-US" dirty="0" smtClean="0"/>
              <a:t>	Comments </a:t>
            </a:r>
            <a:r>
              <a:rPr lang="en-US" dirty="0"/>
              <a:t>provide clarity to the C source code allowing others to better understand what the code was intended to accomplish and greatly helping in debugging the code. Comments are especially important in large projects containing hundreds or thousands of lines of source code or in projects in which many contributors are working on the source </a:t>
            </a:r>
            <a:r>
              <a:rPr lang="en-US" dirty="0" smtClean="0"/>
              <a:t>code, ( </a:t>
            </a:r>
            <a:r>
              <a:rPr lang="en-US" b="1" dirty="0">
                <a:solidFill>
                  <a:srgbClr val="C00000"/>
                </a:solidFill>
              </a:rPr>
              <a:t>Maintain and </a:t>
            </a:r>
            <a:r>
              <a:rPr lang="en-US" b="1" dirty="0" smtClean="0">
                <a:solidFill>
                  <a:srgbClr val="C00000"/>
                </a:solidFill>
              </a:rPr>
              <a:t>readability</a:t>
            </a:r>
            <a:r>
              <a:rPr lang="en-US" dirty="0" smtClean="0"/>
              <a:t>)</a:t>
            </a:r>
            <a:endParaRPr lang="en-US" dirty="0"/>
          </a:p>
        </p:txBody>
      </p:sp>
    </p:spTree>
    <p:custDataLst>
      <p:tags r:id="rId1"/>
    </p:custDataLst>
    <p:extLst>
      <p:ext uri="{BB962C8B-B14F-4D97-AF65-F5344CB8AC3E}">
        <p14:creationId xmlns:p14="http://schemas.microsoft.com/office/powerpoint/2010/main" val="1449363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fr-FR" sz="2400" dirty="0">
                <a:solidFill>
                  <a:srgbClr val="08427E"/>
                </a:solidFill>
                <a:ea typeface="+mn-ea"/>
                <a:cs typeface="+mn-cs"/>
              </a:rPr>
              <a:t>5.1.3 </a:t>
            </a:r>
            <a:r>
              <a:rPr lang="fr-FR" sz="2400" dirty="0" err="1">
                <a:solidFill>
                  <a:srgbClr val="08427E"/>
                </a:solidFill>
                <a:ea typeface="+mn-ea"/>
                <a:cs typeface="+mn-cs"/>
              </a:rPr>
              <a:t>Comments</a:t>
            </a:r>
            <a:r>
              <a:rPr lang="fr-FR" sz="2400" dirty="0">
                <a:solidFill>
                  <a:srgbClr val="08427E"/>
                </a:solidFill>
                <a:ea typeface="+mn-ea"/>
                <a:cs typeface="+mn-cs"/>
              </a:rPr>
              <a:t> in (C−) source code</a:t>
            </a:r>
            <a:endParaRPr lang="en-US" sz="2400" dirty="0">
              <a:solidFill>
                <a:srgbClr val="08427E"/>
              </a:solidFill>
              <a:ea typeface="+mn-ea"/>
              <a:cs typeface="+mn-cs"/>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a:t>Rule and Example </a:t>
            </a:r>
          </a:p>
          <a:p>
            <a:pPr marL="233680" lvl="1" indent="0">
              <a:buNone/>
            </a:pPr>
            <a:r>
              <a:rPr lang="en-US" dirty="0"/>
              <a:t>Following comment marks are allowed. </a:t>
            </a:r>
            <a:r>
              <a:rPr lang="en-US" dirty="0">
                <a:solidFill>
                  <a:srgbClr val="00B050"/>
                </a:solidFill>
              </a:rPr>
              <a:t>/*….*/</a:t>
            </a:r>
            <a:r>
              <a:rPr lang="en-US" dirty="0"/>
              <a:t> and </a:t>
            </a:r>
            <a:r>
              <a:rPr lang="en-US" dirty="0">
                <a:solidFill>
                  <a:srgbClr val="00B050"/>
                </a:solidFill>
              </a:rPr>
              <a:t>//</a:t>
            </a:r>
          </a:p>
          <a:p>
            <a:pPr marL="233680" lvl="1" indent="0">
              <a:buNone/>
            </a:pPr>
            <a:r>
              <a:rPr lang="en-US" dirty="0"/>
              <a:t>					</a:t>
            </a:r>
            <a:r>
              <a:rPr lang="en-US" dirty="0" smtClean="0"/>
              <a:t>or</a:t>
            </a:r>
            <a:endParaRPr lang="en-US" dirty="0"/>
          </a:p>
          <a:p>
            <a:pPr marL="576580" lvl="1" indent="-342900">
              <a:buAutoNum type="arabicPeriod"/>
            </a:pPr>
            <a:endParaRPr lang="en-US" dirty="0"/>
          </a:p>
          <a:p>
            <a:pPr marL="576580" lvl="1" indent="-342900">
              <a:buFont typeface="+mj-lt"/>
              <a:buAutoNum type="arabicPeriod"/>
            </a:pPr>
            <a:endParaRPr lang="en-US" b="1" dirty="0"/>
          </a:p>
          <a:p>
            <a:pPr marL="342900" indent="-342900">
              <a:buFont typeface="Wingdings 3" panose="05040102010807070707" pitchFamily="18" charset="2"/>
              <a:buAutoNum type="arabicPeriod"/>
            </a:pPr>
            <a:endParaRPr lang="en-US" dirty="0"/>
          </a:p>
          <a:p>
            <a:pPr marL="342900" indent="-342900">
              <a:buFont typeface="Wingdings 3" panose="05040102010807070707" pitchFamily="18" charset="2"/>
              <a:buAutoNum type="arabicPeriod"/>
            </a:pPr>
            <a:endParaRPr lang="en-US" dirty="0"/>
          </a:p>
          <a:p>
            <a:pPr marL="233680" lvl="1" indent="0">
              <a:buNone/>
            </a:pPr>
            <a:r>
              <a:rPr lang="en-US" dirty="0" smtClean="0"/>
              <a:t> </a:t>
            </a:r>
            <a:r>
              <a:rPr lang="en-US" dirty="0"/>
              <a:t>Code sections that are not self−explanatory shall be extended by a meaningful comment.</a:t>
            </a:r>
          </a:p>
          <a:p>
            <a:pPr marL="576580" lvl="1" indent="-342900">
              <a:buFont typeface="Wingdings 3" panose="05040102010807070707" pitchFamily="18" charset="2"/>
              <a:buAutoNum type="arabicPeriod"/>
            </a:pPr>
            <a:endParaRPr lang="en-US" dirty="0"/>
          </a:p>
        </p:txBody>
      </p:sp>
      <p:pic>
        <p:nvPicPr>
          <p:cNvPr id="12" name="Picture 11"/>
          <p:cNvPicPr>
            <a:picLocks noChangeAspect="1"/>
          </p:cNvPicPr>
          <p:nvPr>
            <p:custDataLst>
              <p:tags r:id="rId10"/>
            </p:custDataLst>
          </p:nvPr>
        </p:nvPicPr>
        <p:blipFill>
          <a:blip r:embed="rId15"/>
          <a:stretch>
            <a:fillRect/>
          </a:stretch>
        </p:blipFill>
        <p:spPr>
          <a:xfrm>
            <a:off x="2150925" y="2017702"/>
            <a:ext cx="1478162" cy="1281906"/>
          </a:xfrm>
          <a:prstGeom prst="rect">
            <a:avLst/>
          </a:prstGeom>
        </p:spPr>
      </p:pic>
      <p:pic>
        <p:nvPicPr>
          <p:cNvPr id="13" name="Picture 12"/>
          <p:cNvPicPr>
            <a:picLocks noChangeAspect="1"/>
          </p:cNvPicPr>
          <p:nvPr>
            <p:custDataLst>
              <p:tags r:id="rId11"/>
            </p:custDataLst>
          </p:nvPr>
        </p:nvPicPr>
        <p:blipFill>
          <a:blip r:embed="rId16"/>
          <a:stretch>
            <a:fillRect/>
          </a:stretch>
        </p:blipFill>
        <p:spPr>
          <a:xfrm>
            <a:off x="6371868" y="2166734"/>
            <a:ext cx="2069430" cy="575492"/>
          </a:xfrm>
          <a:prstGeom prst="rect">
            <a:avLst/>
          </a:prstGeom>
        </p:spPr>
      </p:pic>
      <p:pic>
        <p:nvPicPr>
          <p:cNvPr id="14" name="Picture 13"/>
          <p:cNvPicPr>
            <a:picLocks noChangeAspect="1"/>
          </p:cNvPicPr>
          <p:nvPr>
            <p:custDataLst>
              <p:tags r:id="rId12"/>
            </p:custDataLst>
          </p:nvPr>
        </p:nvPicPr>
        <p:blipFill>
          <a:blip r:embed="rId17"/>
          <a:stretch>
            <a:fillRect/>
          </a:stretch>
        </p:blipFill>
        <p:spPr>
          <a:xfrm>
            <a:off x="3412618" y="4021909"/>
            <a:ext cx="2695555" cy="1247077"/>
          </a:xfrm>
          <a:prstGeom prst="rect">
            <a:avLst/>
          </a:prstGeom>
        </p:spPr>
      </p:pic>
    </p:spTree>
    <p:custDataLst>
      <p:tags r:id="rId1"/>
    </p:custDataLst>
    <p:extLst>
      <p:ext uri="{BB962C8B-B14F-4D97-AF65-F5344CB8AC3E}">
        <p14:creationId xmlns:p14="http://schemas.microsoft.com/office/powerpoint/2010/main" val="2856729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fr-FR" sz="2400" dirty="0">
                <a:solidFill>
                  <a:srgbClr val="08427E"/>
                </a:solidFill>
                <a:ea typeface="+mn-ea"/>
                <a:cs typeface="+mn-cs"/>
              </a:rPr>
              <a:t>5.1.3 </a:t>
            </a:r>
            <a:r>
              <a:rPr lang="fr-FR" sz="2400" dirty="0" err="1">
                <a:solidFill>
                  <a:srgbClr val="08427E"/>
                </a:solidFill>
                <a:ea typeface="+mn-ea"/>
                <a:cs typeface="+mn-cs"/>
              </a:rPr>
              <a:t>Comments</a:t>
            </a:r>
            <a:r>
              <a:rPr lang="fr-FR" sz="2400" dirty="0">
                <a:solidFill>
                  <a:srgbClr val="08427E"/>
                </a:solidFill>
                <a:ea typeface="+mn-ea"/>
                <a:cs typeface="+mn-cs"/>
              </a:rPr>
              <a:t> in (C−) source code</a:t>
            </a:r>
            <a:endParaRPr lang="en-US" sz="2400" dirty="0">
              <a:solidFill>
                <a:srgbClr val="08427E"/>
              </a:solidFill>
              <a:ea typeface="+mn-ea"/>
              <a:cs typeface="+mn-cs"/>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233680" lvl="1" indent="0">
              <a:lnSpc>
                <a:spcPct val="150000"/>
              </a:lnSpc>
              <a:buNone/>
            </a:pPr>
            <a:r>
              <a:rPr lang="en-US" dirty="0"/>
              <a:t>3.  Comments in the source code shall be written in English</a:t>
            </a:r>
          </a:p>
          <a:p>
            <a:pPr marL="233680" lvl="1" indent="0">
              <a:lnSpc>
                <a:spcPct val="150000"/>
              </a:lnSpc>
              <a:buNone/>
            </a:pPr>
            <a:r>
              <a:rPr lang="en-US" dirty="0"/>
              <a:t>4.  Comments are essential for workaround and rule violations.</a:t>
            </a:r>
          </a:p>
          <a:p>
            <a:pPr marL="233680" lvl="1" indent="0">
              <a:lnSpc>
                <a:spcPct val="150000"/>
              </a:lnSpc>
              <a:buNone/>
            </a:pPr>
            <a:r>
              <a:rPr lang="en-US" dirty="0" smtClean="0"/>
              <a:t>5.   The </a:t>
            </a:r>
            <a:r>
              <a:rPr lang="en-US" dirty="0"/>
              <a:t>content of a comment should be limited to a minimum.</a:t>
            </a:r>
          </a:p>
          <a:p>
            <a:pPr marL="233680" lvl="1" indent="0">
              <a:lnSpc>
                <a:spcPct val="150000"/>
              </a:lnSpc>
              <a:buNone/>
            </a:pPr>
            <a:r>
              <a:rPr lang="en-US" dirty="0" smtClean="0"/>
              <a:t>6.    The </a:t>
            </a:r>
            <a:r>
              <a:rPr lang="en-US" dirty="0"/>
              <a:t>comment is aligned at the code to which it belongs. The orientation of the alignment is related to the comment mark.</a:t>
            </a:r>
          </a:p>
          <a:p>
            <a:pPr marL="576580" lvl="1" indent="-342900">
              <a:buFont typeface="Wingdings 3" panose="05040102010807070707" pitchFamily="18" charset="2"/>
              <a:buAutoNum type="arabicPeriod"/>
            </a:pPr>
            <a:endParaRPr lang="en-US" dirty="0"/>
          </a:p>
          <a:p>
            <a:pPr marL="576580" lvl="1" indent="-342900">
              <a:buFont typeface="Wingdings 3" panose="05040102010807070707" pitchFamily="18" charset="2"/>
              <a:buAutoNum type="arabicPeriod"/>
            </a:pPr>
            <a:endParaRPr lang="en-US" dirty="0"/>
          </a:p>
          <a:p>
            <a:pPr marL="576580" lvl="1" indent="-342900">
              <a:buFont typeface="Wingdings 3" panose="05040102010807070707" pitchFamily="18" charset="2"/>
              <a:buAutoNum type="arabicPeriod"/>
            </a:pPr>
            <a:endParaRPr lang="en-US" dirty="0"/>
          </a:p>
          <a:p>
            <a:pPr marL="576580" lvl="1" indent="-342900">
              <a:buFont typeface="Wingdings 3" panose="05040102010807070707" pitchFamily="18" charset="2"/>
              <a:buAutoNum type="arabicPeriod"/>
            </a:pPr>
            <a:endParaRPr lang="en-US" dirty="0"/>
          </a:p>
          <a:p>
            <a:pPr marL="576580" lvl="1" indent="-342900">
              <a:buFont typeface="Wingdings 3" panose="05040102010807070707" pitchFamily="18" charset="2"/>
              <a:buAutoNum type="arabicPeriod"/>
            </a:pPr>
            <a:endParaRPr lang="en-US" dirty="0"/>
          </a:p>
          <a:p>
            <a:pPr marL="576580" lvl="1" indent="-342900">
              <a:buFont typeface="Wingdings 3" panose="05040102010807070707" pitchFamily="18" charset="2"/>
              <a:buAutoNum type="arabicPeriod"/>
            </a:pPr>
            <a:endParaRPr lang="en-US" dirty="0"/>
          </a:p>
        </p:txBody>
      </p:sp>
      <p:pic>
        <p:nvPicPr>
          <p:cNvPr id="10" name="Picture 9"/>
          <p:cNvPicPr>
            <a:picLocks noChangeAspect="1"/>
          </p:cNvPicPr>
          <p:nvPr>
            <p:custDataLst>
              <p:tags r:id="rId10"/>
            </p:custDataLst>
          </p:nvPr>
        </p:nvPicPr>
        <p:blipFill>
          <a:blip r:embed="rId13"/>
          <a:stretch>
            <a:fillRect/>
          </a:stretch>
        </p:blipFill>
        <p:spPr>
          <a:xfrm>
            <a:off x="3804988" y="3211830"/>
            <a:ext cx="3405791" cy="2045970"/>
          </a:xfrm>
          <a:prstGeom prst="rect">
            <a:avLst/>
          </a:prstGeom>
        </p:spPr>
      </p:pic>
    </p:spTree>
    <p:custDataLst>
      <p:tags r:id="rId1"/>
    </p:custDataLst>
    <p:extLst>
      <p:ext uri="{BB962C8B-B14F-4D97-AF65-F5344CB8AC3E}">
        <p14:creationId xmlns:p14="http://schemas.microsoft.com/office/powerpoint/2010/main" val="2169755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fr-FR" sz="2400" dirty="0">
                <a:solidFill>
                  <a:srgbClr val="08427E"/>
                </a:solidFill>
                <a:ea typeface="+mn-ea"/>
                <a:cs typeface="+mn-cs"/>
              </a:rPr>
              <a:t>5.1.3 </a:t>
            </a:r>
            <a:r>
              <a:rPr lang="fr-FR" sz="2400" dirty="0" err="1">
                <a:solidFill>
                  <a:srgbClr val="08427E"/>
                </a:solidFill>
                <a:ea typeface="+mn-ea"/>
                <a:cs typeface="+mn-cs"/>
              </a:rPr>
              <a:t>Comments</a:t>
            </a:r>
            <a:r>
              <a:rPr lang="fr-FR" sz="2400" dirty="0">
                <a:solidFill>
                  <a:srgbClr val="08427E"/>
                </a:solidFill>
                <a:ea typeface="+mn-ea"/>
                <a:cs typeface="+mn-cs"/>
              </a:rPr>
              <a:t> in (C−) source code</a:t>
            </a:r>
            <a:endParaRPr lang="en-US" sz="2400" dirty="0">
              <a:solidFill>
                <a:srgbClr val="08427E"/>
              </a:solidFill>
              <a:ea typeface="+mn-ea"/>
              <a:cs typeface="+mn-cs"/>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	7. A comment behind code is allowed too. It is prohibited to write code behind a comment.</a:t>
            </a:r>
          </a:p>
          <a:p>
            <a:pPr marL="748030" lvl="5" indent="0">
              <a:buNone/>
            </a:pPr>
            <a:r>
              <a:rPr lang="en-US" sz="1600" b="1" dirty="0" smtClean="0"/>
              <a:t>  Accepted</a:t>
            </a:r>
            <a:r>
              <a:rPr lang="en-US" b="1" dirty="0" smtClean="0"/>
              <a:t> </a:t>
            </a:r>
            <a:endParaRPr lang="en-US" b="1" dirty="0"/>
          </a:p>
          <a:p>
            <a:pPr marL="1090930" lvl="5" indent="-342900">
              <a:buAutoNum type="arabicPeriod"/>
            </a:pPr>
            <a:endParaRPr lang="en-US" b="1" dirty="0"/>
          </a:p>
          <a:p>
            <a:pPr marL="0" indent="0">
              <a:buNone/>
            </a:pPr>
            <a:r>
              <a:rPr lang="en-US" dirty="0"/>
              <a:t>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0" indent="0">
              <a:buNone/>
            </a:pPr>
            <a:r>
              <a:rPr lang="en-US" dirty="0" smtClean="0"/>
              <a:t>	</a:t>
            </a:r>
            <a:r>
              <a:rPr lang="en-US" b="1" dirty="0" smtClean="0"/>
              <a:t>Not </a:t>
            </a:r>
            <a:r>
              <a:rPr lang="en-US" b="1" dirty="0"/>
              <a:t>Accepted</a:t>
            </a:r>
          </a:p>
          <a:p>
            <a:pPr marL="342900" indent="-342900">
              <a:buAutoNum type="arabicPeriod"/>
            </a:pPr>
            <a:endParaRPr lang="en-US" dirty="0"/>
          </a:p>
        </p:txBody>
      </p:sp>
      <p:pic>
        <p:nvPicPr>
          <p:cNvPr id="10" name="Picture 9"/>
          <p:cNvPicPr>
            <a:picLocks noChangeAspect="1"/>
          </p:cNvPicPr>
          <p:nvPr>
            <p:custDataLst>
              <p:tags r:id="rId10"/>
            </p:custDataLst>
          </p:nvPr>
        </p:nvPicPr>
        <p:blipFill>
          <a:blip r:embed="rId14"/>
          <a:stretch>
            <a:fillRect/>
          </a:stretch>
        </p:blipFill>
        <p:spPr>
          <a:xfrm>
            <a:off x="3256330" y="1942159"/>
            <a:ext cx="3976410" cy="1366074"/>
          </a:xfrm>
          <a:prstGeom prst="rect">
            <a:avLst/>
          </a:prstGeom>
        </p:spPr>
      </p:pic>
      <p:pic>
        <p:nvPicPr>
          <p:cNvPr id="12" name="Picture 11"/>
          <p:cNvPicPr>
            <a:picLocks noChangeAspect="1"/>
          </p:cNvPicPr>
          <p:nvPr>
            <p:custDataLst>
              <p:tags r:id="rId11"/>
            </p:custDataLst>
          </p:nvPr>
        </p:nvPicPr>
        <p:blipFill>
          <a:blip r:embed="rId15"/>
          <a:stretch>
            <a:fillRect/>
          </a:stretch>
        </p:blipFill>
        <p:spPr>
          <a:xfrm>
            <a:off x="3260820" y="3994445"/>
            <a:ext cx="4003355" cy="1238558"/>
          </a:xfrm>
          <a:prstGeom prst="rect">
            <a:avLst/>
          </a:prstGeom>
        </p:spPr>
      </p:pic>
    </p:spTree>
    <p:custDataLst>
      <p:tags r:id="rId1"/>
    </p:custDataLst>
    <p:extLst>
      <p:ext uri="{BB962C8B-B14F-4D97-AF65-F5344CB8AC3E}">
        <p14:creationId xmlns:p14="http://schemas.microsoft.com/office/powerpoint/2010/main" val="1311322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fr-FR" sz="2400" dirty="0">
                <a:solidFill>
                  <a:srgbClr val="08427E"/>
                </a:solidFill>
                <a:ea typeface="+mn-ea"/>
                <a:cs typeface="+mn-cs"/>
              </a:rPr>
              <a:t>5.1.3 </a:t>
            </a:r>
            <a:r>
              <a:rPr lang="fr-FR" sz="2400" dirty="0" err="1">
                <a:solidFill>
                  <a:srgbClr val="08427E"/>
                </a:solidFill>
                <a:ea typeface="+mn-ea"/>
                <a:cs typeface="+mn-cs"/>
              </a:rPr>
              <a:t>Comments</a:t>
            </a:r>
            <a:r>
              <a:rPr lang="fr-FR" sz="2400" dirty="0">
                <a:solidFill>
                  <a:srgbClr val="08427E"/>
                </a:solidFill>
                <a:ea typeface="+mn-ea"/>
                <a:cs typeface="+mn-cs"/>
              </a:rPr>
              <a:t> in (C−) source code</a:t>
            </a:r>
            <a:endParaRPr lang="en-US" sz="2400" dirty="0">
              <a:solidFill>
                <a:srgbClr val="08427E"/>
              </a:solidFill>
              <a:ea typeface="+mn-ea"/>
              <a:cs typeface="+mn-cs"/>
            </a:endParaRP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50000"/>
              </a:lnSpc>
              <a:buNone/>
            </a:pPr>
            <a:r>
              <a:rPr lang="en-US" dirty="0" smtClean="0"/>
              <a:t>8</a:t>
            </a:r>
            <a:r>
              <a:rPr lang="en-US" dirty="0"/>
              <a:t>. Nesting of comments is not allowed. Tools might handle nested comments in a different way.</a:t>
            </a:r>
          </a:p>
          <a:p>
            <a:pPr marL="0" indent="0">
              <a:lnSpc>
                <a:spcPct val="150000"/>
              </a:lnSpc>
              <a:buFont typeface="Wingdings 3" panose="05040102010807070707" pitchFamily="18" charset="2"/>
              <a:buAutoNum type="arabicPeriod"/>
            </a:pPr>
            <a:endParaRPr lang="en-US" dirty="0"/>
          </a:p>
          <a:p>
            <a:pPr marL="0" indent="0" algn="just">
              <a:lnSpc>
                <a:spcPct val="150000"/>
              </a:lnSpc>
              <a:buNone/>
            </a:pPr>
            <a:r>
              <a:rPr lang="en-US" dirty="0" smtClean="0"/>
              <a:t>9</a:t>
            </a:r>
            <a:r>
              <a:rPr lang="en-US" dirty="0"/>
              <a:t>. Code shall under no circumstances be commented out (especially upon a delivery). This can especially cause errors when using the nested structure /* ... */</a:t>
            </a:r>
          </a:p>
          <a:p>
            <a:pPr marL="0" indent="0">
              <a:buFont typeface="Wingdings 3" panose="05040102010807070707" pitchFamily="18" charset="2"/>
              <a:buAutoNum type="arabicPeriod"/>
            </a:pPr>
            <a:endParaRPr lang="en-US" dirty="0"/>
          </a:p>
        </p:txBody>
      </p:sp>
      <p:pic>
        <p:nvPicPr>
          <p:cNvPr id="10" name="Picture 9"/>
          <p:cNvPicPr>
            <a:picLocks noChangeAspect="1"/>
          </p:cNvPicPr>
          <p:nvPr>
            <p:custDataLst>
              <p:tags r:id="rId10"/>
            </p:custDataLst>
          </p:nvPr>
        </p:nvPicPr>
        <p:blipFill>
          <a:blip r:embed="rId14"/>
          <a:stretch>
            <a:fillRect/>
          </a:stretch>
        </p:blipFill>
        <p:spPr>
          <a:xfrm>
            <a:off x="3758780" y="3504579"/>
            <a:ext cx="3248224" cy="1780653"/>
          </a:xfrm>
          <a:prstGeom prst="rect">
            <a:avLst/>
          </a:prstGeom>
        </p:spPr>
      </p:pic>
      <p:pic>
        <p:nvPicPr>
          <p:cNvPr id="3" name="Picture 2"/>
          <p:cNvPicPr>
            <a:picLocks noChangeAspect="1"/>
          </p:cNvPicPr>
          <p:nvPr>
            <p:custDataLst>
              <p:tags r:id="rId11"/>
            </p:custDataLst>
          </p:nvPr>
        </p:nvPicPr>
        <p:blipFill>
          <a:blip r:embed="rId15"/>
          <a:stretch>
            <a:fillRect/>
          </a:stretch>
        </p:blipFill>
        <p:spPr>
          <a:xfrm>
            <a:off x="2087229" y="1728027"/>
            <a:ext cx="5201822" cy="525776"/>
          </a:xfrm>
          <a:prstGeom prst="rect">
            <a:avLst/>
          </a:prstGeom>
        </p:spPr>
      </p:pic>
    </p:spTree>
    <p:custDataLst>
      <p:tags r:id="rId1"/>
    </p:custDataLst>
    <p:extLst>
      <p:ext uri="{BB962C8B-B14F-4D97-AF65-F5344CB8AC3E}">
        <p14:creationId xmlns:p14="http://schemas.microsoft.com/office/powerpoint/2010/main" val="4241707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5.1.4 Block layout</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nSpc>
                <a:spcPct val="150000"/>
              </a:lnSpc>
              <a:buNone/>
            </a:pPr>
            <a:r>
              <a:rPr lang="en-US" b="1" dirty="0"/>
              <a:t>What is it ?</a:t>
            </a:r>
          </a:p>
          <a:p>
            <a:pPr marL="0" indent="0">
              <a:lnSpc>
                <a:spcPct val="150000"/>
              </a:lnSpc>
              <a:buNone/>
            </a:pPr>
            <a:r>
              <a:rPr lang="en-US" dirty="0"/>
              <a:t>	- Using for loop, if−else, do−while, while, switch−case:</a:t>
            </a:r>
          </a:p>
          <a:p>
            <a:pPr marL="0" indent="0">
              <a:lnSpc>
                <a:spcPct val="150000"/>
              </a:lnSpc>
              <a:buNone/>
            </a:pPr>
            <a:r>
              <a:rPr lang="en-US" dirty="0"/>
              <a:t>-</a:t>
            </a:r>
            <a:r>
              <a:rPr lang="en-US" b="1" dirty="0" smtClean="0"/>
              <a:t>Rule </a:t>
            </a:r>
            <a:r>
              <a:rPr lang="en-US" b="1" dirty="0"/>
              <a:t>and Example </a:t>
            </a:r>
          </a:p>
          <a:p>
            <a:pPr marL="256540" lvl="1" indent="0">
              <a:lnSpc>
                <a:spcPct val="150000"/>
              </a:lnSpc>
              <a:buNone/>
            </a:pPr>
            <a:r>
              <a:rPr lang="en-US" dirty="0"/>
              <a:t>The begin of a block "{" shall start at a new line and shall be the only character in this line.</a:t>
            </a:r>
            <a:endParaRPr lang="en-US" b="1" dirty="0"/>
          </a:p>
          <a:p>
            <a:pPr marL="342900" indent="-342900">
              <a:buFont typeface="Wingdings 3" panose="05040102010807070707" pitchFamily="18" charset="2"/>
              <a:buAutoNum type="arabicPeriod"/>
            </a:pPr>
            <a:endParaRPr lang="en-US" b="1" dirty="0"/>
          </a:p>
          <a:p>
            <a:pPr marL="342900" indent="-342900">
              <a:buFont typeface="Wingdings 3" panose="05040102010807070707" pitchFamily="18" charset="2"/>
              <a:buAutoNum type="arabicPeriod"/>
            </a:pPr>
            <a:endParaRPr lang="en-US" dirty="0"/>
          </a:p>
        </p:txBody>
      </p:sp>
      <p:pic>
        <p:nvPicPr>
          <p:cNvPr id="10" name="Picture 9"/>
          <p:cNvPicPr>
            <a:picLocks noChangeAspect="1"/>
          </p:cNvPicPr>
          <p:nvPr>
            <p:custDataLst>
              <p:tags r:id="rId10"/>
            </p:custDataLst>
          </p:nvPr>
        </p:nvPicPr>
        <p:blipFill>
          <a:blip r:embed="rId13"/>
          <a:stretch>
            <a:fillRect/>
          </a:stretch>
        </p:blipFill>
        <p:spPr>
          <a:xfrm>
            <a:off x="2305815" y="3670101"/>
            <a:ext cx="5192127" cy="1582024"/>
          </a:xfrm>
          <a:prstGeom prst="rect">
            <a:avLst/>
          </a:prstGeom>
        </p:spPr>
      </p:pic>
    </p:spTree>
    <p:custDataLst>
      <p:tags r:id="rId1"/>
    </p:custDataLst>
    <p:extLst>
      <p:ext uri="{BB962C8B-B14F-4D97-AF65-F5344CB8AC3E}">
        <p14:creationId xmlns:p14="http://schemas.microsoft.com/office/powerpoint/2010/main" val="3538575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5.1.4 Block layout</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256540" lvl="1" indent="0">
              <a:lnSpc>
                <a:spcPct val="150000"/>
              </a:lnSpc>
              <a:buNone/>
            </a:pPr>
            <a:r>
              <a:rPr lang="en-US" dirty="0"/>
              <a:t>This is also true for the end of a block "}".(Except the character indicates the end of a structure definition or is followed by a while command.)</a:t>
            </a:r>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256540" lvl="1" indent="0">
              <a:lnSpc>
                <a:spcPct val="150000"/>
              </a:lnSpc>
              <a:buNone/>
            </a:pPr>
            <a:r>
              <a:rPr lang="en-US" dirty="0" smtClean="0"/>
              <a:t>If </a:t>
            </a:r>
            <a:r>
              <a:rPr lang="en-US" dirty="0"/>
              <a:t>an instruction block only contains one instruction, the block shall nevertheless be marked by "{" and "}".</a:t>
            </a:r>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a:p>
            <a:pPr marL="599440" lvl="1" indent="-342900">
              <a:buFont typeface="Wingdings 3" panose="05040102010807070707" pitchFamily="18" charset="2"/>
              <a:buAutoNum type="arabicPeriod"/>
            </a:pPr>
            <a:endParaRPr lang="en-US" dirty="0"/>
          </a:p>
        </p:txBody>
      </p:sp>
      <p:pic>
        <p:nvPicPr>
          <p:cNvPr id="12" name="Picture 11"/>
          <p:cNvPicPr>
            <a:picLocks noChangeAspect="1"/>
          </p:cNvPicPr>
          <p:nvPr>
            <p:custDataLst>
              <p:tags r:id="rId10"/>
            </p:custDataLst>
          </p:nvPr>
        </p:nvPicPr>
        <p:blipFill>
          <a:blip r:embed="rId14"/>
          <a:stretch>
            <a:fillRect/>
          </a:stretch>
        </p:blipFill>
        <p:spPr>
          <a:xfrm>
            <a:off x="4084934" y="1685369"/>
            <a:ext cx="2312934" cy="1992661"/>
          </a:xfrm>
          <a:prstGeom prst="rect">
            <a:avLst/>
          </a:prstGeom>
        </p:spPr>
      </p:pic>
      <p:pic>
        <p:nvPicPr>
          <p:cNvPr id="13" name="Picture 12"/>
          <p:cNvPicPr>
            <a:picLocks noChangeAspect="1"/>
          </p:cNvPicPr>
          <p:nvPr>
            <p:custDataLst>
              <p:tags r:id="rId11"/>
            </p:custDataLst>
          </p:nvPr>
        </p:nvPicPr>
        <p:blipFill>
          <a:blip r:embed="rId15"/>
          <a:stretch>
            <a:fillRect/>
          </a:stretch>
        </p:blipFill>
        <p:spPr>
          <a:xfrm>
            <a:off x="3858065" y="4416774"/>
            <a:ext cx="2539803" cy="1045085"/>
          </a:xfrm>
          <a:prstGeom prst="rect">
            <a:avLst/>
          </a:prstGeom>
        </p:spPr>
      </p:pic>
    </p:spTree>
    <p:custDataLst>
      <p:tags r:id="rId1"/>
    </p:custDataLst>
    <p:extLst>
      <p:ext uri="{BB962C8B-B14F-4D97-AF65-F5344CB8AC3E}">
        <p14:creationId xmlns:p14="http://schemas.microsoft.com/office/powerpoint/2010/main" val="2639895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5.1.4 Block layout</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t>After a block a new line should be entered.</a:t>
            </a:r>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a:p>
            <a:pPr>
              <a:buFont typeface="Wingdings 3" panose="05040102010807070707" pitchFamily="18" charset="2"/>
              <a:buAutoNum type="arabicPeriod"/>
            </a:pPr>
            <a:endParaRPr lang="en-US" dirty="0"/>
          </a:p>
        </p:txBody>
      </p:sp>
      <p:pic>
        <p:nvPicPr>
          <p:cNvPr id="14" name="Picture 13"/>
          <p:cNvPicPr>
            <a:picLocks noChangeAspect="1"/>
          </p:cNvPicPr>
          <p:nvPr>
            <p:custDataLst>
              <p:tags r:id="rId10"/>
            </p:custDataLst>
          </p:nvPr>
        </p:nvPicPr>
        <p:blipFill>
          <a:blip r:embed="rId14"/>
          <a:stretch>
            <a:fillRect/>
          </a:stretch>
        </p:blipFill>
        <p:spPr>
          <a:xfrm>
            <a:off x="3584006" y="1896329"/>
            <a:ext cx="3171058" cy="3247025"/>
          </a:xfrm>
          <a:prstGeom prst="rect">
            <a:avLst/>
          </a:prstGeom>
        </p:spPr>
      </p:pic>
      <p:sp>
        <p:nvSpPr>
          <p:cNvPr id="3" name="Rectangle 2"/>
          <p:cNvSpPr/>
          <p:nvPr>
            <p:custDataLst>
              <p:tags r:id="rId11"/>
            </p:custDataLst>
          </p:nvPr>
        </p:nvSpPr>
        <p:spPr>
          <a:xfrm>
            <a:off x="3710955" y="3696237"/>
            <a:ext cx="2917160" cy="154546"/>
          </a:xfrm>
          <a:prstGeom prst="rect">
            <a:avLst/>
          </a:prstGeom>
          <a:solidFill>
            <a:schemeClr val="accent5">
              <a:lumMod val="20000"/>
              <a:lumOff val="80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C00000"/>
              </a:solidFill>
              <a:effectLst/>
              <a:uLnTx/>
              <a:uFillTx/>
              <a:latin typeface="Bosch Office Sans"/>
              <a:ea typeface="+mn-ea"/>
              <a:cs typeface="+mn-cs"/>
            </a:endParaRPr>
          </a:p>
        </p:txBody>
      </p:sp>
    </p:spTree>
    <p:custDataLst>
      <p:tags r:id="rId1"/>
    </p:custDataLst>
    <p:extLst>
      <p:ext uri="{BB962C8B-B14F-4D97-AF65-F5344CB8AC3E}">
        <p14:creationId xmlns:p14="http://schemas.microsoft.com/office/powerpoint/2010/main" val="1998476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19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5.1.4 Block layout</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smtClean="0"/>
              <a:t>Bad case</a:t>
            </a:r>
            <a:endParaRPr lang="en-US" b="1" dirty="0"/>
          </a:p>
        </p:txBody>
      </p:sp>
      <p:pic>
        <p:nvPicPr>
          <p:cNvPr id="12" name="Picture 11"/>
          <p:cNvPicPr>
            <a:picLocks noChangeAspect="1"/>
          </p:cNvPicPr>
          <p:nvPr>
            <p:custDataLst>
              <p:tags r:id="rId10"/>
            </p:custDataLst>
          </p:nvPr>
        </p:nvPicPr>
        <p:blipFill>
          <a:blip r:embed="rId14"/>
          <a:stretch>
            <a:fillRect/>
          </a:stretch>
        </p:blipFill>
        <p:spPr>
          <a:xfrm>
            <a:off x="3593748" y="1289050"/>
            <a:ext cx="2836861" cy="1677085"/>
          </a:xfrm>
          <a:prstGeom prst="rect">
            <a:avLst/>
          </a:prstGeom>
        </p:spPr>
      </p:pic>
      <p:pic>
        <p:nvPicPr>
          <p:cNvPr id="13" name="Picture 12"/>
          <p:cNvPicPr>
            <a:picLocks noChangeAspect="1"/>
          </p:cNvPicPr>
          <p:nvPr>
            <p:custDataLst>
              <p:tags r:id="rId11"/>
            </p:custDataLst>
          </p:nvPr>
        </p:nvPicPr>
        <p:blipFill>
          <a:blip r:embed="rId15"/>
          <a:stretch>
            <a:fillRect/>
          </a:stretch>
        </p:blipFill>
        <p:spPr>
          <a:xfrm>
            <a:off x="3024956" y="3407078"/>
            <a:ext cx="3974446" cy="1067562"/>
          </a:xfrm>
          <a:prstGeom prst="rect">
            <a:avLst/>
          </a:prstGeom>
        </p:spPr>
      </p:pic>
    </p:spTree>
    <p:custDataLst>
      <p:tags r:id="rId1"/>
    </p:custDataLst>
    <p:extLst>
      <p:ext uri="{BB962C8B-B14F-4D97-AF65-F5344CB8AC3E}">
        <p14:creationId xmlns:p14="http://schemas.microsoft.com/office/powerpoint/2010/main" val="1937130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6"/>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7"/>
            </p:custDataLst>
          </p:nvPr>
        </p:nvSpPr>
        <p:spPr>
          <a:xfrm>
            <a:off x="259080" y="259080"/>
            <a:ext cx="1045210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smtClean="0"/>
              <a:t>Agenda</a:t>
            </a:r>
            <a:br>
              <a:rPr lang="en-US" sz="2800" dirty="0" smtClean="0"/>
            </a:br>
            <a:r>
              <a:rPr lang="en-US" sz="2800" dirty="0">
                <a:solidFill>
                  <a:srgbClr val="08427E"/>
                </a:solidFill>
              </a:rPr>
              <a:t>5.1 Style Guide</a:t>
            </a:r>
            <a:br>
              <a:rPr lang="en-US" sz="2800" dirty="0">
                <a:solidFill>
                  <a:srgbClr val="08427E"/>
                </a:solidFill>
              </a:rPr>
            </a:br>
            <a:r>
              <a:rPr lang="en-US" sz="2800" dirty="0" smtClean="0"/>
              <a:t/>
            </a:r>
            <a:br>
              <a:rPr lang="en-US" sz="2800" dirty="0" smtClean="0"/>
            </a:br>
            <a:r>
              <a:rPr lang="en-US" sz="2800" dirty="0" smtClean="0"/>
              <a:t/>
            </a:r>
            <a:br>
              <a:rPr lang="en-US" sz="2800" dirty="0" smtClean="0"/>
            </a:br>
            <a:endParaRPr lang="en-US" sz="2800" dirty="0"/>
          </a:p>
        </p:txBody>
      </p:sp>
      <p:sp>
        <p:nvSpPr>
          <p:cNvPr id="3" name="Text Placeholder 2"/>
          <p:cNvSpPr>
            <a:spLocks noGrp="1"/>
          </p:cNvSpPr>
          <p:nvPr>
            <p:ph type="body" idx="1"/>
            <p:custDataLst>
              <p:tags r:id="rId8"/>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dirty="0">
                <a:solidFill>
                  <a:srgbClr val="08427E"/>
                </a:solidFill>
              </a:rPr>
              <a:t>5.1.1 Standard File Header </a:t>
            </a:r>
            <a:r>
              <a:rPr lang="en-US" dirty="0" smtClean="0">
                <a:solidFill>
                  <a:srgbClr val="08427E"/>
                </a:solidFill>
              </a:rPr>
              <a:t>Information</a:t>
            </a:r>
          </a:p>
          <a:p>
            <a:pPr marL="0" indent="0">
              <a:buNone/>
            </a:pPr>
            <a:r>
              <a:rPr lang="en-US" dirty="0">
                <a:solidFill>
                  <a:srgbClr val="08427E"/>
                </a:solidFill>
              </a:rPr>
              <a:t>5.1.2 General style guide </a:t>
            </a:r>
            <a:r>
              <a:rPr lang="en-US" dirty="0" smtClean="0">
                <a:solidFill>
                  <a:srgbClr val="08427E"/>
                </a:solidFill>
              </a:rPr>
              <a:t>rules</a:t>
            </a:r>
          </a:p>
          <a:p>
            <a:pPr marL="0" indent="0">
              <a:buNone/>
            </a:pPr>
            <a:r>
              <a:rPr lang="fr-FR" dirty="0" smtClean="0">
                <a:solidFill>
                  <a:srgbClr val="08427E"/>
                </a:solidFill>
              </a:rPr>
              <a:t>5.1.3 Comment </a:t>
            </a:r>
            <a:r>
              <a:rPr lang="fr-FR" dirty="0">
                <a:solidFill>
                  <a:srgbClr val="08427E"/>
                </a:solidFill>
              </a:rPr>
              <a:t>in (C−) source </a:t>
            </a:r>
            <a:r>
              <a:rPr lang="fr-FR" dirty="0" smtClean="0">
                <a:solidFill>
                  <a:srgbClr val="08427E"/>
                </a:solidFill>
              </a:rPr>
              <a:t>code</a:t>
            </a:r>
          </a:p>
          <a:p>
            <a:pPr marL="0" indent="0">
              <a:buNone/>
            </a:pPr>
            <a:r>
              <a:rPr lang="en-US" dirty="0">
                <a:solidFill>
                  <a:srgbClr val="08427E"/>
                </a:solidFill>
              </a:rPr>
              <a:t>5.1.4 Block layout</a:t>
            </a:r>
            <a:endParaRPr lang="en-US" dirty="0" smtClean="0">
              <a:solidFill>
                <a:srgbClr val="08427E"/>
              </a:solidFill>
            </a:endParaRPr>
          </a:p>
          <a:p>
            <a:pPr>
              <a:buFont typeface="Wingdings 3" panose="05040102010807070707" pitchFamily="18" charset="2"/>
              <a:buAutoNum type="arabicPeriod"/>
            </a:pPr>
            <a:endParaRPr lang="en-US" dirty="0"/>
          </a:p>
        </p:txBody>
      </p:sp>
    </p:spTree>
    <p:custDataLst>
      <p:tags r:id="rId1"/>
    </p:custDataLst>
    <p:extLst>
      <p:ext uri="{BB962C8B-B14F-4D97-AF65-F5344CB8AC3E}">
        <p14:creationId xmlns:p14="http://schemas.microsoft.com/office/powerpoint/2010/main" val="40301638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20</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dirty="0" smtClean="0">
                <a:solidFill>
                  <a:srgbClr val="3F136C"/>
                </a:solidFill>
              </a:rPr>
              <a:t>Q&amp;A Section</a:t>
            </a:r>
          </a:p>
        </p:txBody>
      </p:sp>
    </p:spTree>
    <p:custDataLst>
      <p:tags r:id="rId1"/>
    </p:custDataLst>
    <p:extLst>
      <p:ext uri="{BB962C8B-B14F-4D97-AF65-F5344CB8AC3E}">
        <p14:creationId xmlns:p14="http://schemas.microsoft.com/office/powerpoint/2010/main" val="105640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6" name="Rectangle 5"/>
          <p:cNvSpPr>
            <a:spLocks/>
          </p:cNvSpPr>
          <p:nvPr>
            <p:custDataLst>
              <p:tags r:id="rId3"/>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21</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4" name="Rectangle 3" hidden="1"/>
          <p:cNvSpPr>
            <a:spLocks/>
          </p:cNvSpPr>
          <p:nvPr>
            <p:custDataLst>
              <p:tags r:id="rId5"/>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3" name="Text Placeholder 2"/>
          <p:cNvSpPr>
            <a:spLocks noGrp="1"/>
          </p:cNvSpPr>
          <p:nvPr>
            <p:ph type="body" idx="1"/>
            <p:custDataLst>
              <p:tags r:id="rId6"/>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buNone/>
            </a:pPr>
            <a:r>
              <a:rPr lang="en-US" sz="4000" i="1" dirty="0" smtClean="0">
                <a:solidFill>
                  <a:srgbClr val="3F136C"/>
                </a:solidFill>
              </a:rPr>
              <a:t>Thank you for listening!</a:t>
            </a:r>
          </a:p>
        </p:txBody>
      </p:sp>
    </p:spTree>
    <p:custDataLst>
      <p:tags r:id="rId1"/>
    </p:custDataLst>
    <p:extLst>
      <p:ext uri="{BB962C8B-B14F-4D97-AF65-F5344CB8AC3E}">
        <p14:creationId xmlns:p14="http://schemas.microsoft.com/office/powerpoint/2010/main" val="2804802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dirty="0">
                <a:solidFill>
                  <a:srgbClr val="08427E"/>
                </a:solidFill>
              </a:rPr>
              <a:t>5.1 </a:t>
            </a:r>
            <a:r>
              <a:rPr lang="en-US" sz="2800" dirty="0" smtClean="0">
                <a:solidFill>
                  <a:srgbClr val="08427E"/>
                </a:solidFill>
              </a:rPr>
              <a:t>Style </a:t>
            </a:r>
            <a:r>
              <a:rPr lang="en-US" sz="2800" dirty="0">
                <a:solidFill>
                  <a:srgbClr val="08427E"/>
                </a:solidFill>
              </a:rPr>
              <a:t>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8427E"/>
                </a:solidFill>
                <a:ea typeface="+mn-ea"/>
                <a:cs typeface="+mn-cs"/>
              </a:rPr>
              <a:t>5.1.1 Standard File Header Information</a:t>
            </a:r>
          </a:p>
        </p:txBody>
      </p:sp>
      <p:sp>
        <p:nvSpPr>
          <p:cNvPr id="3" name="Content Placeholder 2"/>
          <p:cNvSpPr>
            <a:spLocks noGrp="1"/>
          </p:cNvSpPr>
          <p:nvPr>
            <p:ph idx="1"/>
            <p:custDataLst>
              <p:tags r:id="rId9"/>
            </p:custDataLst>
          </p:nvPr>
        </p:nvSpPr>
        <p:spPr>
          <a:xfrm>
            <a:off x="259080" y="1295400"/>
            <a:ext cx="10452100" cy="4168140"/>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err="1"/>
              <a:t>eASEE</a:t>
            </a:r>
            <a:r>
              <a:rPr lang="en-US" b="1" dirty="0"/>
              <a:t> File </a:t>
            </a:r>
            <a:r>
              <a:rPr lang="en-US" b="1" dirty="0" smtClean="0"/>
              <a:t>Header</a:t>
            </a:r>
          </a:p>
          <a:p>
            <a:pPr marL="0" indent="0">
              <a:buNone/>
            </a:pPr>
            <a:r>
              <a:rPr lang="en-US" b="1" dirty="0" smtClean="0"/>
              <a:t>What?</a:t>
            </a:r>
          </a:p>
          <a:p>
            <a:r>
              <a:rPr lang="en-US" dirty="0" smtClean="0"/>
              <a:t>Every </a:t>
            </a:r>
            <a:r>
              <a:rPr lang="en-US" dirty="0"/>
              <a:t>source file (*.c−file, *.h−file, *_pavast.xml−file, *_confdata.xml−file) which is delivered to </a:t>
            </a:r>
            <a:r>
              <a:rPr lang="en-US" dirty="0" err="1" smtClean="0"/>
              <a:t>eASEE</a:t>
            </a:r>
            <a:r>
              <a:rPr lang="en-US" dirty="0" smtClean="0"/>
              <a:t>/SDOM shall be headed by the standard </a:t>
            </a:r>
            <a:r>
              <a:rPr lang="en-US" dirty="0" err="1" smtClean="0"/>
              <a:t>eASEE</a:t>
            </a:r>
            <a:r>
              <a:rPr lang="en-US" dirty="0" smtClean="0"/>
              <a:t>/SDOM file header.</a:t>
            </a:r>
          </a:p>
          <a:p>
            <a:pPr marL="0" indent="0">
              <a:buNone/>
            </a:pPr>
            <a:r>
              <a:rPr lang="en-US" b="1" dirty="0" smtClean="0"/>
              <a:t>Why?</a:t>
            </a:r>
          </a:p>
          <a:p>
            <a:r>
              <a:rPr lang="en-US" dirty="0"/>
              <a:t>System header files declare the interfaces to parts of the operating system. </a:t>
            </a:r>
            <a:r>
              <a:rPr lang="en-US" dirty="0" smtClean="0"/>
              <a:t>You include them in your program to supply the definitions and declarations you need to invoke system calls and libraries. </a:t>
            </a:r>
            <a:endParaRPr lang="en-US" dirty="0"/>
          </a:p>
          <a:p>
            <a:r>
              <a:rPr lang="en-US" dirty="0"/>
              <a:t>Your own header files contain declarations for interfaces between the source files of your program. </a:t>
            </a:r>
            <a:r>
              <a:rPr lang="en-US" dirty="0" smtClean="0"/>
              <a:t>Each time you have a group of related declarations and macro definitions all or most of which are needed in several different source files, it is a good idea to create a header file for them. </a:t>
            </a:r>
          </a:p>
          <a:p>
            <a:pPr marL="0" indent="0">
              <a:buNone/>
            </a:pPr>
            <a:endParaRPr lang="en-US" b="1" dirty="0" smtClean="0"/>
          </a:p>
        </p:txBody>
      </p:sp>
    </p:spTree>
    <p:custDataLst>
      <p:tags r:id="rId1"/>
    </p:custDataLst>
    <p:extLst>
      <p:ext uri="{BB962C8B-B14F-4D97-AF65-F5344CB8AC3E}">
        <p14:creationId xmlns:p14="http://schemas.microsoft.com/office/powerpoint/2010/main" val="210962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dirty="0">
                <a:solidFill>
                  <a:srgbClr val="08427E"/>
                </a:solidFill>
              </a:rPr>
              <a:t>5.1 </a:t>
            </a:r>
            <a:r>
              <a:rPr lang="en-US" sz="2800" dirty="0" smtClean="0">
                <a:solidFill>
                  <a:srgbClr val="08427E"/>
                </a:solidFill>
              </a:rPr>
              <a:t>Style </a:t>
            </a:r>
            <a:r>
              <a:rPr lang="en-US" sz="2800" dirty="0">
                <a:solidFill>
                  <a:srgbClr val="08427E"/>
                </a:solidFill>
              </a:rPr>
              <a:t>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a:spLocks/>
          </p:cNvSpPr>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8427E"/>
                </a:solidFill>
                <a:ea typeface="+mn-ea"/>
                <a:cs typeface="+mn-cs"/>
              </a:rPr>
              <a:t>5.1.1 Standard File Header Information</a:t>
            </a:r>
          </a:p>
        </p:txBody>
      </p:sp>
      <p:sp>
        <p:nvSpPr>
          <p:cNvPr id="3" name="Content Placeholder 2"/>
          <p:cNvSpPr>
            <a:spLocks noGrp="1"/>
          </p:cNvSpPr>
          <p:nvPr>
            <p:ph idx="1"/>
            <p:custDataLst>
              <p:tags r:id="rId9"/>
            </p:custDataLst>
          </p:nvPr>
        </p:nvSpPr>
        <p:spPr>
          <a:xfrm>
            <a:off x="259080" y="1295400"/>
            <a:ext cx="10452100" cy="4168140"/>
          </a:xfrm>
          <a:solidFill>
            <a:scrgbClr r="0" g="0" b="0">
              <a:alpha val="0"/>
            </a:scrgbClr>
          </a:solid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US" b="1" dirty="0" err="1"/>
              <a:t>eASEE</a:t>
            </a:r>
            <a:r>
              <a:rPr lang="en-US" b="1" dirty="0"/>
              <a:t> File </a:t>
            </a:r>
            <a:r>
              <a:rPr lang="en-US" b="1" dirty="0" smtClean="0"/>
              <a:t>Header</a:t>
            </a:r>
          </a:p>
          <a:p>
            <a:r>
              <a:rPr lang="en-US" dirty="0" smtClean="0"/>
              <a:t>Template </a:t>
            </a:r>
            <a:r>
              <a:rPr lang="en-US" dirty="0"/>
              <a:t>files:</a:t>
            </a:r>
          </a:p>
          <a:p>
            <a:r>
              <a:rPr lang="en-US" dirty="0"/>
              <a:t>CONFDATA : </a:t>
            </a:r>
            <a:r>
              <a:rPr lang="en-US" dirty="0" err="1"/>
              <a:t>RBHeader_Handcode</a:t>
            </a:r>
            <a:r>
              <a:rPr lang="en-US" dirty="0"/>
              <a:t> / 1.0.0; 0</a:t>
            </a:r>
          </a:p>
          <a:p>
            <a:r>
              <a:rPr lang="en-US" dirty="0"/>
              <a:t>SWHDR : </a:t>
            </a:r>
            <a:r>
              <a:rPr lang="en-US" dirty="0" err="1"/>
              <a:t>RBHeader_Handcode</a:t>
            </a:r>
            <a:r>
              <a:rPr lang="en-US" dirty="0"/>
              <a:t> / 1.0.0; 0</a:t>
            </a:r>
          </a:p>
          <a:p>
            <a:r>
              <a:rPr lang="en-US" dirty="0"/>
              <a:t>SWSRC : </a:t>
            </a:r>
            <a:r>
              <a:rPr lang="en-US" dirty="0" err="1"/>
              <a:t>RBHeader_Handcode</a:t>
            </a:r>
            <a:r>
              <a:rPr lang="en-US" dirty="0"/>
              <a:t> / 1.0.0; 0</a:t>
            </a:r>
          </a:p>
          <a:p>
            <a:r>
              <a:rPr lang="en-US" dirty="0"/>
              <a:t>TDATA : </a:t>
            </a:r>
            <a:r>
              <a:rPr lang="en-US" dirty="0" err="1"/>
              <a:t>RBHeader_Handcode</a:t>
            </a:r>
            <a:r>
              <a:rPr lang="en-US" dirty="0"/>
              <a:t> / 1.0.0; 0</a:t>
            </a:r>
          </a:p>
        </p:txBody>
      </p:sp>
    </p:spTree>
    <p:custDataLst>
      <p:tags r:id="rId1"/>
    </p:custDataLst>
    <p:extLst>
      <p:ext uri="{BB962C8B-B14F-4D97-AF65-F5344CB8AC3E}">
        <p14:creationId xmlns:p14="http://schemas.microsoft.com/office/powerpoint/2010/main" val="57835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5.1.1 Standard File Header Information</a:t>
            </a:r>
          </a:p>
        </p:txBody>
      </p:sp>
      <p:sp>
        <p:nvSpPr>
          <p:cNvPr id="3" name="Content Placeholder 2"/>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US" dirty="0"/>
              <a:t>Users have to follow below steps:</a:t>
            </a:r>
          </a:p>
          <a:p>
            <a:pPr marL="0" indent="0">
              <a:buNone/>
            </a:pPr>
            <a:r>
              <a:rPr lang="en-US" b="1" dirty="0"/>
              <a:t>1. </a:t>
            </a:r>
            <a:r>
              <a:rPr lang="en-US" dirty="0"/>
              <a:t>Search for the above files via </a:t>
            </a:r>
            <a:r>
              <a:rPr lang="en-US" dirty="0" err="1"/>
              <a:t>eASEE</a:t>
            </a:r>
            <a:r>
              <a:rPr lang="en-US" dirty="0"/>
              <a:t>−SDOM search feature.</a:t>
            </a:r>
          </a:p>
          <a:p>
            <a:pPr marL="0" indent="0">
              <a:buNone/>
            </a:pPr>
            <a:r>
              <a:rPr lang="en-US" b="1" dirty="0"/>
              <a:t>2. </a:t>
            </a:r>
            <a:r>
              <a:rPr lang="en-US" dirty="0"/>
              <a:t>Invoke 'Checkout without reservation', 'Replace Keywords' unchecked.</a:t>
            </a:r>
          </a:p>
          <a:p>
            <a:pPr marL="0" indent="0">
              <a:buNone/>
            </a:pPr>
            <a:r>
              <a:rPr lang="en-US" b="1" dirty="0"/>
              <a:t>3. </a:t>
            </a:r>
            <a:r>
              <a:rPr lang="en-US" dirty="0"/>
              <a:t>Rename the files on the checkout directory as per project/component name.</a:t>
            </a:r>
          </a:p>
        </p:txBody>
      </p:sp>
    </p:spTree>
    <p:custDataLst>
      <p:tags r:id="rId1"/>
    </p:custDataLst>
    <p:extLst>
      <p:ext uri="{BB962C8B-B14F-4D97-AF65-F5344CB8AC3E}">
        <p14:creationId xmlns:p14="http://schemas.microsoft.com/office/powerpoint/2010/main" val="2896891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800" dirty="0">
                <a:solidFill>
                  <a:srgbClr val="08427E"/>
                </a:solidFill>
              </a:rPr>
              <a:t>5.1</a:t>
            </a:r>
            <a:r>
              <a:rPr lang="en-US" sz="2400" b="1" dirty="0"/>
              <a:t> </a:t>
            </a:r>
            <a:r>
              <a:rPr lang="en-US" sz="2800" dirty="0">
                <a:solidFill>
                  <a:srgbClr val="08427E"/>
                </a:solidFill>
              </a:rPr>
              <a:t>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800" dirty="0">
                <a:solidFill>
                  <a:srgbClr val="08427E"/>
                </a:solidFill>
                <a:ea typeface="+mn-ea"/>
                <a:cs typeface="+mn-cs"/>
              </a:rPr>
              <a:t>5.1.1 Standard File Header Information</a:t>
            </a:r>
          </a:p>
        </p:txBody>
      </p:sp>
      <p:pic>
        <p:nvPicPr>
          <p:cNvPr id="10" name="Content Placeholder 9"/>
          <p:cNvPicPr>
            <a:picLocks noGrp="1" noChangeAspect="1"/>
          </p:cNvPicPr>
          <p:nvPr>
            <p:ph idx="1"/>
            <p:custDataLst>
              <p:tags r:id="rId9"/>
            </p:custDataLst>
          </p:nvPr>
        </p:nvPicPr>
        <p:blipFill>
          <a:blip r:embed="rId12"/>
          <a:stretch>
            <a:fillRect/>
          </a:stretch>
        </p:blipFill>
        <p:spPr>
          <a:xfrm>
            <a:off x="259080" y="1124018"/>
            <a:ext cx="4656886" cy="3639683"/>
          </a:xfrm>
          <a:prstGeom prst="rect">
            <a:avLst/>
          </a:prstGeom>
        </p:spPr>
      </p:pic>
      <p:pic>
        <p:nvPicPr>
          <p:cNvPr id="11" name="Picture 10"/>
          <p:cNvPicPr>
            <a:picLocks noChangeAspect="1"/>
          </p:cNvPicPr>
          <p:nvPr>
            <p:custDataLst>
              <p:tags r:id="rId10"/>
            </p:custDataLst>
          </p:nvPr>
        </p:nvPicPr>
        <p:blipFill>
          <a:blip r:embed="rId13"/>
          <a:stretch>
            <a:fillRect/>
          </a:stretch>
        </p:blipFill>
        <p:spPr>
          <a:xfrm>
            <a:off x="5287619" y="1124018"/>
            <a:ext cx="4648538" cy="3636611"/>
          </a:xfrm>
          <a:prstGeom prst="rect">
            <a:avLst/>
          </a:prstGeom>
        </p:spPr>
      </p:pic>
    </p:spTree>
    <p:custDataLst>
      <p:tags r:id="rId1"/>
    </p:custDataLst>
    <p:extLst>
      <p:ext uri="{BB962C8B-B14F-4D97-AF65-F5344CB8AC3E}">
        <p14:creationId xmlns:p14="http://schemas.microsoft.com/office/powerpoint/2010/main" val="2895385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5.1.1 Standard File Header Information</a:t>
            </a:r>
          </a:p>
        </p:txBody>
      </p:sp>
      <p:pic>
        <p:nvPicPr>
          <p:cNvPr id="12" name="Picture 11"/>
          <p:cNvPicPr>
            <a:picLocks noChangeAspect="1"/>
          </p:cNvPicPr>
          <p:nvPr>
            <p:custDataLst>
              <p:tags r:id="rId9"/>
            </p:custDataLst>
          </p:nvPr>
        </p:nvPicPr>
        <p:blipFill>
          <a:blip r:embed="rId12"/>
          <a:stretch>
            <a:fillRect/>
          </a:stretch>
        </p:blipFill>
        <p:spPr>
          <a:xfrm>
            <a:off x="266700" y="1060024"/>
            <a:ext cx="4778982" cy="4637831"/>
          </a:xfrm>
          <a:prstGeom prst="rect">
            <a:avLst/>
          </a:prstGeom>
        </p:spPr>
      </p:pic>
      <p:pic>
        <p:nvPicPr>
          <p:cNvPr id="3" name="Picture 2"/>
          <p:cNvPicPr>
            <a:picLocks noChangeAspect="1"/>
          </p:cNvPicPr>
          <p:nvPr>
            <p:custDataLst>
              <p:tags r:id="rId10"/>
            </p:custDataLst>
          </p:nvPr>
        </p:nvPicPr>
        <p:blipFill>
          <a:blip r:embed="rId13"/>
          <a:stretch>
            <a:fillRect/>
          </a:stretch>
        </p:blipFill>
        <p:spPr>
          <a:xfrm>
            <a:off x="5724486" y="99037"/>
            <a:ext cx="4305339" cy="5659143"/>
          </a:xfrm>
          <a:prstGeom prst="rect">
            <a:avLst/>
          </a:prstGeom>
        </p:spPr>
      </p:pic>
    </p:spTree>
    <p:custDataLst>
      <p:tags r:id="rId1"/>
    </p:custDataLst>
    <p:extLst>
      <p:ext uri="{BB962C8B-B14F-4D97-AF65-F5344CB8AC3E}">
        <p14:creationId xmlns:p14="http://schemas.microsoft.com/office/powerpoint/2010/main" val="2423985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8</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5.1.2 General style guide rules</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gn="just"/>
            <a:r>
              <a:rPr lang="en-US" sz="1400" dirty="0"/>
              <a:t>The line length </a:t>
            </a:r>
            <a:r>
              <a:rPr lang="en-US" sz="1400" b="1" dirty="0"/>
              <a:t>shall not </a:t>
            </a:r>
            <a:r>
              <a:rPr lang="en-US" sz="1400" dirty="0"/>
              <a:t>exceed </a:t>
            </a:r>
            <a:r>
              <a:rPr lang="en-US" sz="1400" b="1" dirty="0" smtClean="0"/>
              <a:t>120 characters </a:t>
            </a:r>
            <a:r>
              <a:rPr lang="en-US" sz="1400" dirty="0" smtClean="0"/>
              <a:t>(including whitespace)</a:t>
            </a:r>
          </a:p>
          <a:p>
            <a:pPr algn="just"/>
            <a:r>
              <a:rPr lang="en-US" sz="1400" dirty="0" smtClean="0"/>
              <a:t>Each new instruction block </a:t>
            </a:r>
            <a:r>
              <a:rPr lang="en-US" sz="1400" b="1" dirty="0" smtClean="0"/>
              <a:t>shall be </a:t>
            </a:r>
            <a:r>
              <a:rPr lang="en-US" sz="1400" dirty="0" smtClean="0"/>
              <a:t>indented by </a:t>
            </a:r>
            <a:r>
              <a:rPr lang="en-US" sz="1400" b="1" dirty="0" smtClean="0"/>
              <a:t>4 whitespaces </a:t>
            </a:r>
            <a:r>
              <a:rPr lang="en-US" sz="1400" dirty="0" smtClean="0"/>
              <a:t>(</a:t>
            </a:r>
            <a:r>
              <a:rPr lang="en-US" sz="1400" b="1" dirty="0" smtClean="0"/>
              <a:t>2</a:t>
            </a:r>
            <a:r>
              <a:rPr lang="en-US" sz="1400" dirty="0" smtClean="0"/>
              <a:t> whitespaces for </a:t>
            </a:r>
            <a:r>
              <a:rPr lang="en-US" sz="1400" b="1" dirty="0" smtClean="0"/>
              <a:t>ASCET−generated C−Code</a:t>
            </a:r>
            <a:r>
              <a:rPr lang="en-US" sz="1400" dirty="0" smtClean="0"/>
              <a:t>).</a:t>
            </a:r>
          </a:p>
          <a:p>
            <a:pPr algn="just"/>
            <a:r>
              <a:rPr lang="en-US" sz="1400" dirty="0" smtClean="0"/>
              <a:t>The </a:t>
            </a:r>
            <a:r>
              <a:rPr lang="en-US" sz="1400" b="1" dirty="0"/>
              <a:t>"Tab" </a:t>
            </a:r>
            <a:r>
              <a:rPr lang="en-US" sz="1400" dirty="0"/>
              <a:t>character (ASCII code 09) </a:t>
            </a:r>
            <a:r>
              <a:rPr lang="en-US" sz="1400" b="1" dirty="0"/>
              <a:t>is not permitted </a:t>
            </a:r>
            <a:r>
              <a:rPr lang="en-US" sz="1400" dirty="0"/>
              <a:t>in the code. The editor in the development environment shall be set in such a </a:t>
            </a:r>
            <a:r>
              <a:rPr lang="en-US" sz="1400" dirty="0" smtClean="0"/>
              <a:t>way that </a:t>
            </a:r>
            <a:r>
              <a:rPr lang="en-US" sz="1400" dirty="0"/>
              <a:t>a tabulator is replaced by 4 whitespaces</a:t>
            </a:r>
            <a:r>
              <a:rPr lang="en-US" sz="1400" dirty="0" smtClean="0"/>
              <a:t>.</a:t>
            </a:r>
            <a:endParaRPr lang="en-US" sz="1400" dirty="0"/>
          </a:p>
          <a:p>
            <a:pPr algn="just"/>
            <a:r>
              <a:rPr lang="en-US" sz="1400" dirty="0"/>
              <a:t>DOS EOL </a:t>
            </a:r>
            <a:r>
              <a:rPr lang="en-US" sz="1400" b="1" dirty="0"/>
              <a:t>&lt;CR&gt;&lt;LF&gt; </a:t>
            </a:r>
            <a:r>
              <a:rPr lang="en-US" sz="1400" dirty="0"/>
              <a:t>( \r \n, DOS/windows style) is used as </a:t>
            </a:r>
            <a:r>
              <a:rPr lang="en-US" sz="1400" b="1" dirty="0"/>
              <a:t>end of line character</a:t>
            </a:r>
            <a:r>
              <a:rPr lang="en-US" sz="1400" dirty="0"/>
              <a:t>. The editor shall be adjusted accordingly. &lt;CR&gt; (\r, </a:t>
            </a:r>
            <a:r>
              <a:rPr lang="en-US" sz="1400" dirty="0" smtClean="0"/>
              <a:t>DOS keyboard </a:t>
            </a:r>
            <a:r>
              <a:rPr lang="en-US" sz="1400" dirty="0"/>
              <a:t>shortcut control−M) is not C90 </a:t>
            </a:r>
            <a:r>
              <a:rPr lang="en-US" sz="1400" dirty="0" err="1"/>
              <a:t>konform</a:t>
            </a:r>
            <a:r>
              <a:rPr lang="en-US" sz="1400" dirty="0"/>
              <a:t> and therefore not allowed. &lt;LF&gt; (\n) is not allowed in UBK</a:t>
            </a:r>
            <a:r>
              <a:rPr lang="en-US" sz="1400" dirty="0" smtClean="0"/>
              <a:t>.</a:t>
            </a:r>
          </a:p>
          <a:p>
            <a:pPr marL="0" indent="0" algn="just">
              <a:buNone/>
            </a:pPr>
            <a:r>
              <a:rPr lang="en-US" sz="1400" dirty="0"/>
              <a:t>\r (Carriage Return) - moves the cursor to the beginning of the line without advancing to the next line</a:t>
            </a:r>
          </a:p>
          <a:p>
            <a:pPr marL="0" indent="0" algn="just">
              <a:buNone/>
            </a:pPr>
            <a:r>
              <a:rPr lang="en-US" sz="1400" dirty="0"/>
              <a:t>\n (Line Feed) - moves the cursor down to the next line without returning to the beginning of the line - </a:t>
            </a:r>
            <a:r>
              <a:rPr lang="en-US" sz="1400" i="1" dirty="0"/>
              <a:t>In a *nix environment \n moves to the beginning of the line.</a:t>
            </a:r>
            <a:endParaRPr lang="en-US" sz="1400" dirty="0"/>
          </a:p>
          <a:p>
            <a:pPr marL="0" indent="0" algn="just">
              <a:buNone/>
            </a:pPr>
            <a:r>
              <a:rPr lang="en-US" sz="1400" dirty="0"/>
              <a:t>\r\n (End Of Line) - a combination of \r and \n</a:t>
            </a:r>
          </a:p>
          <a:p>
            <a:pPr marL="0" indent="0">
              <a:buNone/>
            </a:pPr>
            <a:endParaRPr lang="en-US" sz="1400" dirty="0" smtClean="0"/>
          </a:p>
          <a:p>
            <a:pPr marL="0" indent="0">
              <a:buNone/>
            </a:pPr>
            <a:endParaRPr lang="en-US" sz="1400" dirty="0" smtClean="0"/>
          </a:p>
        </p:txBody>
      </p:sp>
      <p:sp>
        <p:nvSpPr>
          <p:cNvPr id="3" name="TextBox 2"/>
          <p:cNvSpPr txBox="1"/>
          <p:nvPr>
            <p:custDataLst>
              <p:tags r:id="rId10"/>
            </p:custDataLst>
          </p:nvPr>
        </p:nvSpPr>
        <p:spPr>
          <a:xfrm>
            <a:off x="6238876" y="5396230"/>
            <a:ext cx="4591050" cy="464820"/>
          </a:xfrm>
          <a:prstGeom prst="rect">
            <a:avLst/>
          </a:prstGeom>
          <a:noFill/>
        </p:spPr>
        <p:txBody>
          <a:bodyPr wrap="square" lIns="0" tIns="0" rIns="0" bIns="0" rtlCol="0">
            <a:noAutofit/>
          </a:bodyPr>
          <a:lstStyle/>
          <a:p>
            <a:pPr fontAlgn="auto">
              <a:lnSpc>
                <a:spcPct val="107000"/>
              </a:lnSpc>
              <a:spcBef>
                <a:spcPts val="500"/>
              </a:spcBef>
              <a:spcAft>
                <a:spcPts val="0"/>
              </a:spcAft>
            </a:pPr>
            <a:r>
              <a:rPr lang="de-DE" sz="800" dirty="0" smtClean="0"/>
              <a:t>UBK: Germ</a:t>
            </a:r>
            <a:r>
              <a:rPr lang="de-DE" sz="800" dirty="0"/>
              <a:t>., Unternehmensbereich Kraftfahrzeugtechnik (Automotive Technology Business Sector)</a:t>
            </a:r>
            <a:endParaRPr kumimoji="0" lang="en-US" sz="800" b="0" i="0" u="none" strike="noStrike" kern="0" cap="none" spc="0" normalizeH="0" baseline="0" noProof="0" dirty="0" err="1" smtClean="0">
              <a:ln>
                <a:noFill/>
              </a:ln>
              <a:solidFill>
                <a:srgbClr val="000000"/>
              </a:solidFill>
              <a:effectLst/>
              <a:uLnTx/>
              <a:uFillTx/>
            </a:endParaRPr>
          </a:p>
        </p:txBody>
      </p:sp>
    </p:spTree>
    <p:custDataLst>
      <p:tags r:id="rId1"/>
    </p:custDataLst>
    <p:extLst>
      <p:ext uri="{BB962C8B-B14F-4D97-AF65-F5344CB8AC3E}">
        <p14:creationId xmlns:p14="http://schemas.microsoft.com/office/powerpoint/2010/main" val="202761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104521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fontAlgn="auto">
              <a:lnSpc>
                <a:spcPct val="89000"/>
              </a:lnSpc>
              <a:spcBef>
                <a:spcPts val="0"/>
              </a:spcBef>
              <a:spcAft>
                <a:spcPts val="0"/>
              </a:spcAft>
            </a:pPr>
            <a:r>
              <a:rPr lang="en-US" sz="2400" dirty="0">
                <a:solidFill>
                  <a:srgbClr val="08427E"/>
                </a:solidFill>
              </a:rPr>
              <a:t>5.1 Style Guide</a:t>
            </a:r>
          </a:p>
        </p:txBody>
      </p:sp>
      <p:sp>
        <p:nvSpPr>
          <p:cNvPr id="8" name="Rectangle 7"/>
          <p:cNvSpPr>
            <a:spLocks/>
          </p:cNvSpPr>
          <p:nvPr>
            <p:custDataLst>
              <p:tags r:id="rId3"/>
            </p:custDataLst>
          </p:nvPr>
        </p:nvSpPr>
        <p:spPr>
          <a:xfrm>
            <a:off x="593090" y="5643880"/>
            <a:ext cx="91528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strike="noStrike" kern="0" cap="none" normalizeH="0" baseline="0" noProof="0" smtClean="0">
                <a:ln>
                  <a:noFill/>
                </a:ln>
                <a:solidFill>
                  <a:srgbClr val="000000"/>
                </a:solidFill>
                <a:effectLst/>
                <a:uLnTx/>
                <a:uFillTx/>
                <a:ea typeface="+mn-ea"/>
                <a:cs typeface="+mn-cs"/>
              </a:rPr>
              <a:t>RBVH/EJV3 | 2018-05-28</a:t>
            </a:r>
            <a:endParaRPr kumimoji="0" lang="en-US" sz="600" strike="noStrike" kern="0" cap="none" normalizeH="0" baseline="0" noProof="0" dirty="0" smtClean="0">
              <a:ln>
                <a:noFill/>
              </a:ln>
              <a:solidFill>
                <a:srgbClr val="000000"/>
              </a:solidFill>
              <a:effectLst/>
              <a:uLnTx/>
              <a:uFillTx/>
              <a:ea typeface="+mn-ea"/>
              <a:cs typeface="+mn-cs"/>
            </a:endParaRPr>
          </a:p>
        </p:txBody>
      </p:sp>
      <p:sp>
        <p:nvSpPr>
          <p:cNvPr id="7" name="Rectangle 6"/>
          <p:cNvSpPr>
            <a:spLocks/>
          </p:cNvSpPr>
          <p:nvPr>
            <p:custDataLst>
              <p:tags r:id="rId4"/>
            </p:custDataLst>
          </p:nvPr>
        </p:nvSpPr>
        <p:spPr>
          <a:xfrm>
            <a:off x="593090" y="5758180"/>
            <a:ext cx="91528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Bef>
                <a:spcPts val="0"/>
              </a:spcBef>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Vietnam Company Limited 2018. All rights reserved, also regarding any disposal, exploitation, reproduction, editing, distribution, as well as in the event of applications for industrial property rights.</a:t>
            </a:r>
            <a:endParaRPr kumimoji="0" lang="en-US"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spcBef>
                <a:spcPts val="0"/>
              </a:spcBef>
              <a:spcAft>
                <a:spcPts val="0"/>
              </a:spcAft>
              <a:buClrTx/>
              <a:buSzTx/>
              <a:buFontTx/>
              <a:buNone/>
              <a:tabLst/>
            </a:pPr>
            <a:r>
              <a:rPr kumimoji="0" lang="en-US" sz="1200" b="0" i="0" u="none" strike="noStrike" kern="0" cap="none" normalizeH="0" baseline="0" noProof="0" smtClean="0">
                <a:ln>
                  <a:noFill/>
                </a:ln>
                <a:solidFill>
                  <a:srgbClr val="999FA6"/>
                </a:solidFill>
                <a:effectLst/>
                <a:uLnTx/>
                <a:uFillTx/>
                <a:latin typeface="Bosch Office Sans"/>
                <a:ea typeface="+mn-ea"/>
                <a:cs typeface="+mn-cs"/>
              </a:rPr>
              <a:t>9</a:t>
            </a:r>
            <a:endParaRPr kumimoji="0" lang="en-US"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922401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spcBef>
                <a:spcPts val="0"/>
              </a:spcBef>
              <a:spcAft>
                <a:spcPts val="0"/>
              </a:spcAft>
              <a:buClrTx/>
              <a:buSzTx/>
              <a:buFontTx/>
              <a:buNone/>
              <a:tabLst/>
            </a:pPr>
            <a:endParaRPr kumimoji="0" lang="en-US"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ct val="107000"/>
              </a:lnSpc>
              <a:spcBef>
                <a:spcPts val="0"/>
              </a:spcBef>
              <a:spcAft>
                <a:spcPts val="0"/>
              </a:spcAft>
              <a:buClrTx/>
              <a:buSzTx/>
              <a:buFontTx/>
              <a:buNone/>
              <a:tabLst/>
            </a:pPr>
            <a:endParaRPr kumimoji="0" lang="en-US" sz="1300" b="0" i="0" u="none" strike="noStrike" kern="0" cap="none" normalizeH="0" baseline="0" noProof="0" dirty="0" err="1" smtClean="0">
              <a:ln>
                <a:noFill/>
              </a:ln>
              <a:effectLst/>
              <a:uLnTx/>
              <a:uFillTx/>
            </a:endParaRPr>
          </a:p>
        </p:txBody>
      </p:sp>
      <p:sp>
        <p:nvSpPr>
          <p:cNvPr id="2" name="Title 1"/>
          <p:cNvSpPr>
            <a:spLocks noGrp="1"/>
          </p:cNvSpPr>
          <p:nvPr>
            <p:ph type="title"/>
            <p:custDataLst>
              <p:tags r:id="rId8"/>
            </p:custDataLst>
          </p:nvPr>
        </p:nvSpPr>
        <p:spPr>
          <a:xfrm>
            <a:off x="259080" y="647700"/>
            <a:ext cx="104521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US" sz="2400" dirty="0">
                <a:solidFill>
                  <a:srgbClr val="08427E"/>
                </a:solidFill>
                <a:ea typeface="+mn-ea"/>
                <a:cs typeface="+mn-cs"/>
              </a:rPr>
              <a:t>5.1.2 General style guide rules</a:t>
            </a:r>
          </a:p>
        </p:txBody>
      </p:sp>
      <p:sp>
        <p:nvSpPr>
          <p:cNvPr id="11" name="Content Placeholder 10"/>
          <p:cNvSpPr>
            <a:spLocks noGrp="1"/>
          </p:cNvSpPr>
          <p:nvPr>
            <p:ph idx="1"/>
            <p:custDataLst>
              <p:tags r:id="rId9"/>
            </p:custDataLst>
          </p:nvPr>
        </p:nvSpPr>
        <p:spPr>
          <a:xfrm>
            <a:off x="259080" y="1295400"/>
            <a:ext cx="104521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endParaRPr lang="en-US" dirty="0" smtClean="0"/>
          </a:p>
          <a:p>
            <a:r>
              <a:rPr lang="en-US" b="1" dirty="0" smtClean="0"/>
              <a:t>Names </a:t>
            </a:r>
            <a:r>
              <a:rPr lang="en-US" b="1" dirty="0"/>
              <a:t>of customers shall not appear </a:t>
            </a:r>
            <a:r>
              <a:rPr lang="en-US" dirty="0"/>
              <a:t>in the source code</a:t>
            </a:r>
            <a:r>
              <a:rPr lang="en-US" dirty="0" smtClean="0"/>
              <a:t>.</a:t>
            </a:r>
            <a:endParaRPr lang="en-US" dirty="0"/>
          </a:p>
          <a:p>
            <a:r>
              <a:rPr lang="en-US" dirty="0"/>
              <a:t>Long statements </a:t>
            </a:r>
            <a:r>
              <a:rPr lang="en-US" b="1" dirty="0"/>
              <a:t>should be split up </a:t>
            </a:r>
            <a:r>
              <a:rPr lang="en-US" dirty="0"/>
              <a:t>over several lines so that a maximum readability is ensured</a:t>
            </a:r>
            <a:r>
              <a:rPr lang="en-US" dirty="0" smtClean="0"/>
              <a:t>.</a:t>
            </a:r>
            <a:endParaRPr lang="en-US" dirty="0"/>
          </a:p>
          <a:p>
            <a:r>
              <a:rPr lang="en-US" dirty="0"/>
              <a:t>Mathematical operators </a:t>
            </a:r>
            <a:r>
              <a:rPr lang="en-US" b="1" dirty="0"/>
              <a:t>shall be </a:t>
            </a:r>
            <a:r>
              <a:rPr lang="en-US" dirty="0"/>
              <a:t>embedded in </a:t>
            </a:r>
            <a:r>
              <a:rPr lang="en-US" b="1" dirty="0"/>
              <a:t>whitespaces</a:t>
            </a:r>
            <a:r>
              <a:rPr lang="en-US" dirty="0"/>
              <a:t>. This rule does </a:t>
            </a:r>
            <a:r>
              <a:rPr lang="en-US" b="1" dirty="0"/>
              <a:t>not</a:t>
            </a:r>
            <a:r>
              <a:rPr lang="en-US" dirty="0"/>
              <a:t> apply to </a:t>
            </a:r>
            <a:r>
              <a:rPr lang="en-US" b="1" dirty="0"/>
              <a:t>brackets</a:t>
            </a:r>
            <a:r>
              <a:rPr lang="en-US" dirty="0"/>
              <a:t>.</a:t>
            </a:r>
          </a:p>
          <a:p>
            <a:pPr marL="0" indent="0">
              <a:buNone/>
            </a:pPr>
            <a:r>
              <a:rPr lang="en-US" dirty="0"/>
              <a:t>Example:</a:t>
            </a:r>
          </a:p>
          <a:p>
            <a:pPr marL="0" indent="0">
              <a:buNone/>
            </a:pPr>
            <a:r>
              <a:rPr lang="en-US" dirty="0"/>
              <a:t>result_u16 = (a_u8 * b_u8) + c_u16</a:t>
            </a:r>
            <a:r>
              <a:rPr lang="en-US" dirty="0" smtClean="0"/>
              <a:t>;</a:t>
            </a:r>
            <a:endParaRPr lang="en-US" dirty="0"/>
          </a:p>
          <a:p>
            <a:r>
              <a:rPr lang="en-US" dirty="0"/>
              <a:t>Only one variable definition per line, no comma separated definition.</a:t>
            </a:r>
          </a:p>
          <a:p>
            <a:pPr marL="0" indent="0">
              <a:buNone/>
            </a:pPr>
            <a:r>
              <a:rPr lang="en-US" dirty="0" smtClean="0"/>
              <a:t>Not:					</a:t>
            </a:r>
            <a:r>
              <a:rPr lang="en-US" dirty="0"/>
              <a:t>Allowed</a:t>
            </a:r>
            <a:r>
              <a:rPr lang="en-US" dirty="0" smtClean="0"/>
              <a:t>:	</a:t>
            </a:r>
          </a:p>
          <a:p>
            <a:pPr marL="0" indent="0">
              <a:buNone/>
            </a:pPr>
            <a:r>
              <a:rPr lang="en-US" dirty="0" smtClean="0"/>
              <a:t>uint16 </a:t>
            </a:r>
            <a:r>
              <a:rPr lang="en-US" dirty="0"/>
              <a:t>a_u16, c_u16</a:t>
            </a:r>
            <a:r>
              <a:rPr lang="en-US" dirty="0" smtClean="0"/>
              <a:t>;			uint16 </a:t>
            </a:r>
            <a:r>
              <a:rPr lang="en-US" dirty="0"/>
              <a:t>a_u16</a:t>
            </a:r>
            <a:r>
              <a:rPr lang="en-US" dirty="0" smtClean="0"/>
              <a:t>;</a:t>
            </a:r>
          </a:p>
          <a:p>
            <a:pPr marL="0" indent="0">
              <a:buNone/>
            </a:pPr>
            <a:r>
              <a:rPr lang="en-US" dirty="0"/>
              <a:t>	</a:t>
            </a:r>
            <a:r>
              <a:rPr lang="en-US" dirty="0" smtClean="0"/>
              <a:t>				</a:t>
            </a:r>
            <a:r>
              <a:rPr lang="en-US" dirty="0"/>
              <a:t>uint16 c_u16;</a:t>
            </a:r>
          </a:p>
          <a:p>
            <a:pPr marL="0" indent="0">
              <a:buNone/>
            </a:pPr>
            <a:endParaRPr lang="en-US" sz="1400" dirty="0" smtClean="0"/>
          </a:p>
        </p:txBody>
      </p:sp>
    </p:spTree>
    <p:custDataLst>
      <p:tags r:id="rId1"/>
    </p:custDataLst>
    <p:extLst>
      <p:ext uri="{BB962C8B-B14F-4D97-AF65-F5344CB8AC3E}">
        <p14:creationId xmlns:p14="http://schemas.microsoft.com/office/powerpoint/2010/main" val="2483223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COMBOINDEX" val="0"/>
  <p:tag name="FIELD.DPT.CONTENT" val="RBVH/EJV3"/>
  <p:tag name="FIELD.DPT.COMBOINDEX" val="0"/>
  <p:tag name="MIWBCLNT.HOMEURL" val="C:\Program Files (x86)\eForms\FB\portal_index.htm"/>
  <p:tag name="FIELDS.INITIALIZED" val="1"/>
  <p:tag name="CONFIG" val="BOSCH2"/>
  <p:tag name="CFG.VERSION" val="0"/>
  <p:tag name="CFG.LAYOUT" val="BOSCH2"/>
  <p:tag name="MAPNAME" val="Map1"/>
  <p:tag name="LICENSEKEY" val="46504b9e-b1c9-48ed-967f-a36de42ae84b"/>
  <p:tag name="MLI" val="1"/>
  <p:tag name="TITLEMASTERMASTERNAME" val="TitleSlide"/>
  <p:tag name="TITLEMASTERSHAPESETGROUPCLASSNAME" val="ShapeSetGroup1"/>
  <p:tag name="TITLEMASTERCOLORSETGROUPCLASSNAME" val="ColorSetGroup2"/>
  <p:tag name="TITLEMASTERFONTSETGROUPCLASSNAME" val="FontSetGroup1"/>
  <p:tag name="TITLEMASTERSTYLESETGROUPCLASSNAME" val="StyleSetGroup1"/>
  <p:tag name="CFG.CUSTOMERVERSION" val="9"/>
  <p:tag name="AGCN" val="0"/>
  <p:tag name="SLIDEMASTERMASTERNAME" val="Slide"/>
  <p:tag name="SLIDEMASTERSHAPESETGROUPCLASSNAME" val="ShapeSetGroup1"/>
  <p:tag name="SLIDEMASTERCOLORSETGROUPCLASSNAME" val="ColorSetGroup2"/>
  <p:tag name="SLIDEMASTERFONTSETGROUPCLASSNAME" val="FontSetGroup1"/>
  <p:tag name="SLIDEMASTERSTYLESETGROUPCLASSNAME" val="StyleSetGroup1"/>
  <p:tag name="LAYOUTLANGUAGE" val="1033"/>
  <p:tag name="ML_1" val="RBVH_Hc1"/>
  <p:tag name="ML_2" val="Bosch2.mcr"/>
  <p:tag name="ML_LAYOUT_RESOURCE" val="BOSCH2_16_9.mcr"/>
  <p:tag name="FIELD.DATE.VALUE" val="2018-05-28"/>
  <p:tag name="FIELD.CONF.SUFFIX.CONTENT" val="\n | "/>
  <p:tag name="FIELD.CONF.COMBOINDEX" val="0"/>
  <p:tag name="FIELD.REM_ABL.SUFFIX.CONTENT" val="&#10;\n"/>
  <p:tag name="FIELD.REM_ABL.COMBOINDEX" val="-2"/>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FIELD.BGROUP.SUFFIX.CONTENT" val=" | "/>
  <p:tag name="FIELD.BGROUP.COMBOINDEX" val="0"/>
  <p:tag name="FIELD.CHAPTER.VALUE" val="Header of section"/>
  <p:tag name="FIELD.REM_ANL.COMBOINDEX" val="0"/>
  <p:tag name="FIELD.DPT.SUFFIX.CONTENT" val=" | "/>
  <p:tag name="FIELD.DPT.VALUE" val="RBVH/EJV3 | "/>
  <p:tag name="FIELD.DATE.CONTENT" val="2018-05-28"/>
  <p:tag name="FIELD.DATE.COMBOINDEX" val="-2"/>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COMBOINDEX" val="0"/>
  <p:tag name="CFG.LAYOUTID" val="Bosch Layout 16:9 (new colored style)"/>
  <p:tag name="CFG.LAYOUTRES" val="BOSCH2_16_9"/>
  <p:tag name="SLIDEMASTERMODIFIED" val="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ymbol-Logotype-Supergraphic.png"/>
  <p:tag name="MLI" val="1"/>
  <p:tag name="SHAPECLASSNAME" val="ColorBarOnTitleSlides"/>
  <p:tag name="COLORS" val="-2;-2;-2;-2;-1;-2"/>
  <p:tag name="SHAPECLASSPROTECTIONTYPE" val=" 15"/>
</p:tagLst>
</file>

<file path=ppt/tags/tag10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0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0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03.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3;-2"/>
</p:tagLst>
</file>

<file path=ppt/tags/tag104.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0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06.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08.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09.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TitleOnTitleSlides"/>
  <p:tag name="COLORS" val="-2;-2;-2;-2;-1;-2"/>
  <p:tag name="SHAPECLASSPROTECTIONTYPE" val=" 3"/>
</p:tagLst>
</file>

<file path=ppt/tags/tag11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1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1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3;-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1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1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1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taticAgenda"/>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2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2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2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2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6.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2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2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2"/>
  <p:tag name="FONTSETGROUPCLASSNAME" val="FontSetGroup1"/>
  <p:tag name="SHAPECLASSNAME" val="FooterLine1OnSlides"/>
  <p:tag name="SHAPECLASSPROTECTIONTYPE" val="63"/>
</p:tagLst>
</file>

<file path=ppt/tags/tag13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3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3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3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3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3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2"/>
  <p:tag name="FONTSETGROUPCLASSNAME" val="FontSetGroup1"/>
  <p:tag name="SHAPECLASSNAME" val="FooterLine2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4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4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4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4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4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4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2"/>
  <p:tag name="FONTSETGROUPCLASSNAME" val="FontSetGroup1"/>
  <p:tag name="SHAPECLASSNAME" val="PageNumber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5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5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5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5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5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5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taticAgenda"/>
  <p:tag name="COLORSETGROUPCLASSNAME" val="ColorSetGroup2"/>
  <p:tag name="FONTSETGROUPCLASSNAME" val="FontSetGroup1"/>
  <p:tag name="SHAPECLASSNAME" val="Attachment"/>
  <p:tag name="SHAPECLASSPROTECTIONTYPE" val="3"/>
</p:tagLst>
</file>

<file path=ppt/tags/tag1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9.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2"/>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7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7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7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7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Primary;-1;-1;-2"/>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2"/>
  <p:tag name="FONTSETGROUPCLASSNAME" val="FontSetGroup1"/>
  <p:tag name="SHAPECLASSNAME" val="TitleOnAgenda"/>
  <p:tag name="SHAPECLASSPROTECTIONTYPE" val="9"/>
  <p:tag name="COLORS" val="-2;-2;-2;-2;-3;-2"/>
</p:tagLst>
</file>

<file path=ppt/tags/tag180.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1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18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18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18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18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18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1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1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2"/>
  <p:tag name="FONTSETGROUPCLASSNAME" val="FontSetGroup1"/>
  <p:tag name="SHAPECLASSNAME" val="BodyOnAgenda"/>
  <p:tag name="SHAPECLASSPROTECTIONTYPE" val="0"/>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19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19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19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19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196.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197.xml><?xml version="1.0" encoding="utf-8"?>
<p:tagLst xmlns:a="http://schemas.openxmlformats.org/drawingml/2006/main" xmlns:r="http://schemas.openxmlformats.org/officeDocument/2006/relationships" xmlns:p="http://schemas.openxmlformats.org/presentationml/2006/main">
  <p:tag name="FIELD.CHAPTER.CONTENT" val="Header of section"/>
  <p:tag name="FIELD.CHAPTER.VALUE" val="Header of section"/>
  <p:tag name="FIELD.DPT.CONTENT" val="RBVH/EJV3"/>
  <p:tag name="FIELD.DPT.VALUE" val="RBVH/EJV3 | "/>
  <p:tag name="FIELDS.INITIALIZED" val="1"/>
  <p:tag name="ML_1" val="RBVH_Hc1"/>
  <p:tag name="ML_2" val="Bosch2.mcr"/>
  <p:tag name="ML_LAYOUT_RESOURCE" val="BOSCH2_16_9.mcr"/>
  <p:tag name="SHAPESETGROUPCLASSNAME" val="ShapeSetGroup1"/>
  <p:tag name="SHAPESETCLASSNAME" val="Summary2"/>
  <p:tag name="COLORSETGROUPCLASSNAME" val="ColorSetGroup2"/>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19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2"/>
  <p:tag name="COLORSETGROUPCLASSNAME" val="ColorSetGroup2"/>
  <p:tag name="FONTSETGROUPCLASSNAME" val="FontSetGroup1"/>
  <p:tag name="SHAPECLASSNAME" val="FooterLine1OnSlides"/>
  <p:tag name="SHAPECLASSPROTECTIONTYPE" val="63"/>
</p:tagLst>
</file>

<file path=ppt/tags/tag1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2"/>
  <p:tag name="COLORSETGROUPCLASSNAME" val="ColorSetGroup2"/>
  <p:tag name="FONTSETGROUPCLASSNAME" val="FontSetGroup1"/>
  <p:tag name="SHAPECLASSNAME" val="FooterLine2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JV3"/>
  <p:tag name="FIELD.DPT.VALUE" val="RBVH/EJV3 | "/>
  <p:tag name="FIELD.DPT.COMBOINDEX" val="0"/>
  <p:tag name="FIELD.CHAPTER.CONTENT" val="Header of section"/>
  <p:tag name="FIELD.CHAPTER.VALUE" val="Header of section"/>
  <p:tag name="ML_LAYOUT_RESOURCE" val="BOSCH2_16_9.mcr"/>
</p:tagLst>
</file>

<file path=ppt/tags/tag2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2"/>
  <p:tag name="COLORSETGROUPCLASSNAME" val="ColorSetGroup2"/>
  <p:tag name="FONTSETGROUPCLASSNAME" val="FontSetGroup1"/>
  <p:tag name="SHAPECLASSNAME" val="PageNumberOnSlides"/>
  <p:tag name="SHAPECLASSPROTECTIONTYPE" val="63"/>
</p:tagLst>
</file>

<file path=ppt/tags/tag20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Summary2"/>
  <p:tag name="COLORSETGROUPCLASSNAME" val="ColorSetGroup2"/>
  <p:tag name="FONTSETGROUPCLASSNAME" val="FontSetGroup1"/>
  <p:tag name="SHAPECLASSNAME" val="Attachment"/>
  <p:tag name="SHAPECLASSPROTECTIONTYPE" val="3"/>
</p:tagLst>
</file>

<file path=ppt/tags/tag202.xml><?xml version="1.0" encoding="utf-8"?>
<p:tagLst xmlns:a="http://schemas.openxmlformats.org/drawingml/2006/main" xmlns:r="http://schemas.openxmlformats.org/officeDocument/2006/relationships" xmlns:p="http://schemas.openxmlformats.org/presentationml/2006/main">
  <p:tag name="FONT" val="Reg40"/>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Summary2"/>
  <p:tag name="COLORSETGROUPCLASSNAME" val="ColorSetGroup2"/>
  <p:tag name="FONTSETGROUPCLASSNAME" val="FontSetGroup1"/>
  <p:tag name="SHAPECLASSNAME" val="TextOnSummary2"/>
  <p:tag name="SHAPECLASSPROTECTIONTYPE" val="3"/>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 25"/>
  <p:tag name="COLORS" val="-2;-2;-2;-2;DarkBlue;-2"/>
</p:tagLst>
</file>

<file path=ppt/tags/tag22.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 val="-2;-2;-2;-2;-1;-2"/>
  <p:tag name="SHAPECLASSPROTECTIONTYPE" val=" 63"/>
</p:tagLst>
</file>

<file path=ppt/tags/tag2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FONTCOLOR" val="Black"/>
  <p:tag name="FONTCOLOR2" val="LightGray"/>
  <p:tag name="FONTCOLOR3" val="LightGray"/>
  <p:tag name="RUNS.FONT" val="3"/>
  <p:tag name="COLORS" val="-2;-2;-2;-2;LightGray;-2"/>
  <p:tag name="SHAPECLASSPROTECTIONTYPE" val=" 63"/>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 63"/>
</p:tagLst>
</file>

<file path=ppt/tags/tag2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COLORS" val="-2;-2;-2;-2;-1;-2"/>
  <p:tag name="SHAPECLASSPROTECTIONTYPE" val=" 3"/>
</p:tagLst>
</file>

<file path=ppt/tags/tag2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COLORS" val="-2;-2;-2;-2;-1;-2"/>
  <p:tag name="SHAPECLASSPROTECTIONTYPE" val=" 31"/>
</p:tagLst>
</file>

<file path=ppt/tags/tag2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FONTCOLOR" val="Primary"/>
  <p:tag name="FONTCOLOR2" val="Primary"/>
  <p:tag name="RUNS.FONT" val="2"/>
  <p:tag name="SHAPECLASSPROTECTIONTYPE" val=" 9"/>
  <p:tag name="COLORS" val="-2;-2;-2;-2;DarkBlue;-2"/>
</p:tagLst>
</file>

<file path=ppt/tags/tag2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Black;-1;-2;-2;-1;-2"/>
</p:tagLst>
</file>

<file path=ppt/tags/tag29.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JV3"/>
  <p:tag name="FIELD.DPT.VALUE" val="RBVH/EJV3 | "/>
  <p:tag name="FIELD.DPT.COMBOINDEX" val="0"/>
  <p:tag name="FIELD.CHAPTER.CONTENT" val="Header of section"/>
  <p:tag name="FIELD.CHAPTER.VALUE" val="Header of section"/>
  <p:tag name="ML_LAYOUT_RESOURCE" val="BOSCH2_16_9.mcr"/>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2"/>
  <p:tag name="FONTSETGROUPCLASSNAME" val="FontSetGroup1"/>
  <p:tag name="SHAPECLASSFILE" val="Bosch-Supergraphic-Bottom-16-9.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 25"/>
  <p:tag name="COLORS" val="-2;-2;-2;-2;DarkBlue;-2"/>
</p:tagLst>
</file>

<file path=ppt/tags/tag3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 val="-2;-2;-2;-2;-1;-2"/>
  <p:tag name="SHAPECLASSPROTECTIONTYPE" val=" 63"/>
</p:tagLst>
</file>

<file path=ppt/tags/tag3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FONTCOLOR" val="Black"/>
  <p:tag name="FONTCOLOR2" val="LightGray"/>
  <p:tag name="FONTCOLOR3" val="LightGray"/>
  <p:tag name="RUNS.FONT" val="3"/>
  <p:tag name="COLORS" val="-2;-2;-2;-2;LightGray;-2"/>
  <p:tag name="SHAPECLASSPROTECTIONTYPE" val=" 63"/>
</p:tagLst>
</file>

<file path=ppt/tags/tag3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 63"/>
</p:tagLst>
</file>

<file path=ppt/tags/tag3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COLORS" val="-2;-2;-2;-2;-1;-2"/>
  <p:tag name="SHAPECLASSPROTECTIONTYPE" val=" 3"/>
</p:tagLst>
</file>

<file path=ppt/tags/tag3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COLORS" val="-2;-2;-2;-2;-1;-2"/>
  <p:tag name="SHAPECLASSPROTECTIONTYPE" val=" 31"/>
</p:tagLst>
</file>

<file path=ppt/tags/tag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FONTCOLOR" val="Primary"/>
  <p:tag name="FONTCOLOR2" val="Primary"/>
  <p:tag name="RUNS.FONT" val="2"/>
  <p:tag name="SHAPECLASSPROTECTIONTYPE" val=" 9"/>
  <p:tag name="COLORS" val="-2;-2;-2;-2;DarkBlue;-2"/>
</p:tagLst>
</file>

<file path=ppt/tags/tag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Black;-1;-2;-2;-1;-2"/>
</p:tagLst>
</file>

<file path=ppt/tags/tag38.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2"/>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4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4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4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3;-2"/>
</p:tagLst>
</file>

<file path=ppt/tags/tag4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2"/>
  <p:tag name="FONTSETGROUPCLASSNAME" val="FontSetGroup1"/>
  <p:tag name="SHAPECLASSNAME" val="TitleOnTitleSlides"/>
  <p:tag name="SHAPECLASSPROTECTIONTYPE" val="3"/>
</p:tagLst>
</file>

<file path=ppt/tags/tag5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5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5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TitleSupergraphic1"/>
  <p:tag name="COLORSETGROUPCLASSNAME" val="ColorSetGroup2"/>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SUBTITLE 2_SHAPECLASSPROTECTIONTYPE" val="0"/>
  <p:tag name="TITLE 1_SHAPECLASSPROTECTIONTYPE" val="3"/>
  <p:tag name="PICTURE 5_SHAPECLASSPROTECTIONTYPE" val="15"/>
  <p:tag name="FIELD.CHAPTER.CONTENT" val="Header of section"/>
  <p:tag name="FIELD.CHAPTER.VALUE" val="Header of section"/>
  <p:tag name="FIELD.CHAPTER.COMBOINDEX" val="0"/>
  <p:tag name="FIELD.REM_ANL.COMBOINDEX" val="0"/>
  <p:tag name="FIELD.DPT.CONTENT" val="RBVH/EJV3"/>
  <p:tag name="FIELD.DPT.VALUE" val="RBVH/EJV3 | "/>
  <p:tag name="FIELD.DPT.COMBOINDEX" val="0"/>
  <p:tag name="ML_LAYOUT_RESOURCE" val="BOSCH2_16_9.mcr"/>
  <p:tag name="PICTURE 10_SHAPECLASSPROTECTIONTYPE" val="15"/>
  <p:tag name="PICTURE 11_SHAPECLASSPROTECTIONTYPE" val="15"/>
  <p:tag name="PICTURE 12_SHAPECLASSPROTECTIONTYPE" val="15"/>
</p:tagLst>
</file>

<file path=ppt/tags/tag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6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6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6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Supergraphic-P1-16-9.png"/>
  <p:tag name="MLI" val="1"/>
  <p:tag name="SHAPECLASSNAME" val="Supergraphic1"/>
  <p:tag name="COLORS" val="-2;-2;-2;-2;-1;-2"/>
  <p:tag name="ML_SENDTOBACK" val=" 1"/>
  <p:tag name="SHAPECLASSPROTECTIONTYPE" val=" 15"/>
</p:tagLst>
</file>

<file path=ppt/tags/tag7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7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7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7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7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7.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7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7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ETCLASSNAME" val="ColorSet1"/>
  <p:tag name="MLI" val="1"/>
  <p:tag name="SHAPESETGROUPCLASSNAME" val="ShapeSetGroup1"/>
  <p:tag name="SHAPESETCLASSNAME" val="TitleSupergraphic1"/>
  <p:tag name="COLORSETGROUPCLASSNAME" val="ColorSetGroup2"/>
  <p:tag name="FONTSETGROUPCLASSNAME" val="FontSetGroup1"/>
  <p:tag name="SHAPECLASSNAME" val="HiddenSubtitle"/>
  <p:tag name="SHAPECLASSPROTECTIONTYPE" val="0"/>
  <p:tag name="ML_SENDTOBACK" val=" 1"/>
  <p:tag name="COLORS" val="-2;-2;-2;-2;-1;-2"/>
</p:tagLst>
</file>

<file path=ppt/tags/tag8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8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ags/tag82.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SHAPECLASSPROTECTIONTYPE" val="3"/>
</p:tagLst>
</file>

<file path=ppt/tags/tag83.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SHAPECLASSPROTECTIONTYPE" val="31"/>
</p:tagLst>
</file>

<file path=ppt/tags/tag84.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SHAPECLASSPROTECTIONTYPE" val="9"/>
  <p:tag name="COLORS" val="-2;-2;-2;-2;DarkBlue;-2"/>
</p:tagLst>
</file>

<file path=ppt/tags/tag8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2;-2;-2;-2;-1;-2"/>
</p:tagLst>
</file>

<file path=ppt/tags/tag86.xml><?xml version="1.0" encoding="utf-8"?>
<p:tagLst xmlns:a="http://schemas.openxmlformats.org/drawingml/2006/main" xmlns:r="http://schemas.openxmlformats.org/officeDocument/2006/relationships" xmlns:p="http://schemas.openxmlformats.org/presentationml/2006/main">
  <p:tag name="ML_1" val="RBVH_Hc1"/>
  <p:tag name="ML_2" val="Bosch2.mcr"/>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FIELD.CHAPTER.COMBOINDEX" val="0"/>
  <p:tag name="FIELD.REM_ANL.COMBOINDEX" val="0"/>
  <p:tag name="FIELD.DPT.CONTENT" val="RBVH/EJV3"/>
  <p:tag name="FIELD.DPT.VALUE" val="RBVH/EJV3 | "/>
  <p:tag name="FIELD.DPT.COMBOINDEX" val="0"/>
  <p:tag name="FIELD.CHAPTER.CONTENT" val="Header of section"/>
  <p:tag name="FIELD.CHAPTER.VALUE" val="Header of section"/>
  <p:tag name="ML_LAYOUT_RESOURCE" val="BOSCH2_16_9.mcr"/>
</p:tagLst>
</file>

<file path=ppt/tags/tag8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 25"/>
  <p:tag name="COLORS" val="-2;-2;-2;-2;DarkBlue;-2"/>
</p:tagLst>
</file>

<file path=ppt/tags/tag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FONT" val="Bold6"/>
  <p:tag name="FONT2" val="Reg6"/>
  <p:tag name="FONT3" val="Reg6"/>
  <p:tag name="FONTCOLOR" val="Red"/>
  <p:tag name="FONTCOLOR2" val="Black"/>
  <p:tag name="FONTCOLOR3" val="Black"/>
  <p:tag name="FONTCOLOR4" val="Black"/>
  <p:tag name="RUNS.FONT" val="4"/>
  <p:tag name="COLORS" val="-2;-2;-2;-2;-1;-2"/>
  <p:tag name="SHAPECLASSPROTECTIONTYPE" val=" 63"/>
</p:tagLst>
</file>

<file path=ppt/tags/tag8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FONTCOLOR" val="Black"/>
  <p:tag name="FONTCOLOR2" val="LightGray"/>
  <p:tag name="FONTCOLOR3" val="LightGray"/>
  <p:tag name="RUNS.FONT" val="3"/>
  <p:tag name="COLORS" val="-2;-2;-2;-2;LightGray;-2"/>
  <p:tag name="SHAPECLASSPROTECTIONTYPE" val=" 63"/>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SHAPESETGROUPCLASSNAME" val="ShapeSetGroup1"/>
  <p:tag name="SHAPESETCLASSNAME" val="TitleSupergraphic1"/>
  <p:tag name="COLORSETGROUPCLASSNAME" val="ColorSetGroup2"/>
  <p:tag name="FONTSETGROUPCLASSNAME" val="FontSetGroup1"/>
  <p:tag name="SHAPECLASSFILE" val="BoschLogo2016.emf"/>
  <p:tag name="MLI" val="1"/>
  <p:tag name="SHAPECLASSNAME" val="LogoOnSlides"/>
  <p:tag name="COLORS" val="-2;-2;-2;-2;-1;-2"/>
  <p:tag name="SHAPECLASSPROTECTIONTYPE" val=" 15"/>
</p:tagLst>
</file>

<file path=ppt/tags/tag9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 63"/>
</p:tagLst>
</file>

<file path=ppt/tags/tag91.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2"/>
  <p:tag name="FONTSETGROUPCLASSNAME" val="FontSetGroup1"/>
  <p:tag name="SHAPECLASSNAME" val="Attachment"/>
  <p:tag name="COLORS" val="-2;-2;-2;-2;-1;-2"/>
  <p:tag name="SHAPECLASSPROTECTIONTYPE" val=" 3"/>
</p:tagLst>
</file>

<file path=ppt/tags/tag92.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ETCLASSNAME" val="ColorSet1"/>
  <p:tag name="MLI" val="1"/>
  <p:tag name="SHAPESETGROUPCLASSNAME" val="ShapeSetGroup1"/>
  <p:tag name="SHAPESETCLASSNAME" val="Object"/>
  <p:tag name="COLORSETGROUPCLASSNAME" val="ColorSetGroup2"/>
  <p:tag name="FONTSETGROUPCLASSNAME" val="FontSetGroup1"/>
  <p:tag name="SHAPECLASSNAME" val="tNavbar"/>
  <p:tag name="COLORS" val="-2;-2;-2;-2;-1;-2"/>
  <p:tag name="SHAPECLASSPROTECTIONTYPE" val=" 31"/>
</p:tagLst>
</file>

<file path=ppt/tags/tag9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2"/>
  <p:tag name="MLI" val="1"/>
  <p:tag name="SHAPESETGROUPCLASSNAME" val="ShapeSetGroup1"/>
  <p:tag name="SHAPESETCLASSNAME" val="Object"/>
  <p:tag name="COLORSETGROUPCLASSNAME" val="ColorSetGroup2"/>
  <p:tag name="FONTSETGROUPCLASSNAME" val="FontSetGroup1"/>
  <p:tag name="SHAPECLASSNAME" val="TitleOnSlides"/>
  <p:tag name="FONTCOLOR" val="Primary"/>
  <p:tag name="FONTCOLOR2" val="Primary"/>
  <p:tag name="RUNS.FONT" val="2"/>
  <p:tag name="SHAPECLASSPROTECTIONTYPE" val=" 9"/>
  <p:tag name="COLORS" val="-2;-2;-2;-2;DarkBlue;-2"/>
</p:tagLst>
</file>

<file path=ppt/tags/tag9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2"/>
  <p:tag name="FONTSETGROUPCLASSNAME" val="FontSetGroup1"/>
  <p:tag name="SHAPECLASSNAME" val="ObjectFull"/>
  <p:tag name="SHAPECLASSPROTECTIONTYPE" val="0"/>
  <p:tag name="COLORS" val="Black;-1;-2;-2;-1;-2"/>
</p:tagLst>
</file>

<file path=ppt/tags/tag95.xml><?xml version="1.0" encoding="utf-8"?>
<p:tagLst xmlns:a="http://schemas.openxmlformats.org/drawingml/2006/main" xmlns:r="http://schemas.openxmlformats.org/officeDocument/2006/relationships" xmlns:p="http://schemas.openxmlformats.org/presentationml/2006/main">
  <p:tag name="ML_1" val="RBVH_Hc1"/>
  <p:tag name="ML_2" val="Bosch2.mcr"/>
  <p:tag name="ML_LAYOUT_RESOURCE" val="BOSCH2_16_9.mcr"/>
  <p:tag name="FIELD.CHAPTER.CONTENT" val="Header of section"/>
  <p:tag name="FIELD.CHAPTER.VALUE" val="Header of section"/>
  <p:tag name="FIELD.DPT.CONTENT" val="RBVH/EJV3"/>
  <p:tag name="FIELD.DPT.VALUE" val="RBVH/EJV3 | "/>
  <p:tag name="FIELDS.INITIALIZED" val="1"/>
  <p:tag name="SHAPESETGROUPCLASSNAME" val="ShapeSetGroup1"/>
  <p:tag name="SHAPESETCLASSNAME" val="Object"/>
  <p:tag name="COLORSETGROUPCLASSNAME" val="ColorSetGroup2"/>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 name="CONTENT PLACEHOLDER 10_SHAPECLASSPROTECTIONTYPE" val="0"/>
</p:tagLst>
</file>

<file path=ppt/tags/tag9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2"/>
  <p:tag name="FONTSETGROUPCLASSNAME" val="FontSetGroup1"/>
  <p:tag name="SHAPECLASSNAME" val="Chapterbox"/>
  <p:tag name="SHAPECLASSPROTECTIONTYPE" val="25"/>
  <p:tag name="COLORS" val="-2;-2;-2;-2;DarkBlue;-2"/>
</p:tagLst>
</file>

<file path=ppt/tags/tag9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2"/>
  <p:tag name="FONTSETGROUPCLASSNAME" val="FontSetGroup1"/>
  <p:tag name="SHAPECLASSNAME" val="FooterLine1OnSlides"/>
  <p:tag name="SHAPECLASSPROTECTIONTYPE" val="63"/>
</p:tagLst>
</file>

<file path=ppt/tags/tag9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2"/>
  <p:tag name="FONTSETGROUPCLASSNAME" val="FontSetGroup1"/>
  <p:tag name="SHAPECLASSNAME" val="FooterLine2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2"/>
  <p:tag name="FONTSETGROUPCLASSNAME" val="FontSetGroup1"/>
  <p:tag name="SHAPECLASSNAME" val="PageNumberOnSlides"/>
  <p:tag name="SHAPECLASSPROTECTIONTYPE" val="63"/>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1869</Words>
  <Application>Microsoft Office PowerPoint</Application>
  <PresentationFormat>Custom</PresentationFormat>
  <Paragraphs>214</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Bosch Office Sans</vt:lpstr>
      <vt:lpstr>Calibri</vt:lpstr>
      <vt:lpstr>Wingdings 3</vt:lpstr>
      <vt:lpstr>Bosch</vt:lpstr>
      <vt:lpstr>DGS General Coding Guideline</vt:lpstr>
      <vt:lpstr>Agenda 5.1 Style Guide   </vt:lpstr>
      <vt:lpstr>5.1.1 Standard File Header Information</vt:lpstr>
      <vt:lpstr>5.1.1 Standard File Header Information</vt:lpstr>
      <vt:lpstr>5.1.1 Standard File Header Information</vt:lpstr>
      <vt:lpstr>5.1.1 Standard File Header Information</vt:lpstr>
      <vt:lpstr>5.1.1 Standard File Header Information</vt:lpstr>
      <vt:lpstr>5.1.2 General style guide rules</vt:lpstr>
      <vt:lpstr>5.1.2 General style guide rules</vt:lpstr>
      <vt:lpstr>5 General C−Coding Rules</vt:lpstr>
      <vt:lpstr>5.1.3 Comments in (C−) source code</vt:lpstr>
      <vt:lpstr>5.1.3 Comments in (C−) source code</vt:lpstr>
      <vt:lpstr>5.1.3 Comments in (C−) source code</vt:lpstr>
      <vt:lpstr>5.1.3 Comments in (C−) source code</vt:lpstr>
      <vt:lpstr>5.1.3 Comments in (C−) source code</vt:lpstr>
      <vt:lpstr>5.1.4 Block layout</vt:lpstr>
      <vt:lpstr>5.1.4 Block layout</vt:lpstr>
      <vt:lpstr>5.1.4 Block layout</vt:lpstr>
      <vt:lpstr>5.1.4 Block layout</vt:lpstr>
      <vt:lpstr>PowerPoint Presentation</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C−Coding Rules</dc:title>
  <dc:creator>NguyenTrong Nhan (RBVH/EJV3)</dc:creator>
  <cp:lastModifiedBy>NguyenTrong Nhan (RBVH/EJV3)</cp:lastModifiedBy>
  <cp:revision>34</cp:revision>
  <dcterms:created xsi:type="dcterms:W3CDTF">2018-05-28T03:00:11Z</dcterms:created>
  <dcterms:modified xsi:type="dcterms:W3CDTF">2018-06-04T03:25:41Z</dcterms:modified>
</cp:coreProperties>
</file>