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3.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6.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7.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8.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9.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10.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8" r:id="rId2"/>
    <p:sldId id="258" r:id="rId3"/>
    <p:sldId id="304" r:id="rId4"/>
    <p:sldId id="277" r:id="rId5"/>
    <p:sldId id="259" r:id="rId6"/>
    <p:sldId id="276" r:id="rId7"/>
    <p:sldId id="262" r:id="rId8"/>
    <p:sldId id="29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5" r:id="rId25"/>
    <p:sldId id="294" r:id="rId26"/>
    <p:sldId id="293" r:id="rId27"/>
    <p:sldId id="296" r:id="rId28"/>
    <p:sldId id="298" r:id="rId29"/>
    <p:sldId id="301" r:id="rId30"/>
    <p:sldId id="302" r:id="rId31"/>
    <p:sldId id="303" r:id="rId32"/>
    <p:sldId id="305" r:id="rId33"/>
    <p:sldId id="300" r:id="rId34"/>
  </p:sldIdLst>
  <p:sldSz cx="10969625" cy="6170613"/>
  <p:notesSz cx="6858000" cy="9144000"/>
  <p:custDataLst>
    <p:tags r:id="rId36"/>
  </p:custDataLst>
  <p:defaultTextStyle>
    <a:defPPr>
      <a:defRPr lang="de-DE"/>
    </a:defPPr>
    <a:lvl1pPr algn="l" rtl="0" fontAlgn="base">
      <a:spcBef>
        <a:spcPct val="0"/>
      </a:spcBef>
      <a:spcAft>
        <a:spcPct val="0"/>
      </a:spcAft>
      <a:buFontTx/>
      <a:buNone/>
      <a:defRPr lang="en-GB"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62" y="322"/>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A28AA-89DA-4097-ADB9-BF203D64D378}" type="datetimeFigureOut">
              <a:rPr lang="en-GB" smtClean="0"/>
              <a:t>28/06/2018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F7717-C047-4093-B6AF-B03BA57339EC}" type="slidenum">
              <a:rPr lang="en-GB" smtClean="0"/>
              <a:t>‹#›</a:t>
            </a:fld>
            <a:endParaRPr lang="en-GB" dirty="0"/>
          </a:p>
        </p:txBody>
      </p:sp>
    </p:spTree>
    <p:extLst>
      <p:ext uri="{BB962C8B-B14F-4D97-AF65-F5344CB8AC3E}">
        <p14:creationId xmlns:p14="http://schemas.microsoft.com/office/powerpoint/2010/main" val="59393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Việc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data type </a:t>
            </a:r>
            <a:r>
              <a:rPr lang="en-US" sz="1200" b="0" i="0" u="none" strike="noStrike" kern="1200" baseline="0" dirty="0" err="1" smtClean="0">
                <a:solidFill>
                  <a:schemeClr val="tx1"/>
                </a:solidFill>
                <a:latin typeface="+mn-lt"/>
                <a:ea typeface="+mn-ea"/>
                <a:cs typeface="+mn-cs"/>
              </a:rPr>
              <a:t>thì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hoàn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toàn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giống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C standard . </a:t>
            </a:r>
            <a:r>
              <a:rPr lang="en-US" sz="1200" b="0" i="0" u="none" strike="noStrike" kern="1200" baseline="0" dirty="0" err="1" smtClean="0">
                <a:solidFill>
                  <a:schemeClr val="tx1"/>
                </a:solidFill>
                <a:latin typeface="+mn-lt"/>
                <a:ea typeface="+mn-ea"/>
                <a:cs typeface="+mn-cs"/>
              </a:rPr>
              <a:t>Riêng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đối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với</a:t>
            </a:r>
            <a:r>
              <a:rPr lang="en-US" sz="1200" b="0" i="0" u="none" strike="noStrike" kern="1200" baseline="0" dirty="0" smtClean="0">
                <a:solidFill>
                  <a:schemeClr val="tx1"/>
                </a:solidFill>
                <a:latin typeface="+mn-lt"/>
                <a:ea typeface="+mn-ea"/>
                <a:cs typeface="+mn-cs"/>
              </a:rPr>
              <a:t> data types </a:t>
            </a:r>
            <a:r>
              <a:rPr lang="en-US" sz="1200" b="0" i="0" u="none" strike="noStrike" kern="1200" baseline="0" dirty="0" err="1" smtClean="0">
                <a:solidFill>
                  <a:schemeClr val="tx1"/>
                </a:solidFill>
                <a:latin typeface="+mn-lt"/>
                <a:ea typeface="+mn-ea"/>
                <a:cs typeface="+mn-cs"/>
              </a:rPr>
              <a:t>kiểu</a:t>
            </a:r>
            <a:r>
              <a:rPr lang="en-US" sz="1200" b="0" i="0" u="none" strike="noStrike" kern="1200" baseline="0" dirty="0" smtClean="0">
                <a:solidFill>
                  <a:schemeClr val="tx1"/>
                </a:solidFill>
                <a:latin typeface="+mn-lt"/>
                <a:ea typeface="+mn-ea"/>
                <a:cs typeface="+mn-cs"/>
              </a:rPr>
              <a:t> bit </a:t>
            </a:r>
            <a:r>
              <a:rPr lang="en-US" sz="1200" b="0" i="0" u="none" strike="noStrike" kern="1200" baseline="0" dirty="0" err="1" smtClean="0">
                <a:solidFill>
                  <a:schemeClr val="tx1"/>
                </a:solidFill>
                <a:latin typeface="+mn-lt"/>
                <a:ea typeface="+mn-ea"/>
                <a:cs typeface="+mn-cs"/>
              </a:rPr>
              <a:t>và</a:t>
            </a:r>
            <a:r>
              <a:rPr lang="en-US" sz="1200" b="0" i="0" u="none" strike="noStrike" kern="1200" baseline="0" dirty="0" smtClean="0">
                <a:solidFill>
                  <a:schemeClr val="tx1"/>
                </a:solidFill>
                <a:latin typeface="+mn-lt"/>
                <a:ea typeface="+mn-ea"/>
                <a:cs typeface="+mn-cs"/>
              </a:rPr>
              <a:t> simple model </a:t>
            </a:r>
            <a:r>
              <a:rPr lang="en-US" sz="1200" b="0" i="0" u="none" strike="noStrike" kern="1200" baseline="0" dirty="0" err="1" smtClean="0">
                <a:solidFill>
                  <a:schemeClr val="tx1"/>
                </a:solidFill>
                <a:latin typeface="+mn-lt"/>
                <a:ea typeface="+mn-ea"/>
                <a:cs typeface="+mn-cs"/>
              </a:rPr>
              <a:t>thì</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đc</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sử</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dụng</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theo</a:t>
            </a:r>
            <a:r>
              <a:rPr lang="en-US" sz="1200" b="0" i="0" u="none" strike="noStrike" kern="1200" baseline="0" dirty="0" smtClean="0">
                <a:solidFill>
                  <a:schemeClr val="tx1"/>
                </a:solidFill>
                <a:latin typeface="+mn-lt"/>
                <a:ea typeface="+mn-ea"/>
                <a:cs typeface="+mn-cs"/>
              </a:rPr>
              <a:t> qui </a:t>
            </a:r>
            <a:r>
              <a:rPr lang="en-US" sz="1200" b="0" i="0" u="none" strike="noStrike" kern="1200" baseline="0" dirty="0" err="1" smtClean="0">
                <a:solidFill>
                  <a:schemeClr val="tx1"/>
                </a:solidFill>
                <a:latin typeface="+mn-lt"/>
                <a:ea typeface="+mn-ea"/>
                <a:cs typeface="+mn-cs"/>
              </a:rPr>
              <a:t>ước</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A5B59A9-7786-4461-AD41-C9D8BC606B39}" type="slidenum">
              <a:rPr lang="en-US" smtClean="0"/>
              <a:t>10</a:t>
            </a:fld>
            <a:endParaRPr lang="en-US"/>
          </a:p>
        </p:txBody>
      </p:sp>
    </p:spTree>
    <p:extLst>
      <p:ext uri="{BB962C8B-B14F-4D97-AF65-F5344CB8AC3E}">
        <p14:creationId xmlns:p14="http://schemas.microsoft.com/office/powerpoint/2010/main" val="72080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muốn</a:t>
            </a:r>
            <a:r>
              <a:rPr lang="en-US" baseline="0" dirty="0" smtClean="0"/>
              <a:t> define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r>
              <a:rPr lang="en-US" baseline="0" dirty="0" smtClean="0"/>
              <a:t> </a:t>
            </a:r>
            <a:r>
              <a:rPr lang="en-US" baseline="0" dirty="0" err="1" smtClean="0"/>
              <a:t>thì</a:t>
            </a:r>
            <a:r>
              <a:rPr lang="en-US" baseline="0" dirty="0" smtClean="0"/>
              <a:t> </a:t>
            </a:r>
            <a:r>
              <a:rPr lang="en-US" baseline="0" dirty="0" err="1" smtClean="0"/>
              <a:t>nên</a:t>
            </a:r>
            <a:r>
              <a:rPr lang="en-US" baseline="0" dirty="0" smtClean="0"/>
              <a:t> follow rule </a:t>
            </a:r>
          </a:p>
          <a:p>
            <a:endParaRPr lang="en-US" dirty="0" smtClean="0"/>
          </a:p>
          <a:p>
            <a:r>
              <a:rPr lang="en-US" dirty="0" err="1" smtClean="0"/>
              <a:t>Tạo</a:t>
            </a:r>
            <a:r>
              <a:rPr lang="en-US" dirty="0" smtClean="0"/>
              <a:t> 1 </a:t>
            </a:r>
            <a:r>
              <a:rPr lang="en-US" dirty="0" err="1" smtClean="0"/>
              <a:t>tên</a:t>
            </a:r>
            <a:r>
              <a:rPr lang="en-US" baseline="0" dirty="0" smtClean="0"/>
              <a:t> </a:t>
            </a:r>
            <a:r>
              <a:rPr lang="en-US" baseline="0" dirty="0" err="1" smtClean="0"/>
              <a:t>mới</a:t>
            </a:r>
            <a:r>
              <a:rPr lang="en-US" baseline="0" dirty="0" smtClean="0"/>
              <a:t> </a:t>
            </a:r>
            <a:r>
              <a:rPr lang="en-US" baseline="0" dirty="0" err="1" smtClean="0"/>
              <a:t>mà</a:t>
            </a:r>
            <a:r>
              <a:rPr lang="en-US" baseline="0" dirty="0" smtClean="0"/>
              <a:t> </a:t>
            </a:r>
            <a:r>
              <a:rPr lang="en-US" dirty="0" err="1" smtClean="0"/>
              <a:t>Khi</a:t>
            </a:r>
            <a:r>
              <a:rPr lang="en-US" dirty="0" smtClean="0"/>
              <a:t> </a:t>
            </a:r>
            <a:r>
              <a:rPr lang="en-US" dirty="0" err="1" smtClean="0"/>
              <a:t>đó</a:t>
            </a:r>
            <a:r>
              <a:rPr lang="en-US" baseline="0" dirty="0" smtClean="0"/>
              <a:t>  standard types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thì</a:t>
            </a:r>
            <a:r>
              <a:rPr lang="en-US" baseline="0" dirty="0" smtClean="0"/>
              <a:t> </a:t>
            </a:r>
            <a:r>
              <a:rPr lang="en-US" baseline="0" dirty="0" err="1" smtClean="0"/>
              <a:t>ko</a:t>
            </a:r>
            <a:r>
              <a:rPr lang="en-US" baseline="0" dirty="0" smtClean="0"/>
              <a:t> </a:t>
            </a:r>
            <a:r>
              <a:rPr lang="en-US" baseline="0" dirty="0" err="1" smtClean="0"/>
              <a:t>đc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endParaRPr lang="en-US" baseline="0" dirty="0" smtClean="0"/>
          </a:p>
          <a:p>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khi</a:t>
            </a:r>
            <a:r>
              <a:rPr lang="en-US" baseline="0" dirty="0" smtClean="0"/>
              <a:t> build </a:t>
            </a:r>
            <a:r>
              <a:rPr lang="en-US" baseline="0" dirty="0" err="1" smtClean="0"/>
              <a:t>trong</a:t>
            </a:r>
            <a:r>
              <a:rPr lang="en-US" baseline="0" dirty="0" smtClean="0"/>
              <a:t> </a:t>
            </a:r>
            <a:r>
              <a:rPr lang="en-US" baseline="0" dirty="0" err="1" smtClean="0"/>
              <a:t>các</a:t>
            </a:r>
            <a:r>
              <a:rPr lang="en-US" baseline="0" dirty="0" smtClean="0"/>
              <a:t> compiler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thì</a:t>
            </a:r>
            <a:r>
              <a:rPr lang="en-US" baseline="0" dirty="0" smtClean="0"/>
              <a:t> bit field </a:t>
            </a:r>
            <a:r>
              <a:rPr lang="en-US" baseline="0" dirty="0" err="1" smtClean="0"/>
              <a:t>ko</a:t>
            </a:r>
            <a:r>
              <a:rPr lang="en-US" baseline="0" dirty="0" smtClean="0"/>
              <a:t> </a:t>
            </a:r>
            <a:r>
              <a:rPr lang="en-US" baseline="0" dirty="0" err="1" smtClean="0"/>
              <a:t>đc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p>
          <a:p>
            <a:endParaRPr lang="en-US" baseline="0" dirty="0" smtClean="0"/>
          </a:p>
          <a:p>
            <a:r>
              <a:rPr lang="en-US" baseline="0" dirty="0" smtClean="0"/>
              <a:t>Unions </a:t>
            </a:r>
            <a:r>
              <a:rPr lang="en-US" baseline="0" dirty="0" err="1" smtClean="0"/>
              <a:t>cũng</a:t>
            </a:r>
            <a:r>
              <a:rPr lang="en-US" baseline="0" dirty="0" smtClean="0"/>
              <a:t> </a:t>
            </a:r>
            <a:r>
              <a:rPr lang="en-US" baseline="0" dirty="0" err="1" smtClean="0"/>
              <a:t>thế</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19</a:t>
            </a:fld>
            <a:endParaRPr lang="en-US"/>
          </a:p>
        </p:txBody>
      </p:sp>
    </p:spTree>
    <p:extLst>
      <p:ext uri="{BB962C8B-B14F-4D97-AF65-F5344CB8AC3E}">
        <p14:creationId xmlns:p14="http://schemas.microsoft.com/office/powerpoint/2010/main" val="82025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điểm</a:t>
            </a:r>
            <a:r>
              <a:rPr lang="en-US" baseline="0" dirty="0" smtClean="0"/>
              <a:t> </a:t>
            </a:r>
            <a:r>
              <a:rPr lang="en-US" baseline="0" dirty="0" err="1" smtClean="0"/>
              <a:t>lưu</a:t>
            </a:r>
            <a:r>
              <a:rPr lang="en-US" baseline="0" dirty="0" smtClean="0"/>
              <a:t> ý</a:t>
            </a:r>
          </a:p>
          <a:p>
            <a:r>
              <a:rPr lang="en-US" baseline="0" dirty="0" smtClean="0"/>
              <a:t>- </a:t>
            </a:r>
            <a:r>
              <a:rPr lang="en-US" baseline="0" dirty="0" err="1" smtClean="0"/>
              <a:t>những</a:t>
            </a:r>
            <a:r>
              <a:rPr lang="en-US" baseline="0" dirty="0" smtClean="0"/>
              <a:t> base type </a:t>
            </a:r>
            <a:r>
              <a:rPr lang="en-US" baseline="0" dirty="0" err="1" smtClean="0"/>
              <a:t>dạng</a:t>
            </a:r>
            <a:r>
              <a:rPr lang="en-US" baseline="0" dirty="0" smtClean="0"/>
              <a:t>  bool </a:t>
            </a:r>
            <a:r>
              <a:rPr lang="en-US" baseline="0" dirty="0" err="1" smtClean="0"/>
              <a:t>và</a:t>
            </a:r>
            <a:r>
              <a:rPr lang="en-US" baseline="0" dirty="0" smtClean="0"/>
              <a:t> Boolean </a:t>
            </a:r>
            <a:r>
              <a:rPr lang="en-US" baseline="0" dirty="0" err="1" smtClean="0"/>
              <a:t>thì</a:t>
            </a:r>
            <a:r>
              <a:rPr lang="en-US" baseline="0" dirty="0" smtClean="0"/>
              <a:t> </a:t>
            </a:r>
            <a:r>
              <a:rPr lang="en-US" baseline="0" dirty="0" err="1" smtClean="0"/>
              <a:t>nên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dưới</a:t>
            </a:r>
            <a:r>
              <a:rPr lang="en-US" baseline="0" dirty="0" smtClean="0"/>
              <a:t> </a:t>
            </a:r>
            <a:r>
              <a:rPr lang="en-US" baseline="0" dirty="0" err="1" smtClean="0"/>
              <a:t>thể</a:t>
            </a:r>
            <a:r>
              <a:rPr lang="en-US" baseline="0" dirty="0" smtClean="0"/>
              <a:t> </a:t>
            </a:r>
            <a:r>
              <a:rPr lang="en-US" baseline="0" dirty="0" err="1" smtClean="0"/>
              <a:t>loại</a:t>
            </a:r>
            <a:r>
              <a:rPr lang="en-US" baseline="0" dirty="0" smtClean="0"/>
              <a:t> BIT,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khác</a:t>
            </a:r>
            <a:r>
              <a:rPr lang="en-US" baseline="0" dirty="0" smtClean="0"/>
              <a:t> </a:t>
            </a:r>
            <a:r>
              <a:rPr lang="en-US" baseline="0" dirty="0" err="1" smtClean="0"/>
              <a:t>thì</a:t>
            </a:r>
            <a:r>
              <a:rPr lang="en-US" baseline="0" dirty="0" smtClean="0"/>
              <a:t> </a:t>
            </a:r>
            <a:r>
              <a:rPr lang="en-US" baseline="0" dirty="0" err="1" smtClean="0"/>
              <a:t>ko</a:t>
            </a:r>
            <a:r>
              <a:rPr lang="en-US" baseline="0" dirty="0" smtClean="0"/>
              <a:t> </a:t>
            </a:r>
            <a:r>
              <a:rPr lang="en-US" baseline="0" dirty="0" err="1" smtClean="0"/>
              <a:t>sử</a:t>
            </a:r>
            <a:r>
              <a:rPr lang="en-US" baseline="0" dirty="0" smtClean="0"/>
              <a:t> </a:t>
            </a:r>
            <a:r>
              <a:rPr lang="en-US" baseline="0" dirty="0" err="1" smtClean="0"/>
              <a:t>dụng</a:t>
            </a:r>
            <a:endParaRPr lang="en-US" baseline="0" dirty="0" smtClean="0"/>
          </a:p>
          <a:p>
            <a:r>
              <a:rPr lang="en-US" baseline="0" dirty="0" smtClean="0"/>
              <a:t>-</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manual code </a:t>
            </a:r>
            <a:r>
              <a:rPr lang="en-US" baseline="0" dirty="0" err="1" smtClean="0"/>
              <a:t>và</a:t>
            </a:r>
            <a:r>
              <a:rPr lang="en-US" baseline="0" dirty="0" smtClean="0"/>
              <a:t> </a:t>
            </a:r>
            <a:r>
              <a:rPr lang="en-US" baseline="0" dirty="0" err="1" smtClean="0"/>
              <a:t>ascet</a:t>
            </a:r>
            <a:r>
              <a:rPr lang="en-US" baseline="0" dirty="0" smtClean="0"/>
              <a:t> </a:t>
            </a:r>
            <a:r>
              <a:rPr lang="en-US" baseline="0" dirty="0" err="1" smtClean="0"/>
              <a:t>thì</a:t>
            </a:r>
            <a:r>
              <a:rPr lang="en-US" baseline="0" dirty="0" smtClean="0"/>
              <a:t> </a:t>
            </a:r>
            <a:r>
              <a:rPr lang="en-US" baseline="0" dirty="0" err="1" smtClean="0"/>
              <a:t>mình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reference mode</a:t>
            </a:r>
          </a:p>
          <a:p>
            <a:r>
              <a:rPr lang="en-US" baseline="0" dirty="0" smtClean="0"/>
              <a:t>-</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biến</a:t>
            </a:r>
            <a:r>
              <a:rPr lang="en-US" baseline="0" dirty="0" smtClean="0"/>
              <a:t> ở </a:t>
            </a:r>
            <a:r>
              <a:rPr lang="en-US" baseline="0" dirty="0" err="1" smtClean="0"/>
              <a:t>thể</a:t>
            </a:r>
            <a:r>
              <a:rPr lang="en-US" baseline="0" dirty="0" smtClean="0"/>
              <a:t> </a:t>
            </a:r>
            <a:r>
              <a:rPr lang="en-US" baseline="0" dirty="0" err="1" smtClean="0"/>
              <a:t>loại</a:t>
            </a:r>
            <a:r>
              <a:rPr lang="en-US" baseline="0" dirty="0" smtClean="0"/>
              <a:t> Value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dirty="0" smtClean="0">
                <a:latin typeface="BoschSans-Regular"/>
              </a:rPr>
              <a:t>uint8/16/32, sint8/16/32, real32, float32</a:t>
            </a:r>
          </a:p>
          <a:p>
            <a:r>
              <a:rPr lang="en-US" baseline="0" dirty="0" smtClean="0">
                <a:latin typeface="BoschSans-Regular"/>
              </a:rPr>
              <a:t>- </a:t>
            </a:r>
            <a:r>
              <a:rPr lang="en-US" baseline="0" dirty="0" err="1" smtClean="0">
                <a:latin typeface="BoschSans-Regular"/>
              </a:rPr>
              <a:t>Trong</a:t>
            </a:r>
            <a:r>
              <a:rPr lang="en-US" baseline="0" dirty="0" smtClean="0">
                <a:latin typeface="BoschSans-Regular"/>
              </a:rPr>
              <a:t> code C </a:t>
            </a:r>
            <a:r>
              <a:rPr lang="en-US" baseline="0" dirty="0" err="1" smtClean="0">
                <a:latin typeface="BoschSans-Regular"/>
              </a:rPr>
              <a:t>để</a:t>
            </a:r>
            <a:r>
              <a:rPr lang="en-US" baseline="0" dirty="0" smtClean="0">
                <a:latin typeface="BoschSans-Regular"/>
              </a:rPr>
              <a:t> </a:t>
            </a:r>
            <a:r>
              <a:rPr lang="en-US" baseline="0" dirty="0" err="1" smtClean="0">
                <a:latin typeface="BoschSans-Regular"/>
              </a:rPr>
              <a:t>mình</a:t>
            </a:r>
            <a:r>
              <a:rPr lang="en-US" baseline="0" dirty="0" smtClean="0">
                <a:latin typeface="BoschSans-Regular"/>
              </a:rPr>
              <a:t> </a:t>
            </a:r>
            <a:r>
              <a:rPr lang="en-US" baseline="0" dirty="0" err="1" smtClean="0">
                <a:latin typeface="BoschSans-Regular"/>
              </a:rPr>
              <a:t>sử</a:t>
            </a:r>
            <a:r>
              <a:rPr lang="en-US" baseline="0" dirty="0" smtClean="0">
                <a:latin typeface="BoschSans-Regular"/>
              </a:rPr>
              <a:t> </a:t>
            </a:r>
            <a:r>
              <a:rPr lang="en-US" baseline="0" dirty="0" err="1" smtClean="0">
                <a:latin typeface="BoschSans-Regular"/>
              </a:rPr>
              <a:t>dụng</a:t>
            </a:r>
            <a:r>
              <a:rPr lang="en-US" baseline="0" dirty="0" smtClean="0">
                <a:latin typeface="BoschSans-Regular"/>
              </a:rPr>
              <a:t> </a:t>
            </a:r>
            <a:r>
              <a:rPr lang="en-US" baseline="0" dirty="0" err="1" smtClean="0">
                <a:latin typeface="BoschSans-Regular"/>
              </a:rPr>
              <a:t>những</a:t>
            </a:r>
            <a:r>
              <a:rPr lang="en-US" baseline="0" dirty="0" smtClean="0">
                <a:latin typeface="BoschSans-Regular"/>
              </a:rPr>
              <a:t> </a:t>
            </a:r>
            <a:r>
              <a:rPr lang="en-US" baseline="0" dirty="0" err="1" smtClean="0">
                <a:latin typeface="BoschSans-Regular"/>
              </a:rPr>
              <a:t>cái</a:t>
            </a:r>
            <a:r>
              <a:rPr lang="en-US" baseline="0" dirty="0" smtClean="0">
                <a:latin typeface="BoschSans-Regular"/>
              </a:rPr>
              <a:t> </a:t>
            </a:r>
            <a:r>
              <a:rPr lang="en-US" baseline="0" dirty="0" err="1" smtClean="0">
                <a:latin typeface="BoschSans-Regular"/>
              </a:rPr>
              <a:t>sau</a:t>
            </a:r>
            <a:r>
              <a:rPr lang="en-US" baseline="0" dirty="0" smtClean="0">
                <a:latin typeface="BoschSans-Regular"/>
              </a:rPr>
              <a:t> </a:t>
            </a:r>
            <a:r>
              <a:rPr lang="en-US" baseline="0" dirty="0" err="1" smtClean="0">
                <a:latin typeface="BoschSans-Regular"/>
              </a:rPr>
              <a:t>quá</a:t>
            </a:r>
            <a:r>
              <a:rPr lang="en-US" baseline="0" dirty="0" smtClean="0">
                <a:latin typeface="BoschSans-Regular"/>
              </a:rPr>
              <a:t> </a:t>
            </a:r>
            <a:r>
              <a:rPr lang="en-US" baseline="0" dirty="0" err="1" smtClean="0">
                <a:latin typeface="BoschSans-Regular"/>
              </a:rPr>
              <a:t>trình</a:t>
            </a:r>
            <a:r>
              <a:rPr lang="en-US" baseline="0" dirty="0" smtClean="0">
                <a:latin typeface="BoschSans-Regular"/>
              </a:rPr>
              <a:t> DAMOS </a:t>
            </a:r>
            <a:r>
              <a:rPr lang="en-US" baseline="0" dirty="0" err="1" smtClean="0">
                <a:latin typeface="BoschSans-Regular"/>
              </a:rPr>
              <a:t>thì</a:t>
            </a:r>
            <a:r>
              <a:rPr lang="en-US" baseline="0" dirty="0" smtClean="0">
                <a:latin typeface="BoschSans-Regular"/>
              </a:rPr>
              <a:t> </a:t>
            </a:r>
            <a:r>
              <a:rPr lang="en-US" baseline="0" dirty="0" err="1" smtClean="0">
                <a:latin typeface="BoschSans-Regular"/>
              </a:rPr>
              <a:t>thông</a:t>
            </a:r>
            <a:r>
              <a:rPr lang="en-US" baseline="0" dirty="0" smtClean="0">
                <a:latin typeface="BoschSans-Regular"/>
              </a:rPr>
              <a:t> qua </a:t>
            </a:r>
            <a:r>
              <a:rPr lang="en-US" baseline="0" dirty="0" err="1" smtClean="0">
                <a:latin typeface="BoschSans-Regular"/>
              </a:rPr>
              <a:t>các</a:t>
            </a:r>
            <a:r>
              <a:rPr lang="en-US" baseline="0" dirty="0" smtClean="0">
                <a:latin typeface="BoschSans-Regular"/>
              </a:rPr>
              <a:t> macro</a:t>
            </a:r>
            <a:endParaRPr lang="en-US" baseline="0" dirty="0" smtClean="0"/>
          </a:p>
        </p:txBody>
      </p:sp>
      <p:sp>
        <p:nvSpPr>
          <p:cNvPr id="4" name="Slide Number Placeholder 3"/>
          <p:cNvSpPr>
            <a:spLocks noGrp="1"/>
          </p:cNvSpPr>
          <p:nvPr>
            <p:ph type="sldNum" sz="quarter" idx="10"/>
          </p:nvPr>
        </p:nvSpPr>
        <p:spPr/>
        <p:txBody>
          <a:bodyPr/>
          <a:lstStyle/>
          <a:p>
            <a:fld id="{6A5B59A9-7786-4461-AD41-C9D8BC606B39}" type="slidenum">
              <a:rPr lang="en-US" smtClean="0"/>
              <a:t>11</a:t>
            </a:fld>
            <a:endParaRPr lang="en-US"/>
          </a:p>
        </p:txBody>
      </p:sp>
    </p:spTree>
    <p:extLst>
      <p:ext uri="{BB962C8B-B14F-4D97-AF65-F5344CB8AC3E}">
        <p14:creationId xmlns:p14="http://schemas.microsoft.com/office/powerpoint/2010/main" val="94802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12</a:t>
            </a:fld>
            <a:endParaRPr lang="en-US"/>
          </a:p>
        </p:txBody>
      </p:sp>
    </p:spTree>
    <p:extLst>
      <p:ext uri="{BB962C8B-B14F-4D97-AF65-F5344CB8AC3E}">
        <p14:creationId xmlns:p14="http://schemas.microsoft.com/office/powerpoint/2010/main" val="157695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13</a:t>
            </a:fld>
            <a:endParaRPr lang="en-US"/>
          </a:p>
        </p:txBody>
      </p:sp>
    </p:spTree>
    <p:extLst>
      <p:ext uri="{BB962C8B-B14F-4D97-AF65-F5344CB8AC3E}">
        <p14:creationId xmlns:p14="http://schemas.microsoft.com/office/powerpoint/2010/main" val="322106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14</a:t>
            </a:fld>
            <a:endParaRPr lang="en-US"/>
          </a:p>
        </p:txBody>
      </p:sp>
    </p:spTree>
    <p:extLst>
      <p:ext uri="{BB962C8B-B14F-4D97-AF65-F5344CB8AC3E}">
        <p14:creationId xmlns:p14="http://schemas.microsoft.com/office/powerpoint/2010/main" val="3628463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15</a:t>
            </a:fld>
            <a:endParaRPr lang="en-US"/>
          </a:p>
        </p:txBody>
      </p:sp>
    </p:spTree>
    <p:extLst>
      <p:ext uri="{BB962C8B-B14F-4D97-AF65-F5344CB8AC3E}">
        <p14:creationId xmlns:p14="http://schemas.microsoft.com/office/powerpoint/2010/main" val="36585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16</a:t>
            </a:fld>
            <a:endParaRPr lang="en-US"/>
          </a:p>
        </p:txBody>
      </p:sp>
    </p:spTree>
    <p:extLst>
      <p:ext uri="{BB962C8B-B14F-4D97-AF65-F5344CB8AC3E}">
        <p14:creationId xmlns:p14="http://schemas.microsoft.com/office/powerpoint/2010/main" val="2766253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muốn</a:t>
            </a:r>
            <a:r>
              <a:rPr lang="en-US" baseline="0" dirty="0" smtClean="0"/>
              <a:t> define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r>
              <a:rPr lang="en-US" baseline="0" dirty="0" smtClean="0"/>
              <a:t> </a:t>
            </a:r>
            <a:r>
              <a:rPr lang="en-US" baseline="0" dirty="0" err="1" smtClean="0"/>
              <a:t>thì</a:t>
            </a:r>
            <a:r>
              <a:rPr lang="en-US" baseline="0" dirty="0" smtClean="0"/>
              <a:t> </a:t>
            </a:r>
            <a:r>
              <a:rPr lang="en-US" baseline="0" dirty="0" err="1" smtClean="0"/>
              <a:t>nên</a:t>
            </a:r>
            <a:r>
              <a:rPr lang="en-US" baseline="0" dirty="0" smtClean="0"/>
              <a:t> follow rule </a:t>
            </a:r>
          </a:p>
          <a:p>
            <a:endParaRPr lang="en-US" dirty="0" smtClean="0"/>
          </a:p>
          <a:p>
            <a:r>
              <a:rPr lang="en-US" dirty="0" err="1" smtClean="0"/>
              <a:t>Tạo</a:t>
            </a:r>
            <a:r>
              <a:rPr lang="en-US" dirty="0" smtClean="0"/>
              <a:t> 1 </a:t>
            </a:r>
            <a:r>
              <a:rPr lang="en-US" dirty="0" err="1" smtClean="0"/>
              <a:t>tên</a:t>
            </a:r>
            <a:r>
              <a:rPr lang="en-US" baseline="0" dirty="0" smtClean="0"/>
              <a:t> </a:t>
            </a:r>
            <a:r>
              <a:rPr lang="en-US" baseline="0" dirty="0" err="1" smtClean="0"/>
              <a:t>mới</a:t>
            </a:r>
            <a:r>
              <a:rPr lang="en-US" baseline="0" dirty="0" smtClean="0"/>
              <a:t> </a:t>
            </a:r>
            <a:r>
              <a:rPr lang="en-US" baseline="0" dirty="0" err="1" smtClean="0"/>
              <a:t>mà</a:t>
            </a:r>
            <a:r>
              <a:rPr lang="en-US" baseline="0" dirty="0" smtClean="0"/>
              <a:t> </a:t>
            </a:r>
            <a:r>
              <a:rPr lang="en-US" dirty="0" err="1" smtClean="0"/>
              <a:t>Khi</a:t>
            </a:r>
            <a:r>
              <a:rPr lang="en-US" dirty="0" smtClean="0"/>
              <a:t> </a:t>
            </a:r>
            <a:r>
              <a:rPr lang="en-US" dirty="0" err="1" smtClean="0"/>
              <a:t>đó</a:t>
            </a:r>
            <a:r>
              <a:rPr lang="en-US" baseline="0" dirty="0" smtClean="0"/>
              <a:t>  standard types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thì</a:t>
            </a:r>
            <a:r>
              <a:rPr lang="en-US" baseline="0" dirty="0" smtClean="0"/>
              <a:t> </a:t>
            </a:r>
            <a:r>
              <a:rPr lang="en-US" baseline="0" dirty="0" err="1" smtClean="0"/>
              <a:t>ko</a:t>
            </a:r>
            <a:r>
              <a:rPr lang="en-US" baseline="0" dirty="0" smtClean="0"/>
              <a:t> </a:t>
            </a:r>
            <a:r>
              <a:rPr lang="en-US" baseline="0" dirty="0" err="1" smtClean="0"/>
              <a:t>đc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endParaRPr lang="en-US" baseline="0" dirty="0" smtClean="0"/>
          </a:p>
          <a:p>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khi</a:t>
            </a:r>
            <a:r>
              <a:rPr lang="en-US" baseline="0" dirty="0" smtClean="0"/>
              <a:t> build </a:t>
            </a:r>
            <a:r>
              <a:rPr lang="en-US" baseline="0" dirty="0" err="1" smtClean="0"/>
              <a:t>trong</a:t>
            </a:r>
            <a:r>
              <a:rPr lang="en-US" baseline="0" dirty="0" smtClean="0"/>
              <a:t> </a:t>
            </a:r>
            <a:r>
              <a:rPr lang="en-US" baseline="0" dirty="0" err="1" smtClean="0"/>
              <a:t>các</a:t>
            </a:r>
            <a:r>
              <a:rPr lang="en-US" baseline="0" dirty="0" smtClean="0"/>
              <a:t> compiler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thì</a:t>
            </a:r>
            <a:r>
              <a:rPr lang="en-US" baseline="0" dirty="0" smtClean="0"/>
              <a:t> bit field </a:t>
            </a:r>
            <a:r>
              <a:rPr lang="en-US" baseline="0" dirty="0" err="1" smtClean="0"/>
              <a:t>ko</a:t>
            </a:r>
            <a:r>
              <a:rPr lang="en-US" baseline="0" dirty="0" smtClean="0"/>
              <a:t> </a:t>
            </a:r>
            <a:r>
              <a:rPr lang="en-US" baseline="0" dirty="0" err="1" smtClean="0"/>
              <a:t>đc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p>
          <a:p>
            <a:endParaRPr lang="en-US" baseline="0" dirty="0" smtClean="0"/>
          </a:p>
          <a:p>
            <a:r>
              <a:rPr lang="en-US" baseline="0" dirty="0" smtClean="0"/>
              <a:t>Unions </a:t>
            </a:r>
            <a:r>
              <a:rPr lang="en-US" baseline="0" dirty="0" err="1" smtClean="0"/>
              <a:t>cũng</a:t>
            </a:r>
            <a:r>
              <a:rPr lang="en-US" baseline="0" dirty="0" smtClean="0"/>
              <a:t> </a:t>
            </a:r>
            <a:r>
              <a:rPr lang="en-US" baseline="0" dirty="0" err="1" smtClean="0"/>
              <a:t>thế</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17</a:t>
            </a:fld>
            <a:endParaRPr lang="en-US"/>
          </a:p>
        </p:txBody>
      </p:sp>
    </p:spTree>
    <p:extLst>
      <p:ext uri="{BB962C8B-B14F-4D97-AF65-F5344CB8AC3E}">
        <p14:creationId xmlns:p14="http://schemas.microsoft.com/office/powerpoint/2010/main" val="396001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baseline="0" dirty="0" smtClean="0"/>
              <a:t> </a:t>
            </a:r>
            <a:r>
              <a:rPr lang="en-US" baseline="0" dirty="0" err="1" smtClean="0"/>
              <a:t>muốn</a:t>
            </a:r>
            <a:r>
              <a:rPr lang="en-US" baseline="0" dirty="0" smtClean="0"/>
              <a:t> define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r>
              <a:rPr lang="en-US" baseline="0" dirty="0" smtClean="0"/>
              <a:t> </a:t>
            </a:r>
            <a:r>
              <a:rPr lang="en-US" baseline="0" dirty="0" err="1" smtClean="0"/>
              <a:t>thì</a:t>
            </a:r>
            <a:r>
              <a:rPr lang="en-US" baseline="0" dirty="0" smtClean="0"/>
              <a:t> </a:t>
            </a:r>
            <a:r>
              <a:rPr lang="en-US" baseline="0" dirty="0" err="1" smtClean="0"/>
              <a:t>nên</a:t>
            </a:r>
            <a:r>
              <a:rPr lang="en-US" baseline="0" dirty="0" smtClean="0"/>
              <a:t> follow rule </a:t>
            </a:r>
          </a:p>
          <a:p>
            <a:endParaRPr lang="en-US" dirty="0" smtClean="0"/>
          </a:p>
          <a:p>
            <a:r>
              <a:rPr lang="en-US" dirty="0" err="1" smtClean="0"/>
              <a:t>Tạo</a:t>
            </a:r>
            <a:r>
              <a:rPr lang="en-US" dirty="0" smtClean="0"/>
              <a:t> 1 </a:t>
            </a:r>
            <a:r>
              <a:rPr lang="en-US" dirty="0" err="1" smtClean="0"/>
              <a:t>tên</a:t>
            </a:r>
            <a:r>
              <a:rPr lang="en-US" baseline="0" dirty="0" smtClean="0"/>
              <a:t> </a:t>
            </a:r>
            <a:r>
              <a:rPr lang="en-US" baseline="0" dirty="0" err="1" smtClean="0"/>
              <a:t>mới</a:t>
            </a:r>
            <a:r>
              <a:rPr lang="en-US" baseline="0" dirty="0" smtClean="0"/>
              <a:t> </a:t>
            </a:r>
            <a:r>
              <a:rPr lang="en-US" baseline="0" dirty="0" err="1" smtClean="0"/>
              <a:t>mà</a:t>
            </a:r>
            <a:r>
              <a:rPr lang="en-US" baseline="0" dirty="0" smtClean="0"/>
              <a:t> </a:t>
            </a:r>
            <a:r>
              <a:rPr lang="en-US" dirty="0" err="1" smtClean="0"/>
              <a:t>Khi</a:t>
            </a:r>
            <a:r>
              <a:rPr lang="en-US" dirty="0" smtClean="0"/>
              <a:t> </a:t>
            </a:r>
            <a:r>
              <a:rPr lang="en-US" dirty="0" err="1" smtClean="0"/>
              <a:t>đó</a:t>
            </a:r>
            <a:r>
              <a:rPr lang="en-US" baseline="0" dirty="0" smtClean="0"/>
              <a:t>  standard types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thì</a:t>
            </a:r>
            <a:r>
              <a:rPr lang="en-US" baseline="0" dirty="0" smtClean="0"/>
              <a:t> </a:t>
            </a:r>
            <a:r>
              <a:rPr lang="en-US" baseline="0" dirty="0" err="1" smtClean="0"/>
              <a:t>ko</a:t>
            </a:r>
            <a:r>
              <a:rPr lang="en-US" baseline="0" dirty="0" smtClean="0"/>
              <a:t> </a:t>
            </a:r>
            <a:r>
              <a:rPr lang="en-US" baseline="0" dirty="0" err="1" smtClean="0"/>
              <a:t>đc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endParaRPr lang="en-US" baseline="0" dirty="0" smtClean="0"/>
          </a:p>
          <a:p>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khi</a:t>
            </a:r>
            <a:r>
              <a:rPr lang="en-US" baseline="0" dirty="0" smtClean="0"/>
              <a:t> build </a:t>
            </a:r>
            <a:r>
              <a:rPr lang="en-US" baseline="0" dirty="0" err="1" smtClean="0"/>
              <a:t>trong</a:t>
            </a:r>
            <a:r>
              <a:rPr lang="en-US" baseline="0" dirty="0" smtClean="0"/>
              <a:t> </a:t>
            </a:r>
            <a:r>
              <a:rPr lang="en-US" baseline="0" dirty="0" err="1" smtClean="0"/>
              <a:t>các</a:t>
            </a:r>
            <a:r>
              <a:rPr lang="en-US" baseline="0" dirty="0" smtClean="0"/>
              <a:t> compiler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thì</a:t>
            </a:r>
            <a:r>
              <a:rPr lang="en-US" baseline="0" dirty="0" smtClean="0"/>
              <a:t> bit field </a:t>
            </a:r>
            <a:r>
              <a:rPr lang="en-US" baseline="0" dirty="0" err="1" smtClean="0"/>
              <a:t>ko</a:t>
            </a:r>
            <a:r>
              <a:rPr lang="en-US" baseline="0" dirty="0" smtClean="0"/>
              <a:t> </a:t>
            </a:r>
            <a:r>
              <a:rPr lang="en-US" baseline="0" dirty="0" err="1" smtClean="0"/>
              <a:t>đc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p>
          <a:p>
            <a:endParaRPr lang="en-US" baseline="0" dirty="0" smtClean="0"/>
          </a:p>
          <a:p>
            <a:r>
              <a:rPr lang="en-US" baseline="0" dirty="0" smtClean="0"/>
              <a:t>Unions </a:t>
            </a:r>
            <a:r>
              <a:rPr lang="en-US" baseline="0" dirty="0" err="1" smtClean="0"/>
              <a:t>cũng</a:t>
            </a:r>
            <a:r>
              <a:rPr lang="en-US" baseline="0" dirty="0" smtClean="0"/>
              <a:t> </a:t>
            </a:r>
            <a:r>
              <a:rPr lang="en-US" baseline="0" dirty="0" err="1" smtClean="0"/>
              <a:t>thế</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5B59A9-7786-4461-AD41-C9D8BC606B39}" type="slidenum">
              <a:rPr lang="en-US" smtClean="0"/>
              <a:t>18</a:t>
            </a:fld>
            <a:endParaRPr lang="en-US"/>
          </a:p>
        </p:txBody>
      </p:sp>
    </p:spTree>
    <p:extLst>
      <p:ext uri="{BB962C8B-B14F-4D97-AF65-F5344CB8AC3E}">
        <p14:creationId xmlns:p14="http://schemas.microsoft.com/office/powerpoint/2010/main" val="3627913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77621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87789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55916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81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680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07417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84803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6464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05500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16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246709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dirty="0"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208255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214496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notesSlide" Target="../notesSlides/notesSlide1.xml"/><Relationship Id="rId5" Type="http://schemas.openxmlformats.org/officeDocument/2006/relationships/tags" Target="../tags/tag77.xml"/><Relationship Id="rId10" Type="http://schemas.openxmlformats.org/officeDocument/2006/relationships/slideLayout" Target="../slideLayouts/slideLayout2.xml"/><Relationship Id="rId4" Type="http://schemas.openxmlformats.org/officeDocument/2006/relationships/tags" Target="../tags/tag76.xml"/><Relationship Id="rId9" Type="http://schemas.openxmlformats.org/officeDocument/2006/relationships/tags" Target="../tags/tag81.xml"/></Relationships>
</file>

<file path=ppt/slides/_rels/slide11.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notesSlide" Target="../notesSlides/notesSlide2.xml"/><Relationship Id="rId5" Type="http://schemas.openxmlformats.org/officeDocument/2006/relationships/tags" Target="../tags/tag86.xml"/><Relationship Id="rId10"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tags" Target="../tags/tag90.xml"/></Relationships>
</file>

<file path=ppt/slides/_rels/slide12.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media/image7.png"/><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notesSlide" Target="../notesSlides/notesSlide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slideLayout" Target="../slideLayouts/slideLayout2.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13.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media/image8.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notesSlide" Target="../notesSlides/notesSlide4.xml"/><Relationship Id="rId5" Type="http://schemas.openxmlformats.org/officeDocument/2006/relationships/tags" Target="../tags/tag105.xml"/><Relationship Id="rId10" Type="http://schemas.openxmlformats.org/officeDocument/2006/relationships/slideLayout" Target="../slideLayouts/slideLayout2.xml"/><Relationship Id="rId4" Type="http://schemas.openxmlformats.org/officeDocument/2006/relationships/tags" Target="../tags/tag104.xml"/><Relationship Id="rId9" Type="http://schemas.openxmlformats.org/officeDocument/2006/relationships/tags" Target="../tags/tag109.xml"/></Relationships>
</file>

<file path=ppt/slides/_rels/slide14.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image" Target="../media/image9.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notesSlide" Target="../notesSlides/notesSlide5.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slideLayout" Target="../slideLayouts/slideLayout2.xml"/><Relationship Id="rId5" Type="http://schemas.openxmlformats.org/officeDocument/2006/relationships/tags" Target="../tags/tag114.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s>
</file>

<file path=ppt/slides/_rels/slide1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11.pn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image" Target="../media/image10.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notesSlide" Target="../notesSlides/notesSlide6.xml"/><Relationship Id="rId5" Type="http://schemas.openxmlformats.org/officeDocument/2006/relationships/tags" Target="../tags/tag124.xml"/><Relationship Id="rId10" Type="http://schemas.openxmlformats.org/officeDocument/2006/relationships/slideLayout" Target="../slideLayouts/slideLayout2.xml"/><Relationship Id="rId4" Type="http://schemas.openxmlformats.org/officeDocument/2006/relationships/tags" Target="../tags/tag123.xml"/><Relationship Id="rId9" Type="http://schemas.openxmlformats.org/officeDocument/2006/relationships/tags" Target="../tags/tag128.xml"/></Relationships>
</file>

<file path=ppt/slides/_rels/slide16.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12.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notesSlide" Target="../notesSlides/notesSlide7.xml"/><Relationship Id="rId5" Type="http://schemas.openxmlformats.org/officeDocument/2006/relationships/tags" Target="../tags/tag133.xml"/><Relationship Id="rId10" Type="http://schemas.openxmlformats.org/officeDocument/2006/relationships/slideLayout" Target="../slideLayouts/slideLayout2.xml"/><Relationship Id="rId4" Type="http://schemas.openxmlformats.org/officeDocument/2006/relationships/tags" Target="../tags/tag132.xml"/><Relationship Id="rId9" Type="http://schemas.openxmlformats.org/officeDocument/2006/relationships/tags" Target="../tags/tag137.xml"/></Relationships>
</file>

<file path=ppt/slides/_rels/slide17.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image" Target="../media/image13.png"/><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notesSlide" Target="../notesSlides/notesSlide8.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slideLayout" Target="../slideLayouts/slideLayout2.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s/_rels/slide18.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image" Target="../media/image14.pn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notesSlide" Target="../notesSlides/notesSlide9.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slideLayout" Target="../slideLayouts/slideLayout2.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s>
</file>

<file path=ppt/slides/_rels/slide19.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image" Target="../media/image15.png"/><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notesSlide" Target="../notesSlides/notesSlide1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slideLayout" Target="../slideLayouts/slideLayout2.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tags" Target="../tags/tag170.xml"/><Relationship Id="rId7" Type="http://schemas.openxmlformats.org/officeDocument/2006/relationships/image" Target="../media/image4.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171.xml"/></Relationships>
</file>

<file path=ppt/slides/_rels/slide21.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10" Type="http://schemas.openxmlformats.org/officeDocument/2006/relationships/slideLayout" Target="../slideLayouts/slideLayout2.xml"/><Relationship Id="rId4" Type="http://schemas.openxmlformats.org/officeDocument/2006/relationships/tags" Target="../tags/tag175.xml"/><Relationship Id="rId9" Type="http://schemas.openxmlformats.org/officeDocument/2006/relationships/tags" Target="../tags/tag180.xml"/></Relationships>
</file>

<file path=ppt/slides/_rels/slide22.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10" Type="http://schemas.openxmlformats.org/officeDocument/2006/relationships/slideLayout" Target="../slideLayouts/slideLayout2.xml"/><Relationship Id="rId4" Type="http://schemas.openxmlformats.org/officeDocument/2006/relationships/tags" Target="../tags/tag184.xml"/><Relationship Id="rId9" Type="http://schemas.openxmlformats.org/officeDocument/2006/relationships/tags" Target="../tags/tag189.xml"/></Relationships>
</file>

<file path=ppt/slides/_rels/slide23.xml.rels><?xml version="1.0" encoding="UTF-8" standalone="yes"?>
<Relationships xmlns="http://schemas.openxmlformats.org/package/2006/relationships"><Relationship Id="rId8" Type="http://schemas.openxmlformats.org/officeDocument/2006/relationships/tags" Target="../tags/tag197.xml"/><Relationship Id="rId3" Type="http://schemas.openxmlformats.org/officeDocument/2006/relationships/tags" Target="../tags/tag192.xml"/><Relationship Id="rId7" Type="http://schemas.openxmlformats.org/officeDocument/2006/relationships/tags" Target="../tags/tag196.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image" Target="../media/image16.png"/><Relationship Id="rId5" Type="http://schemas.openxmlformats.org/officeDocument/2006/relationships/tags" Target="../tags/tag194.xml"/><Relationship Id="rId10" Type="http://schemas.openxmlformats.org/officeDocument/2006/relationships/slideLayout" Target="../slideLayouts/slideLayout2.xml"/><Relationship Id="rId4" Type="http://schemas.openxmlformats.org/officeDocument/2006/relationships/tags" Target="../tags/tag193.xml"/><Relationship Id="rId9" Type="http://schemas.openxmlformats.org/officeDocument/2006/relationships/tags" Target="../tags/tag198.xml"/></Relationships>
</file>

<file path=ppt/slides/_rels/slide24.xml.rels><?xml version="1.0" encoding="UTF-8" standalone="yes"?>
<Relationships xmlns="http://schemas.openxmlformats.org/package/2006/relationships"><Relationship Id="rId8" Type="http://schemas.openxmlformats.org/officeDocument/2006/relationships/tags" Target="../tags/tag206.xml"/><Relationship Id="rId3" Type="http://schemas.openxmlformats.org/officeDocument/2006/relationships/tags" Target="../tags/tag201.xml"/><Relationship Id="rId7" Type="http://schemas.openxmlformats.org/officeDocument/2006/relationships/tags" Target="../tags/tag205.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image" Target="../media/image17.png"/><Relationship Id="rId5" Type="http://schemas.openxmlformats.org/officeDocument/2006/relationships/tags" Target="../tags/tag203.xml"/><Relationship Id="rId10" Type="http://schemas.openxmlformats.org/officeDocument/2006/relationships/slideLayout" Target="../slideLayouts/slideLayout2.xml"/><Relationship Id="rId4" Type="http://schemas.openxmlformats.org/officeDocument/2006/relationships/tags" Target="../tags/tag202.xml"/><Relationship Id="rId9" Type="http://schemas.openxmlformats.org/officeDocument/2006/relationships/tags" Target="../tags/tag207.xml"/></Relationships>
</file>

<file path=ppt/slides/_rels/slide25.xml.rels><?xml version="1.0" encoding="UTF-8" standalone="yes"?>
<Relationships xmlns="http://schemas.openxmlformats.org/package/2006/relationships"><Relationship Id="rId8" Type="http://schemas.openxmlformats.org/officeDocument/2006/relationships/tags" Target="../tags/tag215.xml"/><Relationship Id="rId3" Type="http://schemas.openxmlformats.org/officeDocument/2006/relationships/tags" Target="../tags/tag210.xml"/><Relationship Id="rId7" Type="http://schemas.openxmlformats.org/officeDocument/2006/relationships/tags" Target="../tags/tag214.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image" Target="../media/image18.png"/><Relationship Id="rId5" Type="http://schemas.openxmlformats.org/officeDocument/2006/relationships/tags" Target="../tags/tag212.xml"/><Relationship Id="rId10" Type="http://schemas.openxmlformats.org/officeDocument/2006/relationships/slideLayout" Target="../slideLayouts/slideLayout2.xml"/><Relationship Id="rId4" Type="http://schemas.openxmlformats.org/officeDocument/2006/relationships/tags" Target="../tags/tag211.xml"/><Relationship Id="rId9" Type="http://schemas.openxmlformats.org/officeDocument/2006/relationships/tags" Target="../tags/tag216.xml"/></Relationships>
</file>

<file path=ppt/slides/_rels/slide26.xml.rels><?xml version="1.0" encoding="UTF-8" standalone="yes"?>
<Relationships xmlns="http://schemas.openxmlformats.org/package/2006/relationships"><Relationship Id="rId8" Type="http://schemas.openxmlformats.org/officeDocument/2006/relationships/tags" Target="../tags/tag224.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image" Target="../media/image4.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228.xml"/></Relationships>
</file>

<file path=ppt/slides/_rels/slide28.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image" Target="../media/image19.png"/><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slideLayout" Target="../slideLayouts/slideLayout2.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4.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243.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slideLayout" Target="../slideLayouts/slideLayout12.xml"/><Relationship Id="rId4" Type="http://schemas.openxmlformats.org/officeDocument/2006/relationships/tags" Target="../tags/tag23.xml"/><Relationship Id="rId9" Type="http://schemas.openxmlformats.org/officeDocument/2006/relationships/tags" Target="../tags/tag28.xml"/></Relationships>
</file>

<file path=ppt/slides/_rels/slide30.xml.rels><?xml version="1.0" encoding="UTF-8" standalone="yes"?>
<Relationships xmlns="http://schemas.openxmlformats.org/package/2006/relationships"><Relationship Id="rId8" Type="http://schemas.openxmlformats.org/officeDocument/2006/relationships/tags" Target="../tags/tag251.xml"/><Relationship Id="rId3" Type="http://schemas.openxmlformats.org/officeDocument/2006/relationships/tags" Target="../tags/tag246.xml"/><Relationship Id="rId7" Type="http://schemas.openxmlformats.org/officeDocument/2006/relationships/tags" Target="../tags/tag250.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5" Type="http://schemas.openxmlformats.org/officeDocument/2006/relationships/tags" Target="../tags/tag248.xml"/><Relationship Id="rId10" Type="http://schemas.openxmlformats.org/officeDocument/2006/relationships/slideLayout" Target="../slideLayouts/slideLayout2.xml"/><Relationship Id="rId4" Type="http://schemas.openxmlformats.org/officeDocument/2006/relationships/tags" Target="../tags/tag247.xml"/><Relationship Id="rId9" Type="http://schemas.openxmlformats.org/officeDocument/2006/relationships/tags" Target="../tags/tag252.xml"/></Relationships>
</file>

<file path=ppt/slides/_rels/slide31.xml.rels><?xml version="1.0" encoding="UTF-8" standalone="yes"?>
<Relationships xmlns="http://schemas.openxmlformats.org/package/2006/relationships"><Relationship Id="rId8" Type="http://schemas.openxmlformats.org/officeDocument/2006/relationships/tags" Target="../tags/tag260.xml"/><Relationship Id="rId3" Type="http://schemas.openxmlformats.org/officeDocument/2006/relationships/tags" Target="../tags/tag255.xml"/><Relationship Id="rId7" Type="http://schemas.openxmlformats.org/officeDocument/2006/relationships/tags" Target="../tags/tag259.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tags" Target="../tags/tag258.xml"/><Relationship Id="rId5" Type="http://schemas.openxmlformats.org/officeDocument/2006/relationships/tags" Target="../tags/tag257.xml"/><Relationship Id="rId10" Type="http://schemas.openxmlformats.org/officeDocument/2006/relationships/slideLayout" Target="../slideLayouts/slideLayout2.xml"/><Relationship Id="rId4" Type="http://schemas.openxmlformats.org/officeDocument/2006/relationships/tags" Target="../tags/tag256.xml"/><Relationship Id="rId9" Type="http://schemas.openxmlformats.org/officeDocument/2006/relationships/tags" Target="../tags/tag261.xml"/></Relationships>
</file>

<file path=ppt/slides/_rels/slide32.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hyperlink" Target="https://connect.bosch.com/communities/service/html/communityview?communityUuid=d9be33d8-09e1-43c8-af0b-8288b9ea219c#fullpageWidgetId=Wd4017dbccae0_415a_94c2_0db162853bbf&amp;file=bf8fbb9a-8a28-490a-a4f5-0e98a3086398" TargetMode="External"/><Relationship Id="rId3" Type="http://schemas.openxmlformats.org/officeDocument/2006/relationships/tags" Target="../tags/tag264.xml"/><Relationship Id="rId7" Type="http://schemas.openxmlformats.org/officeDocument/2006/relationships/tags" Target="../tags/tag268.xml"/><Relationship Id="rId12" Type="http://schemas.openxmlformats.org/officeDocument/2006/relationships/image" Target="../media/image21.png"/><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slideLayout" Target="../slideLayouts/slideLayout2.xml"/><Relationship Id="rId5" Type="http://schemas.openxmlformats.org/officeDocument/2006/relationships/tags" Target="../tags/tag266.xml"/><Relationship Id="rId10" Type="http://schemas.openxmlformats.org/officeDocument/2006/relationships/tags" Target="../tags/tag271.xml"/><Relationship Id="rId4" Type="http://schemas.openxmlformats.org/officeDocument/2006/relationships/tags" Target="../tags/tag265.xml"/><Relationship Id="rId9" Type="http://schemas.openxmlformats.org/officeDocument/2006/relationships/tags" Target="../tags/tag270.xml"/></Relationships>
</file>

<file path=ppt/slides/_rels/slide33.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5" Type="http://schemas.openxmlformats.org/officeDocument/2006/relationships/tags" Target="../tags/tag276.xml"/><Relationship Id="rId10" Type="http://schemas.openxmlformats.org/officeDocument/2006/relationships/slideLayout" Target="../slideLayouts/slideLayout2.xml"/><Relationship Id="rId4" Type="http://schemas.openxmlformats.org/officeDocument/2006/relationships/tags" Target="../tags/tag275.xml"/><Relationship Id="rId9" Type="http://schemas.openxmlformats.org/officeDocument/2006/relationships/tags" Target="../tags/tag280.xml"/></Relationships>
</file>

<file path=ppt/slides/_rels/slide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32.xml"/></Relationships>
</file>

<file path=ppt/slides/_rels/slide5.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tags" Target="../tags/tag41.xml"/></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slideLayout" Target="../slideLayouts/slideLayout2.xml"/><Relationship Id="rId4" Type="http://schemas.openxmlformats.org/officeDocument/2006/relationships/tags" Target="../tags/tag45.xml"/><Relationship Id="rId9" Type="http://schemas.openxmlformats.org/officeDocument/2006/relationships/tags" Target="../tags/tag50.xml"/></Relationships>
</file>

<file path=ppt/slides/_rels/slide7.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5.png"/><Relationship Id="rId5" Type="http://schemas.openxmlformats.org/officeDocument/2006/relationships/tags" Target="../tags/tag55.xml"/><Relationship Id="rId10" Type="http://schemas.openxmlformats.org/officeDocument/2006/relationships/slideLayout" Target="../slideLayouts/slideLayout2.xml"/><Relationship Id="rId4" Type="http://schemas.openxmlformats.org/officeDocument/2006/relationships/tags" Target="../tags/tag54.xml"/><Relationship Id="rId9" Type="http://schemas.openxmlformats.org/officeDocument/2006/relationships/tags" Target="../tags/tag59.xml"/></Relationships>
</file>

<file path=ppt/slides/_rels/slide8.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6.png"/><Relationship Id="rId5" Type="http://schemas.openxmlformats.org/officeDocument/2006/relationships/tags" Target="../tags/tag64.xml"/><Relationship Id="rId10" Type="http://schemas.openxmlformats.org/officeDocument/2006/relationships/slideLayout" Target="../slideLayouts/slideLayout12.xml"/><Relationship Id="rId4" Type="http://schemas.openxmlformats.org/officeDocument/2006/relationships/tags" Target="../tags/tag63.xml"/><Relationship Id="rId9" Type="http://schemas.openxmlformats.org/officeDocument/2006/relationships/tags" Target="../tags/tag68.xml"/></Relationships>
</file>

<file path=ppt/slides/_rels/slide9.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4.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dirty="0"/>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GB" dirty="0"/>
              <a:t>DGS General Coding Guideline</a:t>
            </a:r>
          </a:p>
        </p:txBody>
      </p:sp>
    </p:spTree>
    <p:custDataLst>
      <p:tags r:id="rId1"/>
    </p:custDataLst>
    <p:extLst>
      <p:ext uri="{BB962C8B-B14F-4D97-AF65-F5344CB8AC3E}">
        <p14:creationId xmlns:p14="http://schemas.microsoft.com/office/powerpoint/2010/main" val="1925173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 </a:t>
            </a:r>
            <a:r>
              <a:rPr lang="en-US" b="1" dirty="0" smtClean="0"/>
              <a:t>MDG1 and </a:t>
            </a:r>
            <a:r>
              <a:rPr lang="en-US" b="1" dirty="0"/>
              <a:t>AUTOSAR</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dirty="0"/>
              <a:t>BASE TYPES used for the data specification in </a:t>
            </a:r>
            <a:r>
              <a:rPr lang="en-US" dirty="0" err="1"/>
              <a:t>PaVaSt</a:t>
            </a:r>
            <a:r>
              <a:rPr lang="en-US" dirty="0"/>
              <a:t> files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66700" y="1036320"/>
            <a:ext cx="10444480" cy="44272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b="1" dirty="0">
                <a:solidFill>
                  <a:srgbClr val="FF0000"/>
                </a:solidFill>
              </a:rPr>
              <a:t>bit</a:t>
            </a:r>
            <a:r>
              <a:rPr lang="en-US" dirty="0">
                <a:solidFill>
                  <a:srgbClr val="FF0000"/>
                </a:solidFill>
              </a:rPr>
              <a:t>......................... bit type or simple model </a:t>
            </a:r>
            <a:endParaRPr lang="en-US" dirty="0" smtClean="0">
              <a:solidFill>
                <a:srgbClr val="FF0000"/>
              </a:solidFill>
            </a:endParaRPr>
          </a:p>
          <a:p>
            <a:r>
              <a:rPr lang="en-US" b="1" dirty="0" smtClean="0"/>
              <a:t>bool </a:t>
            </a:r>
            <a:r>
              <a:rPr lang="en-US" dirty="0" smtClean="0"/>
              <a:t>..................... </a:t>
            </a:r>
            <a:r>
              <a:rPr lang="en-US" dirty="0" err="1" smtClean="0"/>
              <a:t>boolean</a:t>
            </a:r>
            <a:r>
              <a:rPr lang="en-US" dirty="0" smtClean="0"/>
              <a:t> type only for DGS ASW manual coding and ASCET.</a:t>
            </a:r>
          </a:p>
          <a:p>
            <a:r>
              <a:rPr lang="en-US" b="1" dirty="0" err="1" smtClean="0"/>
              <a:t>boolean</a:t>
            </a:r>
            <a:r>
              <a:rPr lang="en-US" dirty="0"/>
              <a:t>................ </a:t>
            </a:r>
            <a:r>
              <a:rPr lang="en-US" dirty="0" err="1"/>
              <a:t>boolean</a:t>
            </a:r>
            <a:r>
              <a:rPr lang="en-US" dirty="0"/>
              <a:t> type only for BSW and ML/SL.</a:t>
            </a:r>
          </a:p>
          <a:p>
            <a:r>
              <a:rPr lang="en-US" b="1" dirty="0"/>
              <a:t>uint8, sint8 </a:t>
            </a:r>
            <a:r>
              <a:rPr lang="en-US" dirty="0"/>
              <a:t>.......... unsigned/signed 8−Bit integer types for all.</a:t>
            </a:r>
          </a:p>
          <a:p>
            <a:r>
              <a:rPr lang="en-US" b="1" dirty="0"/>
              <a:t>uint16, sint16 </a:t>
            </a:r>
            <a:r>
              <a:rPr lang="en-US" dirty="0"/>
              <a:t>........ unsigned/signed 16−Bit integer types for all.</a:t>
            </a:r>
          </a:p>
          <a:p>
            <a:r>
              <a:rPr lang="en-US" b="1" dirty="0"/>
              <a:t>uint32, sint32 </a:t>
            </a:r>
            <a:r>
              <a:rPr lang="en-US" dirty="0"/>
              <a:t>........ unsigned/signed 32−Bit integer types for all.</a:t>
            </a:r>
          </a:p>
          <a:p>
            <a:r>
              <a:rPr lang="en-US" b="1" dirty="0"/>
              <a:t>real32 </a:t>
            </a:r>
            <a:r>
              <a:rPr lang="en-US" dirty="0"/>
              <a:t>................... single precision (32−Bit) float types only for DGS ASW manual coding and ASCET.</a:t>
            </a:r>
          </a:p>
          <a:p>
            <a:r>
              <a:rPr lang="en-US" b="1" dirty="0"/>
              <a:t>float32 </a:t>
            </a:r>
            <a:r>
              <a:rPr lang="en-US" dirty="0"/>
              <a:t>.................. single precision (32−Bit) float types for BSW and ML/SL.</a:t>
            </a:r>
          </a:p>
        </p:txBody>
      </p:sp>
    </p:spTree>
    <p:custDataLst>
      <p:tags r:id="rId1"/>
    </p:custDataLst>
    <p:extLst>
      <p:ext uri="{BB962C8B-B14F-4D97-AF65-F5344CB8AC3E}">
        <p14:creationId xmlns:p14="http://schemas.microsoft.com/office/powerpoint/2010/main" val="2344962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dirty="0"/>
              <a:t>BASE TYPES used for the data specification in </a:t>
            </a:r>
            <a:r>
              <a:rPr lang="en-US" sz="2800" dirty="0" err="1"/>
              <a:t>PaVaSt</a:t>
            </a:r>
            <a:r>
              <a:rPr lang="en-US" sz="2800" dirty="0"/>
              <a:t> files</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FF0000"/>
                </a:solidFill>
              </a:rPr>
              <a:t>Bit </a:t>
            </a:r>
            <a:r>
              <a:rPr lang="en-US" sz="2800" dirty="0">
                <a:solidFill>
                  <a:srgbClr val="FF0000"/>
                </a:solidFill>
              </a:rPr>
              <a:t>type or simple model </a:t>
            </a:r>
            <a:r>
              <a:rPr lang="en-US" sz="2800" dirty="0" smtClean="0">
                <a:solidFill>
                  <a:srgbClr val="FF0000"/>
                </a:solidFill>
              </a:rPr>
              <a:t>Convention</a:t>
            </a:r>
            <a:r>
              <a:rPr lang="en-US" sz="2800" dirty="0">
                <a:solidFill>
                  <a:srgbClr val="FF0000"/>
                </a:solidFill>
              </a:rPr>
              <a:t/>
            </a:r>
            <a:br>
              <a:rPr lang="en-US" sz="2800" dirty="0">
                <a:solidFill>
                  <a:srgbClr val="FF0000"/>
                </a:solidFill>
              </a:rPr>
            </a:br>
            <a:endParaRPr lang="en-US" sz="2800" dirty="0">
              <a:solidFill>
                <a:srgbClr val="A80163"/>
              </a:solidFill>
            </a:endParaRPr>
          </a:p>
        </p:txBody>
      </p:sp>
      <p:sp>
        <p:nvSpPr>
          <p:cNvPr id="13" name="Content Placeholder 12"/>
          <p:cNvSpPr>
            <a:spLocks noGrp="1"/>
          </p:cNvSpPr>
          <p:nvPr>
            <p:ph idx="1"/>
            <p:custDataLst>
              <p:tags r:id="rId9"/>
            </p:custDataLst>
          </p:nvPr>
        </p:nvSpPr>
        <p:spPr>
          <a:xfrm>
            <a:off x="259080" y="1303282"/>
            <a:ext cx="10452100" cy="416025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1600" dirty="0"/>
              <a:t>1. Only the standard types which are provided in the common header include chain and the base types which are </a:t>
            </a:r>
            <a:r>
              <a:rPr lang="en-US" sz="1600" dirty="0" smtClean="0"/>
              <a:t>supported by </a:t>
            </a:r>
            <a:r>
              <a:rPr lang="en-US" sz="1600" dirty="0"/>
              <a:t>the tool chain shall be used everywhere in the MEDC17 and MDG1 software. </a:t>
            </a:r>
            <a:endParaRPr lang="en-US" sz="1600" dirty="0" smtClean="0"/>
          </a:p>
          <a:p>
            <a:r>
              <a:rPr lang="en-US" sz="1600" dirty="0" smtClean="0"/>
              <a:t>2</a:t>
            </a:r>
            <a:r>
              <a:rPr lang="en-US" sz="1600" dirty="0"/>
              <a:t>. The base types bool, </a:t>
            </a:r>
            <a:r>
              <a:rPr lang="en-US" sz="1600" dirty="0" err="1"/>
              <a:t>boolean</a:t>
            </a:r>
            <a:r>
              <a:rPr lang="en-US" sz="1600" dirty="0"/>
              <a:t> and bit shall be considered of BIT category. No other base types shall be specified.</a:t>
            </a:r>
          </a:p>
          <a:p>
            <a:r>
              <a:rPr lang="en-US" sz="1600" dirty="0"/>
              <a:t>3. Only Manual Code and ASCET (not </a:t>
            </a:r>
            <a:r>
              <a:rPr lang="en-US" sz="1600" dirty="0" err="1"/>
              <a:t>Mathlab</a:t>
            </a:r>
            <a:r>
              <a:rPr lang="en-US" sz="1600" dirty="0"/>
              <a:t>/Simulink): </a:t>
            </a:r>
            <a:r>
              <a:rPr lang="en-US" sz="1600" dirty="0" smtClean="0"/>
              <a:t>Variables and messages of </a:t>
            </a:r>
            <a:r>
              <a:rPr lang="en-US" sz="1600" dirty="0"/>
              <a:t>BIT category should be specified in </a:t>
            </a:r>
            <a:r>
              <a:rPr lang="en-US" sz="1600" dirty="0" err="1"/>
              <a:t>PaVaSt</a:t>
            </a:r>
            <a:r>
              <a:rPr lang="en-US" sz="1600" dirty="0"/>
              <a:t> by </a:t>
            </a:r>
            <a:r>
              <a:rPr lang="en-US" sz="1600" dirty="0" smtClean="0"/>
              <a:t>using</a:t>
            </a:r>
            <a:r>
              <a:rPr lang="en-US" sz="1600" dirty="0"/>
              <a:t> </a:t>
            </a:r>
            <a:r>
              <a:rPr lang="en-US" sz="1600" dirty="0" smtClean="0"/>
              <a:t>DAMOS</a:t>
            </a:r>
            <a:r>
              <a:rPr lang="en-US" sz="1600" dirty="0"/>
              <a:t>−models (</a:t>
            </a:r>
            <a:r>
              <a:rPr lang="en-US" sz="1600" dirty="0" err="1"/>
              <a:t>TYP_MsgBitNoReIni</a:t>
            </a:r>
            <a:r>
              <a:rPr lang="en-US" sz="1600" dirty="0"/>
              <a:t>, </a:t>
            </a:r>
            <a:r>
              <a:rPr lang="en-US" sz="1600" dirty="0" err="1"/>
              <a:t>TYP_SingleBit</a:t>
            </a:r>
            <a:r>
              <a:rPr lang="en-US" sz="1600" dirty="0"/>
              <a:t>*).</a:t>
            </a:r>
          </a:p>
          <a:p>
            <a:r>
              <a:rPr lang="en-US" sz="1600" dirty="0"/>
              <a:t>4. The CATEGORY VALUE shall not be used together with bit, bool and </a:t>
            </a:r>
            <a:r>
              <a:rPr lang="en-US" sz="1600" dirty="0" err="1"/>
              <a:t>boolean</a:t>
            </a:r>
            <a:r>
              <a:rPr lang="en-US" sz="1600" dirty="0"/>
              <a:t> type.</a:t>
            </a:r>
          </a:p>
          <a:p>
            <a:r>
              <a:rPr lang="en-US" sz="1600" dirty="0"/>
              <a:t>5. In C−Code the variables and messages of BIT category and bit type shall be accessed only via the tool chain generated macros GET</a:t>
            </a:r>
            <a:r>
              <a:rPr lang="en-US" sz="1600" dirty="0" smtClean="0"/>
              <a:t>_, SET</a:t>
            </a:r>
            <a:r>
              <a:rPr lang="en-US" sz="1600" dirty="0"/>
              <a:t>_, PUT_, CLR_ </a:t>
            </a:r>
            <a:r>
              <a:rPr lang="en-US" sz="1600" dirty="0" smtClean="0"/>
              <a:t>.</a:t>
            </a:r>
            <a:endParaRPr lang="en-US" sz="1600" dirty="0"/>
          </a:p>
        </p:txBody>
      </p:sp>
    </p:spTree>
    <p:custDataLst>
      <p:tags r:id="rId1"/>
    </p:custDataLst>
    <p:extLst>
      <p:ext uri="{BB962C8B-B14F-4D97-AF65-F5344CB8AC3E}">
        <p14:creationId xmlns:p14="http://schemas.microsoft.com/office/powerpoint/2010/main" val="4220963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dirty="0"/>
              <a:t>BASE TYPES shall be defined consistent to the </a:t>
            </a:r>
            <a:r>
              <a:rPr lang="en-US" dirty="0" err="1"/>
              <a:t>PaVaSt</a:t>
            </a:r>
            <a:r>
              <a:rPr lang="en-US" dirty="0"/>
              <a:t> Category</a:t>
            </a:r>
            <a:r>
              <a:rPr lang="en-US" sz="2800" dirty="0">
                <a:solidFill>
                  <a:srgbClr val="FF0000"/>
                </a:solidFill>
              </a:rPr>
              <a:t/>
            </a:r>
            <a:br>
              <a:rPr lang="en-US" sz="2800" dirty="0">
                <a:solidFill>
                  <a:srgbClr val="FF0000"/>
                </a:solidFill>
              </a:rPr>
            </a:br>
            <a:endParaRPr lang="en-US" sz="2800" dirty="0">
              <a:solidFill>
                <a:srgbClr val="A80163"/>
              </a:solidFill>
            </a:endParaRPr>
          </a:p>
        </p:txBody>
      </p:sp>
      <p:sp>
        <p:nvSpPr>
          <p:cNvPr id="10" name="Rectangle 9"/>
          <p:cNvSpPr/>
          <p:nvPr>
            <p:custDataLst>
              <p:tags r:id="rId8"/>
            </p:custDataLst>
          </p:nvPr>
        </p:nvSpPr>
        <p:spPr>
          <a:xfrm>
            <a:off x="259080" y="882859"/>
            <a:ext cx="9368396" cy="923330"/>
          </a:xfrm>
          <a:prstGeom prst="rect">
            <a:avLst/>
          </a:prstGeom>
        </p:spPr>
        <p:txBody>
          <a:bodyPr wrap="square">
            <a:spAutoFit/>
          </a:bodyPr>
          <a:lstStyle/>
          <a:p>
            <a:r>
              <a:rPr lang="en-US" dirty="0">
                <a:latin typeface="BoschSans-Regular"/>
              </a:rPr>
              <a:t>CATEGORY BIT.......................BASE </a:t>
            </a:r>
            <a:r>
              <a:rPr lang="en-US" dirty="0" smtClean="0">
                <a:latin typeface="BoschSans-Regular"/>
              </a:rPr>
              <a:t>TYPE</a:t>
            </a:r>
            <a:r>
              <a:rPr lang="en-US" dirty="0">
                <a:latin typeface="BoschSans-Regular"/>
              </a:rPr>
              <a:t>: bit, bool, </a:t>
            </a:r>
            <a:r>
              <a:rPr lang="en-US" dirty="0" err="1">
                <a:latin typeface="BoschSans-Regular"/>
              </a:rPr>
              <a:t>boolean</a:t>
            </a:r>
            <a:r>
              <a:rPr lang="en-US" dirty="0">
                <a:latin typeface="BoschSans-Regular"/>
              </a:rPr>
              <a:t>. Others shall not be </a:t>
            </a:r>
            <a:r>
              <a:rPr lang="en-US" dirty="0" smtClean="0">
                <a:latin typeface="BoschSans-Regular"/>
              </a:rPr>
              <a:t>used</a:t>
            </a:r>
          </a:p>
          <a:p>
            <a:r>
              <a:rPr lang="en-US" dirty="0" smtClean="0">
                <a:latin typeface="BoschSans-Regular"/>
              </a:rPr>
              <a:t>. </a:t>
            </a:r>
            <a:endParaRPr lang="en-US" dirty="0"/>
          </a:p>
          <a:p>
            <a:endParaRPr lang="en-US" dirty="0"/>
          </a:p>
        </p:txBody>
      </p:sp>
      <p:sp>
        <p:nvSpPr>
          <p:cNvPr id="18" name="TextBox 17"/>
          <p:cNvSpPr txBox="1">
            <a:spLocks/>
          </p:cNvSpPr>
          <p:nvPr>
            <p:custDataLst>
              <p:tags r:id="rId9"/>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pic>
        <p:nvPicPr>
          <p:cNvPr id="3" name="Picture 2"/>
          <p:cNvPicPr>
            <a:picLocks noChangeAspect="1"/>
          </p:cNvPicPr>
          <p:nvPr>
            <p:custDataLst>
              <p:tags r:id="rId10"/>
            </p:custDataLst>
          </p:nvPr>
        </p:nvPicPr>
        <p:blipFill>
          <a:blip r:embed="rId13"/>
          <a:stretch>
            <a:fillRect/>
          </a:stretch>
        </p:blipFill>
        <p:spPr>
          <a:xfrm>
            <a:off x="259080" y="1152525"/>
            <a:ext cx="8920209" cy="4469765"/>
          </a:xfrm>
          <a:prstGeom prst="rect">
            <a:avLst/>
          </a:prstGeom>
        </p:spPr>
      </p:pic>
    </p:spTree>
    <p:custDataLst>
      <p:tags r:id="rId1"/>
    </p:custDataLst>
    <p:extLst>
      <p:ext uri="{BB962C8B-B14F-4D97-AF65-F5344CB8AC3E}">
        <p14:creationId xmlns:p14="http://schemas.microsoft.com/office/powerpoint/2010/main" val="3462579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FF0000"/>
                </a:solidFill>
              </a:rPr>
              <a:t>Bit </a:t>
            </a:r>
            <a:r>
              <a:rPr lang="en-US" sz="2800" dirty="0">
                <a:solidFill>
                  <a:srgbClr val="FF0000"/>
                </a:solidFill>
              </a:rPr>
              <a:t>type or simple model </a:t>
            </a:r>
            <a:br>
              <a:rPr lang="en-US" sz="2800" dirty="0">
                <a:solidFill>
                  <a:srgbClr val="FF0000"/>
                </a:solidFill>
              </a:rPr>
            </a:br>
            <a:endParaRPr lang="en-US" sz="2800" dirty="0">
              <a:solidFill>
                <a:srgbClr val="A80163"/>
              </a:solidFill>
            </a:endParaRPr>
          </a:p>
        </p:txBody>
      </p:sp>
      <p:pic>
        <p:nvPicPr>
          <p:cNvPr id="10" name="Content Placeholder 9"/>
          <p:cNvPicPr>
            <a:picLocks noGrp="1" noChangeAspect="1"/>
          </p:cNvPicPr>
          <p:nvPr>
            <p:ph idx="1"/>
            <p:custDataLst>
              <p:tags r:id="rId9"/>
            </p:custDataLst>
          </p:nvPr>
        </p:nvPicPr>
        <p:blipFill>
          <a:blip r:embed="rId12"/>
          <a:stretch>
            <a:fillRect/>
          </a:stretch>
        </p:blipFill>
        <p:spPr>
          <a:xfrm>
            <a:off x="259080" y="1240473"/>
            <a:ext cx="6908997" cy="4168775"/>
          </a:xfrm>
          <a:prstGeom prst="rect">
            <a:avLst/>
          </a:prstGeom>
        </p:spPr>
      </p:pic>
    </p:spTree>
    <p:custDataLst>
      <p:tags r:id="rId1"/>
    </p:custDataLst>
    <p:extLst>
      <p:ext uri="{BB962C8B-B14F-4D97-AF65-F5344CB8AC3E}">
        <p14:creationId xmlns:p14="http://schemas.microsoft.com/office/powerpoint/2010/main" val="4067464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dirty="0"/>
              <a:t>BASE TYPES shall be defined consistent to the </a:t>
            </a:r>
            <a:r>
              <a:rPr lang="en-US" dirty="0" err="1"/>
              <a:t>PaVaSt</a:t>
            </a:r>
            <a:r>
              <a:rPr lang="en-US" dirty="0"/>
              <a:t> Category</a:t>
            </a:r>
            <a:r>
              <a:rPr lang="en-US" sz="2800" dirty="0">
                <a:solidFill>
                  <a:srgbClr val="FF0000"/>
                </a:solidFill>
              </a:rPr>
              <a:t/>
            </a:r>
            <a:br>
              <a:rPr lang="en-US" sz="2800" dirty="0">
                <a:solidFill>
                  <a:srgbClr val="FF0000"/>
                </a:solidFill>
              </a:rPr>
            </a:br>
            <a:endParaRPr lang="en-US" sz="2800" dirty="0">
              <a:solidFill>
                <a:srgbClr val="A80163"/>
              </a:solidFill>
            </a:endParaRPr>
          </a:p>
        </p:txBody>
      </p:sp>
      <p:sp>
        <p:nvSpPr>
          <p:cNvPr id="10" name="Rectangle 9"/>
          <p:cNvSpPr/>
          <p:nvPr>
            <p:custDataLst>
              <p:tags r:id="rId8"/>
            </p:custDataLst>
          </p:nvPr>
        </p:nvSpPr>
        <p:spPr>
          <a:xfrm>
            <a:off x="259080" y="882859"/>
            <a:ext cx="9368396" cy="646331"/>
          </a:xfrm>
          <a:prstGeom prst="rect">
            <a:avLst/>
          </a:prstGeom>
        </p:spPr>
        <p:txBody>
          <a:bodyPr wrap="square">
            <a:spAutoFit/>
          </a:bodyPr>
          <a:lstStyle/>
          <a:p>
            <a:r>
              <a:rPr lang="en-US" dirty="0" smtClean="0">
                <a:latin typeface="BoschSans-Regular"/>
              </a:rPr>
              <a:t>CATEGORY VALUE.................BASE TYPE: uint8/16/32, sint8/16/32, real32, float32. </a:t>
            </a:r>
            <a:endParaRPr lang="en-US" dirty="0" smtClean="0"/>
          </a:p>
          <a:p>
            <a:endParaRPr lang="en-US" dirty="0"/>
          </a:p>
        </p:txBody>
      </p:sp>
      <p:sp>
        <p:nvSpPr>
          <p:cNvPr id="18" name="TextBox 17"/>
          <p:cNvSpPr txBox="1">
            <a:spLocks/>
          </p:cNvSpPr>
          <p:nvPr>
            <p:custDataLst>
              <p:tags r:id="rId9"/>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pic>
        <p:nvPicPr>
          <p:cNvPr id="3" name="Picture 2"/>
          <p:cNvPicPr>
            <a:picLocks noChangeAspect="1"/>
          </p:cNvPicPr>
          <p:nvPr>
            <p:custDataLst>
              <p:tags r:id="rId10"/>
            </p:custDataLst>
          </p:nvPr>
        </p:nvPicPr>
        <p:blipFill>
          <a:blip r:embed="rId13"/>
          <a:stretch>
            <a:fillRect/>
          </a:stretch>
        </p:blipFill>
        <p:spPr>
          <a:xfrm>
            <a:off x="266700" y="1145721"/>
            <a:ext cx="9360776" cy="4457512"/>
          </a:xfrm>
          <a:prstGeom prst="rect">
            <a:avLst/>
          </a:prstGeom>
        </p:spPr>
      </p:pic>
    </p:spTree>
    <p:custDataLst>
      <p:tags r:id="rId1"/>
    </p:custDataLst>
    <p:extLst>
      <p:ext uri="{BB962C8B-B14F-4D97-AF65-F5344CB8AC3E}">
        <p14:creationId xmlns:p14="http://schemas.microsoft.com/office/powerpoint/2010/main" val="1681457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FF0000"/>
                </a:solidFill>
              </a:rPr>
              <a:t>Bit </a:t>
            </a:r>
            <a:r>
              <a:rPr lang="en-US" sz="2800" dirty="0">
                <a:solidFill>
                  <a:srgbClr val="FF0000"/>
                </a:solidFill>
              </a:rPr>
              <a:t>type or simple model </a:t>
            </a:r>
            <a:br>
              <a:rPr lang="en-US" sz="2800" dirty="0">
                <a:solidFill>
                  <a:srgbClr val="FF0000"/>
                </a:solidFill>
              </a:rPr>
            </a:br>
            <a:endParaRPr lang="en-US" sz="2800" dirty="0">
              <a:solidFill>
                <a:srgbClr val="A80163"/>
              </a:solidFill>
            </a:endParaRPr>
          </a:p>
        </p:txBody>
      </p:sp>
      <p:pic>
        <p:nvPicPr>
          <p:cNvPr id="11" name="Content Placeholder 10"/>
          <p:cNvPicPr>
            <a:picLocks noGrp="1" noChangeAspect="1"/>
          </p:cNvPicPr>
          <p:nvPr>
            <p:ph idx="1"/>
          </p:nvPr>
        </p:nvPicPr>
        <p:blipFill>
          <a:blip r:embed="rId12"/>
          <a:stretch>
            <a:fillRect/>
          </a:stretch>
        </p:blipFill>
        <p:spPr>
          <a:xfrm>
            <a:off x="410845" y="3359785"/>
            <a:ext cx="8867775" cy="1895475"/>
          </a:xfrm>
          <a:prstGeom prst="rect">
            <a:avLst/>
          </a:prstGeom>
        </p:spPr>
      </p:pic>
      <p:pic>
        <p:nvPicPr>
          <p:cNvPr id="12" name="Picture 11"/>
          <p:cNvPicPr>
            <a:picLocks noChangeAspect="1"/>
          </p:cNvPicPr>
          <p:nvPr>
            <p:custDataLst>
              <p:tags r:id="rId8"/>
            </p:custDataLst>
          </p:nvPr>
        </p:nvPicPr>
        <p:blipFill>
          <a:blip r:embed="rId13"/>
          <a:stretch>
            <a:fillRect/>
          </a:stretch>
        </p:blipFill>
        <p:spPr>
          <a:xfrm>
            <a:off x="410845" y="1034459"/>
            <a:ext cx="7030479" cy="2325326"/>
          </a:xfrm>
          <a:prstGeom prst="rect">
            <a:avLst/>
          </a:prstGeom>
        </p:spPr>
      </p:pic>
      <p:sp>
        <p:nvSpPr>
          <p:cNvPr id="13" name="TextBox 12"/>
          <p:cNvSpPr txBox="1">
            <a:spLocks/>
          </p:cNvSpPr>
          <p:nvPr>
            <p:custDataLst>
              <p:tags r:id="rId9"/>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spTree>
    <p:custDataLst>
      <p:tags r:id="rId1"/>
    </p:custDataLst>
    <p:extLst>
      <p:ext uri="{BB962C8B-B14F-4D97-AF65-F5344CB8AC3E}">
        <p14:creationId xmlns:p14="http://schemas.microsoft.com/office/powerpoint/2010/main" val="656647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dirty="0"/>
              <a:t>MEDC17/MDG1 Obsolete data types in </a:t>
            </a:r>
            <a:r>
              <a:rPr lang="en-US" dirty="0" err="1"/>
              <a:t>PaVaSt</a:t>
            </a:r>
            <a:r>
              <a:rPr lang="en-US" sz="2800" dirty="0">
                <a:solidFill>
                  <a:srgbClr val="FF0000"/>
                </a:solidFill>
              </a:rPr>
              <a:t/>
            </a:r>
            <a:br>
              <a:rPr lang="en-US" sz="2800" dirty="0">
                <a:solidFill>
                  <a:srgbClr val="FF0000"/>
                </a:solidFill>
              </a:rPr>
            </a:br>
            <a:endParaRPr lang="en-US" sz="2800" dirty="0">
              <a:solidFill>
                <a:srgbClr val="A80163"/>
              </a:solidFill>
            </a:endParaRPr>
          </a:p>
        </p:txBody>
      </p:sp>
      <p:pic>
        <p:nvPicPr>
          <p:cNvPr id="3" name="Picture 2"/>
          <p:cNvPicPr>
            <a:picLocks noChangeAspect="1"/>
          </p:cNvPicPr>
          <p:nvPr>
            <p:custDataLst>
              <p:tags r:id="rId8"/>
            </p:custDataLst>
          </p:nvPr>
        </p:nvPicPr>
        <p:blipFill>
          <a:blip r:embed="rId12"/>
          <a:stretch>
            <a:fillRect/>
          </a:stretch>
        </p:blipFill>
        <p:spPr>
          <a:xfrm>
            <a:off x="266700" y="1582266"/>
            <a:ext cx="9576853" cy="4175914"/>
          </a:xfrm>
          <a:prstGeom prst="rect">
            <a:avLst/>
          </a:prstGeom>
        </p:spPr>
      </p:pic>
      <p:sp>
        <p:nvSpPr>
          <p:cNvPr id="15" name="TextBox 14"/>
          <p:cNvSpPr txBox="1">
            <a:spLocks/>
          </p:cNvSpPr>
          <p:nvPr>
            <p:custDataLst>
              <p:tags r:id="rId9"/>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spTree>
    <p:custDataLst>
      <p:tags r:id="rId1"/>
    </p:custDataLst>
    <p:extLst>
      <p:ext uri="{BB962C8B-B14F-4D97-AF65-F5344CB8AC3E}">
        <p14:creationId xmlns:p14="http://schemas.microsoft.com/office/powerpoint/2010/main" val="3122370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nb-NO" b="1" dirty="0">
                <a:solidFill>
                  <a:srgbClr val="FF0000"/>
                </a:solidFill>
              </a:rPr>
              <a:t>User defined data types − typedefs</a:t>
            </a:r>
            <a:r>
              <a:rPr lang="en-US" sz="2800" dirty="0">
                <a:solidFill>
                  <a:srgbClr val="FF0000"/>
                </a:solidFill>
              </a:rPr>
              <a:t/>
            </a:r>
            <a:br>
              <a:rPr lang="en-US" sz="2800" dirty="0">
                <a:solidFill>
                  <a:srgbClr val="FF0000"/>
                </a:solidFill>
              </a:rPr>
            </a:br>
            <a:endParaRPr lang="en-US" sz="2800" dirty="0">
              <a:solidFill>
                <a:srgbClr val="FF0000"/>
              </a:solidFill>
            </a:endParaRPr>
          </a:p>
        </p:txBody>
      </p:sp>
      <p:sp>
        <p:nvSpPr>
          <p:cNvPr id="15" name="TextBox 14"/>
          <p:cNvSpPr txBox="1">
            <a:spLocks/>
          </p:cNvSpPr>
          <p:nvPr>
            <p:custDataLst>
              <p:tags r:id="rId8"/>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sp>
        <p:nvSpPr>
          <p:cNvPr id="10" name="Rectangle 9"/>
          <p:cNvSpPr/>
          <p:nvPr>
            <p:custDataLst>
              <p:tags r:id="rId9"/>
            </p:custDataLst>
          </p:nvPr>
        </p:nvSpPr>
        <p:spPr>
          <a:xfrm>
            <a:off x="180974" y="1022062"/>
            <a:ext cx="9565006" cy="307777"/>
          </a:xfrm>
          <a:prstGeom prst="rect">
            <a:avLst/>
          </a:prstGeom>
        </p:spPr>
        <p:txBody>
          <a:bodyPr wrap="square">
            <a:spAutoFit/>
          </a:bodyPr>
          <a:lstStyle/>
          <a:p>
            <a:pPr marL="285750" indent="-285750">
              <a:buFont typeface="Arial" panose="020B0604020202020204" pitchFamily="34" charset="0"/>
              <a:buChar char="•"/>
            </a:pPr>
            <a:r>
              <a:rPr lang="en-US" sz="1400" dirty="0" err="1">
                <a:solidFill>
                  <a:schemeClr val="accent1"/>
                </a:solidFill>
                <a:latin typeface="BoschSans-Regular"/>
              </a:rPr>
              <a:t>t</a:t>
            </a:r>
            <a:r>
              <a:rPr lang="en-US" sz="1400" dirty="0" err="1" smtClean="0">
                <a:solidFill>
                  <a:schemeClr val="accent1"/>
                </a:solidFill>
                <a:latin typeface="BoschSans-Regular"/>
              </a:rPr>
              <a:t>ypedefs</a:t>
            </a:r>
            <a:r>
              <a:rPr lang="en-US" sz="1400" dirty="0" smtClean="0">
                <a:latin typeface="BoschSans-Regular"/>
              </a:rPr>
              <a:t> </a:t>
            </a:r>
            <a:r>
              <a:rPr lang="en-US" sz="1400" dirty="0">
                <a:latin typeface="BoschSans-Regular"/>
              </a:rPr>
              <a:t>shall not be used to define new names for the existing standard </a:t>
            </a:r>
            <a:r>
              <a:rPr lang="en-US" sz="1400" dirty="0" smtClean="0">
                <a:latin typeface="BoschSans-Regular"/>
              </a:rPr>
              <a:t>types</a:t>
            </a:r>
            <a:endParaRPr lang="en-US" sz="2800" dirty="0"/>
          </a:p>
        </p:txBody>
      </p:sp>
      <p:pic>
        <p:nvPicPr>
          <p:cNvPr id="3" name="Picture 2"/>
          <p:cNvPicPr>
            <a:picLocks noChangeAspect="1"/>
          </p:cNvPicPr>
          <p:nvPr>
            <p:custDataLst>
              <p:tags r:id="rId10"/>
            </p:custDataLst>
          </p:nvPr>
        </p:nvPicPr>
        <p:blipFill>
          <a:blip r:embed="rId13"/>
          <a:stretch>
            <a:fillRect/>
          </a:stretch>
        </p:blipFill>
        <p:spPr>
          <a:xfrm>
            <a:off x="410845" y="1500949"/>
            <a:ext cx="8105776" cy="3941341"/>
          </a:xfrm>
          <a:prstGeom prst="rect">
            <a:avLst/>
          </a:prstGeom>
        </p:spPr>
      </p:pic>
    </p:spTree>
    <p:custDataLst>
      <p:tags r:id="rId1"/>
    </p:custDataLst>
    <p:extLst>
      <p:ext uri="{BB962C8B-B14F-4D97-AF65-F5344CB8AC3E}">
        <p14:creationId xmlns:p14="http://schemas.microsoft.com/office/powerpoint/2010/main" val="2799453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nb-NO" b="1" dirty="0">
                <a:solidFill>
                  <a:srgbClr val="FF0000"/>
                </a:solidFill>
              </a:rPr>
              <a:t>User defined data types − typedefs</a:t>
            </a:r>
            <a:r>
              <a:rPr lang="en-US" sz="2800" dirty="0">
                <a:solidFill>
                  <a:srgbClr val="FF0000"/>
                </a:solidFill>
              </a:rPr>
              <a:t/>
            </a:r>
            <a:br>
              <a:rPr lang="en-US" sz="2800" dirty="0">
                <a:solidFill>
                  <a:srgbClr val="FF0000"/>
                </a:solidFill>
              </a:rPr>
            </a:br>
            <a:endParaRPr lang="en-US" sz="2800" dirty="0">
              <a:solidFill>
                <a:srgbClr val="FF0000"/>
              </a:solidFill>
            </a:endParaRPr>
          </a:p>
        </p:txBody>
      </p:sp>
      <p:sp>
        <p:nvSpPr>
          <p:cNvPr id="15" name="TextBox 14"/>
          <p:cNvSpPr txBox="1">
            <a:spLocks/>
          </p:cNvSpPr>
          <p:nvPr>
            <p:custDataLst>
              <p:tags r:id="rId8"/>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sp>
        <p:nvSpPr>
          <p:cNvPr id="10" name="Rectangle 9"/>
          <p:cNvSpPr/>
          <p:nvPr>
            <p:custDataLst>
              <p:tags r:id="rId9"/>
            </p:custDataLst>
          </p:nvPr>
        </p:nvSpPr>
        <p:spPr>
          <a:xfrm>
            <a:off x="180974" y="1022062"/>
            <a:ext cx="9565006" cy="369332"/>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C bit fields</a:t>
            </a:r>
            <a:r>
              <a:rPr lang="en-US" b="1" dirty="0"/>
              <a:t> </a:t>
            </a:r>
            <a:r>
              <a:rPr lang="en-US" dirty="0"/>
              <a:t>should not be used</a:t>
            </a:r>
            <a:endParaRPr lang="en-US" sz="2800" dirty="0"/>
          </a:p>
        </p:txBody>
      </p:sp>
      <p:pic>
        <p:nvPicPr>
          <p:cNvPr id="9" name="Picture 8"/>
          <p:cNvPicPr>
            <a:picLocks noChangeAspect="1"/>
          </p:cNvPicPr>
          <p:nvPr>
            <p:custDataLst>
              <p:tags r:id="rId10"/>
            </p:custDataLst>
          </p:nvPr>
        </p:nvPicPr>
        <p:blipFill>
          <a:blip r:embed="rId13"/>
          <a:stretch>
            <a:fillRect/>
          </a:stretch>
        </p:blipFill>
        <p:spPr>
          <a:xfrm>
            <a:off x="554990" y="1424940"/>
            <a:ext cx="8997617" cy="3107228"/>
          </a:xfrm>
          <a:prstGeom prst="rect">
            <a:avLst/>
          </a:prstGeom>
        </p:spPr>
      </p:pic>
    </p:spTree>
    <p:custDataLst>
      <p:tags r:id="rId1"/>
    </p:custDataLst>
    <p:extLst>
      <p:ext uri="{BB962C8B-B14F-4D97-AF65-F5344CB8AC3E}">
        <p14:creationId xmlns:p14="http://schemas.microsoft.com/office/powerpoint/2010/main" val="3985141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2018-06-27</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nb-NO" b="1" dirty="0">
                <a:solidFill>
                  <a:srgbClr val="FF0000"/>
                </a:solidFill>
              </a:rPr>
              <a:t>User defined data types − typedefs</a:t>
            </a:r>
            <a:r>
              <a:rPr lang="en-US" sz="2800" dirty="0">
                <a:solidFill>
                  <a:srgbClr val="FF0000"/>
                </a:solidFill>
              </a:rPr>
              <a:t/>
            </a:r>
            <a:br>
              <a:rPr lang="en-US" sz="2800" dirty="0">
                <a:solidFill>
                  <a:srgbClr val="FF0000"/>
                </a:solidFill>
              </a:rPr>
            </a:br>
            <a:endParaRPr lang="en-US" sz="2800" dirty="0">
              <a:solidFill>
                <a:srgbClr val="FF0000"/>
              </a:solidFill>
            </a:endParaRPr>
          </a:p>
        </p:txBody>
      </p:sp>
      <p:sp>
        <p:nvSpPr>
          <p:cNvPr id="15" name="TextBox 14"/>
          <p:cNvSpPr txBox="1">
            <a:spLocks/>
          </p:cNvSpPr>
          <p:nvPr>
            <p:custDataLst>
              <p:tags r:id="rId8"/>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b="1" dirty="0"/>
              <a:t>DGS C−standard data types and Base types in MEDC17</a:t>
            </a:r>
            <a:r>
              <a:rPr lang="en-US" sz="2800" b="1" dirty="0"/>
              <a:t>, </a:t>
            </a:r>
            <a:r>
              <a:rPr lang="en-US" b="1" dirty="0"/>
              <a:t>MDG1 and AUTOSAR</a:t>
            </a:r>
            <a:endParaRPr lang="en-US" kern="0" dirty="0"/>
          </a:p>
        </p:txBody>
      </p:sp>
      <p:sp>
        <p:nvSpPr>
          <p:cNvPr id="10" name="Rectangle 9"/>
          <p:cNvSpPr/>
          <p:nvPr>
            <p:custDataLst>
              <p:tags r:id="rId9"/>
            </p:custDataLst>
          </p:nvPr>
        </p:nvSpPr>
        <p:spPr>
          <a:xfrm>
            <a:off x="180974" y="1022062"/>
            <a:ext cx="9565006" cy="369332"/>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unions</a:t>
            </a:r>
            <a:r>
              <a:rPr lang="en-US" dirty="0"/>
              <a:t> should not be used</a:t>
            </a:r>
            <a:endParaRPr lang="en-US" sz="2800" dirty="0"/>
          </a:p>
        </p:txBody>
      </p:sp>
      <p:pic>
        <p:nvPicPr>
          <p:cNvPr id="3" name="Picture 2"/>
          <p:cNvPicPr>
            <a:picLocks noChangeAspect="1"/>
          </p:cNvPicPr>
          <p:nvPr>
            <p:custDataLst>
              <p:tags r:id="rId10"/>
            </p:custDataLst>
          </p:nvPr>
        </p:nvPicPr>
        <p:blipFill>
          <a:blip r:embed="rId13"/>
          <a:stretch>
            <a:fillRect/>
          </a:stretch>
        </p:blipFill>
        <p:spPr>
          <a:xfrm>
            <a:off x="410845" y="1650447"/>
            <a:ext cx="7037705" cy="1416883"/>
          </a:xfrm>
          <a:prstGeom prst="rect">
            <a:avLst/>
          </a:prstGeom>
        </p:spPr>
      </p:pic>
    </p:spTree>
    <p:custDataLst>
      <p:tags r:id="rId1"/>
    </p:custDataLst>
    <p:extLst>
      <p:ext uri="{BB962C8B-B14F-4D97-AF65-F5344CB8AC3E}">
        <p14:creationId xmlns:p14="http://schemas.microsoft.com/office/powerpoint/2010/main" val="3688687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2</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t>Agenda</a:t>
            </a:r>
            <a:endParaRPr lang="en-GB" sz="2800" dirty="0"/>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3" panose="05040102010807070707" pitchFamily="18" charset="2"/>
              <a:buAutoNum type="arabicPeriod"/>
            </a:pPr>
            <a:r>
              <a:rPr lang="en-GB" dirty="0" smtClean="0"/>
              <a:t>DGS C-Standard data types and Base types in MEDC17, MDG1 and AUTOSAR</a:t>
            </a:r>
          </a:p>
          <a:p>
            <a:pPr lvl="1"/>
            <a:r>
              <a:rPr lang="en-US" dirty="0"/>
              <a:t>C−standard data types used in the *.c and *.h </a:t>
            </a:r>
            <a:r>
              <a:rPr lang="en-US" dirty="0" smtClean="0"/>
              <a:t>files</a:t>
            </a:r>
          </a:p>
          <a:p>
            <a:pPr lvl="1"/>
            <a:r>
              <a:rPr lang="en-GB" dirty="0"/>
              <a:t>MEDC17/MDG1 Obsolete data types in C−</a:t>
            </a:r>
            <a:r>
              <a:rPr lang="en-GB" dirty="0" smtClean="0"/>
              <a:t>code</a:t>
            </a:r>
            <a:endParaRPr lang="en-US" dirty="0" smtClean="0"/>
          </a:p>
          <a:p>
            <a:pPr lvl="1"/>
            <a:r>
              <a:rPr lang="en-US" dirty="0"/>
              <a:t>BASE TYPES used for the data specification in </a:t>
            </a:r>
            <a:r>
              <a:rPr lang="en-US" dirty="0" err="1"/>
              <a:t>PaVaSt</a:t>
            </a:r>
            <a:r>
              <a:rPr lang="en-US" dirty="0"/>
              <a:t> </a:t>
            </a:r>
            <a:r>
              <a:rPr lang="en-US" dirty="0" smtClean="0"/>
              <a:t>files</a:t>
            </a:r>
          </a:p>
          <a:p>
            <a:pPr lvl="1"/>
            <a:r>
              <a:rPr lang="en-US" dirty="0"/>
              <a:t>MEDC17/MDG1 Obsolete data types in </a:t>
            </a:r>
            <a:r>
              <a:rPr lang="en-US" dirty="0" err="1" smtClean="0"/>
              <a:t>PaVaSt</a:t>
            </a:r>
            <a:endParaRPr lang="en-US" dirty="0" smtClean="0"/>
          </a:p>
          <a:p>
            <a:pPr lvl="1"/>
            <a:r>
              <a:rPr lang="en-US" dirty="0"/>
              <a:t>MEDC17/MDG1 Standard data types for special </a:t>
            </a:r>
            <a:r>
              <a:rPr lang="en-US" dirty="0" smtClean="0"/>
              <a:t>purposes</a:t>
            </a:r>
          </a:p>
          <a:p>
            <a:pPr lvl="1"/>
            <a:r>
              <a:rPr lang="en-GB" dirty="0"/>
              <a:t>MEDC17/MDG1 Float data </a:t>
            </a:r>
            <a:r>
              <a:rPr lang="en-GB" dirty="0" smtClean="0"/>
              <a:t>types</a:t>
            </a:r>
          </a:p>
          <a:p>
            <a:pPr>
              <a:buFont typeface="Wingdings 3" panose="05040102010807070707" pitchFamily="18" charset="2"/>
              <a:buAutoNum type="arabicPeriod"/>
            </a:pPr>
            <a:r>
              <a:rPr lang="en-GB" dirty="0" smtClean="0"/>
              <a:t>Size and </a:t>
            </a:r>
            <a:r>
              <a:rPr lang="en-GB" dirty="0" err="1" smtClean="0"/>
              <a:t>signedness</a:t>
            </a:r>
            <a:r>
              <a:rPr lang="en-GB" dirty="0" smtClean="0"/>
              <a:t> of an arithmetic type</a:t>
            </a:r>
          </a:p>
          <a:p>
            <a:pPr>
              <a:buFont typeface="Wingdings 3" panose="05040102010807070707" pitchFamily="18" charset="2"/>
              <a:buAutoNum type="arabicPeriod"/>
            </a:pPr>
            <a:r>
              <a:rPr lang="en-GB" dirty="0" smtClean="0"/>
              <a:t>User defined data types – </a:t>
            </a:r>
            <a:r>
              <a:rPr lang="en-GB" dirty="0" err="1" smtClean="0"/>
              <a:t>typedefes</a:t>
            </a:r>
            <a:endParaRPr lang="en-GB" dirty="0" smtClean="0"/>
          </a:p>
          <a:p>
            <a:pPr>
              <a:buFont typeface="Wingdings 3" panose="05040102010807070707" pitchFamily="18" charset="2"/>
              <a:buAutoNum type="arabicPeriod"/>
            </a:pPr>
            <a:r>
              <a:rPr lang="en-GB" dirty="0" smtClean="0"/>
              <a:t>DGS Standard symbols</a:t>
            </a:r>
          </a:p>
          <a:p>
            <a:pPr>
              <a:buFont typeface="Wingdings 3" panose="05040102010807070707" pitchFamily="18" charset="2"/>
              <a:buAutoNum type="arabicPeriod"/>
            </a:pPr>
            <a:endParaRPr lang="en-GB" dirty="0"/>
          </a:p>
        </p:txBody>
      </p:sp>
    </p:spTree>
    <p:custDataLst>
      <p:tags r:id="rId1"/>
    </p:custDataLst>
    <p:extLst>
      <p:ext uri="{BB962C8B-B14F-4D97-AF65-F5344CB8AC3E}">
        <p14:creationId xmlns:p14="http://schemas.microsoft.com/office/powerpoint/2010/main" val="2835604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427E"/>
        </a:solidFill>
        <a:effectLst/>
      </p:bgPr>
    </p:bg>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GB" sz="6500" dirty="0" smtClean="0"/>
              <a:t>Standard data type FOR special purposes</a:t>
            </a:r>
            <a:endParaRPr lang="en-GB" sz="6500" dirty="0"/>
          </a:p>
        </p:txBody>
      </p:sp>
    </p:spTree>
    <p:custDataLst>
      <p:tags r:id="rId1"/>
    </p:custDataLst>
    <p:extLst>
      <p:ext uri="{BB962C8B-B14F-4D97-AF65-F5344CB8AC3E}">
        <p14:creationId xmlns:p14="http://schemas.microsoft.com/office/powerpoint/2010/main" val="2984387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MEDC17/MDG1 Standard data types for special purposes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GB" sz="3600" dirty="0">
              <a:solidFill>
                <a:srgbClr val="08427E"/>
              </a:solidFill>
            </a:endParaRPr>
          </a:p>
        </p:txBody>
      </p:sp>
      <p:sp>
        <p:nvSpPr>
          <p:cNvPr id="10" name="Content Placeholder 12"/>
          <p:cNvSpPr>
            <a:spLocks noGrp="1"/>
          </p:cNvSpPr>
          <p:nvPr>
            <p:ph idx="1"/>
            <p:custDataLst>
              <p:tags r:id="rId9"/>
            </p:custDataLst>
          </p:nvPr>
        </p:nvSpPr>
        <p:spPr>
          <a:xfrm>
            <a:off x="259080" y="1303282"/>
            <a:ext cx="10452100" cy="416025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sz="2800" dirty="0" err="1">
                <a:solidFill>
                  <a:srgbClr val="08427E"/>
                </a:solidFill>
              </a:rPr>
              <a:t>uint</a:t>
            </a:r>
            <a:r>
              <a:rPr lang="en-GB" sz="2800" dirty="0">
                <a:solidFill>
                  <a:srgbClr val="08427E"/>
                </a:solidFill>
              </a:rPr>
              <a:t>, </a:t>
            </a:r>
            <a:r>
              <a:rPr lang="en-GB" sz="2800" dirty="0" err="1">
                <a:solidFill>
                  <a:srgbClr val="08427E"/>
                </a:solidFill>
              </a:rPr>
              <a:t>sint</a:t>
            </a:r>
            <a:endParaRPr lang="en-US" sz="2800" dirty="0" smtClean="0"/>
          </a:p>
          <a:p>
            <a:pPr lvl="2"/>
            <a:r>
              <a:rPr lang="en-US" sz="2400" dirty="0" smtClean="0"/>
              <a:t>Represent the natural register size of CPU</a:t>
            </a:r>
          </a:p>
          <a:p>
            <a:pPr lvl="2"/>
            <a:r>
              <a:rPr lang="en-US" sz="2400" dirty="0" smtClean="0"/>
              <a:t>Support in </a:t>
            </a:r>
            <a:r>
              <a:rPr lang="en-US" sz="2400" dirty="0" err="1" smtClean="0"/>
              <a:t>Pvast</a:t>
            </a:r>
            <a:r>
              <a:rPr lang="en-US" sz="2400" dirty="0"/>
              <a:t> </a:t>
            </a:r>
            <a:r>
              <a:rPr lang="en-US" sz="2400" dirty="0" smtClean="0"/>
              <a:t>/ tool chain</a:t>
            </a:r>
          </a:p>
          <a:p>
            <a:r>
              <a:rPr lang="en-GB" sz="2800" dirty="0">
                <a:solidFill>
                  <a:srgbClr val="08427E"/>
                </a:solidFill>
              </a:rPr>
              <a:t>uint64, sint64</a:t>
            </a:r>
            <a:endParaRPr lang="en-US" sz="2800" dirty="0" smtClean="0"/>
          </a:p>
          <a:p>
            <a:pPr lvl="2"/>
            <a:r>
              <a:rPr lang="en-US" sz="2400" dirty="0"/>
              <a:t>unsigned/signed 64−Bit integer types</a:t>
            </a:r>
          </a:p>
          <a:p>
            <a:pPr lvl="2"/>
            <a:r>
              <a:rPr lang="en-US" sz="2400" dirty="0"/>
              <a:t>only C definition, no support in </a:t>
            </a:r>
            <a:r>
              <a:rPr lang="en-US" sz="2400" dirty="0" err="1"/>
              <a:t>PaVaSt</a:t>
            </a:r>
            <a:r>
              <a:rPr lang="en-US" sz="2400" dirty="0"/>
              <a:t>/tool chain</a:t>
            </a:r>
          </a:p>
          <a:p>
            <a:endParaRPr lang="en-US" sz="2800" dirty="0" smtClean="0"/>
          </a:p>
          <a:p>
            <a:pPr marL="0" indent="0">
              <a:buNone/>
            </a:pPr>
            <a:endParaRPr lang="en-US" sz="3200" dirty="0"/>
          </a:p>
        </p:txBody>
      </p:sp>
    </p:spTree>
    <p:custDataLst>
      <p:tags r:id="rId1"/>
    </p:custDataLst>
    <p:extLst>
      <p:ext uri="{BB962C8B-B14F-4D97-AF65-F5344CB8AC3E}">
        <p14:creationId xmlns:p14="http://schemas.microsoft.com/office/powerpoint/2010/main" val="319226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MEDC17/MDG1 Standard data types for special purposes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3600" dirty="0">
                <a:solidFill>
                  <a:srgbClr val="08427E"/>
                </a:solidFill>
              </a:rPr>
              <a:t>uint16u, sint16u, uint32u, sint32u, uint64u, sint64u</a:t>
            </a:r>
          </a:p>
        </p:txBody>
      </p:sp>
      <p:sp>
        <p:nvSpPr>
          <p:cNvPr id="12" name="Content Placeholder 11"/>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800" dirty="0"/>
              <a:t>unsigned/signed 16−Bit union types to retrieve high byte / low </a:t>
            </a:r>
            <a:r>
              <a:rPr lang="en-US" sz="2800" dirty="0" smtClean="0"/>
              <a:t>byte</a:t>
            </a:r>
          </a:p>
          <a:p>
            <a:r>
              <a:rPr lang="en-US" sz="2800" dirty="0"/>
              <a:t>only C definition, no support in </a:t>
            </a:r>
            <a:r>
              <a:rPr lang="en-US" sz="2800" dirty="0" err="1"/>
              <a:t>PaVaSt</a:t>
            </a:r>
            <a:r>
              <a:rPr lang="en-US" sz="2800" dirty="0"/>
              <a:t>/tool </a:t>
            </a:r>
            <a:r>
              <a:rPr lang="en-GB" sz="2800" dirty="0"/>
              <a:t>chain</a:t>
            </a:r>
          </a:p>
        </p:txBody>
      </p:sp>
    </p:spTree>
    <p:custDataLst>
      <p:tags r:id="rId1"/>
    </p:custDataLst>
    <p:extLst>
      <p:ext uri="{BB962C8B-B14F-4D97-AF65-F5344CB8AC3E}">
        <p14:creationId xmlns:p14="http://schemas.microsoft.com/office/powerpoint/2010/main" val="229373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MEDC17/MDG1 Standard data types for special purposes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07653"/>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3600" dirty="0">
                <a:solidFill>
                  <a:srgbClr val="08427E"/>
                </a:solidFill>
              </a:rPr>
              <a:t>uint16u</a:t>
            </a:r>
          </a:p>
        </p:txBody>
      </p:sp>
      <p:pic>
        <p:nvPicPr>
          <p:cNvPr id="10" name="Content Placeholder 9"/>
          <p:cNvPicPr>
            <a:picLocks noGrp="1" noChangeAspect="1"/>
          </p:cNvPicPr>
          <p:nvPr>
            <p:ph idx="1"/>
            <p:custDataLst>
              <p:tags r:id="rId9"/>
            </p:custDataLst>
          </p:nvPr>
        </p:nvPicPr>
        <p:blipFill>
          <a:blip r:embed="rId11"/>
          <a:stretch>
            <a:fillRect/>
          </a:stretch>
        </p:blipFill>
        <p:spPr>
          <a:xfrm>
            <a:off x="1048748" y="1164590"/>
            <a:ext cx="8241574" cy="4170764"/>
          </a:xfrm>
          <a:prstGeom prst="rect">
            <a:avLst/>
          </a:prstGeom>
        </p:spPr>
      </p:pic>
    </p:spTree>
    <p:custDataLst>
      <p:tags r:id="rId1"/>
    </p:custDataLst>
    <p:extLst>
      <p:ext uri="{BB962C8B-B14F-4D97-AF65-F5344CB8AC3E}">
        <p14:creationId xmlns:p14="http://schemas.microsoft.com/office/powerpoint/2010/main" val="3969698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MEDC17/MDG1 Standard data types for special purposes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3600" dirty="0" smtClean="0">
                <a:solidFill>
                  <a:srgbClr val="08427E"/>
                </a:solidFill>
              </a:rPr>
              <a:t>uint32u</a:t>
            </a:r>
            <a:endParaRPr lang="en-GB" sz="3600" dirty="0">
              <a:solidFill>
                <a:srgbClr val="08427E"/>
              </a:solidFill>
            </a:endParaRPr>
          </a:p>
        </p:txBody>
      </p:sp>
      <p:pic>
        <p:nvPicPr>
          <p:cNvPr id="11" name="Picture 10"/>
          <p:cNvPicPr>
            <a:picLocks noChangeAspect="1"/>
          </p:cNvPicPr>
          <p:nvPr>
            <p:custDataLst>
              <p:tags r:id="rId9"/>
            </p:custDataLst>
          </p:nvPr>
        </p:nvPicPr>
        <p:blipFill>
          <a:blip r:embed="rId11"/>
          <a:stretch>
            <a:fillRect/>
          </a:stretch>
        </p:blipFill>
        <p:spPr>
          <a:xfrm>
            <a:off x="1003254" y="1036320"/>
            <a:ext cx="8332561" cy="4327765"/>
          </a:xfrm>
          <a:prstGeom prst="rect">
            <a:avLst/>
          </a:prstGeom>
        </p:spPr>
      </p:pic>
    </p:spTree>
    <p:custDataLst>
      <p:tags r:id="rId1"/>
    </p:custDataLst>
    <p:extLst>
      <p:ext uri="{BB962C8B-B14F-4D97-AF65-F5344CB8AC3E}">
        <p14:creationId xmlns:p14="http://schemas.microsoft.com/office/powerpoint/2010/main" val="3356805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MEDC17/MDG1 Standard data types for special purposes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3600" dirty="0" smtClean="0">
                <a:solidFill>
                  <a:srgbClr val="08427E"/>
                </a:solidFill>
              </a:rPr>
              <a:t>uint64u</a:t>
            </a:r>
            <a:endParaRPr lang="en-GB" sz="3600" dirty="0">
              <a:solidFill>
                <a:srgbClr val="08427E"/>
              </a:solidFill>
            </a:endParaRPr>
          </a:p>
        </p:txBody>
      </p:sp>
      <p:pic>
        <p:nvPicPr>
          <p:cNvPr id="10" name="Picture 9"/>
          <p:cNvPicPr>
            <a:picLocks noChangeAspect="1"/>
          </p:cNvPicPr>
          <p:nvPr>
            <p:custDataLst>
              <p:tags r:id="rId9"/>
            </p:custDataLst>
          </p:nvPr>
        </p:nvPicPr>
        <p:blipFill>
          <a:blip r:embed="rId11"/>
          <a:stretch>
            <a:fillRect/>
          </a:stretch>
        </p:blipFill>
        <p:spPr>
          <a:xfrm>
            <a:off x="1166858" y="1152016"/>
            <a:ext cx="8005354" cy="4360928"/>
          </a:xfrm>
          <a:prstGeom prst="rect">
            <a:avLst/>
          </a:prstGeom>
        </p:spPr>
      </p:pic>
    </p:spTree>
    <p:custDataLst>
      <p:tags r:id="rId1"/>
    </p:custDataLst>
    <p:extLst>
      <p:ext uri="{BB962C8B-B14F-4D97-AF65-F5344CB8AC3E}">
        <p14:creationId xmlns:p14="http://schemas.microsoft.com/office/powerpoint/2010/main" val="2034620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kern="0" dirty="0"/>
              <a:t>MEDC17/MDG1 Standard data types for special purposes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3" name="Content Placeholder 2"/>
          <p:cNvSpPr>
            <a:spLocks noGrp="1"/>
          </p:cNvSpPr>
          <p:nvPr>
            <p:ph idx="1"/>
            <p:custDataLst>
              <p:tags r:id="rId8"/>
            </p:custDataLst>
          </p:nvPr>
        </p:nvSpPr>
        <p:spPr>
          <a:xfrm>
            <a:off x="259080" y="981892"/>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400" dirty="0" smtClean="0"/>
              <a:t>Due to risks </a:t>
            </a:r>
            <a:r>
              <a:rPr lang="en-US" sz="2400" dirty="0"/>
              <a:t>regarding portability and maintainability or resource </a:t>
            </a:r>
            <a:r>
              <a:rPr lang="en-US" sz="2400" dirty="0" smtClean="0"/>
              <a:t>consumption, static verification tool could produce some warning accordingly:</a:t>
            </a:r>
          </a:p>
          <a:p>
            <a:pPr lvl="2"/>
            <a:r>
              <a:rPr lang="en-US" sz="2000" dirty="0" err="1" smtClean="0"/>
              <a:t>E.g</a:t>
            </a:r>
            <a:r>
              <a:rPr lang="en-US" sz="2000" dirty="0" smtClean="0"/>
              <a:t>: Generic Integer type may cause runtime error when it is port into 16bit CPU or 32bit CPU but defined integer is 16bit.</a:t>
            </a:r>
          </a:p>
          <a:p>
            <a:endParaRPr lang="en-GB" dirty="0"/>
          </a:p>
        </p:txBody>
      </p:sp>
    </p:spTree>
    <p:custDataLst>
      <p:tags r:id="rId1"/>
    </p:custDataLst>
    <p:extLst>
      <p:ext uri="{BB962C8B-B14F-4D97-AF65-F5344CB8AC3E}">
        <p14:creationId xmlns:p14="http://schemas.microsoft.com/office/powerpoint/2010/main" val="341340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8427E"/>
        </a:solidFill>
        <a:effectLst/>
      </p:bgPr>
    </p:bg>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effectLst/>
          <a:extLst>
            <a:ext uri="{53640926-AAD7-44D8-BBD7-CCE9431645EC}">
              <a14:shadowObscured xmlns:a14="http://schemas.microsoft.com/office/drawing/2010/main"/>
            </a:ext>
          </a:extLst>
        </p:spPr>
        <p:txBody>
          <a:bodyPr wrap="square" lIns="0" tIns="0" rIns="0" bIns="0" anchor="t">
            <a:noAutofit/>
          </a:bodyPr>
          <a:lstStyle/>
          <a:p>
            <a:r>
              <a:rPr lang="en-GB" dirty="0"/>
              <a:t>Float data types</a:t>
            </a:r>
            <a:endParaRPr lang="en-GB" sz="6500" dirty="0"/>
          </a:p>
        </p:txBody>
      </p:sp>
    </p:spTree>
    <p:custDataLst>
      <p:tags r:id="rId1"/>
    </p:custDataLst>
    <p:extLst>
      <p:ext uri="{BB962C8B-B14F-4D97-AF65-F5344CB8AC3E}">
        <p14:creationId xmlns:p14="http://schemas.microsoft.com/office/powerpoint/2010/main" val="1022513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GB" sz="2800" dirty="0"/>
              <a:t>Float data types</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GB" sz="2800" dirty="0">
              <a:solidFill>
                <a:srgbClr val="08427E"/>
              </a:solidFill>
            </a:endParaRPr>
          </a:p>
        </p:txBody>
      </p:sp>
      <p:pic>
        <p:nvPicPr>
          <p:cNvPr id="10" name="Content Placeholder 9"/>
          <p:cNvPicPr>
            <a:picLocks noGrp="1" noChangeAspect="1"/>
          </p:cNvPicPr>
          <p:nvPr>
            <p:ph idx="1"/>
            <p:custDataLst>
              <p:tags r:id="rId9"/>
            </p:custDataLst>
          </p:nvPr>
        </p:nvPicPr>
        <p:blipFill>
          <a:blip r:embed="rId13"/>
          <a:stretch>
            <a:fillRect/>
          </a:stretch>
        </p:blipFill>
        <p:spPr>
          <a:xfrm>
            <a:off x="266700" y="1424940"/>
            <a:ext cx="3878634" cy="1226149"/>
          </a:xfrm>
          <a:prstGeom prst="rect">
            <a:avLst/>
          </a:prstGeom>
        </p:spPr>
      </p:pic>
      <p:pic>
        <p:nvPicPr>
          <p:cNvPr id="11" name="Picture 10"/>
          <p:cNvPicPr>
            <a:picLocks noChangeAspect="1"/>
          </p:cNvPicPr>
          <p:nvPr>
            <p:custDataLst>
              <p:tags r:id="rId10"/>
            </p:custDataLst>
          </p:nvPr>
        </p:nvPicPr>
        <p:blipFill>
          <a:blip r:embed="rId14"/>
          <a:stretch>
            <a:fillRect/>
          </a:stretch>
        </p:blipFill>
        <p:spPr>
          <a:xfrm>
            <a:off x="289421" y="2743640"/>
            <a:ext cx="9760228" cy="2814108"/>
          </a:xfrm>
          <a:prstGeom prst="rect">
            <a:avLst/>
          </a:prstGeom>
        </p:spPr>
      </p:pic>
      <p:sp>
        <p:nvSpPr>
          <p:cNvPr id="12" name="Rectangle 11"/>
          <p:cNvSpPr/>
          <p:nvPr>
            <p:custDataLst>
              <p:tags r:id="rId11"/>
            </p:custDataLst>
          </p:nvPr>
        </p:nvSpPr>
        <p:spPr>
          <a:xfrm>
            <a:off x="3974123" y="1418590"/>
            <a:ext cx="6737057" cy="1015663"/>
          </a:xfrm>
          <a:prstGeom prst="rect">
            <a:avLst/>
          </a:prstGeom>
        </p:spPr>
        <p:txBody>
          <a:bodyPr wrap="square">
            <a:spAutoFit/>
          </a:bodyPr>
          <a:lstStyle/>
          <a:p>
            <a:r>
              <a:rPr lang="en-US" sz="2000" dirty="0"/>
              <a:t>In MEDC17 and MDG1 the following data types shall </a:t>
            </a:r>
            <a:r>
              <a:rPr lang="en-US" sz="2000" b="1" dirty="0" smtClean="0">
                <a:solidFill>
                  <a:srgbClr val="FF0000"/>
                </a:solidFill>
              </a:rPr>
              <a:t>NOT</a:t>
            </a:r>
            <a:r>
              <a:rPr lang="en-US" sz="2000" dirty="0" smtClean="0"/>
              <a:t> be </a:t>
            </a:r>
            <a:r>
              <a:rPr lang="en-US" sz="2000" b="1" dirty="0">
                <a:solidFill>
                  <a:srgbClr val="FF0000"/>
                </a:solidFill>
              </a:rPr>
              <a:t>used</a:t>
            </a:r>
            <a:r>
              <a:rPr lang="en-US" sz="2000" dirty="0"/>
              <a:t> in manually written code:</a:t>
            </a:r>
          </a:p>
          <a:p>
            <a:pPr lvl="2"/>
            <a:r>
              <a:rPr lang="en-US" sz="2000" b="1" dirty="0" smtClean="0"/>
              <a:t>real</a:t>
            </a:r>
            <a:r>
              <a:rPr lang="en-US" sz="2000" b="1" dirty="0"/>
              <a:t>, real64.... 64−Bit float types ("double")</a:t>
            </a:r>
            <a:endParaRPr lang="en-GB" sz="2000" b="1" dirty="0"/>
          </a:p>
        </p:txBody>
      </p:sp>
    </p:spTree>
    <p:custDataLst>
      <p:tags r:id="rId1"/>
    </p:custDataLst>
    <p:extLst>
      <p:ext uri="{BB962C8B-B14F-4D97-AF65-F5344CB8AC3E}">
        <p14:creationId xmlns:p14="http://schemas.microsoft.com/office/powerpoint/2010/main" val="279339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8427E"/>
        </a:solidFill>
        <a:effectLst/>
      </p:bgPr>
    </p:bg>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effectLst/>
          <a:extLst>
            <a:ext uri="{53640926-AAD7-44D8-BBD7-CCE9431645EC}">
              <a14:shadowObscured xmlns:a14="http://schemas.microsoft.com/office/drawing/2010/main"/>
            </a:ext>
          </a:extLst>
        </p:spPr>
        <p:txBody>
          <a:bodyPr wrap="square" lIns="0" tIns="0" rIns="0" bIns="0" anchor="t">
            <a:noAutofit/>
          </a:bodyPr>
          <a:lstStyle/>
          <a:p>
            <a:r>
              <a:rPr lang="en-US" dirty="0"/>
              <a:t>Size and </a:t>
            </a:r>
            <a:r>
              <a:rPr lang="en-US" dirty="0" err="1"/>
              <a:t>signedness</a:t>
            </a:r>
            <a:r>
              <a:rPr lang="en-US" dirty="0"/>
              <a:t> of an arithmetic type</a:t>
            </a:r>
            <a:endParaRPr lang="en-GB" sz="6500" dirty="0"/>
          </a:p>
        </p:txBody>
      </p:sp>
    </p:spTree>
    <p:custDataLst>
      <p:tags r:id="rId1"/>
    </p:custDataLst>
    <p:extLst>
      <p:ext uri="{BB962C8B-B14F-4D97-AF65-F5344CB8AC3E}">
        <p14:creationId xmlns:p14="http://schemas.microsoft.com/office/powerpoint/2010/main" val="2364105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QUESTION</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3</a:t>
            </a: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8427E"/>
                </a:solidFill>
              </a:rPr>
              <a:t>What is the size of integer?</a:t>
            </a:r>
          </a:p>
        </p:txBody>
      </p:sp>
      <p:sp>
        <p:nvSpPr>
          <p:cNvPr id="3" name="Text Placeholder 2"/>
          <p:cNvSpPr>
            <a:spLocks noGrp="1"/>
          </p:cNvSpPr>
          <p:nvPr>
            <p:ph type="body"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numCol="2" anchor="t">
            <a:noAutofit/>
          </a:bodyPr>
          <a:lstStyle/>
          <a:p>
            <a:pPr marL="914400" indent="-914400">
              <a:buAutoNum type="alphaLcPeriod"/>
            </a:pPr>
            <a:r>
              <a:rPr lang="en-US" sz="3600" dirty="0" smtClean="0"/>
              <a:t>1 byte</a:t>
            </a:r>
          </a:p>
          <a:p>
            <a:pPr marL="914400" indent="-914400">
              <a:buAutoNum type="alphaLcPeriod"/>
            </a:pPr>
            <a:r>
              <a:rPr lang="en-US" sz="3600" dirty="0" smtClean="0"/>
              <a:t>2 bytes</a:t>
            </a:r>
          </a:p>
          <a:p>
            <a:pPr marL="914400" indent="-914400">
              <a:buAutoNum type="alphaLcPeriod"/>
            </a:pPr>
            <a:r>
              <a:rPr lang="en-US" sz="3600" dirty="0" smtClean="0"/>
              <a:t>3 bytes</a:t>
            </a:r>
          </a:p>
          <a:p>
            <a:pPr marL="914400" indent="-914400">
              <a:buAutoNum type="alphaLcPeriod"/>
            </a:pPr>
            <a:r>
              <a:rPr lang="en-US" sz="3600" dirty="0" smtClean="0"/>
              <a:t>4 bytes</a:t>
            </a:r>
            <a:endParaRPr lang="en-US" sz="3600" dirty="0"/>
          </a:p>
          <a:p>
            <a:pPr marL="914400" indent="-914400">
              <a:buAutoNum type="alphaLcPeriod"/>
            </a:pPr>
            <a:endParaRPr lang="en-US" sz="3600" dirty="0" smtClean="0"/>
          </a:p>
          <a:p>
            <a:pPr marL="914400" indent="-914400">
              <a:buAutoNum type="alphaLcPeriod"/>
            </a:pPr>
            <a:endParaRPr lang="en-US" sz="3600" dirty="0"/>
          </a:p>
          <a:p>
            <a:pPr marL="914400" indent="-914400">
              <a:buAutoNum type="alphaLcPeriod"/>
            </a:pPr>
            <a:r>
              <a:rPr lang="en-US" sz="3600" dirty="0" smtClean="0"/>
              <a:t>5 bytes</a:t>
            </a:r>
          </a:p>
          <a:p>
            <a:pPr marL="914400" indent="-914400">
              <a:buAutoNum type="alphaLcPeriod"/>
            </a:pPr>
            <a:r>
              <a:rPr lang="en-US" sz="3600" dirty="0" smtClean="0"/>
              <a:t>6 bytes</a:t>
            </a:r>
          </a:p>
          <a:p>
            <a:pPr marL="914400" indent="-914400">
              <a:buAutoNum type="alphaLcPeriod"/>
            </a:pPr>
            <a:r>
              <a:rPr lang="en-US" sz="3600" dirty="0" smtClean="0"/>
              <a:t>7 bytes </a:t>
            </a:r>
          </a:p>
          <a:p>
            <a:pPr marL="914400" indent="-914400">
              <a:buAutoNum type="alphaLcPeriod"/>
            </a:pPr>
            <a:r>
              <a:rPr lang="en-US" sz="3600" dirty="0" smtClean="0"/>
              <a:t>8 bytes</a:t>
            </a:r>
            <a:endParaRPr lang="en-GB" sz="3600" dirty="0"/>
          </a:p>
        </p:txBody>
      </p:sp>
    </p:spTree>
    <p:custDataLst>
      <p:tags r:id="rId1"/>
    </p:custDataLst>
    <p:extLst>
      <p:ext uri="{BB962C8B-B14F-4D97-AF65-F5344CB8AC3E}">
        <p14:creationId xmlns:p14="http://schemas.microsoft.com/office/powerpoint/2010/main" val="597623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8427E"/>
                </a:solidFill>
              </a:rPr>
              <a:t>Size and </a:t>
            </a:r>
            <a:r>
              <a:rPr lang="en-US" sz="2800" dirty="0" err="1">
                <a:solidFill>
                  <a:srgbClr val="08427E"/>
                </a:solidFill>
              </a:rPr>
              <a:t>signedness</a:t>
            </a:r>
            <a:r>
              <a:rPr lang="en-US" sz="2800" dirty="0">
                <a:solidFill>
                  <a:srgbClr val="08427E"/>
                </a:solidFill>
              </a:rPr>
              <a:t> of an arithmetic type</a:t>
            </a:r>
            <a:endParaRPr lang="en-GB" sz="2800" dirty="0">
              <a:solidFill>
                <a:srgbClr val="08427E"/>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de-DE" sz="2400" dirty="0" smtClean="0"/>
              <a:t>The smallest integer type should be used</a:t>
            </a:r>
          </a:p>
          <a:p>
            <a:pPr lvl="1"/>
            <a:r>
              <a:rPr lang="de-DE" sz="2000" dirty="0" smtClean="0"/>
              <a:t>E.g: Variable for number of etown 2 floor </a:t>
            </a:r>
            <a:r>
              <a:rPr lang="de-DE" sz="2000" dirty="0" smtClean="0">
                <a:sym typeface="Wingdings" panose="05000000000000000000" pitchFamily="2" charset="2"/>
              </a:rPr>
              <a:t> range of value could be from -1 to 11  sint8 could be used.</a:t>
            </a:r>
          </a:p>
          <a:p>
            <a:r>
              <a:rPr lang="de-DE" sz="2400" dirty="0" smtClean="0">
                <a:sym typeface="Wingdings" panose="05000000000000000000" pitchFamily="2" charset="2"/>
              </a:rPr>
              <a:t>If possible value range is only possitive  unsigned type should be chosen (the same with negative value)</a:t>
            </a:r>
          </a:p>
          <a:p>
            <a:r>
              <a:rPr lang="en-US" sz="2400" dirty="0"/>
              <a:t>64 bit integer shall be used only in exceptional cases</a:t>
            </a:r>
            <a:endParaRPr lang="de-DE" sz="2400" dirty="0" smtClean="0">
              <a:sym typeface="Wingdings" panose="05000000000000000000" pitchFamily="2" charset="2"/>
            </a:endParaRPr>
          </a:p>
          <a:p>
            <a:r>
              <a:rPr lang="en-US" sz="2400" dirty="0"/>
              <a:t>For variables which hold bit masks or bit strings an unsigned type shall be used.</a:t>
            </a:r>
            <a:endParaRPr lang="en-GB" sz="2400" dirty="0"/>
          </a:p>
        </p:txBody>
      </p:sp>
    </p:spTree>
    <p:custDataLst>
      <p:tags r:id="rId1"/>
    </p:custDataLst>
    <p:extLst>
      <p:ext uri="{BB962C8B-B14F-4D97-AF65-F5344CB8AC3E}">
        <p14:creationId xmlns:p14="http://schemas.microsoft.com/office/powerpoint/2010/main" val="3391362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lang="en-US" sz="2800" kern="0" dirty="0" smtClean="0"/>
              <a:t>Usage of Service Library</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08427E"/>
                </a:solidFill>
              </a:rPr>
              <a:t>RQONE01219816 - </a:t>
            </a:r>
            <a:r>
              <a:rPr lang="en-US" sz="2800" dirty="0" smtClean="0">
                <a:solidFill>
                  <a:srgbClr val="08427E"/>
                </a:solidFill>
              </a:rPr>
              <a:t>wrong </a:t>
            </a:r>
            <a:r>
              <a:rPr lang="en-US" sz="2800" dirty="0">
                <a:solidFill>
                  <a:srgbClr val="08427E"/>
                </a:solidFill>
              </a:rPr>
              <a:t>torque </a:t>
            </a:r>
            <a:r>
              <a:rPr lang="en-US" sz="2800" dirty="0" err="1">
                <a:solidFill>
                  <a:srgbClr val="08427E"/>
                </a:solidFill>
              </a:rPr>
              <a:t>calcualtion</a:t>
            </a:r>
            <a:r>
              <a:rPr lang="en-US" sz="2800" dirty="0">
                <a:solidFill>
                  <a:srgbClr val="08427E"/>
                </a:solidFill>
              </a:rPr>
              <a:t> in IDAS logic</a:t>
            </a:r>
            <a:endParaRPr lang="en-GB" sz="2800" dirty="0">
              <a:solidFill>
                <a:srgbClr val="08427E"/>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2400" dirty="0"/>
              <a:t>Problem Statement: </a:t>
            </a:r>
            <a:endParaRPr lang="en-US" sz="2400" dirty="0" smtClean="0"/>
          </a:p>
          <a:p>
            <a:pPr lvl="1"/>
            <a:r>
              <a:rPr lang="en-US" sz="2000" dirty="0" smtClean="0"/>
              <a:t>Specification</a:t>
            </a:r>
            <a:r>
              <a:rPr lang="en-US" sz="2000" dirty="0"/>
              <a:t>: Wrong usage of service library. 16bit service library is used in 32bit variable, this may cause less IDAS demand torque than expected.</a:t>
            </a:r>
          </a:p>
          <a:p>
            <a:pPr lvl="1"/>
            <a:r>
              <a:rPr lang="en-US" sz="2000" dirty="0" smtClean="0"/>
              <a:t>Root </a:t>
            </a:r>
            <a:r>
              <a:rPr lang="en-US" sz="2000" dirty="0"/>
              <a:t>Cause: IDAS Wheel-Torque-Request was limited to [-3276.7…3276.7(Nm)] because service MULDIVS16 </a:t>
            </a:r>
            <a:r>
              <a:rPr lang="en-US" sz="2000" dirty="0" err="1"/>
              <a:t>althought</a:t>
            </a:r>
            <a:r>
              <a:rPr lang="en-US" sz="2000" dirty="0"/>
              <a:t> IDAS request torque Input and Output have data-type of Sint32.. . </a:t>
            </a:r>
            <a:endParaRPr lang="en-US" sz="2000" dirty="0" smtClean="0"/>
          </a:p>
          <a:p>
            <a:pPr marL="233680" lvl="1" indent="0">
              <a:buNone/>
            </a:pPr>
            <a:endParaRPr lang="en-US" sz="2000" dirty="0" smtClean="0"/>
          </a:p>
          <a:p>
            <a:pPr marL="233680" lvl="1" indent="0">
              <a:buNone/>
            </a:pPr>
            <a:endParaRPr lang="en-US" sz="2000" dirty="0"/>
          </a:p>
          <a:p>
            <a:pPr lvl="1"/>
            <a:endParaRPr lang="en-US" sz="2000" dirty="0"/>
          </a:p>
          <a:p>
            <a:pPr marL="233680" lvl="1" indent="0">
              <a:buNone/>
            </a:pPr>
            <a:endParaRPr lang="en-GB" sz="2000" dirty="0"/>
          </a:p>
        </p:txBody>
      </p:sp>
    </p:spTree>
    <p:custDataLst>
      <p:tags r:id="rId1"/>
    </p:custDataLst>
    <p:extLst>
      <p:ext uri="{BB962C8B-B14F-4D97-AF65-F5344CB8AC3E}">
        <p14:creationId xmlns:p14="http://schemas.microsoft.com/office/powerpoint/2010/main" val="1549819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smtClean="0">
                <a:ln>
                  <a:noFill/>
                </a:ln>
                <a:effectLst/>
                <a:uLnTx/>
                <a:uFillTx/>
              </a:rPr>
              <a:t>Header of section</a:t>
            </a:r>
            <a:endParaRPr kumimoji="0" lang="en-GB"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GB" sz="2800">
              <a:solidFill>
                <a:srgbClr val="08427E"/>
              </a:solidFill>
            </a:endParaRPr>
          </a:p>
        </p:txBody>
      </p:sp>
      <p:pic>
        <p:nvPicPr>
          <p:cNvPr id="10" name="Picture 9"/>
          <p:cNvPicPr>
            <a:picLocks noChangeAspect="1"/>
          </p:cNvPicPr>
          <p:nvPr>
            <p:custDataLst>
              <p:tags r:id="rId9"/>
            </p:custDataLst>
          </p:nvPr>
        </p:nvPicPr>
        <p:blipFill>
          <a:blip r:embed="rId12"/>
          <a:stretch>
            <a:fillRect/>
          </a:stretch>
        </p:blipFill>
        <p:spPr>
          <a:xfrm>
            <a:off x="-1" y="-1"/>
            <a:ext cx="10969625" cy="4825643"/>
          </a:xfrm>
          <a:prstGeom prst="rect">
            <a:avLst/>
          </a:prstGeom>
        </p:spPr>
      </p:pic>
      <p:sp>
        <p:nvSpPr>
          <p:cNvPr id="11" name="Rectangle 10"/>
          <p:cNvSpPr/>
          <p:nvPr>
            <p:custDataLst>
              <p:tags r:id="rId10"/>
            </p:custDataLst>
          </p:nvPr>
        </p:nvSpPr>
        <p:spPr>
          <a:xfrm>
            <a:off x="-165267" y="5091856"/>
            <a:ext cx="9634387" cy="523220"/>
          </a:xfrm>
          <a:prstGeom prst="rect">
            <a:avLst/>
          </a:prstGeom>
        </p:spPr>
        <p:txBody>
          <a:bodyPr wrap="square">
            <a:spAutoFit/>
          </a:bodyPr>
          <a:lstStyle/>
          <a:p>
            <a:pPr marL="233680" lvl="1" indent="0">
              <a:buNone/>
            </a:pPr>
            <a:r>
              <a:rPr lang="en-US" sz="2800" dirty="0">
                <a:sym typeface="Wingdings" panose="05000000000000000000" pitchFamily="2" charset="2"/>
              </a:rPr>
              <a:t> </a:t>
            </a:r>
            <a:r>
              <a:rPr lang="en-US" sz="2800" dirty="0"/>
              <a:t>Link for Service Migration : </a:t>
            </a:r>
            <a:r>
              <a:rPr lang="en-US" sz="2800" dirty="0">
                <a:hlinkClick r:id="rId13"/>
              </a:rPr>
              <a:t>Link</a:t>
            </a:r>
            <a:endParaRPr lang="en-US" sz="2800" dirty="0"/>
          </a:p>
        </p:txBody>
      </p:sp>
    </p:spTree>
    <p:custDataLst>
      <p:tags r:id="rId1"/>
    </p:custDataLst>
    <p:extLst>
      <p:ext uri="{BB962C8B-B14F-4D97-AF65-F5344CB8AC3E}">
        <p14:creationId xmlns:p14="http://schemas.microsoft.com/office/powerpoint/2010/main" val="1758916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spcBef>
                <a:spcPts val="0"/>
              </a:spcBef>
              <a:spcAft>
                <a:spcPts val="0"/>
              </a:spcAft>
              <a:buClrTx/>
              <a:buSzTx/>
              <a:buFontTx/>
              <a:buNone/>
              <a:tabLst/>
            </a:pPr>
            <a:r>
              <a:rPr kumimoji="0" lang="en-GB" sz="2800" b="0" i="0" u="none" strike="noStrike" kern="0" cap="none" normalizeH="0" baseline="0" noProof="0" dirty="0" smtClean="0">
                <a:ln>
                  <a:noFill/>
                </a:ln>
                <a:effectLst/>
                <a:uLnTx/>
                <a:uFillTx/>
              </a:rPr>
              <a:t>Header of section</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08427E"/>
                </a:solidFill>
              </a:rPr>
              <a:t>References</a:t>
            </a:r>
            <a:br>
              <a:rPr lang="en-GB" sz="2800" dirty="0" smtClean="0">
                <a:solidFill>
                  <a:srgbClr val="08427E"/>
                </a:solidFill>
              </a:rPr>
            </a:br>
            <a:endParaRPr lang="en-GB" sz="2800" dirty="0">
              <a:solidFill>
                <a:srgbClr val="08427E"/>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a:t>DGS General Coding Guideline </a:t>
            </a:r>
            <a:r>
              <a:rPr lang="en-GB" dirty="0" smtClean="0"/>
              <a:t>: </a:t>
            </a:r>
          </a:p>
          <a:p>
            <a:pPr lvl="2"/>
            <a:r>
              <a:rPr lang="en-GB" dirty="0" smtClean="0">
                <a:solidFill>
                  <a:srgbClr val="0070C0"/>
                </a:solidFill>
              </a:rPr>
              <a:t>http</a:t>
            </a:r>
            <a:r>
              <a:rPr lang="en-GB" dirty="0">
                <a:solidFill>
                  <a:srgbClr val="0070C0"/>
                </a:solidFill>
              </a:rPr>
              <a:t>://fe-ecupkit.de.bosch.com/PDP/Procedure/aaSW_DGS-MEDC17_MDG1_General_Coding_Standard_en.pdf</a:t>
            </a:r>
            <a:endParaRPr lang="en-GB" dirty="0" smtClean="0">
              <a:solidFill>
                <a:srgbClr val="0070C0"/>
              </a:solidFill>
            </a:endParaRPr>
          </a:p>
          <a:p>
            <a:r>
              <a:rPr lang="en-US" dirty="0" smtClean="0"/>
              <a:t>Floating-point arithmetic : </a:t>
            </a:r>
          </a:p>
          <a:p>
            <a:pPr lvl="2"/>
            <a:r>
              <a:rPr lang="en-US" dirty="0" smtClean="0">
                <a:solidFill>
                  <a:srgbClr val="0070C0"/>
                </a:solidFill>
              </a:rPr>
              <a:t>https://en.wikipedia.org/wiki/Floating-point_arithmetic</a:t>
            </a:r>
          </a:p>
          <a:p>
            <a:r>
              <a:rPr lang="en-US" dirty="0" smtClean="0"/>
              <a:t>IEEE-754 </a:t>
            </a:r>
            <a:r>
              <a:rPr lang="en-US" dirty="0"/>
              <a:t>Floating Point Converter </a:t>
            </a:r>
            <a:r>
              <a:rPr lang="en-US" dirty="0" smtClean="0"/>
              <a:t>: </a:t>
            </a:r>
          </a:p>
          <a:p>
            <a:pPr lvl="2"/>
            <a:r>
              <a:rPr lang="en-US" dirty="0" smtClean="0">
                <a:solidFill>
                  <a:srgbClr val="0070C0"/>
                </a:solidFill>
              </a:rPr>
              <a:t>https</a:t>
            </a:r>
            <a:r>
              <a:rPr lang="en-US" dirty="0">
                <a:solidFill>
                  <a:srgbClr val="0070C0"/>
                </a:solidFill>
              </a:rPr>
              <a:t>://www.h-schmidt.net/FloatConverter/IEEE754.html</a:t>
            </a:r>
          </a:p>
          <a:p>
            <a:endParaRPr lang="en-GB" dirty="0"/>
          </a:p>
        </p:txBody>
      </p:sp>
    </p:spTree>
    <p:custDataLst>
      <p:tags r:id="rId1"/>
    </p:custDataLst>
    <p:extLst>
      <p:ext uri="{BB962C8B-B14F-4D97-AF65-F5344CB8AC3E}">
        <p14:creationId xmlns:p14="http://schemas.microsoft.com/office/powerpoint/2010/main" val="3437074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427E"/>
        </a:solidFill>
        <a:effectLst/>
      </p:bgPr>
    </p:bg>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GB" sz="6500" dirty="0" smtClean="0"/>
              <a:t>C-standard data types</a:t>
            </a:r>
            <a:endParaRPr lang="en-GB" sz="6500" dirty="0"/>
          </a:p>
        </p:txBody>
      </p:sp>
    </p:spTree>
    <p:custDataLst>
      <p:tags r:id="rId1"/>
    </p:custDataLst>
    <p:extLst>
      <p:ext uri="{BB962C8B-B14F-4D97-AF65-F5344CB8AC3E}">
        <p14:creationId xmlns:p14="http://schemas.microsoft.com/office/powerpoint/2010/main" val="4140675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GB" sz="2400" dirty="0"/>
              <a:t>DGS C-Standard data types and Base </a:t>
            </a:r>
            <a:r>
              <a:rPr lang="en-GB" sz="2400" dirty="0" smtClean="0"/>
              <a:t>types</a:t>
            </a:r>
            <a:endParaRPr lang="en-GB" sz="240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5</a:t>
            </a: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08427E"/>
                </a:solidFill>
              </a:rPr>
              <a:t>C−standard data types used in the *.c and *.h files</a:t>
            </a:r>
            <a:r>
              <a:rPr lang="en-US" sz="2800" dirty="0">
                <a:solidFill>
                  <a:srgbClr val="08427E"/>
                </a:solidFill>
              </a:rPr>
              <a:t/>
            </a:r>
            <a:br>
              <a:rPr lang="en-US" sz="2800" dirty="0">
                <a:solidFill>
                  <a:srgbClr val="08427E"/>
                </a:solidFill>
              </a:rPr>
            </a:br>
            <a:endParaRPr lang="en-GB" sz="2800" dirty="0">
              <a:solidFill>
                <a:srgbClr val="08427E"/>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Only the standard types provided by the </a:t>
            </a:r>
            <a:r>
              <a:rPr lang="en-US" b="1" dirty="0"/>
              <a:t>common header </a:t>
            </a:r>
            <a:r>
              <a:rPr lang="en-US" dirty="0"/>
              <a:t>include chain shall be used MEDC17 and MDG1</a:t>
            </a:r>
          </a:p>
          <a:p>
            <a:pPr lvl="2"/>
            <a:r>
              <a:rPr lang="en-US" b="1" dirty="0"/>
              <a:t>bit</a:t>
            </a:r>
            <a:r>
              <a:rPr lang="en-US" dirty="0"/>
              <a:t>......................... bit type only for ASCET and MEDC17 SW−Build header generation</a:t>
            </a:r>
          </a:p>
          <a:p>
            <a:pPr lvl="2"/>
            <a:r>
              <a:rPr lang="en-US" b="1" dirty="0"/>
              <a:t>bool.......................</a:t>
            </a:r>
            <a:r>
              <a:rPr lang="en-US" dirty="0" err="1"/>
              <a:t>boolean</a:t>
            </a:r>
            <a:r>
              <a:rPr lang="en-US" dirty="0"/>
              <a:t> type only for DGS ASW manual coding and ASCET</a:t>
            </a:r>
          </a:p>
          <a:p>
            <a:pPr lvl="2"/>
            <a:r>
              <a:rPr lang="en-US" b="1" dirty="0" err="1"/>
              <a:t>boolean</a:t>
            </a:r>
            <a:r>
              <a:rPr lang="en-US" dirty="0"/>
              <a:t>................ </a:t>
            </a:r>
            <a:r>
              <a:rPr lang="en-US" dirty="0" err="1"/>
              <a:t>boolean</a:t>
            </a:r>
            <a:r>
              <a:rPr lang="en-US" dirty="0"/>
              <a:t> type only for BSW and ML/SL</a:t>
            </a:r>
          </a:p>
          <a:p>
            <a:pPr lvl="2"/>
            <a:r>
              <a:rPr lang="de-DE" b="1" dirty="0"/>
              <a:t>uint8, sint8 </a:t>
            </a:r>
            <a:r>
              <a:rPr lang="de-DE" dirty="0"/>
              <a:t>........... unsigned/signed 8−Bit integer types for all</a:t>
            </a:r>
          </a:p>
          <a:p>
            <a:pPr lvl="2"/>
            <a:r>
              <a:rPr lang="de-DE" b="1" dirty="0"/>
              <a:t>uint16, sint16 </a:t>
            </a:r>
            <a:r>
              <a:rPr lang="de-DE" dirty="0"/>
              <a:t>....... unsigned/signed 16−Bit integer types for all</a:t>
            </a:r>
          </a:p>
          <a:p>
            <a:pPr lvl="2"/>
            <a:r>
              <a:rPr lang="de-DE" b="1" dirty="0"/>
              <a:t>uint32, sint32</a:t>
            </a:r>
            <a:r>
              <a:rPr lang="de-DE" dirty="0"/>
              <a:t>........ unsigned/signed 32−Bit integer types for all</a:t>
            </a:r>
          </a:p>
          <a:p>
            <a:pPr lvl="2"/>
            <a:r>
              <a:rPr lang="en-US" b="1" dirty="0"/>
              <a:t>real32 </a:t>
            </a:r>
            <a:r>
              <a:rPr lang="en-US" dirty="0"/>
              <a:t>.................. single precision (32−Bit) float types only for DGS ASW manual coding and ASCET</a:t>
            </a:r>
          </a:p>
          <a:p>
            <a:pPr lvl="2"/>
            <a:r>
              <a:rPr lang="en-US" b="1" dirty="0"/>
              <a:t>float32 </a:t>
            </a:r>
            <a:r>
              <a:rPr lang="en-US" dirty="0"/>
              <a:t>................. single precision (32−Bit) float types only for BSW and ML/SL</a:t>
            </a:r>
            <a:endParaRPr lang="de-DE" dirty="0"/>
          </a:p>
          <a:p>
            <a:endParaRPr lang="en-GB" dirty="0"/>
          </a:p>
        </p:txBody>
      </p:sp>
    </p:spTree>
    <p:custDataLst>
      <p:tags r:id="rId1"/>
    </p:custDataLst>
    <p:extLst>
      <p:ext uri="{BB962C8B-B14F-4D97-AF65-F5344CB8AC3E}">
        <p14:creationId xmlns:p14="http://schemas.microsoft.com/office/powerpoint/2010/main" val="2619998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GB" sz="2400" dirty="0"/>
              <a:t>DGS C-Standard data types and Base </a:t>
            </a:r>
            <a:r>
              <a:rPr lang="en-GB" sz="2400" dirty="0" smtClean="0"/>
              <a:t>types</a:t>
            </a:r>
            <a:endParaRPr lang="en-GB" sz="240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08427E"/>
                </a:solidFill>
              </a:rPr>
              <a:t>C−standard data types used in the *.c and *.h files</a:t>
            </a:r>
            <a:r>
              <a:rPr lang="en-US" sz="2800" dirty="0">
                <a:solidFill>
                  <a:srgbClr val="08427E"/>
                </a:solidFill>
              </a:rPr>
              <a:t/>
            </a:r>
            <a:br>
              <a:rPr lang="en-US" sz="2800" dirty="0">
                <a:solidFill>
                  <a:srgbClr val="08427E"/>
                </a:solidFill>
              </a:rPr>
            </a:br>
            <a:endParaRPr lang="en-GB" sz="2800" dirty="0">
              <a:solidFill>
                <a:srgbClr val="08427E"/>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The AUTOSAR data types </a:t>
            </a:r>
            <a:r>
              <a:rPr lang="en-US" dirty="0" err="1"/>
              <a:t>boolean</a:t>
            </a:r>
            <a:r>
              <a:rPr lang="en-US" dirty="0"/>
              <a:t> and float32 are provided by the BSW for MDG1.</a:t>
            </a:r>
          </a:p>
          <a:p>
            <a:r>
              <a:rPr lang="en-US" dirty="0"/>
              <a:t>Complex driver may use the data types </a:t>
            </a:r>
            <a:r>
              <a:rPr lang="en-US" dirty="0" err="1"/>
              <a:t>boolean</a:t>
            </a:r>
            <a:r>
              <a:rPr lang="en-US" dirty="0"/>
              <a:t> and float32 on C−code level if necessary. Some constraints need to be considered for the AUTOSAR data types "</a:t>
            </a:r>
            <a:r>
              <a:rPr lang="en-US" dirty="0" err="1"/>
              <a:t>boolean</a:t>
            </a:r>
            <a:r>
              <a:rPr lang="en-US" dirty="0"/>
              <a:t>" and "float32"</a:t>
            </a:r>
            <a:endParaRPr lang="de-DE" kern="0" dirty="0"/>
          </a:p>
          <a:p>
            <a:pPr lvl="1"/>
            <a:r>
              <a:rPr lang="de-DE" dirty="0"/>
              <a:t>Example: </a:t>
            </a:r>
          </a:p>
          <a:p>
            <a:pPr lvl="2"/>
            <a:r>
              <a:rPr lang="en-US" dirty="0"/>
              <a:t>1. prototypes for call back functions are generated in BSW with the return type "</a:t>
            </a:r>
            <a:r>
              <a:rPr lang="en-US" dirty="0" err="1"/>
              <a:t>boolean</a:t>
            </a:r>
            <a:r>
              <a:rPr lang="en-US" dirty="0"/>
              <a:t>". But they may be defined in DGS with </a:t>
            </a:r>
            <a:r>
              <a:rPr lang="de-DE" dirty="0"/>
              <a:t>the return type "bool".</a:t>
            </a:r>
          </a:p>
          <a:p>
            <a:pPr lvl="2"/>
            <a:r>
              <a:rPr lang="en-US" dirty="0"/>
              <a:t>2. DGS header files which are included in </a:t>
            </a:r>
            <a:r>
              <a:rPr lang="en-US" dirty="0" err="1"/>
              <a:t>EcM_Cfg_Startup.c</a:t>
            </a:r>
            <a:r>
              <a:rPr lang="en-US" dirty="0"/>
              <a:t> need to include </a:t>
            </a:r>
            <a:r>
              <a:rPr lang="en-US" dirty="0" err="1"/>
              <a:t>std_type.h</a:t>
            </a:r>
            <a:r>
              <a:rPr lang="en-US" dirty="0"/>
              <a:t> to get the legacy datatypes like bool,....).</a:t>
            </a:r>
            <a:endParaRPr lang="de-DE" sz="1800" dirty="0"/>
          </a:p>
          <a:p>
            <a:pPr marL="251460" lvl="2" indent="-251460">
              <a:lnSpc>
                <a:spcPct val="107000"/>
              </a:lnSpc>
              <a:buFont typeface="Wingdings 3" panose="05040102010807070707" pitchFamily="18" charset="2"/>
              <a:buChar char=""/>
            </a:pPr>
            <a:r>
              <a:rPr lang="en-US" dirty="0"/>
              <a:t>float64 is currently not available in the AUTOSAR specifications.</a:t>
            </a:r>
            <a:endParaRPr lang="de-DE" dirty="0"/>
          </a:p>
          <a:p>
            <a:r>
              <a:rPr lang="en-US" sz="1400" dirty="0"/>
              <a:t>"bit" may cause misunderstandings: The data type "bit" should not be used to define a </a:t>
            </a:r>
            <a:r>
              <a:rPr lang="en-US" sz="1400" dirty="0" err="1"/>
              <a:t>boolean</a:t>
            </a:r>
            <a:r>
              <a:rPr lang="en-US" sz="1400" dirty="0"/>
              <a:t> variable locally in C−code.</a:t>
            </a:r>
          </a:p>
          <a:p>
            <a:pPr lvl="1"/>
            <a:r>
              <a:rPr lang="de-DE" sz="1200" dirty="0"/>
              <a:t>Example:</a:t>
            </a:r>
          </a:p>
          <a:p>
            <a:pPr lvl="2"/>
            <a:r>
              <a:rPr lang="en-US" sz="1000" dirty="0"/>
              <a:t>bit </a:t>
            </a:r>
            <a:r>
              <a:rPr lang="en-US" sz="1000" dirty="0" err="1"/>
              <a:t>MyComp_flgElemFound</a:t>
            </a:r>
            <a:r>
              <a:rPr lang="en-US" sz="1000" dirty="0"/>
              <a:t>; /* NOK, bit is misleading */</a:t>
            </a:r>
          </a:p>
          <a:p>
            <a:pPr lvl="2"/>
            <a:r>
              <a:rPr lang="en-US" sz="1000" dirty="0"/>
              <a:t>bool </a:t>
            </a:r>
            <a:r>
              <a:rPr lang="en-US" sz="1000" dirty="0" err="1"/>
              <a:t>MyComp_flgElemFound</a:t>
            </a:r>
            <a:r>
              <a:rPr lang="en-US" sz="1000" dirty="0"/>
              <a:t>; /* OK, if the variable is a local flag */</a:t>
            </a:r>
            <a:endParaRPr lang="de-DE" sz="1000" dirty="0"/>
          </a:p>
          <a:p>
            <a:endParaRPr lang="en-GB" dirty="0"/>
          </a:p>
        </p:txBody>
      </p:sp>
    </p:spTree>
    <p:custDataLst>
      <p:tags r:id="rId1"/>
    </p:custDataLst>
    <p:extLst>
      <p:ext uri="{BB962C8B-B14F-4D97-AF65-F5344CB8AC3E}">
        <p14:creationId xmlns:p14="http://schemas.microsoft.com/office/powerpoint/2010/main" val="3449054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GB" sz="2400" dirty="0"/>
              <a:t>DGS C-Standard data types and Base </a:t>
            </a:r>
            <a:r>
              <a:rPr lang="en-GB" sz="2400" dirty="0" smtClean="0"/>
              <a:t>types</a:t>
            </a:r>
            <a:endParaRPr lang="en-GB" sz="240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GB" sz="600" strike="noStrike" kern="0" cap="none" normalizeH="0" baseline="0" noProof="0" smtClean="0">
                <a:ln>
                  <a:noFill/>
                </a:ln>
                <a:solidFill>
                  <a:srgbClr val="000000"/>
                </a:solidFill>
                <a:effectLst/>
                <a:uLnTx/>
                <a:uFillTx/>
                <a:ea typeface="+mn-ea"/>
                <a:cs typeface="+mn-cs"/>
              </a:rPr>
              <a:t>RBVH/EJV31 | 2018-06-27</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GB"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rPr>
              <a:t>MEDC17/MDG1 Obsolete data types in C−code</a:t>
            </a:r>
            <a:br>
              <a:rPr lang="en-US" sz="2400" dirty="0">
                <a:solidFill>
                  <a:srgbClr val="08427E"/>
                </a:solidFill>
              </a:rPr>
            </a:br>
            <a:r>
              <a:rPr lang="en-US" sz="2800" dirty="0" smtClean="0">
                <a:solidFill>
                  <a:srgbClr val="08427E"/>
                </a:solidFill>
              </a:rPr>
              <a:t/>
            </a:r>
            <a:br>
              <a:rPr lang="en-US" sz="2800" dirty="0" smtClean="0">
                <a:solidFill>
                  <a:srgbClr val="08427E"/>
                </a:solidFill>
              </a:rPr>
            </a:br>
            <a:endParaRPr lang="en-GB" sz="2800" dirty="0">
              <a:solidFill>
                <a:srgbClr val="08427E"/>
              </a:solidFill>
            </a:endParaRPr>
          </a:p>
        </p:txBody>
      </p:sp>
      <p:pic>
        <p:nvPicPr>
          <p:cNvPr id="10" name="Picture 9"/>
          <p:cNvPicPr>
            <a:picLocks noChangeAspect="1"/>
          </p:cNvPicPr>
          <p:nvPr>
            <p:custDataLst>
              <p:tags r:id="rId9"/>
            </p:custDataLst>
          </p:nvPr>
        </p:nvPicPr>
        <p:blipFill>
          <a:blip r:embed="rId11"/>
          <a:stretch>
            <a:fillRect/>
          </a:stretch>
        </p:blipFill>
        <p:spPr>
          <a:xfrm>
            <a:off x="195543" y="974263"/>
            <a:ext cx="9550437" cy="4489277"/>
          </a:xfrm>
          <a:prstGeom prst="rect">
            <a:avLst/>
          </a:prstGeom>
        </p:spPr>
      </p:pic>
    </p:spTree>
    <p:custDataLst>
      <p:tags r:id="rId1"/>
    </p:custDataLst>
    <p:extLst>
      <p:ext uri="{BB962C8B-B14F-4D97-AF65-F5344CB8AC3E}">
        <p14:creationId xmlns:p14="http://schemas.microsoft.com/office/powerpoint/2010/main" val="3991526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de-DE" sz="2800" b="0" i="0" u="none" strike="noStrike" kern="0" cap="none" normalizeH="0" baseline="0" noProof="0" smtClean="0">
                <a:ln>
                  <a:noFill/>
                </a:ln>
                <a:effectLst/>
                <a:uLnTx/>
                <a:uFillTx/>
              </a:rPr>
              <a:t>DATA TYPES</a:t>
            </a:r>
            <a:endParaRPr kumimoji="0" lang="de-DE"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de-DE" sz="600" strike="noStrike" kern="0" cap="none" normalizeH="0" baseline="0" noProof="0" smtClean="0">
                <a:ln>
                  <a:noFill/>
                </a:ln>
                <a:solidFill>
                  <a:srgbClr val="000000"/>
                </a:solidFill>
                <a:effectLst/>
                <a:uLnTx/>
                <a:uFillTx/>
                <a:ea typeface="+mn-ea"/>
                <a:cs typeface="+mn-cs"/>
              </a:rPr>
              <a:t>DGS-EC/ESB4 - Stark | 2018-06-27</a:t>
            </a:r>
            <a:endParaRPr kumimoji="0" lang="de-DE"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de-DE"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de-DE"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de-DE"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de-DE"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de-DE"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dirty="0"/>
              <a:t>Limits of Data Types</a:t>
            </a:r>
            <a:endParaRPr lang="de-DE" sz="2800" dirty="0">
              <a:solidFill>
                <a:srgbClr val="A80163"/>
              </a:solidFill>
            </a:endParaRPr>
          </a:p>
        </p:txBody>
      </p:sp>
      <p:pic>
        <p:nvPicPr>
          <p:cNvPr id="10" name="Picture 9"/>
          <p:cNvPicPr>
            <a:picLocks noChangeAspect="1"/>
          </p:cNvPicPr>
          <p:nvPr>
            <p:custDataLst>
              <p:tags r:id="rId9"/>
            </p:custDataLst>
          </p:nvPr>
        </p:nvPicPr>
        <p:blipFill>
          <a:blip r:embed="rId11"/>
          <a:stretch>
            <a:fillRect/>
          </a:stretch>
        </p:blipFill>
        <p:spPr>
          <a:xfrm>
            <a:off x="593090" y="1424940"/>
            <a:ext cx="6347895" cy="2468626"/>
          </a:xfrm>
          <a:prstGeom prst="rect">
            <a:avLst/>
          </a:prstGeom>
        </p:spPr>
      </p:pic>
    </p:spTree>
    <p:custDataLst>
      <p:tags r:id="rId1"/>
    </p:custDataLst>
    <p:extLst>
      <p:ext uri="{BB962C8B-B14F-4D97-AF65-F5344CB8AC3E}">
        <p14:creationId xmlns:p14="http://schemas.microsoft.com/office/powerpoint/2010/main" val="3087798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427E"/>
        </a:solidFill>
        <a:effectLst/>
      </p:bgPr>
    </p:bg>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GB" sz="6500" dirty="0" smtClean="0"/>
              <a:t>Base types to be used in </a:t>
            </a:r>
            <a:r>
              <a:rPr lang="en-GB" sz="6500" dirty="0" err="1" smtClean="0"/>
              <a:t>pavast</a:t>
            </a:r>
            <a:endParaRPr lang="en-GB" sz="6500" dirty="0"/>
          </a:p>
        </p:txBody>
      </p:sp>
    </p:spTree>
    <p:custDataLst>
      <p:tags r:id="rId1"/>
    </p:custDataLst>
    <p:extLst>
      <p:ext uri="{BB962C8B-B14F-4D97-AF65-F5344CB8AC3E}">
        <p14:creationId xmlns:p14="http://schemas.microsoft.com/office/powerpoint/2010/main" val="25848636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VH_Hc1"/>
  <p:tag name="ML_2" val="Bosch2.mcr"/>
  <p:tag name="ML_LAYOUT_RESOURCE" val="BOSCH2_16_9.mcr"/>
  <p:tag name="FIELD.DATE.CONTENT" val="2018-06-27"/>
  <p:tag name="FIELD.DATE.VALUE" val="2018-06-27"/>
  <p:tag name="FIELD.CONF.SUFFIX.CONTENT" val="\n | "/>
  <p:tag name="FIELD.CONF.COMBOINDEX" val="0"/>
  <p:tag name="FIELD.REM_ABL.SUFFIX.CONTENT" val="&#10;\n"/>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VH/EJV31"/>
  <p:tag name="FIELD.DPT.VALUE" val="RBVH/EJV31 | "/>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3"/>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3"/>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1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1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3;-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1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3;-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13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14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1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ChapterTitle"/>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16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Logo2016.emf"/>
  <p:tag name="MLI" val="1"/>
  <p:tag name="SHAPECLASSNAME" val="LogoOnSlides"/>
  <p:tag name="SHAPECLASSPROTECTIONTYPE" val="15"/>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171.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3"/>
  <p:tag name="FONTSETGROUPCLASSNAME" val="FontSetGroup1"/>
  <p:tag name="SHAPECLASSNAME" val="TextOnChapterSlide"/>
  <p:tag name="SHAPECLASSPROTECTIONTYPE" val="3"/>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1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1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1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Black;-2"/>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Lst>
</file>

<file path=ppt/tags/tag18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181.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1_SHAPECLASSPROTECTIONTYPE" val="0"/>
</p:tagLst>
</file>

<file path=ppt/tags/tag1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1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1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1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1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1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18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3"/>
  <p:tag name="FONTSETGROUPCLASSNAME" val="FontSetGroup1"/>
  <p:tag name="SHAPECLASSNAME" val="BodyOnAgenda"/>
  <p:tag name="SHAPECLASSPROTECTIONTYPE" val="0"/>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1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1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1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1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HiddenType2"/>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2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0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0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0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0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0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HiddenType2"/>
  <p:tag name="COLORSETGROUPCLASSNAME" val="ColorSetGroup3"/>
  <p:tag name="FONTSETGROUPCLASSNAME" val="FontSetGroup1"/>
  <p:tag name="SHAPECLASSNAME" val="Chapterbox"/>
  <p:tag name="SHAPECLASSPROTECTIONTYPE" val="25"/>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1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1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1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1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2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3"/>
  <p:tag name="FONTSETGROUPCLASSNAME" val="FontSetGroup1"/>
  <p:tag name="SHAPECLASSNAME" val="FooterLine1OnSlides"/>
  <p:tag name="SHAPECLASSPROTECTIONTYPE" val="63"/>
</p:tagLst>
</file>

<file path=ppt/tags/tag2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2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22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ChapterTitle"/>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22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Logo2016.emf"/>
  <p:tag name="MLI" val="1"/>
  <p:tag name="SHAPECLASSNAME" val="LogoOnSlides"/>
  <p:tag name="SHAPECLASSPROTECTIONTYPE" val="15"/>
</p:tagLst>
</file>

<file path=ppt/tags/tag2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228.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3"/>
  <p:tag name="FONTSETGROUPCLASSNAME" val="FontSetGroup1"/>
  <p:tag name="SHAPECLASSNAME" val="TextOnChapterSlide"/>
  <p:tag name="SHAPECLASSPROTECTIONTYPE" val="3"/>
  <p:tag name="COLORS" val="-2;-2;-2;-2;-1;-2"/>
</p:tagLst>
</file>

<file path=ppt/tags/tag22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3"/>
  <p:tag name="FONTSETGROUPCLASSNAME" val="FontSetGroup1"/>
  <p:tag name="SHAPECLASSNAME" val="FooterLine2OnSlides"/>
  <p:tag name="SHAPECLASSPROTECTIONTYPE" val="63"/>
</p:tagLst>
</file>

<file path=ppt/tags/tag2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3"/>
  <p:tag name="FONTSETGROUPCLASSNAME" val="FontSetGroup1"/>
  <p:tag name="SHAPECLASSNAME" val="PageNumberOnSlides"/>
  <p:tag name="SHAPECLASSPROTECTIONTYPE" val="63"/>
</p:tagLst>
</file>

<file path=ppt/tags/tag24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ChapterTitle"/>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24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Logo2016.emf"/>
  <p:tag name="MLI" val="1"/>
  <p:tag name="SHAPECLASSNAME" val="LogoOnSlides"/>
  <p:tag name="SHAPECLASSPROTECTIONTYPE" val="15"/>
</p:tagLst>
</file>

<file path=ppt/tags/tag24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243.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3"/>
  <p:tag name="FONTSETGROUPCLASSNAME" val="FontSetGroup1"/>
  <p:tag name="SHAPECLASSNAME" val="TextOnChapterSlide"/>
  <p:tag name="SHAPECLASSPROTECTIONTYPE" val="3"/>
  <p:tag name="COLORS" val="-2;-2;-2;-2;-1;-2"/>
</p:tagLst>
</file>

<file path=ppt/tags/tag24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2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3"/>
  <p:tag name="FONTSETGROUPCLASSNAME" val="FontSetGroup1"/>
  <p:tag name="SHAPECLASSNAME" val="Attachment"/>
  <p:tag name="SHAPECLASSPROTECTIONTYPE" val="3"/>
</p:tagLst>
</file>

<file path=ppt/tags/tag2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25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253.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2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3"/>
  <p:tag name="FONTSETGROUPCLASSNAME" val="FontSetGroup1"/>
  <p:tag name="SHAPECLASSNAME" val="tNavbar"/>
  <p:tag name="SHAPECLASSPROTECTIONTYPE" val="31"/>
</p:tagLst>
</file>

<file path=ppt/tags/tag2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26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26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1"/>
  <p:tag name="FIELD.DPT.VALUE" val="RBVH/EJV31 | "/>
  <p:tag name="FIELDS.INITIALIZED" val="1"/>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Lst>
</file>

<file path=ppt/tags/tag26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6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6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6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HiddenType2"/>
  <p:tag name="COLORSETGROUPCLASSNAME" val="ColorSetGroup3"/>
  <p:tag name="FONTSETGROUPCLASSNAME" val="FontSetGroup1"/>
  <p:tag name="SHAPECLASSNAME" val="TitleOnSlides"/>
  <p:tag name="SHAPECLASSPROTECTIONTYPE" val="9"/>
  <p:tag name="COLORS" val="-2;-2;-2;-2;Primary;-2"/>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2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2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2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2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2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HiddenType2"/>
  <p:tag name="COLORSETGROUPCLASSNAME" val="ColorSetGroup3"/>
  <p:tag name="FONTSETGROUPCLASSNAME" val="FontSetGroup1"/>
  <p:tag name="SHAPECLASSNAME" val="FullTextPlaceholder"/>
  <p:tag name="SHAPECLASSPROTECTIONTYPE" val="0"/>
  <p:tag name="COLORS" val="-2;-2;-2;-2;-1;-2"/>
</p:tagLst>
</file>

<file path=ppt/tags/tag28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3;-2"/>
</p:tagLst>
</file>

<file path=ppt/tags/tag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ChapterTitle"/>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Logo2016.emf"/>
  <p:tag name="MLI" val="1"/>
  <p:tag name="SHAPECLASSNAME" val="LogoOnSlides"/>
  <p:tag name="SHAPECLASSPROTECTIONTYPE" val="15"/>
</p:tagLst>
</file>

<file path=ppt/tags/tag3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32.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3"/>
  <p:tag name="FONTSETGROUPCLASSNAME" val="FontSetGroup1"/>
  <p:tag name="SHAPECLASSNAME" val="TextOnChapterSlide"/>
  <p:tag name="SHAPECLASSPROTECTIONTYPE" val="3"/>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3"/>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4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4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3"/>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 name="COLORS" val="-2;-2;-2;-2;Primary;-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TitleSupergraphic1"/>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ML_1" val="RB_Fe"/>
  <p:tag name="ML_2" val="Bosch2.mcr"/>
  <p:tag name="ML_LAYOUT_RESOURCE" val="BOSCH2_16_9.mcr"/>
  <p:tag name="FIELD.CHAPTER.CONTENT" val="DATA TYPES"/>
  <p:tag name="FIELD.CHAPTER.VALUE" val="DATA TYPES"/>
  <p:tag name="FIELD.DPT.CONTENT" val="DGS-EC/ESB4 - Stark"/>
  <p:tag name="FIELD.DPT.VALUE" val="DGS-EC/ESB4 - Stark | "/>
  <p:tag name="FIELDS.INITIALIZED" val="1"/>
  <p:tag name="SHAPESETGROUPCLASSNAME" val="ShapeSetGroup1"/>
  <p:tag name="SHAPESETCLASSNAME" val="HiddenType2"/>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EXTBOX 8_SHAPECLASSPROTECTIONTYPE" val="25"/>
  <p:tag name="TITLE 1_SHAPECLASSPROTECTIONTYPE" val="9"/>
</p:tagLst>
</file>

<file path=ppt/tags/tag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HiddenType2"/>
  <p:tag name="COLORSETGROUPCLASSNAME" val="ColorSetGroup1"/>
  <p:tag name="FONTSETGROUPCLASSNAME" val="FontSetGroup1"/>
  <p:tag name="SHAPECLASSNAME" val="Chapterbox"/>
  <p:tag name="SHAPECLASSPROTECTIONTYPE" val="25"/>
</p:tagLst>
</file>

<file path=ppt/tags/tag6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2"/>
  <p:tag name="COLORSETGROUPCLASSNAME" val="ColorSetGroup1"/>
  <p:tag name="FONTSETGROUPCLASSNAME" val="FontSetGroup1"/>
  <p:tag name="SHAPECLASSNAME" val="FooterLine1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2"/>
  <p:tag name="COLORSETGROUPCLASSNAME" val="ColorSetGroup1"/>
  <p:tag name="FONTSETGROUPCLASSNAME" val="FontSetGroup1"/>
  <p:tag name="SHAPECLASSNAME" val="FooterLine2OnSlides"/>
  <p:tag name="SHAPECLASSPROTECTIONTYPE" val="63"/>
</p:tagLst>
</file>

<file path=ppt/tags/tag6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2"/>
  <p:tag name="COLORSETGROUPCLASSNAME" val="ColorSetGroup1"/>
  <p:tag name="FONTSETGROUPCLASSNAME" val="FontSetGroup1"/>
  <p:tag name="SHAPECLASSNAME" val="PageNumber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2"/>
  <p:tag name="COLORSETGROUPCLASSNAME" val="ColorSetGroup1"/>
  <p:tag name="FONTSETGROUPCLASSNAME" val="FontSetGroup1"/>
  <p:tag name="SHAPECLASSNAME" val="Attachment"/>
  <p:tag name="SHAPECLASSPROTECTIONTYPE" val="3"/>
</p:tagLst>
</file>

<file path=ppt/tags/tag6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HiddenType2"/>
  <p:tag name="COLORSETGROUPCLASSNAME" val="ColorSetGroup1"/>
  <p:tag name="FONTSETGROUPCLASSNAME" val="FontSetGroup1"/>
  <p:tag name="SHAPECLASSNAME" val="tNavbar"/>
  <p:tag name="SHAPECLASSPROTECTIONTYPE" val="31"/>
</p:tagLst>
</file>

<file path=ppt/tags/tag6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HiddenType2"/>
  <p:tag name="COLORSETGROUPCLASSNAME" val="ColorSetGroup1"/>
  <p:tag name="FONTSETGROUPCLASSNAME" val="FontSetGroup1"/>
  <p:tag name="SHAPECLASSNAME" val="TitleOnSlides"/>
  <p:tag name="SHAPECLASSPROTECTIONTYPE" val="9"/>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1"/>
  <p:tag name="FIELD.DPT.VALUE" val="RBVH/EJV31 | "/>
  <p:tag name="FIELDS.INITIALIZED" val="1"/>
  <p:tag name="ML_1" val="RBVH_Hc1"/>
  <p:tag name="ML_2" val="Bosch2.mcr"/>
  <p:tag name="ML_LAYOUT_RESOURCE" val="BOSCH2_16_9.mcr"/>
  <p:tag name="SHAPESETGROUPCLASSNAME" val="ShapeSetGroup1"/>
  <p:tag name="SHAPESETCLASSNAME" val="ChapterTitle"/>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Logo2016.emf"/>
  <p:tag name="MLI" val="1"/>
  <p:tag name="SHAPECLASSNAME" val="LogoOnSlides"/>
  <p:tag name="SHAPECLASSPROTECTIONTYPE" val="15"/>
</p:tagLst>
</file>

<file path=ppt/tags/tag7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72.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3"/>
  <p:tag name="FONTSETGROUPCLASSNAME" val="FontSetGroup1"/>
  <p:tag name="SHAPECLASSNAME" val="TextOnChapterSlide"/>
  <p:tag name="SHAPECLASSPROTECTIONTYPE" val="3"/>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8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Lst>
</file>

<file path=ppt/tags/tag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 name="CONTENT PLACEHOLDER 12_SHAPECLASSPROTECTIONTYPE" val="0"/>
  <p:tag name="CONTENT PLACEHOLDER 9_SHAPECLASSPROTECTIONTYPE" val="0"/>
</p:tagLst>
</file>

<file path=ppt/tags/tag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3;-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2913</Words>
  <Application>Microsoft Office PowerPoint</Application>
  <PresentationFormat>Custom</PresentationFormat>
  <Paragraphs>256</Paragraphs>
  <Slides>33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Bosch Office Sans</vt:lpstr>
      <vt:lpstr>BoschSans-Regular</vt:lpstr>
      <vt:lpstr>Calibri</vt:lpstr>
      <vt:lpstr>Wingdings</vt:lpstr>
      <vt:lpstr>Wingdings 3</vt:lpstr>
      <vt:lpstr>Bosch</vt:lpstr>
      <vt:lpstr>DGS General Coding Guideline</vt:lpstr>
      <vt:lpstr>Agenda</vt:lpstr>
      <vt:lpstr>What is the size of integer?</vt:lpstr>
      <vt:lpstr>C-standard data types</vt:lpstr>
      <vt:lpstr>C−standard data types used in the *.c and *.h files </vt:lpstr>
      <vt:lpstr>C−standard data types used in the *.c and *.h files </vt:lpstr>
      <vt:lpstr>MEDC17/MDG1 Obsolete data types in C−code  </vt:lpstr>
      <vt:lpstr>Limits of Data Types</vt:lpstr>
      <vt:lpstr>Base types to be used in pavast</vt:lpstr>
      <vt:lpstr>BASE TYPES used for the data specification in PaVaSt files</vt:lpstr>
      <vt:lpstr>Bit type or simple model Convention </vt:lpstr>
      <vt:lpstr>BASE TYPES shall be defined consistent to the PaVaSt Category </vt:lpstr>
      <vt:lpstr>Bit type or simple model  </vt:lpstr>
      <vt:lpstr>BASE TYPES shall be defined consistent to the PaVaSt Category </vt:lpstr>
      <vt:lpstr>Bit type or simple model  </vt:lpstr>
      <vt:lpstr>MEDC17/MDG1 Obsolete data types in PaVaSt </vt:lpstr>
      <vt:lpstr>User defined data types − typedefs </vt:lpstr>
      <vt:lpstr>User defined data types − typedefs </vt:lpstr>
      <vt:lpstr>User defined data types − typedefs </vt:lpstr>
      <vt:lpstr>Standard data type FOR special purposes</vt:lpstr>
      <vt:lpstr>PowerPoint Presentation</vt:lpstr>
      <vt:lpstr>uint16u, sint16u, uint32u, sint32u, uint64u, sint64u</vt:lpstr>
      <vt:lpstr>uint16u</vt:lpstr>
      <vt:lpstr>uint32u</vt:lpstr>
      <vt:lpstr>uint64u</vt:lpstr>
      <vt:lpstr>PowerPoint Presentation</vt:lpstr>
      <vt:lpstr>Float data types</vt:lpstr>
      <vt:lpstr>PowerPoint Presentation</vt:lpstr>
      <vt:lpstr>Size and signedness of an arithmetic type</vt:lpstr>
      <vt:lpstr>Size and signedness of an arithmetic type</vt:lpstr>
      <vt:lpstr>RQONE01219816 - wrong torque calcualtion in IDAS logic</vt:lpstr>
      <vt:lpstr>PowerPoint Presentation</vt:lpstr>
      <vt:lpstr>References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DGS GENERAL CODING GUIDELINE</dc:title>
  <dc:creator>Nguyen Vu Minh Hoang (RBVH/EJV31)</dc:creator>
  <cp:lastModifiedBy>Nguyen Vu Minh Hoang (RBVH/EJV31)</cp:lastModifiedBy>
  <cp:revision>21</cp:revision>
  <dcterms:created xsi:type="dcterms:W3CDTF">2018-06-27T03:22:24Z</dcterms:created>
  <dcterms:modified xsi:type="dcterms:W3CDTF">2018-06-28T02:20:41Z</dcterms:modified>
</cp:coreProperties>
</file>