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9" r:id="rId6"/>
    <p:sldId id="260" r:id="rId7"/>
    <p:sldId id="261" r:id="rId8"/>
    <p:sldId id="262" r:id="rId9"/>
    <p:sldId id="264" r:id="rId10"/>
    <p:sldId id="265" r:id="rId11"/>
  </p:sldIdLst>
  <p:sldSz cx="10969625" cy="6170613"/>
  <p:notesSz cx="6858000" cy="9144000"/>
  <p:custDataLst>
    <p:tags r:id="rId12"/>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144" y="270"/>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424301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8021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2746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60178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2197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8569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4362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4833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89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5510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3677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908896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slideLayout" Target="../slideLayouts/slideLayout2.xml"/><Relationship Id="rId4" Type="http://schemas.openxmlformats.org/officeDocument/2006/relationships/tags" Target="../tags/tag33.xml"/><Relationship Id="rId9" Type="http://schemas.openxmlformats.org/officeDocument/2006/relationships/tags" Target="../tags/tag3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tags" Target="../tags/tag56.xml"/></Relationships>
</file>

<file path=ppt/slides/_rels/slide7.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10" Type="http://schemas.openxmlformats.org/officeDocument/2006/relationships/slideLayout" Target="../slideLayouts/slideLayout2.xml"/><Relationship Id="rId4" Type="http://schemas.openxmlformats.org/officeDocument/2006/relationships/tags" Target="../tags/tag60.xml"/><Relationship Id="rId9" Type="http://schemas.openxmlformats.org/officeDocument/2006/relationships/tags" Target="../tags/tag65.xml"/></Relationships>
</file>

<file path=ppt/slides/_rels/slide8.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tags" Target="../tags/tag74.xml"/></Relationships>
</file>

<file path=ppt/slides/_rels/slide9.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slideLayout" Target="../slideLayouts/slideLayout2.xml"/><Relationship Id="rId4" Type="http://schemas.openxmlformats.org/officeDocument/2006/relationships/tags" Target="../tags/tag78.xml"/><Relationship Id="rId9"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sz="4000" dirty="0">
                <a:solidFill>
                  <a:schemeClr val="bg1"/>
                </a:solidFill>
              </a:rPr>
              <a:t>DGS Coding Guidelines Sharing</a:t>
            </a:r>
            <a:r>
              <a:rPr lang="en-US" sz="4446" dirty="0"/>
              <a:t/>
            </a:r>
            <a:br>
              <a:rPr lang="en-US" sz="4446" dirty="0"/>
            </a:br>
            <a:r>
              <a:rPr lang="en-US" dirty="0">
                <a:solidFill>
                  <a:schemeClr val="bg1"/>
                </a:solidFill>
              </a:rPr>
              <a:t>Compiler Independency (MDG1, AUTOSAR)</a:t>
            </a:r>
            <a:endParaRPr lang="en-GB" dirty="0"/>
          </a:p>
        </p:txBody>
      </p:sp>
    </p:spTree>
    <p:custDataLst>
      <p:tags r:id="rId1"/>
    </p:custDataLst>
    <p:extLst>
      <p:ext uri="{BB962C8B-B14F-4D97-AF65-F5344CB8AC3E}">
        <p14:creationId xmlns:p14="http://schemas.microsoft.com/office/powerpoint/2010/main" val="2306696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7"/>
            </p:custDataLst>
          </p:nvPr>
        </p:nvSpPr>
        <p:spPr>
          <a:xfrm>
            <a:off x="259080" y="324000"/>
            <a:ext cx="10452100" cy="51395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endParaRPr lang="en-GB" sz="8000" dirty="0" smtClean="0"/>
          </a:p>
          <a:p>
            <a:pPr marL="0" indent="0" algn="ctr">
              <a:buNone/>
            </a:pPr>
            <a:r>
              <a:rPr lang="en-GB" sz="8000" i="1" dirty="0" smtClean="0"/>
              <a:t>THANK YOU!</a:t>
            </a:r>
            <a:endParaRPr lang="en-GB" sz="8000" i="1" dirty="0"/>
          </a:p>
        </p:txBody>
      </p:sp>
    </p:spTree>
    <p:custDataLst>
      <p:tags r:id="rId1"/>
    </p:custDataLst>
    <p:extLst>
      <p:ext uri="{BB962C8B-B14F-4D97-AF65-F5344CB8AC3E}">
        <p14:creationId xmlns:p14="http://schemas.microsoft.com/office/powerpoint/2010/main" val="11652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Agenda</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b="1" dirty="0"/>
              <a:t>5.4.6 </a:t>
            </a:r>
            <a:r>
              <a:rPr lang="en-GB" b="1" dirty="0" smtClean="0"/>
              <a:t>Compiler </a:t>
            </a:r>
            <a:r>
              <a:rPr lang="en-GB" b="1" dirty="0"/>
              <a:t>header </a:t>
            </a:r>
            <a:r>
              <a:rPr lang="en-GB" b="1" dirty="0" smtClean="0"/>
              <a:t>files</a:t>
            </a:r>
          </a:p>
          <a:p>
            <a:r>
              <a:rPr lang="en-GB" b="1" dirty="0"/>
              <a:t>5.4.7 </a:t>
            </a:r>
            <a:r>
              <a:rPr lang="en-GB" b="1" dirty="0" smtClean="0"/>
              <a:t>Compiler </a:t>
            </a:r>
            <a:r>
              <a:rPr lang="en-GB" b="1" dirty="0"/>
              <a:t>internal </a:t>
            </a:r>
            <a:r>
              <a:rPr lang="en-GB" b="1" dirty="0" smtClean="0"/>
              <a:t>defines</a:t>
            </a:r>
          </a:p>
          <a:p>
            <a:r>
              <a:rPr lang="en-GB" b="1" dirty="0"/>
              <a:t>5.4.8 </a:t>
            </a:r>
            <a:r>
              <a:rPr lang="en-US" b="1" dirty="0" smtClean="0"/>
              <a:t>C</a:t>
            </a:r>
            <a:r>
              <a:rPr lang="en-US" b="1" dirty="0"/>
              <a:t>−language implementation defined </a:t>
            </a:r>
            <a:r>
              <a:rPr lang="en-US" b="1" dirty="0" smtClean="0"/>
              <a:t>behavior</a:t>
            </a:r>
          </a:p>
          <a:p>
            <a:r>
              <a:rPr lang="en-GB" b="1" dirty="0"/>
              <a:t>5.4.9 </a:t>
            </a:r>
            <a:r>
              <a:rPr lang="en-GB" b="1" dirty="0" smtClean="0"/>
              <a:t>C99 extensions</a:t>
            </a:r>
          </a:p>
          <a:p>
            <a:r>
              <a:rPr lang="en-GB" b="1" dirty="0"/>
              <a:t>5.4.10 </a:t>
            </a:r>
            <a:r>
              <a:rPr lang="en-GB" b="1" dirty="0" smtClean="0"/>
              <a:t>Compiler </a:t>
            </a:r>
            <a:r>
              <a:rPr lang="en-GB" b="1" dirty="0"/>
              <a:t>extensions</a:t>
            </a:r>
            <a:endParaRPr lang="en-US" b="1" dirty="0" smtClean="0"/>
          </a:p>
          <a:p>
            <a:pPr marL="0" indent="0">
              <a:buNone/>
            </a:pPr>
            <a:endParaRPr lang="en-GB" dirty="0"/>
          </a:p>
        </p:txBody>
      </p:sp>
    </p:spTree>
    <p:custDataLst>
      <p:tags r:id="rId1"/>
    </p:custDataLst>
    <p:extLst>
      <p:ext uri="{BB962C8B-B14F-4D97-AF65-F5344CB8AC3E}">
        <p14:creationId xmlns:p14="http://schemas.microsoft.com/office/powerpoint/2010/main" val="303728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effectLst/>
                <a:uLnTx/>
                <a:uFillTx/>
              </a:rPr>
              <a:t>DGS Coding Guidelines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b="1" dirty="0"/>
              <a:t>Compiler header files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a:t>At DGS in general none of the compiler specific C−header and libs are </a:t>
            </a:r>
            <a:r>
              <a:rPr lang="en-US" dirty="0" smtClean="0"/>
              <a:t>allowed. </a:t>
            </a:r>
            <a:r>
              <a:rPr lang="en-US" dirty="0"/>
              <a:t>The reason is that they might turn out to be a </a:t>
            </a:r>
            <a:r>
              <a:rPr lang="en-US" dirty="0" smtClean="0"/>
              <a:t>portability </a:t>
            </a:r>
            <a:r>
              <a:rPr lang="en-GB" dirty="0" smtClean="0"/>
              <a:t>issue because:</a:t>
            </a:r>
          </a:p>
          <a:p>
            <a:pPr lvl="1">
              <a:buFont typeface="Arial" panose="020B0604020202020204" pitchFamily="34" charset="0"/>
              <a:buChar char="•"/>
            </a:pPr>
            <a:r>
              <a:rPr lang="en-US" dirty="0"/>
              <a:t>multiple implemented within a single compiler (example: </a:t>
            </a:r>
            <a:r>
              <a:rPr lang="en-US" dirty="0" err="1"/>
              <a:t>limits.h</a:t>
            </a:r>
            <a:r>
              <a:rPr lang="en-US" dirty="0"/>
              <a:t>),</a:t>
            </a:r>
          </a:p>
          <a:p>
            <a:pPr lvl="1">
              <a:buFont typeface="Arial" panose="020B0604020202020204" pitchFamily="34" charset="0"/>
              <a:buChar char="•"/>
            </a:pPr>
            <a:r>
              <a:rPr lang="en-US" dirty="0"/>
              <a:t>quite different about the content,</a:t>
            </a:r>
          </a:p>
          <a:p>
            <a:pPr lvl="1">
              <a:buFont typeface="Arial" panose="020B0604020202020204" pitchFamily="34" charset="0"/>
              <a:buChar char="•"/>
            </a:pPr>
            <a:r>
              <a:rPr lang="en-GB" dirty="0"/>
              <a:t>using compiler internals,</a:t>
            </a:r>
          </a:p>
          <a:p>
            <a:pPr lvl="1">
              <a:buFont typeface="Arial" panose="020B0604020202020204" pitchFamily="34" charset="0"/>
              <a:buChar char="•"/>
            </a:pPr>
            <a:r>
              <a:rPr lang="en-GB" dirty="0"/>
              <a:t>difficult to </a:t>
            </a:r>
            <a:r>
              <a:rPr lang="en-GB" dirty="0" smtClean="0"/>
              <a:t>understand.</a:t>
            </a:r>
          </a:p>
          <a:p>
            <a:pPr marL="285750" lvl="1" indent="-285750">
              <a:buFont typeface="Wingdings" panose="05000000000000000000" pitchFamily="2" charset="2"/>
              <a:buChar char="Ø"/>
            </a:pPr>
            <a:r>
              <a:rPr lang="en-US" sz="1800" dirty="0"/>
              <a:t>From on MDG1 the header </a:t>
            </a:r>
            <a:r>
              <a:rPr lang="en-US" sz="1800" dirty="0" err="1"/>
              <a:t>stddef.h</a:t>
            </a:r>
            <a:r>
              <a:rPr lang="en-US" sz="1800" dirty="0"/>
              <a:t> is provided</a:t>
            </a:r>
            <a:r>
              <a:rPr lang="en-US" sz="1800" dirty="0" smtClean="0"/>
              <a:t>.</a:t>
            </a:r>
          </a:p>
          <a:p>
            <a:pPr marL="511175" indent="-250825">
              <a:buFont typeface="Arial" panose="020B0604020202020204" pitchFamily="34" charset="0"/>
              <a:buChar char="•"/>
            </a:pPr>
            <a:r>
              <a:rPr lang="en-US" sz="1600" dirty="0"/>
              <a:t>components which include </a:t>
            </a:r>
            <a:r>
              <a:rPr lang="en-US" sz="1600" dirty="0" err="1"/>
              <a:t>stddef.h</a:t>
            </a:r>
            <a:r>
              <a:rPr lang="en-US" sz="1600" dirty="0"/>
              <a:t> are not backwards compatible to older compiler releases, because in </a:t>
            </a:r>
            <a:r>
              <a:rPr lang="en-US" sz="1600" dirty="0" smtClean="0"/>
              <a:t>older compiler </a:t>
            </a:r>
            <a:r>
              <a:rPr lang="en-US" sz="1600" dirty="0"/>
              <a:t>releases the </a:t>
            </a:r>
            <a:r>
              <a:rPr lang="en-US" sz="1600" dirty="0" smtClean="0"/>
              <a:t>headers </a:t>
            </a:r>
            <a:r>
              <a:rPr lang="en-GB" sz="1600" dirty="0" smtClean="0"/>
              <a:t>were </a:t>
            </a:r>
            <a:r>
              <a:rPr lang="en-GB" sz="1600" dirty="0"/>
              <a:t>not included</a:t>
            </a:r>
            <a:r>
              <a:rPr lang="en-GB" sz="1600" dirty="0" smtClean="0"/>
              <a:t>.</a:t>
            </a:r>
          </a:p>
          <a:p>
            <a:pPr marL="546100" indent="-285750">
              <a:buFont typeface="Arial" panose="020B0604020202020204" pitchFamily="34" charset="0"/>
              <a:buChar char="•"/>
            </a:pPr>
            <a:r>
              <a:rPr lang="en-US" sz="1600" dirty="0"/>
              <a:t>According to the MISRA recommendation </a:t>
            </a:r>
            <a:r>
              <a:rPr lang="en-US" sz="1600" dirty="0" smtClean="0"/>
              <a:t>the </a:t>
            </a:r>
            <a:r>
              <a:rPr lang="en-US" sz="1600" dirty="0"/>
              <a:t>macro </a:t>
            </a:r>
            <a:r>
              <a:rPr lang="en-US" sz="1600" i="1" dirty="0" err="1"/>
              <a:t>offsetof</a:t>
            </a:r>
            <a:r>
              <a:rPr lang="en-US" sz="1600" dirty="0"/>
              <a:t>, in library &lt;</a:t>
            </a:r>
            <a:r>
              <a:rPr lang="en-US" sz="1600" dirty="0" err="1"/>
              <a:t>stddef.h</a:t>
            </a:r>
            <a:r>
              <a:rPr lang="en-US" sz="1600" dirty="0"/>
              <a:t>&gt;, shall not be </a:t>
            </a:r>
            <a:r>
              <a:rPr lang="en-US" sz="1600" dirty="0" smtClean="0"/>
              <a:t>used. </a:t>
            </a:r>
            <a:r>
              <a:rPr lang="en-US" sz="1600" dirty="0"/>
              <a:t>This rule is also part of the </a:t>
            </a:r>
            <a:r>
              <a:rPr lang="en-US" sz="1600" dirty="0" smtClean="0"/>
              <a:t>agreed MISRA </a:t>
            </a:r>
            <a:r>
              <a:rPr lang="en-US" sz="1600" dirty="0"/>
              <a:t>subset for DGS and therefore this macro shall not be used.</a:t>
            </a:r>
            <a:endParaRPr lang="en-GB" sz="1600" dirty="0"/>
          </a:p>
        </p:txBody>
      </p:sp>
    </p:spTree>
    <p:custDataLst>
      <p:tags r:id="rId1"/>
    </p:custDataLst>
    <p:extLst>
      <p:ext uri="{BB962C8B-B14F-4D97-AF65-F5344CB8AC3E}">
        <p14:creationId xmlns:p14="http://schemas.microsoft.com/office/powerpoint/2010/main" val="1717792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b="1" dirty="0"/>
              <a:t>Compiler internal defines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a:t>The compilers internally (in the executable) set some defines, handling for example compiler issues (version, features), target </a:t>
            </a:r>
            <a:r>
              <a:rPr lang="en-US" dirty="0" smtClean="0"/>
              <a:t>issues </a:t>
            </a:r>
            <a:r>
              <a:rPr lang="en-GB" dirty="0" smtClean="0"/>
              <a:t>(target/derivative </a:t>
            </a:r>
            <a:r>
              <a:rPr lang="en-GB" dirty="0"/>
              <a:t>type), CPU errata workarounds, limits, configuration (for example of FPU Floating Point unit). At DGS compiler </a:t>
            </a:r>
            <a:r>
              <a:rPr lang="en-GB" dirty="0" smtClean="0"/>
              <a:t>defines shall </a:t>
            </a:r>
            <a:r>
              <a:rPr lang="en-GB" dirty="0"/>
              <a:t>not be </a:t>
            </a:r>
            <a:r>
              <a:rPr lang="en-GB" dirty="0" smtClean="0"/>
              <a:t>used.</a:t>
            </a:r>
          </a:p>
          <a:p>
            <a:pPr>
              <a:buFont typeface="Wingdings" panose="05000000000000000000" pitchFamily="2" charset="2"/>
              <a:buChar char="Ø"/>
            </a:pPr>
            <a:r>
              <a:rPr lang="en-US" dirty="0"/>
              <a:t>For example compiler defines shall </a:t>
            </a:r>
            <a:r>
              <a:rPr lang="en-US" b="1" dirty="0"/>
              <a:t>not </a:t>
            </a:r>
            <a:r>
              <a:rPr lang="en-US" dirty="0"/>
              <a:t>be </a:t>
            </a:r>
            <a:r>
              <a:rPr lang="en-US" dirty="0" smtClean="0"/>
              <a:t>used:</a:t>
            </a:r>
          </a:p>
          <a:p>
            <a:pPr lvl="1">
              <a:buFont typeface="Arial" panose="020B0604020202020204" pitchFamily="34" charset="0"/>
              <a:buChar char="•"/>
            </a:pPr>
            <a:r>
              <a:rPr lang="en-US" dirty="0"/>
              <a:t>writing code for different compilers within the same source file</a:t>
            </a:r>
            <a:r>
              <a:rPr lang="en-US" dirty="0" smtClean="0"/>
              <a:t>,</a:t>
            </a:r>
          </a:p>
          <a:p>
            <a:pPr marL="455930" lvl="2" indent="0">
              <a:buNone/>
            </a:pPr>
            <a:r>
              <a:rPr lang="en-US" dirty="0"/>
              <a:t>#if defined </a:t>
            </a:r>
            <a:r>
              <a:rPr lang="en-US" dirty="0" err="1"/>
              <a:t>tricore</a:t>
            </a:r>
            <a:endParaRPr lang="en-US" dirty="0"/>
          </a:p>
          <a:p>
            <a:pPr marL="455930" lvl="2" indent="0">
              <a:buNone/>
            </a:pPr>
            <a:r>
              <a:rPr lang="en-US" dirty="0"/>
              <a:t>	/* any </a:t>
            </a:r>
            <a:r>
              <a:rPr lang="en-US" dirty="0" err="1"/>
              <a:t>TriCore</a:t>
            </a:r>
            <a:r>
              <a:rPr lang="en-US" dirty="0"/>
              <a:t> specific code here */</a:t>
            </a:r>
          </a:p>
          <a:p>
            <a:pPr marL="455930" lvl="2" indent="0">
              <a:buNone/>
            </a:pPr>
            <a:r>
              <a:rPr lang="en-US" dirty="0"/>
              <a:t>#</a:t>
            </a:r>
            <a:r>
              <a:rPr lang="en-US" dirty="0" err="1" smtClean="0"/>
              <a:t>elif</a:t>
            </a:r>
            <a:r>
              <a:rPr lang="en-US" dirty="0" smtClean="0"/>
              <a:t> </a:t>
            </a:r>
            <a:r>
              <a:rPr lang="en-US" dirty="0"/>
              <a:t>defined WIN32</a:t>
            </a:r>
          </a:p>
          <a:p>
            <a:pPr marL="455930" lvl="2" indent="0">
              <a:buNone/>
            </a:pPr>
            <a:r>
              <a:rPr lang="en-US" dirty="0"/>
              <a:t>	/* any Windows specific code here */</a:t>
            </a:r>
          </a:p>
          <a:p>
            <a:pPr marL="455930" lvl="2" indent="0">
              <a:buNone/>
            </a:pPr>
            <a:r>
              <a:rPr lang="en-US" dirty="0"/>
              <a:t>#else</a:t>
            </a:r>
          </a:p>
          <a:p>
            <a:pPr marL="455930" lvl="2" indent="0">
              <a:buNone/>
            </a:pPr>
            <a:r>
              <a:rPr lang="en-US" dirty="0"/>
              <a:t>	#error This code only works for </a:t>
            </a:r>
            <a:r>
              <a:rPr lang="en-US" dirty="0" err="1"/>
              <a:t>TriCore</a:t>
            </a:r>
            <a:r>
              <a:rPr lang="en-US" dirty="0"/>
              <a:t> and Win32</a:t>
            </a:r>
          </a:p>
          <a:p>
            <a:pPr marL="455930" lvl="2" indent="0">
              <a:buNone/>
            </a:pPr>
            <a:r>
              <a:rPr lang="en-US" dirty="0"/>
              <a:t>#</a:t>
            </a:r>
            <a:r>
              <a:rPr lang="en-US" dirty="0" err="1"/>
              <a:t>endif</a:t>
            </a:r>
            <a:endParaRPr lang="en-GB" dirty="0"/>
          </a:p>
        </p:txBody>
      </p:sp>
    </p:spTree>
    <p:custDataLst>
      <p:tags r:id="rId1"/>
    </p:custDataLst>
    <p:extLst>
      <p:ext uri="{BB962C8B-B14F-4D97-AF65-F5344CB8AC3E}">
        <p14:creationId xmlns:p14="http://schemas.microsoft.com/office/powerpoint/2010/main" val="562792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b="1" dirty="0"/>
              <a:t>Compiler internal defines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lvl="1">
              <a:buFont typeface="Arial" panose="020B0604020202020204" pitchFamily="34" charset="0"/>
              <a:buChar char="•"/>
            </a:pPr>
            <a:r>
              <a:rPr lang="en-GB" dirty="0"/>
              <a:t>hardware Configuration specific </a:t>
            </a:r>
            <a:r>
              <a:rPr lang="en-GB" dirty="0" smtClean="0"/>
              <a:t>code</a:t>
            </a:r>
          </a:p>
          <a:p>
            <a:pPr marL="455930" lvl="2" indent="0">
              <a:buNone/>
            </a:pPr>
            <a:r>
              <a:rPr lang="en-US" dirty="0"/>
              <a:t>#</a:t>
            </a:r>
            <a:r>
              <a:rPr lang="en-US" dirty="0" err="1"/>
              <a:t>ifndef</a:t>
            </a:r>
            <a:r>
              <a:rPr lang="en-US" dirty="0"/>
              <a:t> __HARD_FLOAT__</a:t>
            </a:r>
          </a:p>
          <a:p>
            <a:pPr marL="455930" lvl="2" indent="0">
              <a:buNone/>
            </a:pPr>
            <a:r>
              <a:rPr lang="en-US" dirty="0"/>
              <a:t>	#error This code requires a FPU (Floating Point Unit)</a:t>
            </a:r>
          </a:p>
          <a:p>
            <a:pPr marL="455930" lvl="2" indent="0">
              <a:buNone/>
            </a:pPr>
            <a:r>
              <a:rPr lang="en-US" dirty="0"/>
              <a:t>#else</a:t>
            </a:r>
          </a:p>
          <a:p>
            <a:pPr marL="455930" lvl="2" indent="0">
              <a:buNone/>
            </a:pPr>
            <a:r>
              <a:rPr lang="en-US" dirty="0"/>
              <a:t>	</a:t>
            </a:r>
            <a:r>
              <a:rPr lang="en-US" dirty="0" smtClean="0"/>
              <a:t>/* </a:t>
            </a:r>
            <a:r>
              <a:rPr lang="en-US" dirty="0"/>
              <a:t>any useful code here */</a:t>
            </a:r>
          </a:p>
          <a:p>
            <a:pPr marL="455930" lvl="2" indent="0">
              <a:buNone/>
            </a:pPr>
            <a:r>
              <a:rPr lang="en-US" dirty="0"/>
              <a:t>#</a:t>
            </a:r>
            <a:r>
              <a:rPr lang="en-US" dirty="0" err="1" smtClean="0"/>
              <a:t>endif</a:t>
            </a:r>
            <a:endParaRPr lang="en-US" dirty="0" smtClean="0"/>
          </a:p>
          <a:p>
            <a:pPr marL="515937" lvl="2" indent="-285750">
              <a:buFont typeface="Arial" panose="020B0604020202020204" pitchFamily="34" charset="0"/>
              <a:buChar char="•"/>
            </a:pPr>
            <a:r>
              <a:rPr lang="en-GB" sz="1600" dirty="0"/>
              <a:t>compiler </a:t>
            </a:r>
            <a:r>
              <a:rPr lang="en-GB" sz="1600" dirty="0" smtClean="0"/>
              <a:t>extensions</a:t>
            </a:r>
          </a:p>
          <a:p>
            <a:pPr marL="432117" lvl="3" indent="0">
              <a:buNone/>
            </a:pPr>
            <a:r>
              <a:rPr lang="en-US" dirty="0"/>
              <a:t>#if !defined(__</a:t>
            </a:r>
            <a:r>
              <a:rPr lang="en-US" dirty="0" err="1"/>
              <a:t>tricore</a:t>
            </a:r>
            <a:r>
              <a:rPr lang="en-US" dirty="0"/>
              <a:t>__)</a:t>
            </a:r>
          </a:p>
          <a:p>
            <a:pPr marL="432117" lvl="3" indent="0">
              <a:buNone/>
            </a:pPr>
            <a:r>
              <a:rPr lang="en-US" dirty="0"/>
              <a:t>			</a:t>
            </a:r>
            <a:r>
              <a:rPr lang="en-US" dirty="0" smtClean="0"/>
              <a:t>	/* </a:t>
            </a:r>
            <a:r>
              <a:rPr lang="en-US" dirty="0" err="1"/>
              <a:t>TriCore</a:t>
            </a:r>
            <a:r>
              <a:rPr lang="en-US" dirty="0"/>
              <a:t> compiler uses _bit type. It is limited */</a:t>
            </a:r>
          </a:p>
          <a:p>
            <a:pPr marL="432117" lvl="3" indent="0">
              <a:buNone/>
            </a:pPr>
            <a:r>
              <a:rPr lang="en-US" dirty="0"/>
              <a:t>				</a:t>
            </a:r>
            <a:r>
              <a:rPr lang="en-US" dirty="0" smtClean="0"/>
              <a:t>/* </a:t>
            </a:r>
            <a:r>
              <a:rPr lang="en-US" dirty="0"/>
              <a:t>to global and static variables */</a:t>
            </a:r>
          </a:p>
          <a:p>
            <a:pPr marL="432117" lvl="3" indent="0">
              <a:buNone/>
            </a:pPr>
            <a:r>
              <a:rPr lang="en-US" dirty="0"/>
              <a:t>	</a:t>
            </a:r>
            <a:r>
              <a:rPr lang="en-US" dirty="0" err="1"/>
              <a:t>typedef</a:t>
            </a:r>
            <a:r>
              <a:rPr lang="en-US" dirty="0"/>
              <a:t> unsigned char _bit;</a:t>
            </a:r>
          </a:p>
          <a:p>
            <a:pPr marL="432117" lvl="3" indent="0">
              <a:buNone/>
            </a:pPr>
            <a:r>
              <a:rPr lang="en-US" dirty="0"/>
              <a:t>#</a:t>
            </a:r>
            <a:r>
              <a:rPr lang="en-US" dirty="0" err="1"/>
              <a:t>endif</a:t>
            </a:r>
            <a:endParaRPr lang="en-GB" dirty="0"/>
          </a:p>
        </p:txBody>
      </p:sp>
    </p:spTree>
    <p:custDataLst>
      <p:tags r:id="rId1"/>
    </p:custDataLst>
    <p:extLst>
      <p:ext uri="{BB962C8B-B14F-4D97-AF65-F5344CB8AC3E}">
        <p14:creationId xmlns:p14="http://schemas.microsoft.com/office/powerpoint/2010/main" val="971707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t>C−language implementation defined </a:t>
            </a:r>
            <a:r>
              <a:rPr lang="en-US" sz="2800" b="1" dirty="0" err="1" smtClean="0"/>
              <a:t>behaviour</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t>The C−Standard is not fully specified, there is some freedom in implementation of the standard. Therefore some C constructs behave implementation−defined or even undefined. These constructs are critical for portability to another compiler. The risk of portability problems related to certain rules is given in appendix B </a:t>
            </a:r>
            <a:r>
              <a:rPr lang="en-US" i="1" dirty="0" smtClean="0"/>
              <a:t>Risk Factor</a:t>
            </a:r>
            <a:r>
              <a:rPr lang="en-US" dirty="0" smtClean="0"/>
              <a:t>.</a:t>
            </a:r>
          </a:p>
          <a:p>
            <a:pPr lvl="1">
              <a:buFont typeface="Arial" panose="020B0604020202020204" pitchFamily="34" charset="0"/>
              <a:buChar char="•"/>
            </a:pPr>
            <a:r>
              <a:rPr lang="en-US" dirty="0" smtClean="0"/>
              <a:t>Do </a:t>
            </a:r>
            <a:r>
              <a:rPr lang="en-US" dirty="0"/>
              <a:t>not make or use assumptions about the alignment of structure elements or variables</a:t>
            </a:r>
            <a:r>
              <a:rPr lang="en-US" dirty="0" smtClean="0"/>
              <a:t>.</a:t>
            </a:r>
          </a:p>
          <a:p>
            <a:pPr lvl="1">
              <a:buFont typeface="Arial" panose="020B0604020202020204" pitchFamily="34" charset="0"/>
              <a:buChar char="•"/>
            </a:pPr>
            <a:r>
              <a:rPr lang="en-US" dirty="0"/>
              <a:t>Do not make assumptions about </a:t>
            </a:r>
            <a:r>
              <a:rPr lang="en-US" dirty="0" smtClean="0"/>
              <a:t>endianness </a:t>
            </a:r>
            <a:r>
              <a:rPr lang="en-US" dirty="0"/>
              <a:t>(little endian / big endian</a:t>
            </a:r>
            <a:r>
              <a:rPr lang="en-US" dirty="0" smtClean="0"/>
              <a:t>).</a:t>
            </a:r>
          </a:p>
          <a:p>
            <a:pPr lvl="1">
              <a:buFont typeface="Arial" panose="020B0604020202020204" pitchFamily="34" charset="0"/>
              <a:buChar char="•"/>
            </a:pPr>
            <a:r>
              <a:rPr lang="en-US" dirty="0"/>
              <a:t>Do not make or use assumptions about the size of structures. Determine the size of structures using the </a:t>
            </a:r>
            <a:r>
              <a:rPr lang="en-US" i="1" dirty="0" err="1"/>
              <a:t>sizeof</a:t>
            </a:r>
            <a:r>
              <a:rPr lang="en-US" i="1" dirty="0"/>
              <a:t> </a:t>
            </a:r>
            <a:r>
              <a:rPr lang="en-US" dirty="0" smtClean="0"/>
              <a:t>operator.</a:t>
            </a:r>
          </a:p>
          <a:p>
            <a:pPr lvl="1">
              <a:buFont typeface="Arial" panose="020B0604020202020204" pitchFamily="34" charset="0"/>
              <a:buChar char="•"/>
            </a:pPr>
            <a:r>
              <a:rPr lang="en-US" dirty="0" smtClean="0"/>
              <a:t>Structures </a:t>
            </a:r>
            <a:r>
              <a:rPr lang="en-US" dirty="0"/>
              <a:t>elements may not be accessed by pointers! There is a different high−/low−byte memory order for the different processor </a:t>
            </a:r>
            <a:r>
              <a:rPr lang="en-US" dirty="0" smtClean="0"/>
              <a:t>generations. This </a:t>
            </a:r>
            <a:r>
              <a:rPr lang="en-US" dirty="0"/>
              <a:t>results in a wrong access if the readable or writable address is greater than 8 bit. This problem is directly </a:t>
            </a:r>
            <a:r>
              <a:rPr lang="en-US" dirty="0" smtClean="0"/>
              <a:t>visible </a:t>
            </a:r>
            <a:r>
              <a:rPr lang="en-US" dirty="0"/>
              <a:t>in </a:t>
            </a:r>
            <a:r>
              <a:rPr lang="en-US" dirty="0" err="1" smtClean="0"/>
              <a:t>combi</a:t>
            </a:r>
            <a:r>
              <a:rPr lang="en-GB" dirty="0" smtClean="0"/>
              <a:t>nation </a:t>
            </a:r>
            <a:r>
              <a:rPr lang="en-GB" dirty="0"/>
              <a:t>with </a:t>
            </a:r>
            <a:r>
              <a:rPr lang="en-GB" dirty="0" smtClean="0"/>
              <a:t>unions.</a:t>
            </a:r>
          </a:p>
          <a:p>
            <a:pPr lvl="1">
              <a:buFont typeface="Arial" panose="020B0604020202020204" pitchFamily="34" charset="0"/>
              <a:buChar char="•"/>
            </a:pPr>
            <a:r>
              <a:rPr lang="en-US" dirty="0"/>
              <a:t>Do not make or use assumptions about the address of structure elements. Determine the address of structure elements using the &amp; operator.</a:t>
            </a:r>
            <a:endParaRPr lang="en-GB" dirty="0"/>
          </a:p>
        </p:txBody>
      </p:sp>
    </p:spTree>
    <p:custDataLst>
      <p:tags r:id="rId1"/>
    </p:custDataLst>
    <p:extLst>
      <p:ext uri="{BB962C8B-B14F-4D97-AF65-F5344CB8AC3E}">
        <p14:creationId xmlns:p14="http://schemas.microsoft.com/office/powerpoint/2010/main" val="121359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t>C−language implementation defined </a:t>
            </a:r>
            <a:r>
              <a:rPr lang="en-US" sz="2800" b="1" dirty="0" err="1" smtClean="0"/>
              <a:t>behaviour</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lvl="1">
              <a:buFont typeface="Arial" panose="020B0604020202020204" pitchFamily="34" charset="0"/>
              <a:buChar char="•"/>
            </a:pPr>
            <a:r>
              <a:rPr lang="en-US" dirty="0"/>
              <a:t>Unions are allowed only in the way ISO−C99 guarantees the implementation</a:t>
            </a:r>
            <a:r>
              <a:rPr lang="en-US" dirty="0" smtClean="0"/>
              <a:t>.</a:t>
            </a:r>
          </a:p>
          <a:p>
            <a:pPr lvl="1">
              <a:buFont typeface="Arial" panose="020B0604020202020204" pitchFamily="34" charset="0"/>
              <a:buChar char="•"/>
            </a:pPr>
            <a:r>
              <a:rPr lang="en-US" dirty="0"/>
              <a:t>Bit fields like defined in ISO C ( Example: </a:t>
            </a:r>
            <a:r>
              <a:rPr lang="en-US" dirty="0" err="1"/>
              <a:t>struct</a:t>
            </a:r>
            <a:r>
              <a:rPr lang="en-US" dirty="0"/>
              <a:t> {uint8 </a:t>
            </a:r>
            <a:r>
              <a:rPr lang="en-US" dirty="0" err="1"/>
              <a:t>var</a:t>
            </a:r>
            <a:r>
              <a:rPr lang="en-US" dirty="0"/>
              <a:t> : 5} ) are allowed only in the way ISO−C99 guarantees the implementation</a:t>
            </a:r>
            <a:r>
              <a:rPr lang="en-US" dirty="0" smtClean="0"/>
              <a:t>.</a:t>
            </a:r>
          </a:p>
          <a:p>
            <a:pPr lvl="1">
              <a:buFont typeface="Arial" panose="020B0604020202020204" pitchFamily="34" charset="0"/>
              <a:buChar char="•"/>
            </a:pPr>
            <a:r>
              <a:rPr lang="en-US" dirty="0"/>
              <a:t>Do not take any assumption about the size of an enumerated type</a:t>
            </a:r>
            <a:r>
              <a:rPr lang="en-US" dirty="0" smtClean="0"/>
              <a:t>.</a:t>
            </a:r>
          </a:p>
          <a:p>
            <a:pPr lvl="1">
              <a:buFont typeface="Arial" panose="020B0604020202020204" pitchFamily="34" charset="0"/>
              <a:buChar char="•"/>
            </a:pPr>
            <a:r>
              <a:rPr lang="en-US" dirty="0"/>
              <a:t>Use floating point programming only when absolutely necessary</a:t>
            </a:r>
            <a:r>
              <a:rPr lang="en-US" dirty="0" smtClean="0"/>
              <a:t>. </a:t>
            </a:r>
            <a:r>
              <a:rPr lang="en-US" dirty="0"/>
              <a:t>In this case, separate floating point code (use macros or procedures if necessary). Limit floating point </a:t>
            </a:r>
            <a:r>
              <a:rPr lang="en-US" dirty="0" smtClean="0"/>
              <a:t>code to </a:t>
            </a:r>
            <a:r>
              <a:rPr lang="en-US" dirty="0"/>
              <a:t>a few files. Avoid floating point interfaces: in this case components can be exchanged without dependencies to other components.</a:t>
            </a:r>
            <a:endParaRPr lang="en-GB" dirty="0"/>
          </a:p>
        </p:txBody>
      </p:sp>
    </p:spTree>
    <p:custDataLst>
      <p:tags r:id="rId1"/>
    </p:custDataLst>
    <p:extLst>
      <p:ext uri="{BB962C8B-B14F-4D97-AF65-F5344CB8AC3E}">
        <p14:creationId xmlns:p14="http://schemas.microsoft.com/office/powerpoint/2010/main" val="2560671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b="1" dirty="0"/>
              <a:t>C99 extensions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a:t>For inline functions the keyword </a:t>
            </a:r>
            <a:r>
              <a:rPr lang="en-US" i="1" dirty="0"/>
              <a:t>inline </a:t>
            </a:r>
            <a:r>
              <a:rPr lang="en-US" dirty="0"/>
              <a:t>shall not be used in the C−code directly. Its use is restricted to central header files. This </a:t>
            </a:r>
            <a:r>
              <a:rPr lang="en-US" dirty="0" smtClean="0"/>
              <a:t>means, that </a:t>
            </a:r>
            <a:r>
              <a:rPr lang="en-US" dirty="0"/>
              <a:t>inline functions shall only be defined by using the inline </a:t>
            </a:r>
            <a:r>
              <a:rPr lang="en-US" dirty="0" smtClean="0"/>
              <a:t>macro.</a:t>
            </a:r>
          </a:p>
          <a:p>
            <a:pPr marL="0" indent="0">
              <a:buNone/>
            </a:pPr>
            <a:endParaRPr lang="en-US" dirty="0" smtClean="0"/>
          </a:p>
          <a:p>
            <a:pPr lvl="1">
              <a:buFont typeface="Arial" panose="020B0604020202020204" pitchFamily="34" charset="0"/>
              <a:buChar char="•"/>
            </a:pPr>
            <a:r>
              <a:rPr lang="en-US" dirty="0" smtClean="0">
                <a:solidFill>
                  <a:srgbClr val="FF0000"/>
                </a:solidFill>
              </a:rPr>
              <a:t>Caution:</a:t>
            </a:r>
            <a:r>
              <a:rPr lang="en-US" dirty="0" smtClean="0"/>
              <a:t> The </a:t>
            </a:r>
            <a:r>
              <a:rPr lang="en-US" dirty="0"/>
              <a:t>macro MEMLAY_USE_FORCE_INLINE is supported for MDG1, but is not allowed for AUTOSAR </a:t>
            </a:r>
            <a:r>
              <a:rPr lang="en-US" dirty="0" smtClean="0"/>
              <a:t>components. The </a:t>
            </a:r>
            <a:r>
              <a:rPr lang="en-US" dirty="0"/>
              <a:t>macro INLINE_FUNCTION is supported for MDG1, but is not allowed for AUTOSAR </a:t>
            </a:r>
            <a:r>
              <a:rPr lang="en-US" dirty="0" smtClean="0"/>
              <a:t>components</a:t>
            </a:r>
          </a:p>
          <a:p>
            <a:pPr marL="233680" lvl="1" indent="0">
              <a:buNone/>
            </a:pPr>
            <a:endParaRPr lang="en-US" dirty="0" smtClean="0"/>
          </a:p>
          <a:p>
            <a:pPr marL="285750" lvl="1" indent="-285750">
              <a:buFont typeface="Wingdings" panose="05000000000000000000" pitchFamily="2" charset="2"/>
              <a:buChar char="Ø"/>
            </a:pPr>
            <a:r>
              <a:rPr lang="en-US" i="1" dirty="0"/>
              <a:t>_Pragma </a:t>
            </a:r>
            <a:r>
              <a:rPr lang="en-US" dirty="0"/>
              <a:t>is a C99 keyword. Its use is restricted to central header files.</a:t>
            </a:r>
            <a:endParaRPr lang="en-GB" dirty="0"/>
          </a:p>
        </p:txBody>
      </p:sp>
    </p:spTree>
    <p:custDataLst>
      <p:tags r:id="rId1"/>
    </p:custDataLst>
    <p:extLst>
      <p:ext uri="{BB962C8B-B14F-4D97-AF65-F5344CB8AC3E}">
        <p14:creationId xmlns:p14="http://schemas.microsoft.com/office/powerpoint/2010/main" val="314469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DGS Coding Guidelines Sharing</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b="1" dirty="0"/>
              <a:t>Compiler extensions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Compiler extensions are generally not portable and shall not be used inside the C−code. If needed, central macros shall be provided </a:t>
            </a:r>
            <a:r>
              <a:rPr lang="en-US" dirty="0" smtClean="0"/>
              <a:t>which </a:t>
            </a:r>
            <a:r>
              <a:rPr lang="en-GB" dirty="0" smtClean="0"/>
              <a:t>encapsulate </a:t>
            </a:r>
            <a:r>
              <a:rPr lang="en-GB" dirty="0"/>
              <a:t>the compiler keyword</a:t>
            </a:r>
            <a:r>
              <a:rPr lang="en-GB" dirty="0" smtClean="0"/>
              <a:t>.</a:t>
            </a:r>
          </a:p>
          <a:p>
            <a:pPr lvl="1">
              <a:buFont typeface="Arial" panose="020B0604020202020204" pitchFamily="34" charset="0"/>
              <a:buChar char="•"/>
            </a:pPr>
            <a:r>
              <a:rPr lang="en-US" i="1" dirty="0"/>
              <a:t>_bit</a:t>
            </a:r>
            <a:r>
              <a:rPr lang="en-US" dirty="0"/>
              <a:t>, the single bit type is </a:t>
            </a:r>
            <a:r>
              <a:rPr lang="en-US" dirty="0" err="1"/>
              <a:t>TriCore</a:t>
            </a:r>
            <a:r>
              <a:rPr lang="en-US" dirty="0"/>
              <a:t>/GNU specific and therefore not portable. Single bits shall only be specified by using the simple </a:t>
            </a:r>
            <a:r>
              <a:rPr lang="en-US" dirty="0" smtClean="0"/>
              <a:t>model</a:t>
            </a:r>
            <a:r>
              <a:rPr lang="en-GB" dirty="0" err="1" smtClean="0"/>
              <a:t>TYP_SingleBit</a:t>
            </a:r>
            <a:r>
              <a:rPr lang="en-GB" dirty="0" smtClean="0"/>
              <a:t>.</a:t>
            </a:r>
          </a:p>
          <a:p>
            <a:pPr lvl="1">
              <a:buFont typeface="Arial" panose="020B0604020202020204" pitchFamily="34" charset="0"/>
              <a:buChar char="•"/>
            </a:pPr>
            <a:r>
              <a:rPr lang="en-US" dirty="0"/>
              <a:t>All use of </a:t>
            </a:r>
            <a:r>
              <a:rPr lang="en-US" i="1" dirty="0"/>
              <a:t>__attribute___ ((&lt;GNU extension&gt;)) </a:t>
            </a:r>
            <a:r>
              <a:rPr lang="en-US" dirty="0"/>
              <a:t>is not allowed, because these language extensions provided by the GNU compiler are </a:t>
            </a:r>
            <a:r>
              <a:rPr lang="en-US" dirty="0" smtClean="0"/>
              <a:t>not </a:t>
            </a:r>
            <a:r>
              <a:rPr lang="en-GB" dirty="0" smtClean="0"/>
              <a:t>portable </a:t>
            </a:r>
            <a:r>
              <a:rPr lang="en-GB" dirty="0"/>
              <a:t>to other systems</a:t>
            </a:r>
            <a:r>
              <a:rPr lang="en-GB" dirty="0" smtClean="0"/>
              <a:t>.</a:t>
            </a:r>
          </a:p>
          <a:p>
            <a:pPr marL="525780" lvl="2" indent="0">
              <a:buNone/>
            </a:pPr>
            <a:r>
              <a:rPr lang="en-US" dirty="0"/>
              <a:t>Especially packing of a structure </a:t>
            </a:r>
            <a:r>
              <a:rPr lang="en-US" i="1" dirty="0"/>
              <a:t>__attribute__ ((packed)) </a:t>
            </a:r>
            <a:r>
              <a:rPr lang="en-US" dirty="0"/>
              <a:t>is not allowed.</a:t>
            </a:r>
          </a:p>
          <a:p>
            <a:pPr marL="525780" lvl="2" indent="0">
              <a:buNone/>
            </a:pPr>
            <a:r>
              <a:rPr lang="en-US" dirty="0"/>
              <a:t>Especially __attribute__((</a:t>
            </a:r>
            <a:r>
              <a:rPr lang="en-US" dirty="0" err="1"/>
              <a:t>always_inline</a:t>
            </a:r>
            <a:r>
              <a:rPr lang="en-US" dirty="0"/>
              <a:t>)) is not </a:t>
            </a:r>
            <a:r>
              <a:rPr lang="en-US" dirty="0" smtClean="0"/>
              <a:t>allowed.</a:t>
            </a:r>
          </a:p>
          <a:p>
            <a:pPr marL="525463" lvl="2" indent="-295275">
              <a:buFont typeface="Arial" panose="020B0604020202020204" pitchFamily="34" charset="0"/>
              <a:buChar char="•"/>
            </a:pPr>
            <a:r>
              <a:rPr lang="en-US" sz="1600" dirty="0" smtClean="0"/>
              <a:t>The </a:t>
            </a:r>
            <a:r>
              <a:rPr lang="en-US" sz="1600" i="1" dirty="0" err="1"/>
              <a:t>typeof</a:t>
            </a:r>
            <a:r>
              <a:rPr lang="en-US" sz="1600" i="1" dirty="0"/>
              <a:t> </a:t>
            </a:r>
            <a:r>
              <a:rPr lang="en-US" sz="1600" dirty="0"/>
              <a:t>operator is a compiler extension and is therefore not allowed</a:t>
            </a:r>
            <a:r>
              <a:rPr lang="en-US" sz="1600" dirty="0" smtClean="0"/>
              <a:t>.</a:t>
            </a:r>
          </a:p>
          <a:p>
            <a:pPr marL="525463" lvl="2" indent="-295275">
              <a:buFont typeface="Arial" panose="020B0604020202020204" pitchFamily="34" charset="0"/>
              <a:buChar char="•"/>
            </a:pPr>
            <a:r>
              <a:rPr lang="en-US" sz="1600" dirty="0"/>
              <a:t>The </a:t>
            </a:r>
            <a:r>
              <a:rPr lang="en-US" sz="1600" dirty="0" err="1"/>
              <a:t>TriCore</a:t>
            </a:r>
            <a:r>
              <a:rPr lang="en-US" sz="1600" dirty="0"/>
              <a:t>/Gnu specific possibility to use brackets ({...}) </a:t>
            </a:r>
            <a:r>
              <a:rPr lang="en-US" sz="1600" dirty="0" err="1"/>
              <a:t>ist</a:t>
            </a:r>
            <a:r>
              <a:rPr lang="en-US" sz="1600" dirty="0"/>
              <a:t> not allowed</a:t>
            </a:r>
            <a:r>
              <a:rPr lang="en-US" sz="1600" dirty="0" smtClean="0"/>
              <a:t>.</a:t>
            </a:r>
          </a:p>
          <a:p>
            <a:pPr marL="525463" lvl="2" indent="-295275">
              <a:buFont typeface="Arial" panose="020B0604020202020204" pitchFamily="34" charset="0"/>
              <a:buChar char="•"/>
            </a:pPr>
            <a:r>
              <a:rPr lang="en-US" sz="1600" dirty="0"/>
              <a:t>The keyword __inline__ is compiler specific and not allowed.</a:t>
            </a:r>
            <a:endParaRPr lang="en-GB" sz="1600" dirty="0"/>
          </a:p>
        </p:txBody>
      </p:sp>
    </p:spTree>
    <p:custDataLst>
      <p:tags r:id="rId1"/>
    </p:custDataLst>
    <p:extLst>
      <p:ext uri="{BB962C8B-B14F-4D97-AF65-F5344CB8AC3E}">
        <p14:creationId xmlns:p14="http://schemas.microsoft.com/office/powerpoint/2010/main" val="28304250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VH_Hc1"/>
  <p:tag name="ML_2" val="Bosch2.mcr"/>
  <p:tag name="ML_LAYOUT_RESOURCE" val="BOSCH2_16_9.mcr"/>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MIWBCLNT.HOMEURL" val="C:\Program Files (x86)\eForms\FB\portal_index.htm"/>
  <p:tag name="FIELDS.INITIALIZED" val="1"/>
  <p:tag name="FIELD.DATE.COMBOINDEX" val="-2"/>
  <p:tag name="FIELD.REM_ABL.COMBOINDEX" val="-2"/>
  <p:tag name="FIELD.CHAPTER.CONTENT" val="DGS Coding Guidelines Sharing"/>
  <p:tag name="FIELD.CHAPTER.VALUE" val="DGS Coding Guidelines Sharing"/>
  <p:tag name="FIELD.CHAPTER.COMBOINDEX" val="-2"/>
  <p:tag name="FIELD.REM_ANL.COMBOINDEX" val="-2"/>
  <p:tag name="FIELD.DPT.CONTENT" val="RBVH/EJV3"/>
  <p:tag name="FIELD.DPT.VALUE" val="RBVH/EJV3 | "/>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ATE.CONTENT" val="2018-08-06"/>
  <p:tag name="FIELD.DATE.VALUE" val="2018-08-06"/>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MBOINDEX" val="-2"/>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DGS Coding Guidelines Sharing"/>
  <p:tag name="FIELD.CHAPTER.VALUE" val="DGS Coding Guidelines Sharing"/>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7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1256</Words>
  <Application>Microsoft Office PowerPoint</Application>
  <PresentationFormat>Custom</PresentationFormat>
  <Paragraphs>104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Bosch Office Sans</vt:lpstr>
      <vt:lpstr>Wingdings</vt:lpstr>
      <vt:lpstr>Wingdings 3</vt:lpstr>
      <vt:lpstr>Bosch</vt:lpstr>
      <vt:lpstr>DGS Coding Guidelines Sharing Compiler Independency (MDG1, AUTOSAR)</vt:lpstr>
      <vt:lpstr>Agenda</vt:lpstr>
      <vt:lpstr>Compiler header files</vt:lpstr>
      <vt:lpstr>Compiler internal defines</vt:lpstr>
      <vt:lpstr>Compiler internal defines</vt:lpstr>
      <vt:lpstr>C−language implementation defined behaviour</vt:lpstr>
      <vt:lpstr>C−language implementation defined behaviour</vt:lpstr>
      <vt:lpstr>C99 extensions</vt:lpstr>
      <vt:lpstr>Compiler extensions</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DGS Coding Guidelines Sharing Compiler Independency (MDG1, AUTOSAR)</dc:title>
  <dc:creator>Hoang Xuan Manh (RBVH/EJV34)</dc:creator>
  <cp:lastModifiedBy>Hoang Xuan Manh (RBVH/EVH1)</cp:lastModifiedBy>
  <cp:revision>19</cp:revision>
  <dcterms:created xsi:type="dcterms:W3CDTF">2018-07-09T07:20:23Z</dcterms:created>
  <dcterms:modified xsi:type="dcterms:W3CDTF">2018-08-07T08:53:45Z</dcterms:modified>
</cp:coreProperties>
</file>