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72" r:id="rId6"/>
    <p:sldId id="273" r:id="rId7"/>
    <p:sldId id="260" r:id="rId8"/>
    <p:sldId id="275" r:id="rId9"/>
    <p:sldId id="261" r:id="rId10"/>
    <p:sldId id="274" r:id="rId11"/>
    <p:sldId id="277" r:id="rId12"/>
    <p:sldId id="259" r:id="rId13"/>
    <p:sldId id="276" r:id="rId14"/>
    <p:sldId id="262" r:id="rId15"/>
    <p:sldId id="263" r:id="rId16"/>
    <p:sldId id="265" r:id="rId17"/>
    <p:sldId id="266" r:id="rId18"/>
    <p:sldId id="267" r:id="rId19"/>
    <p:sldId id="268" r:id="rId20"/>
    <p:sldId id="269" r:id="rId21"/>
    <p:sldId id="258" r:id="rId22"/>
  </p:sldIdLst>
  <p:sldSz cx="10969625" cy="6170613"/>
  <p:notesSz cx="6858000" cy="9144000"/>
  <p:custDataLst>
    <p:tags r:id="rId23"/>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08" y="156"/>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21373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89404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346820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701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8560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49457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0116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61356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66726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4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411574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74149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131167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4.png"/><Relationship Id="rId5" Type="http://schemas.openxmlformats.org/officeDocument/2006/relationships/tags" Target="../tags/tag10.xml"/><Relationship Id="rId10" Type="http://schemas.openxmlformats.org/officeDocument/2006/relationships/image" Target="../media/image1.emf"/><Relationship Id="rId4" Type="http://schemas.openxmlformats.org/officeDocument/2006/relationships/tags" Target="../tags/tag9.xml"/><Relationship Id="rId9"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10" Type="http://schemas.openxmlformats.org/officeDocument/2006/relationships/slideLayout" Target="../slideLayouts/slideLayout2.xml"/><Relationship Id="rId4" Type="http://schemas.openxmlformats.org/officeDocument/2006/relationships/tags" Target="../tags/tag95.xml"/><Relationship Id="rId9" Type="http://schemas.openxmlformats.org/officeDocument/2006/relationships/tags" Target="../tags/tag100.xml"/></Relationships>
</file>

<file path=ppt/slides/_rels/slide11.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10" Type="http://schemas.openxmlformats.org/officeDocument/2006/relationships/slideLayout" Target="../slideLayouts/slideLayout2.xml"/><Relationship Id="rId4" Type="http://schemas.openxmlformats.org/officeDocument/2006/relationships/tags" Target="../tags/tag104.xml"/><Relationship Id="rId9" Type="http://schemas.openxmlformats.org/officeDocument/2006/relationships/tags" Target="../tags/tag109.xml"/></Relationships>
</file>

<file path=ppt/slides/_rels/slide12.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slideLayout" Target="../slideLayouts/slideLayout2.xml"/><Relationship Id="rId4" Type="http://schemas.openxmlformats.org/officeDocument/2006/relationships/tags" Target="../tags/tag113.xml"/><Relationship Id="rId9" Type="http://schemas.openxmlformats.org/officeDocument/2006/relationships/tags" Target="../tags/tag118.xml"/></Relationships>
</file>

<file path=ppt/slides/_rels/slide13.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6.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Layout" Target="../slideLayouts/slideLayout2.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s>
</file>

<file path=ppt/slides/_rels/slide14.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10" Type="http://schemas.openxmlformats.org/officeDocument/2006/relationships/slideLayout" Target="../slideLayouts/slideLayout2.xml"/><Relationship Id="rId4" Type="http://schemas.openxmlformats.org/officeDocument/2006/relationships/tags" Target="../tags/tag132.xml"/><Relationship Id="rId9" Type="http://schemas.openxmlformats.org/officeDocument/2006/relationships/tags" Target="../tags/tag137.xml"/></Relationships>
</file>

<file path=ppt/slides/_rels/slide15.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10" Type="http://schemas.openxmlformats.org/officeDocument/2006/relationships/slideLayout" Target="../slideLayouts/slideLayout2.xml"/><Relationship Id="rId4" Type="http://schemas.openxmlformats.org/officeDocument/2006/relationships/tags" Target="../tags/tag141.xml"/><Relationship Id="rId9" Type="http://schemas.openxmlformats.org/officeDocument/2006/relationships/tags" Target="../tags/tag146.xml"/></Relationships>
</file>

<file path=ppt/slides/_rels/slide16.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2.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7.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10" Type="http://schemas.openxmlformats.org/officeDocument/2006/relationships/slideLayout" Target="../slideLayouts/slideLayout2.xml"/><Relationship Id="rId4" Type="http://schemas.openxmlformats.org/officeDocument/2006/relationships/tags" Target="../tags/tag160.xml"/><Relationship Id="rId9" Type="http://schemas.openxmlformats.org/officeDocument/2006/relationships/tags" Target="../tags/tag165.xml"/></Relationships>
</file>

<file path=ppt/slides/_rels/slide18.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10" Type="http://schemas.openxmlformats.org/officeDocument/2006/relationships/slideLayout" Target="../slideLayouts/slideLayout2.xml"/><Relationship Id="rId4" Type="http://schemas.openxmlformats.org/officeDocument/2006/relationships/tags" Target="../tags/tag169.xml"/><Relationship Id="rId9" Type="http://schemas.openxmlformats.org/officeDocument/2006/relationships/tags" Target="../tags/tag174.xml"/></Relationships>
</file>

<file path=ppt/slides/_rels/slide19.xml.rels><?xml version="1.0" encoding="UTF-8" standalone="yes"?>
<Relationships xmlns="http://schemas.openxmlformats.org/package/2006/relationships"><Relationship Id="rId8" Type="http://schemas.openxmlformats.org/officeDocument/2006/relationships/tags" Target="../tags/tag182.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10" Type="http://schemas.openxmlformats.org/officeDocument/2006/relationships/slideLayout" Target="../slideLayouts/slideLayout2.xml"/><Relationship Id="rId4" Type="http://schemas.openxmlformats.org/officeDocument/2006/relationships/tags" Target="../tags/tag178.xml"/><Relationship Id="rId9" Type="http://schemas.openxmlformats.org/officeDocument/2006/relationships/tags" Target="../tags/tag183.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191.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10" Type="http://schemas.openxmlformats.org/officeDocument/2006/relationships/slideLayout" Target="../slideLayouts/slideLayout2.xml"/><Relationship Id="rId4" Type="http://schemas.openxmlformats.org/officeDocument/2006/relationships/tags" Target="../tags/tag187.xml"/><Relationship Id="rId9" Type="http://schemas.openxmlformats.org/officeDocument/2006/relationships/tags" Target="../tags/tag19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95.xml"/><Relationship Id="rId7"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10" Type="http://schemas.openxmlformats.org/officeDocument/2006/relationships/image" Target="../media/image4.png"/><Relationship Id="rId4" Type="http://schemas.openxmlformats.org/officeDocument/2006/relationships/tags" Target="../tags/tag196.xml"/><Relationship Id="rId9"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Layout" Target="../slideLayouts/slideLayout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5.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6.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7.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slideLayout" Target="../slideLayouts/slideLayout2.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s>
</file>

<file path=ppt/slides/_rels/slide8.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5.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s>
</file>

<file path=ppt/slides/_rels/slide9.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slideLayout" Target="../slideLayouts/slideLayout2.xml"/><Relationship Id="rId4" Type="http://schemas.openxmlformats.org/officeDocument/2006/relationships/tags" Target="../tags/tag86.xml"/><Relationship Id="rId9"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pPr algn="ctr"/>
            <a:r>
              <a:rPr lang="en-US" sz="6000" dirty="0" smtClean="0">
                <a:solidFill>
                  <a:schemeClr val="tx1"/>
                </a:solidFill>
              </a:rPr>
              <a:t/>
            </a:r>
            <a:br>
              <a:rPr lang="en-US" sz="6000" dirty="0" smtClean="0">
                <a:solidFill>
                  <a:schemeClr val="tx1"/>
                </a:solidFill>
              </a:rPr>
            </a:br>
            <a:r>
              <a:rPr lang="en-US" sz="6000" dirty="0" smtClean="0">
                <a:solidFill>
                  <a:schemeClr val="tx1"/>
                </a:solidFill>
              </a:rPr>
              <a:t>Coding GUIDELINE</a:t>
            </a:r>
            <a:endParaRPr lang="en-US" sz="6000" dirty="0">
              <a:solidFill>
                <a:schemeClr val="tx1"/>
              </a:solidFill>
            </a:endParaRPr>
          </a:p>
        </p:txBody>
      </p:sp>
      <p:sp>
        <p:nvSpPr>
          <p:cNvPr id="7" name="TextBox 6"/>
          <p:cNvSpPr txBox="1"/>
          <p:nvPr>
            <p:custDataLst>
              <p:tags r:id="rId7"/>
            </p:custDataLst>
          </p:nvPr>
        </p:nvSpPr>
        <p:spPr>
          <a:xfrm>
            <a:off x="5131676" y="5667703"/>
            <a:ext cx="4303986" cy="37241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Prepared by: Mai Thanh Tin</a:t>
            </a:r>
          </a:p>
        </p:txBody>
      </p:sp>
    </p:spTree>
    <p:custDataLst>
      <p:tags r:id="rId1"/>
    </p:custDataLst>
    <p:extLst>
      <p:ext uri="{BB962C8B-B14F-4D97-AF65-F5344CB8AC3E}">
        <p14:creationId xmlns:p14="http://schemas.microsoft.com/office/powerpoint/2010/main" val="1756769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5.4.13 DGS #pragma </a:t>
            </a:r>
            <a:r>
              <a:rPr lang="en-US" sz="2800" dirty="0">
                <a:solidFill>
                  <a:srgbClr val="A80163"/>
                </a:solidFill>
              </a:rPr>
              <a:t>concept </a:t>
            </a:r>
            <a:r>
              <a:rPr lang="en-US" sz="2800" dirty="0" smtClean="0">
                <a:solidFill>
                  <a:srgbClr val="A80163"/>
                </a:solidFill>
              </a:rPr>
              <a:t>[3/4</a:t>
            </a:r>
            <a:r>
              <a:rPr lang="en-US" sz="2800" dirty="0">
                <a:solidFill>
                  <a:srgbClr val="A80163"/>
                </a:solidFill>
              </a:rPr>
              <a:t>]</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#pragma instruction for memory mapping shall </a:t>
            </a:r>
            <a:r>
              <a:rPr lang="en-US" dirty="0">
                <a:solidFill>
                  <a:srgbClr val="FF0000"/>
                </a:solidFill>
              </a:rPr>
              <a:t>follow either the </a:t>
            </a:r>
            <a:r>
              <a:rPr lang="en-US" dirty="0" smtClean="0">
                <a:solidFill>
                  <a:srgbClr val="FF0000"/>
                </a:solidFill>
              </a:rPr>
              <a:t>GS/DS </a:t>
            </a:r>
            <a:r>
              <a:rPr lang="en-US" dirty="0">
                <a:solidFill>
                  <a:srgbClr val="FF0000"/>
                </a:solidFill>
              </a:rPr>
              <a:t>memory mapping </a:t>
            </a:r>
            <a:r>
              <a:rPr lang="en-US" dirty="0" smtClean="0">
                <a:solidFill>
                  <a:srgbClr val="FF0000"/>
                </a:solidFill>
              </a:rPr>
              <a:t>concept</a:t>
            </a:r>
            <a:r>
              <a:rPr lang="en-US" dirty="0" smtClean="0"/>
              <a:t>.</a:t>
            </a:r>
          </a:p>
          <a:p>
            <a:endParaRPr lang="en-US" dirty="0"/>
          </a:p>
          <a:p>
            <a:r>
              <a:rPr lang="en-US" dirty="0">
                <a:solidFill>
                  <a:srgbClr val="FF0000"/>
                </a:solidFill>
              </a:rPr>
              <a:t>Direct mapping </a:t>
            </a:r>
            <a:r>
              <a:rPr lang="en-US" dirty="0"/>
              <a:t>instructions in C−code </a:t>
            </a:r>
            <a:r>
              <a:rPr lang="en-US" dirty="0">
                <a:solidFill>
                  <a:srgbClr val="FF0000"/>
                </a:solidFill>
              </a:rPr>
              <a:t>shall not be entered</a:t>
            </a:r>
            <a:r>
              <a:rPr lang="en-US" dirty="0" smtClean="0"/>
              <a:t>.</a:t>
            </a:r>
          </a:p>
          <a:p>
            <a:endParaRPr lang="en-US" dirty="0"/>
          </a:p>
          <a:p>
            <a:r>
              <a:rPr lang="en-US" dirty="0"/>
              <a:t>Variables, messages, parameters and C−functions (code) shall </a:t>
            </a:r>
            <a:r>
              <a:rPr lang="en-US" dirty="0">
                <a:solidFill>
                  <a:srgbClr val="FF0000"/>
                </a:solidFill>
              </a:rPr>
              <a:t>always be wrapped </a:t>
            </a:r>
            <a:r>
              <a:rPr lang="en-US" dirty="0"/>
              <a:t>by pragma instructions according to the GS or </a:t>
            </a:r>
            <a:r>
              <a:rPr lang="en-US" dirty="0" smtClean="0"/>
              <a:t>DS concept.</a:t>
            </a:r>
          </a:p>
          <a:p>
            <a:endParaRPr lang="en-US" dirty="0"/>
          </a:p>
          <a:p>
            <a:r>
              <a:rPr lang="en-US" dirty="0"/>
              <a:t>The pragma instructions for data are generated by the </a:t>
            </a:r>
            <a:r>
              <a:rPr lang="en-US" dirty="0">
                <a:solidFill>
                  <a:srgbClr val="FF0000"/>
                </a:solidFill>
              </a:rPr>
              <a:t>DGS tool chain </a:t>
            </a:r>
            <a:r>
              <a:rPr lang="en-US" dirty="0"/>
              <a:t>when specifying the address method </a:t>
            </a:r>
            <a:r>
              <a:rPr lang="en-US" dirty="0">
                <a:solidFill>
                  <a:srgbClr val="FF0000"/>
                </a:solidFill>
              </a:rPr>
              <a:t>in </a:t>
            </a:r>
            <a:r>
              <a:rPr lang="en-US" dirty="0" err="1">
                <a:solidFill>
                  <a:srgbClr val="FF0000"/>
                </a:solidFill>
              </a:rPr>
              <a:t>PaVaSt</a:t>
            </a:r>
            <a:r>
              <a:rPr lang="en-US" dirty="0"/>
              <a:t>. This </a:t>
            </a:r>
            <a:r>
              <a:rPr lang="en-US" dirty="0" smtClean="0"/>
              <a:t>method shall </a:t>
            </a:r>
            <a:r>
              <a:rPr lang="en-US" dirty="0"/>
              <a:t>be applied</a:t>
            </a:r>
            <a:r>
              <a:rPr lang="en-US" dirty="0" smtClean="0"/>
              <a:t>.</a:t>
            </a:r>
          </a:p>
          <a:p>
            <a:endParaRPr lang="en-US" dirty="0"/>
          </a:p>
          <a:p>
            <a:r>
              <a:rPr lang="en-US" dirty="0">
                <a:solidFill>
                  <a:srgbClr val="FF0000"/>
                </a:solidFill>
              </a:rPr>
              <a:t>Only in special cases</a:t>
            </a:r>
            <a:r>
              <a:rPr lang="en-US" dirty="0"/>
              <a:t>, </a:t>
            </a:r>
            <a:r>
              <a:rPr lang="en-US" dirty="0">
                <a:solidFill>
                  <a:srgbClr val="FF0000"/>
                </a:solidFill>
              </a:rPr>
              <a:t>static variables </a:t>
            </a:r>
            <a:r>
              <a:rPr lang="en-US" dirty="0"/>
              <a:t>may be defined in the </a:t>
            </a:r>
            <a:r>
              <a:rPr lang="en-US" dirty="0">
                <a:solidFill>
                  <a:srgbClr val="FF0000"/>
                </a:solidFill>
              </a:rPr>
              <a:t>.c−file</a:t>
            </a:r>
            <a:r>
              <a:rPr lang="en-US" dirty="0"/>
              <a:t>. In this case a #pragma shell shall be implemented directly in </a:t>
            </a:r>
            <a:r>
              <a:rPr lang="en-US" dirty="0" smtClean="0"/>
              <a:t>the .c</a:t>
            </a:r>
            <a:r>
              <a:rPr lang="en-US" dirty="0"/>
              <a:t>−file</a:t>
            </a:r>
            <a:endParaRPr lang="en-US" dirty="0" smtClean="0"/>
          </a:p>
        </p:txBody>
      </p:sp>
    </p:spTree>
    <p:custDataLst>
      <p:tags r:id="rId1"/>
    </p:custDataLst>
    <p:extLst>
      <p:ext uri="{BB962C8B-B14F-4D97-AF65-F5344CB8AC3E}">
        <p14:creationId xmlns:p14="http://schemas.microsoft.com/office/powerpoint/2010/main" val="3082338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5.4.13 DGS #pragma concept</a:t>
            </a:r>
          </a:p>
        </p:txBody>
      </p:sp>
      <p:sp>
        <p:nvSpPr>
          <p:cNvPr id="3" name="Content Placeholder 2"/>
          <p:cNvSpPr>
            <a:spLocks noGrp="1"/>
          </p:cNvSpPr>
          <p:nvPr>
            <p:ph idx="1"/>
            <p:custDataLst>
              <p:tags r:id="rId9"/>
            </p:custDataLst>
          </p:nvPr>
        </p:nvSpPr>
        <p:spPr>
          <a:xfrm>
            <a:off x="259080" y="1295400"/>
            <a:ext cx="9815504"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solidFill>
                  <a:srgbClr val="FF0000"/>
                </a:solidFill>
              </a:rPr>
              <a:t>Example</a:t>
            </a:r>
          </a:p>
          <a:p>
            <a:pPr marL="0" indent="0">
              <a:buNone/>
            </a:pPr>
            <a:r>
              <a:rPr lang="en-US" dirty="0"/>
              <a:t>#pragma section .bss.ram0.a4 </a:t>
            </a:r>
            <a:r>
              <a:rPr lang="en-US" dirty="0" smtClean="0"/>
              <a:t>aw</a:t>
            </a:r>
            <a:endParaRPr lang="en-US" dirty="0"/>
          </a:p>
          <a:p>
            <a:pPr marL="0" indent="0">
              <a:buNone/>
            </a:pPr>
            <a:r>
              <a:rPr lang="en-US" dirty="0"/>
              <a:t>extern uint8* </a:t>
            </a:r>
            <a:r>
              <a:rPr lang="en-US" dirty="0" err="1"/>
              <a:t>bgemsip</a:t>
            </a:r>
            <a:r>
              <a:rPr lang="en-US" dirty="0"/>
              <a:t>;</a:t>
            </a:r>
          </a:p>
          <a:p>
            <a:pPr marL="0" indent="0">
              <a:buNone/>
            </a:pPr>
            <a:r>
              <a:rPr lang="en-US" dirty="0"/>
              <a:t>#pragma </a:t>
            </a:r>
            <a:r>
              <a:rPr lang="en-US" dirty="0" smtClean="0"/>
              <a:t>section</a:t>
            </a:r>
          </a:p>
          <a:p>
            <a:pPr marL="0" indent="0">
              <a:buNone/>
            </a:pPr>
            <a:r>
              <a:rPr lang="en-US" dirty="0">
                <a:solidFill>
                  <a:schemeClr val="bg1">
                    <a:lumMod val="95000"/>
                  </a:schemeClr>
                </a:solidFill>
                <a:sym typeface="Wingdings" panose="05000000000000000000" pitchFamily="2" charset="2"/>
              </a:rPr>
              <a:t></a:t>
            </a:r>
            <a:r>
              <a:rPr lang="en-US" dirty="0">
                <a:sym typeface="Wingdings" panose="05000000000000000000" pitchFamily="2" charset="2"/>
              </a:rPr>
              <a:t>  </a:t>
            </a:r>
            <a:r>
              <a:rPr lang="en-US" dirty="0">
                <a:solidFill>
                  <a:schemeClr val="bg1">
                    <a:lumMod val="95000"/>
                  </a:schemeClr>
                </a:solidFill>
                <a:sym typeface="Wingdings" panose="05000000000000000000" pitchFamily="2" charset="2"/>
              </a:rPr>
              <a:t>direct mapping is compiler specific</a:t>
            </a:r>
            <a:endParaRPr lang="en-US" dirty="0">
              <a:solidFill>
                <a:schemeClr val="bg1">
                  <a:lumMod val="95000"/>
                </a:schemeClr>
              </a:solidFill>
            </a:endParaRPr>
          </a:p>
          <a:p>
            <a:endParaRPr lang="en-US" dirty="0" smtClean="0"/>
          </a:p>
        </p:txBody>
      </p:sp>
    </p:spTree>
    <p:custDataLst>
      <p:tags r:id="rId1"/>
    </p:custDataLst>
    <p:extLst>
      <p:ext uri="{BB962C8B-B14F-4D97-AF65-F5344CB8AC3E}">
        <p14:creationId xmlns:p14="http://schemas.microsoft.com/office/powerpoint/2010/main" val="308881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5.4.14 (C−)</a:t>
            </a:r>
            <a:r>
              <a:rPr lang="en-US" sz="2800" dirty="0" smtClean="0">
                <a:solidFill>
                  <a:srgbClr val="A80163"/>
                </a:solidFill>
              </a:rPr>
              <a:t>Unions [1/2]</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Usage of </a:t>
            </a:r>
            <a:r>
              <a:rPr lang="en-US" dirty="0" smtClean="0"/>
              <a:t>unions: Unions </a:t>
            </a:r>
            <a:r>
              <a:rPr lang="en-US" dirty="0">
                <a:solidFill>
                  <a:srgbClr val="FF0000"/>
                </a:solidFill>
              </a:rPr>
              <a:t>are allowed </a:t>
            </a:r>
            <a:r>
              <a:rPr lang="en-US" dirty="0"/>
              <a:t>but they </a:t>
            </a:r>
            <a:r>
              <a:rPr lang="en-US" dirty="0">
                <a:solidFill>
                  <a:srgbClr val="FF0000"/>
                </a:solidFill>
              </a:rPr>
              <a:t>shall not be used to access </a:t>
            </a:r>
            <a:r>
              <a:rPr lang="en-US" dirty="0"/>
              <a:t>to sub−parts of objects or to pack or unpack objects. An object </a:t>
            </a:r>
            <a:r>
              <a:rPr lang="en-US" dirty="0" smtClean="0"/>
              <a:t>shall not </a:t>
            </a:r>
            <a:r>
              <a:rPr lang="en-US" dirty="0"/>
              <a:t>be assigned to an overlapping </a:t>
            </a:r>
            <a:r>
              <a:rPr lang="en-US" dirty="0" smtClean="0"/>
              <a:t>object.</a:t>
            </a:r>
          </a:p>
          <a:p>
            <a:pPr marL="0" indent="0">
              <a:buNone/>
            </a:pPr>
            <a:endParaRPr lang="en-US" dirty="0"/>
          </a:p>
          <a:p>
            <a:r>
              <a:rPr lang="en-US" dirty="0"/>
              <a:t>Unions are allowed only in the way C90 guarantees the implementation</a:t>
            </a:r>
            <a:r>
              <a:rPr lang="en-US" dirty="0" smtClean="0"/>
              <a:t>.</a:t>
            </a:r>
          </a:p>
          <a:p>
            <a:pPr marL="0" indent="0">
              <a:buNone/>
            </a:pPr>
            <a:r>
              <a:rPr lang="en-US" dirty="0">
                <a:sym typeface="Wingdings" panose="05000000000000000000" pitchFamily="2" charset="2"/>
              </a:rPr>
              <a:t> In practice this means, if an union member </a:t>
            </a:r>
            <a:r>
              <a:rPr lang="en-US" dirty="0">
                <a:solidFill>
                  <a:srgbClr val="FF0000"/>
                </a:solidFill>
                <a:sym typeface="Wingdings" panose="05000000000000000000" pitchFamily="2" charset="2"/>
              </a:rPr>
              <a:t>is written</a:t>
            </a:r>
            <a:r>
              <a:rPr lang="en-US" dirty="0">
                <a:sym typeface="Wingdings" panose="05000000000000000000" pitchFamily="2" charset="2"/>
              </a:rPr>
              <a:t>, only a </a:t>
            </a:r>
            <a:r>
              <a:rPr lang="en-US" dirty="0" smtClean="0">
                <a:solidFill>
                  <a:srgbClr val="FF0000"/>
                </a:solidFill>
                <a:sym typeface="Wingdings" panose="05000000000000000000" pitchFamily="2" charset="2"/>
              </a:rPr>
              <a:t>read on </a:t>
            </a:r>
            <a:r>
              <a:rPr lang="en-US" dirty="0">
                <a:solidFill>
                  <a:srgbClr val="FF0000"/>
                </a:solidFill>
                <a:sym typeface="Wingdings" panose="05000000000000000000" pitchFamily="2" charset="2"/>
              </a:rPr>
              <a:t>the same member </a:t>
            </a:r>
            <a:r>
              <a:rPr lang="en-US" dirty="0">
                <a:sym typeface="Wingdings" panose="05000000000000000000" pitchFamily="2" charset="2"/>
              </a:rPr>
              <a:t>is allowed. However, if a union </a:t>
            </a:r>
            <a:r>
              <a:rPr lang="en-US" dirty="0">
                <a:solidFill>
                  <a:srgbClr val="FF0000"/>
                </a:solidFill>
                <a:sym typeface="Wingdings" panose="05000000000000000000" pitchFamily="2" charset="2"/>
              </a:rPr>
              <a:t>member is written </a:t>
            </a:r>
            <a:r>
              <a:rPr lang="en-US" dirty="0">
                <a:sym typeface="Wingdings" panose="05000000000000000000" pitchFamily="2" charset="2"/>
              </a:rPr>
              <a:t>and then a </a:t>
            </a:r>
            <a:r>
              <a:rPr lang="en-US" dirty="0">
                <a:solidFill>
                  <a:srgbClr val="FF0000"/>
                </a:solidFill>
                <a:sym typeface="Wingdings" panose="05000000000000000000" pitchFamily="2" charset="2"/>
              </a:rPr>
              <a:t>different union member is read back</a:t>
            </a:r>
            <a:r>
              <a:rPr lang="en-US" dirty="0">
                <a:sym typeface="Wingdings" panose="05000000000000000000" pitchFamily="2" charset="2"/>
              </a:rPr>
              <a:t>, the </a:t>
            </a:r>
            <a:r>
              <a:rPr lang="en-US" dirty="0" err="1">
                <a:sym typeface="Wingdings" panose="05000000000000000000" pitchFamily="2" charset="2"/>
              </a:rPr>
              <a:t>behaviour</a:t>
            </a:r>
            <a:endParaRPr lang="en-US" dirty="0">
              <a:sym typeface="Wingdings" panose="05000000000000000000" pitchFamily="2" charset="2"/>
            </a:endParaRPr>
          </a:p>
          <a:p>
            <a:pPr marL="0" indent="0">
              <a:buNone/>
            </a:pPr>
            <a:r>
              <a:rPr lang="en-US" dirty="0">
                <a:sym typeface="Wingdings" panose="05000000000000000000" pitchFamily="2" charset="2"/>
              </a:rPr>
              <a:t>depends on the relative sizes of the </a:t>
            </a:r>
            <a:r>
              <a:rPr lang="en-US" dirty="0" smtClean="0">
                <a:sym typeface="Wingdings" panose="05000000000000000000" pitchFamily="2" charset="2"/>
              </a:rPr>
              <a:t>members.</a:t>
            </a:r>
          </a:p>
          <a:p>
            <a:pPr marL="0" indent="0">
              <a:buNone/>
            </a:pPr>
            <a:endParaRPr lang="en-US" dirty="0">
              <a:sym typeface="Wingdings" panose="05000000000000000000" pitchFamily="2" charset="2"/>
            </a:endParaRPr>
          </a:p>
          <a:p>
            <a:r>
              <a:rPr lang="en-US" dirty="0" smtClean="0"/>
              <a:t>Additionally </a:t>
            </a:r>
            <a:r>
              <a:rPr lang="en-US" dirty="0"/>
              <a:t>the </a:t>
            </a:r>
            <a:r>
              <a:rPr lang="en-US" dirty="0" err="1"/>
              <a:t>behaviour</a:t>
            </a:r>
            <a:r>
              <a:rPr lang="en-US" dirty="0"/>
              <a:t> is </a:t>
            </a:r>
            <a:r>
              <a:rPr lang="en-US" dirty="0">
                <a:solidFill>
                  <a:srgbClr val="FF0000"/>
                </a:solidFill>
              </a:rPr>
              <a:t>undefined </a:t>
            </a:r>
            <a:r>
              <a:rPr lang="en-US" dirty="0"/>
              <a:t>when </a:t>
            </a:r>
            <a:r>
              <a:rPr lang="en-US" dirty="0">
                <a:solidFill>
                  <a:srgbClr val="FF0000"/>
                </a:solidFill>
              </a:rPr>
              <a:t>two objects are created </a:t>
            </a:r>
            <a:r>
              <a:rPr lang="en-US" dirty="0"/>
              <a:t>which have </a:t>
            </a:r>
            <a:r>
              <a:rPr lang="en-US" dirty="0">
                <a:solidFill>
                  <a:srgbClr val="FF0000"/>
                </a:solidFill>
              </a:rPr>
              <a:t>some overlap in memory</a:t>
            </a:r>
            <a:r>
              <a:rPr lang="en-US" dirty="0"/>
              <a:t> and one is assigned or </a:t>
            </a:r>
            <a:r>
              <a:rPr lang="en-US" dirty="0"/>
              <a:t>copied to </a:t>
            </a:r>
            <a:r>
              <a:rPr lang="en-US" dirty="0"/>
              <a:t>the other.</a:t>
            </a:r>
          </a:p>
          <a:p>
            <a:pPr marL="0" indent="0">
              <a:buNone/>
            </a:pPr>
            <a:endParaRPr lang="en-US" dirty="0"/>
          </a:p>
        </p:txBody>
      </p:sp>
    </p:spTree>
    <p:custDataLst>
      <p:tags r:id="rId1"/>
    </p:custDataLst>
    <p:extLst>
      <p:ext uri="{BB962C8B-B14F-4D97-AF65-F5344CB8AC3E}">
        <p14:creationId xmlns:p14="http://schemas.microsoft.com/office/powerpoint/2010/main" val="60978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5.4.14 (C−)</a:t>
            </a:r>
            <a:r>
              <a:rPr lang="en-US" sz="2800" dirty="0" smtClean="0">
                <a:solidFill>
                  <a:srgbClr val="A80163"/>
                </a:solidFill>
              </a:rPr>
              <a:t>Unions [2/2]</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1" y="1295400"/>
            <a:ext cx="4361472"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smtClean="0"/>
              <a:t>Example:</a:t>
            </a:r>
          </a:p>
          <a:p>
            <a:r>
              <a:rPr lang="en-US" dirty="0" smtClean="0"/>
              <a:t>Case 1 </a:t>
            </a:r>
            <a:r>
              <a:rPr lang="en-US" dirty="0"/>
              <a:t>is accepted  because same element was written before it was </a:t>
            </a:r>
            <a:r>
              <a:rPr lang="en-US" dirty="0" smtClean="0"/>
              <a:t>read</a:t>
            </a:r>
          </a:p>
          <a:p>
            <a:endParaRPr lang="en-US" dirty="0"/>
          </a:p>
          <a:p>
            <a:r>
              <a:rPr lang="en-US" dirty="0" smtClean="0"/>
              <a:t>Case 2 is </a:t>
            </a:r>
            <a:r>
              <a:rPr lang="en-US" dirty="0"/>
              <a:t>not accepted  It is not guaranteed that the sub elements has </a:t>
            </a:r>
            <a:r>
              <a:rPr lang="en-US" dirty="0" smtClean="0"/>
              <a:t>the </a:t>
            </a:r>
            <a:r>
              <a:rPr lang="en-US" dirty="0"/>
              <a:t>same content, Part_u8[...] may not be cleared.</a:t>
            </a:r>
            <a:endParaRPr lang="en-US" dirty="0"/>
          </a:p>
        </p:txBody>
      </p:sp>
      <p:pic>
        <p:nvPicPr>
          <p:cNvPr id="10" name="Picture 9"/>
          <p:cNvPicPr>
            <a:picLocks noChangeAspect="1"/>
          </p:cNvPicPr>
          <p:nvPr>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5231317" y="1295400"/>
            <a:ext cx="4514663" cy="3867212"/>
          </a:xfrm>
          <a:prstGeom prst="rect">
            <a:avLst/>
          </a:prstGeom>
        </p:spPr>
      </p:pic>
    </p:spTree>
    <p:custDataLst>
      <p:tags r:id="rId1"/>
    </p:custDataLst>
    <p:extLst>
      <p:ext uri="{BB962C8B-B14F-4D97-AF65-F5344CB8AC3E}">
        <p14:creationId xmlns:p14="http://schemas.microsoft.com/office/powerpoint/2010/main" val="4225910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5.4.15 Bit Fields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GB" dirty="0"/>
              <a:t>Example:</a:t>
            </a:r>
          </a:p>
          <a:p>
            <a:pPr marL="256540" lvl="1" indent="0">
              <a:buNone/>
            </a:pPr>
            <a:r>
              <a:rPr lang="en-GB" dirty="0" err="1"/>
              <a:t>struct</a:t>
            </a:r>
            <a:r>
              <a:rPr lang="en-GB" dirty="0"/>
              <a:t>{</a:t>
            </a:r>
          </a:p>
          <a:p>
            <a:pPr marL="256540" lvl="1" indent="0">
              <a:buNone/>
            </a:pPr>
            <a:r>
              <a:rPr lang="en-GB" dirty="0"/>
              <a:t>unsigned  </a:t>
            </a:r>
            <a:r>
              <a:rPr lang="en-GB" dirty="0" err="1"/>
              <a:t>int</a:t>
            </a:r>
            <a:r>
              <a:rPr lang="en-GB" dirty="0"/>
              <a:t>  f1:1;</a:t>
            </a:r>
          </a:p>
          <a:p>
            <a:pPr marL="256540" lvl="1" indent="0">
              <a:buNone/>
            </a:pPr>
            <a:r>
              <a:rPr lang="en-GB" dirty="0"/>
              <a:t>unsigned  </a:t>
            </a:r>
            <a:r>
              <a:rPr lang="en-GB" dirty="0" err="1"/>
              <a:t>int</a:t>
            </a:r>
            <a:r>
              <a:rPr lang="en-GB" dirty="0"/>
              <a:t>  f2:3;</a:t>
            </a:r>
          </a:p>
          <a:p>
            <a:pPr marL="256540" lvl="1" indent="0">
              <a:buNone/>
            </a:pPr>
            <a:r>
              <a:rPr lang="en-GB" dirty="0"/>
              <a:t>unsigned  </a:t>
            </a:r>
            <a:r>
              <a:rPr lang="en-GB" dirty="0" err="1"/>
              <a:t>int</a:t>
            </a:r>
            <a:r>
              <a:rPr lang="en-GB" dirty="0"/>
              <a:t>  f3:4;</a:t>
            </a:r>
          </a:p>
          <a:p>
            <a:pPr marL="256540" lvl="1" indent="0">
              <a:buNone/>
            </a:pPr>
            <a:r>
              <a:rPr lang="en-GB" dirty="0"/>
              <a:t>}</a:t>
            </a:r>
          </a:p>
          <a:p>
            <a:pPr>
              <a:buFont typeface="Wingdings" panose="05000000000000000000" pitchFamily="2" charset="2"/>
              <a:buChar char="v"/>
            </a:pPr>
            <a:endParaRPr lang="en-US" dirty="0"/>
          </a:p>
        </p:txBody>
      </p:sp>
    </p:spTree>
    <p:custDataLst>
      <p:tags r:id="rId1"/>
    </p:custDataLst>
    <p:extLst>
      <p:ext uri="{BB962C8B-B14F-4D97-AF65-F5344CB8AC3E}">
        <p14:creationId xmlns:p14="http://schemas.microsoft.com/office/powerpoint/2010/main" val="3568243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5.4.15 Bit Fields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GB" dirty="0"/>
              <a:t>Usage and Handling</a:t>
            </a:r>
          </a:p>
          <a:p>
            <a:pPr>
              <a:buFont typeface="Arial" panose="020B0604020202020204" pitchFamily="34" charset="0"/>
              <a:buChar char="•"/>
            </a:pPr>
            <a:r>
              <a:rPr lang="en-GB" dirty="0"/>
              <a:t>Only be declared in “unsigned </a:t>
            </a:r>
            <a:r>
              <a:rPr lang="en-GB" dirty="0" err="1"/>
              <a:t>int</a:t>
            </a:r>
            <a:r>
              <a:rPr lang="en-GB" dirty="0"/>
              <a:t>”  or “signed </a:t>
            </a:r>
            <a:r>
              <a:rPr lang="en-GB" dirty="0" err="1"/>
              <a:t>int</a:t>
            </a:r>
            <a:r>
              <a:rPr lang="en-GB" dirty="0"/>
              <a:t>” type.</a:t>
            </a:r>
          </a:p>
          <a:p>
            <a:pPr>
              <a:buFont typeface="Arial" panose="020B0604020202020204" pitchFamily="34" charset="0"/>
              <a:buChar char="•"/>
            </a:pPr>
            <a:r>
              <a:rPr lang="en-GB" dirty="0"/>
              <a:t>Size of bit field base on signed type shall be at least 2 bits long.</a:t>
            </a:r>
          </a:p>
          <a:p>
            <a:pPr>
              <a:buFont typeface="Arial" panose="020B0604020202020204" pitchFamily="34" charset="0"/>
              <a:buChar char="•"/>
            </a:pPr>
            <a:r>
              <a:rPr lang="en-GB" dirty="0"/>
              <a:t>Not be used in APIs and inside of unions.</a:t>
            </a:r>
          </a:p>
          <a:p>
            <a:pPr>
              <a:buFont typeface="Arial" panose="020B0604020202020204" pitchFamily="34" charset="0"/>
              <a:buChar char="•"/>
            </a:pPr>
            <a:r>
              <a:rPr lang="en-GB" dirty="0"/>
              <a:t>The size of bit fields is limited to 16 bits.</a:t>
            </a:r>
          </a:p>
          <a:p>
            <a:pPr>
              <a:buFont typeface="Wingdings" panose="05000000000000000000" pitchFamily="2" charset="2"/>
              <a:buChar char="v"/>
            </a:pPr>
            <a:endParaRPr lang="en-US" dirty="0"/>
          </a:p>
        </p:txBody>
      </p:sp>
    </p:spTree>
    <p:custDataLst>
      <p:tags r:id="rId1"/>
    </p:custDataLst>
    <p:extLst>
      <p:ext uri="{BB962C8B-B14F-4D97-AF65-F5344CB8AC3E}">
        <p14:creationId xmlns:p14="http://schemas.microsoft.com/office/powerpoint/2010/main" val="3206469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Coding Guideline Sharing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2018-08-05</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5.4.15 Bit Field</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66700" y="1256030"/>
            <a:ext cx="7680960" cy="21960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US" dirty="0"/>
              <a:t>Example </a:t>
            </a:r>
            <a:r>
              <a:rPr lang="en-US" dirty="0" smtClean="0"/>
              <a:t>2: </a:t>
            </a:r>
            <a:r>
              <a:rPr lang="en-US" dirty="0"/>
              <a:t>The following </a:t>
            </a:r>
            <a:r>
              <a:rPr lang="en-US" dirty="0" err="1"/>
              <a:t>struct</a:t>
            </a:r>
            <a:r>
              <a:rPr lang="en-US" dirty="0"/>
              <a:t> can be represented in memory in any of the following ways:</a:t>
            </a:r>
          </a:p>
          <a:p>
            <a:pPr marL="256540" lvl="1" indent="0">
              <a:buNone/>
            </a:pPr>
            <a:r>
              <a:rPr lang="en-GB" dirty="0" err="1"/>
              <a:t>struct</a:t>
            </a:r>
            <a:r>
              <a:rPr lang="en-GB" dirty="0"/>
              <a:t>{</a:t>
            </a:r>
          </a:p>
          <a:p>
            <a:pPr marL="256540" lvl="1" indent="0">
              <a:buNone/>
            </a:pPr>
            <a:r>
              <a:rPr lang="en-GB" dirty="0"/>
              <a:t>unsigned </a:t>
            </a:r>
            <a:r>
              <a:rPr lang="en-GB" dirty="0" err="1"/>
              <a:t>int</a:t>
            </a:r>
            <a:r>
              <a:rPr lang="en-GB" dirty="0"/>
              <a:t> f1:1;</a:t>
            </a:r>
          </a:p>
          <a:p>
            <a:pPr marL="256540" lvl="1" indent="0">
              <a:buNone/>
            </a:pPr>
            <a:r>
              <a:rPr lang="en-GB" dirty="0"/>
              <a:t>unsigned </a:t>
            </a:r>
            <a:r>
              <a:rPr lang="en-GB" dirty="0" err="1"/>
              <a:t>int</a:t>
            </a:r>
            <a:r>
              <a:rPr lang="en-GB" dirty="0"/>
              <a:t> f2:3;</a:t>
            </a:r>
          </a:p>
          <a:p>
            <a:pPr marL="256540" lvl="1" indent="0">
              <a:buNone/>
            </a:pPr>
            <a:r>
              <a:rPr lang="en-GB" dirty="0"/>
              <a:t>unsigned </a:t>
            </a:r>
            <a:r>
              <a:rPr lang="en-GB" dirty="0" err="1"/>
              <a:t>int</a:t>
            </a:r>
            <a:r>
              <a:rPr lang="en-GB" dirty="0"/>
              <a:t> f3:4;</a:t>
            </a:r>
          </a:p>
          <a:p>
            <a:pPr marL="256540" lvl="1" indent="0">
              <a:buNone/>
            </a:pPr>
            <a:r>
              <a:rPr lang="en-GB" dirty="0" smtClean="0"/>
              <a:t>}</a:t>
            </a:r>
            <a:endParaRPr lang="en-GB" dirty="0"/>
          </a:p>
        </p:txBody>
      </p:sp>
      <p:sp>
        <p:nvSpPr>
          <p:cNvPr id="10" name="TextBox 9"/>
          <p:cNvSpPr txBox="1"/>
          <p:nvPr>
            <p:custDataLst>
              <p:tags r:id="rId10"/>
            </p:custDataLst>
          </p:nvPr>
        </p:nvSpPr>
        <p:spPr>
          <a:xfrm>
            <a:off x="554990" y="3617216"/>
            <a:ext cx="10156190" cy="2005073"/>
          </a:xfrm>
          <a:prstGeom prst="rect">
            <a:avLst/>
          </a:prstGeom>
          <a:noFill/>
        </p:spPr>
        <p:txBody>
          <a:bodyPr wrap="none" lIns="0" tIns="0" rIns="0" bIns="0" rtlCol="0">
            <a:noAutofit/>
          </a:bodyPr>
          <a:lstStyle/>
          <a:p>
            <a:r>
              <a:rPr lang="en-US" dirty="0"/>
              <a:t>PADDING : </a:t>
            </a:r>
            <a:r>
              <a:rPr lang="en-US" dirty="0" smtClean="0"/>
              <a:t>8	 </a:t>
            </a:r>
            <a:r>
              <a:rPr lang="en-US" dirty="0"/>
              <a:t>f1 : 1 </a:t>
            </a:r>
            <a:r>
              <a:rPr lang="en-US" dirty="0" smtClean="0"/>
              <a:t>		PADDING </a:t>
            </a:r>
            <a:r>
              <a:rPr lang="en-US" dirty="0"/>
              <a:t>: 8 </a:t>
            </a:r>
            <a:r>
              <a:rPr lang="en-US" dirty="0" smtClean="0"/>
              <a:t>	f3 </a:t>
            </a:r>
            <a:r>
              <a:rPr lang="en-US" dirty="0"/>
              <a:t>: 4</a:t>
            </a:r>
          </a:p>
          <a:p>
            <a:r>
              <a:rPr lang="en-GB" dirty="0"/>
              <a:t>f1 : </a:t>
            </a:r>
            <a:r>
              <a:rPr lang="en-GB" dirty="0" smtClean="0"/>
              <a:t>1		 </a:t>
            </a:r>
            <a:r>
              <a:rPr lang="en-GB" dirty="0"/>
              <a:t>f2 : 3 </a:t>
            </a:r>
            <a:r>
              <a:rPr lang="en-GB" dirty="0" smtClean="0"/>
              <a:t>		f3 </a:t>
            </a:r>
            <a:r>
              <a:rPr lang="en-GB" dirty="0"/>
              <a:t>: </a:t>
            </a:r>
            <a:r>
              <a:rPr lang="en-GB" dirty="0" smtClean="0"/>
              <a:t>4 		f2 </a:t>
            </a:r>
            <a:r>
              <a:rPr lang="en-GB" dirty="0"/>
              <a:t>: 3</a:t>
            </a:r>
          </a:p>
          <a:p>
            <a:r>
              <a:rPr lang="en-GB" dirty="0"/>
              <a:t>f2 : </a:t>
            </a:r>
            <a:r>
              <a:rPr lang="en-GB" dirty="0" smtClean="0"/>
              <a:t>3		 </a:t>
            </a:r>
            <a:r>
              <a:rPr lang="en-GB" dirty="0"/>
              <a:t>f3 : </a:t>
            </a:r>
            <a:r>
              <a:rPr lang="en-GB" dirty="0" smtClean="0"/>
              <a:t>4 		f2 </a:t>
            </a:r>
            <a:r>
              <a:rPr lang="en-GB" dirty="0"/>
              <a:t>: </a:t>
            </a:r>
            <a:r>
              <a:rPr lang="en-GB" dirty="0" smtClean="0"/>
              <a:t>3 		f1 </a:t>
            </a:r>
            <a:r>
              <a:rPr lang="en-GB" dirty="0"/>
              <a:t>: 1</a:t>
            </a:r>
          </a:p>
          <a:p>
            <a:r>
              <a:rPr lang="en-US" dirty="0"/>
              <a:t>f3 : </a:t>
            </a:r>
            <a:r>
              <a:rPr lang="en-US" dirty="0" smtClean="0"/>
              <a:t>4		 </a:t>
            </a:r>
            <a:r>
              <a:rPr lang="en-US" dirty="0"/>
              <a:t>PADDING : </a:t>
            </a:r>
            <a:r>
              <a:rPr lang="en-US" dirty="0" smtClean="0"/>
              <a:t>8 	f1 </a:t>
            </a:r>
            <a:r>
              <a:rPr lang="en-US" dirty="0"/>
              <a:t>: 1 </a:t>
            </a:r>
            <a:r>
              <a:rPr lang="en-US" dirty="0" smtClean="0"/>
              <a:t>		PADDING </a:t>
            </a:r>
            <a:r>
              <a:rPr lang="en-US" dirty="0"/>
              <a:t>: 8</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015126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Coding Guideline Sharing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2018-08-05</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5.4.16 Enumerated Type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66699" y="1256030"/>
            <a:ext cx="10531439" cy="42075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GB" dirty="0" smtClean="0"/>
              <a:t>Example1:</a:t>
            </a:r>
          </a:p>
          <a:p>
            <a:pPr marL="680720" lvl="3" indent="0">
              <a:buNone/>
            </a:pPr>
            <a:r>
              <a:rPr lang="en-GB" dirty="0" err="1" smtClean="0"/>
              <a:t>typedef</a:t>
            </a:r>
            <a:r>
              <a:rPr lang="en-GB" dirty="0" smtClean="0"/>
              <a:t> </a:t>
            </a:r>
            <a:r>
              <a:rPr lang="en-GB" dirty="0" err="1"/>
              <a:t>enum</a:t>
            </a:r>
            <a:endParaRPr lang="en-GB" dirty="0"/>
          </a:p>
          <a:p>
            <a:pPr marL="680720" lvl="3" indent="0">
              <a:buNone/>
            </a:pPr>
            <a:r>
              <a:rPr lang="en-GB" dirty="0"/>
              <a:t>{</a:t>
            </a:r>
          </a:p>
          <a:p>
            <a:pPr marL="680720" lvl="3" indent="0">
              <a:buNone/>
            </a:pPr>
            <a:r>
              <a:rPr lang="en-GB" dirty="0"/>
              <a:t>RBA_GTM_SYNCPWM_MODE_DSBL_E,</a:t>
            </a:r>
          </a:p>
          <a:p>
            <a:pPr marL="680720" lvl="3" indent="0">
              <a:buNone/>
            </a:pPr>
            <a:r>
              <a:rPr lang="en-GB" dirty="0"/>
              <a:t>RBA_GTM_SYNCPWM_MODE_ASYNC_E,</a:t>
            </a:r>
          </a:p>
          <a:p>
            <a:pPr marL="680720" lvl="3" indent="0">
              <a:buNone/>
            </a:pPr>
            <a:r>
              <a:rPr lang="en-GB" dirty="0"/>
              <a:t>RBA_GTM_SYNCPWM_MODE_SYNC_E</a:t>
            </a:r>
          </a:p>
          <a:p>
            <a:pPr marL="680720" lvl="3" indent="0">
              <a:buNone/>
            </a:pPr>
            <a:r>
              <a:rPr lang="en-GB" dirty="0"/>
              <a:t>} </a:t>
            </a:r>
            <a:r>
              <a:rPr lang="en-GB" dirty="0" err="1"/>
              <a:t>rba_Gtm_SyncPwm_Mode_ten</a:t>
            </a:r>
            <a:r>
              <a:rPr lang="en-GB" dirty="0"/>
              <a:t>;</a:t>
            </a:r>
          </a:p>
          <a:p>
            <a:pPr marL="680720" lvl="3" indent="0">
              <a:buNone/>
            </a:pPr>
            <a:r>
              <a:rPr lang="en-GB" dirty="0" err="1" smtClean="0"/>
              <a:t>rba_Gtm_SyncPwm_Mode_ten</a:t>
            </a:r>
            <a:r>
              <a:rPr lang="en-GB" dirty="0" smtClean="0"/>
              <a:t> </a:t>
            </a:r>
            <a:r>
              <a:rPr lang="en-GB" dirty="0" err="1"/>
              <a:t>TestCd_SyncPwm_Mode_en</a:t>
            </a:r>
            <a:r>
              <a:rPr lang="en-GB" dirty="0"/>
              <a:t> = </a:t>
            </a:r>
            <a:r>
              <a:rPr lang="en-GB" dirty="0" smtClean="0"/>
              <a:t>RBA_GTM_SYNCPWM_MODE_DSBL_E;</a:t>
            </a:r>
          </a:p>
          <a:p>
            <a:pPr marL="478790" lvl="2" indent="0">
              <a:buNone/>
            </a:pPr>
            <a:endParaRPr lang="en-GB" dirty="0"/>
          </a:p>
          <a:p>
            <a:pPr marL="680720" lvl="3" indent="0">
              <a:buNone/>
            </a:pPr>
            <a:r>
              <a:rPr lang="da-DK" dirty="0"/>
              <a:t>IFX: 0x7000ef0b 0x7000ef0b 1 g </a:t>
            </a:r>
            <a:r>
              <a:rPr lang="da-DK" dirty="0" smtClean="0"/>
              <a:t>TestCd_SyncPwm_Mode_en    // 1 byte </a:t>
            </a:r>
            <a:endParaRPr lang="da-DK" dirty="0"/>
          </a:p>
          <a:p>
            <a:pPr marL="680720" lvl="3" indent="0">
              <a:buNone/>
            </a:pPr>
            <a:r>
              <a:rPr lang="en-GB" dirty="0"/>
              <a:t>JDP: 0x40007890 0x40007893 4 g </a:t>
            </a:r>
            <a:r>
              <a:rPr lang="en-GB" dirty="0" err="1" smtClean="0"/>
              <a:t>TestCd_SyncPwm_Mode_en</a:t>
            </a:r>
            <a:r>
              <a:rPr lang="en-GB" dirty="0" smtClean="0"/>
              <a:t> // 4 bytes</a:t>
            </a:r>
            <a:endParaRPr lang="en-GB" dirty="0"/>
          </a:p>
        </p:txBody>
      </p:sp>
    </p:spTree>
    <p:custDataLst>
      <p:tags r:id="rId1"/>
    </p:custDataLst>
    <p:extLst>
      <p:ext uri="{BB962C8B-B14F-4D97-AF65-F5344CB8AC3E}">
        <p14:creationId xmlns:p14="http://schemas.microsoft.com/office/powerpoint/2010/main" val="373600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Coding Guideline Sharing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2018-08-05</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5.4.16 Enumerated Type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66699" y="1256030"/>
            <a:ext cx="10531439" cy="42075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GB" dirty="0" smtClean="0"/>
              <a:t>Example2:</a:t>
            </a:r>
          </a:p>
          <a:p>
            <a:pPr marL="680720" lvl="3" indent="0">
              <a:buNone/>
            </a:pPr>
            <a:r>
              <a:rPr lang="en-GB" dirty="0" err="1"/>
              <a:t>typedef</a:t>
            </a:r>
            <a:r>
              <a:rPr lang="en-GB" dirty="0"/>
              <a:t> </a:t>
            </a:r>
            <a:r>
              <a:rPr lang="en-GB" dirty="0" err="1"/>
              <a:t>enum</a:t>
            </a:r>
            <a:endParaRPr lang="en-GB" dirty="0"/>
          </a:p>
          <a:p>
            <a:pPr marL="680720" lvl="3" indent="0">
              <a:buNone/>
            </a:pPr>
            <a:r>
              <a:rPr lang="en-GB" dirty="0"/>
              <a:t>{</a:t>
            </a:r>
          </a:p>
          <a:p>
            <a:pPr marL="680720" lvl="3" indent="0">
              <a:buNone/>
            </a:pPr>
            <a:r>
              <a:rPr lang="en-GB" dirty="0"/>
              <a:t>RBA_GTM_SYNCPWM_MODE_DSBL_E = 300,</a:t>
            </a:r>
          </a:p>
          <a:p>
            <a:pPr marL="680720" lvl="3" indent="0">
              <a:buNone/>
            </a:pPr>
            <a:r>
              <a:rPr lang="en-GB" dirty="0"/>
              <a:t>RBA_GTM_SYNCPWM_MODE_ASYNC_E,</a:t>
            </a:r>
          </a:p>
          <a:p>
            <a:pPr marL="680720" lvl="3" indent="0">
              <a:buNone/>
            </a:pPr>
            <a:r>
              <a:rPr lang="en-GB" dirty="0"/>
              <a:t>RBA_GTM_SYNCPWM_MODE_SYNC_E</a:t>
            </a:r>
          </a:p>
          <a:p>
            <a:pPr marL="680720" lvl="3" indent="0">
              <a:buNone/>
            </a:pPr>
            <a:r>
              <a:rPr lang="en-GB" dirty="0"/>
              <a:t>} </a:t>
            </a:r>
            <a:r>
              <a:rPr lang="en-GB" dirty="0" err="1"/>
              <a:t>rba_Gtm_SyncPwm_Mode_ten</a:t>
            </a:r>
            <a:r>
              <a:rPr lang="en-GB" dirty="0" smtClean="0"/>
              <a:t>;</a:t>
            </a:r>
          </a:p>
          <a:p>
            <a:pPr marL="680720" lvl="3" indent="0">
              <a:buNone/>
            </a:pPr>
            <a:endParaRPr lang="en-GB" dirty="0"/>
          </a:p>
          <a:p>
            <a:pPr marL="680720" lvl="3" indent="0">
              <a:buNone/>
            </a:pPr>
            <a:r>
              <a:rPr lang="en-GB" dirty="0"/>
              <a:t>IFX: 0x70002bce 0x70002bcf 2 g </a:t>
            </a:r>
            <a:r>
              <a:rPr lang="en-GB" dirty="0" err="1" smtClean="0"/>
              <a:t>TestCd_SyncPwm_Mode_en</a:t>
            </a:r>
            <a:r>
              <a:rPr lang="en-GB" dirty="0" smtClean="0"/>
              <a:t>     </a:t>
            </a:r>
            <a:r>
              <a:rPr lang="da-DK" dirty="0" smtClean="0"/>
              <a:t>// </a:t>
            </a:r>
            <a:r>
              <a:rPr lang="da-DK" dirty="0"/>
              <a:t>2</a:t>
            </a:r>
            <a:r>
              <a:rPr lang="da-DK" dirty="0" smtClean="0"/>
              <a:t> byte </a:t>
            </a:r>
            <a:endParaRPr lang="da-DK" dirty="0"/>
          </a:p>
          <a:p>
            <a:pPr marL="680720" lvl="3" indent="0">
              <a:buNone/>
            </a:pPr>
            <a:r>
              <a:rPr lang="en-GB" dirty="0"/>
              <a:t>JDP: 0x40007890 0x40007893 4 g </a:t>
            </a:r>
            <a:r>
              <a:rPr lang="en-GB" dirty="0" err="1" smtClean="0"/>
              <a:t>TestCd_SyncPwm_Mode_en</a:t>
            </a:r>
            <a:r>
              <a:rPr lang="en-GB" dirty="0" smtClean="0"/>
              <a:t>  // 4 bytes</a:t>
            </a:r>
            <a:endParaRPr lang="en-GB" dirty="0"/>
          </a:p>
        </p:txBody>
      </p:sp>
    </p:spTree>
    <p:custDataLst>
      <p:tags r:id="rId1"/>
    </p:custDataLst>
    <p:extLst>
      <p:ext uri="{BB962C8B-B14F-4D97-AF65-F5344CB8AC3E}">
        <p14:creationId xmlns:p14="http://schemas.microsoft.com/office/powerpoint/2010/main" val="3306026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Coding Guideline Sharing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2018-08-05</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5.4.16 Enumerated Type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66699" y="1256030"/>
            <a:ext cx="10531439" cy="42075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GB" dirty="0" smtClean="0"/>
              <a:t>Usage:</a:t>
            </a:r>
          </a:p>
          <a:p>
            <a:pPr>
              <a:buFont typeface="Arial" panose="020B0604020202020204" pitchFamily="34" charset="0"/>
              <a:buChar char="•"/>
            </a:pPr>
            <a:r>
              <a:rPr lang="en-US" dirty="0"/>
              <a:t>In C an enumerated type may be of smaller size than an '</a:t>
            </a:r>
            <a:r>
              <a:rPr lang="en-US" dirty="0" err="1"/>
              <a:t>int</a:t>
            </a:r>
            <a:r>
              <a:rPr lang="en-US" dirty="0" smtClean="0"/>
              <a:t>'.</a:t>
            </a:r>
          </a:p>
          <a:p>
            <a:pPr>
              <a:buFont typeface="Arial" panose="020B0604020202020204" pitchFamily="34" charset="0"/>
              <a:buChar char="•"/>
            </a:pPr>
            <a:r>
              <a:rPr lang="en-US" dirty="0"/>
              <a:t>E</a:t>
            </a:r>
            <a:r>
              <a:rPr lang="en-US" dirty="0" smtClean="0"/>
              <a:t>numeration </a:t>
            </a:r>
            <a:r>
              <a:rPr lang="en-US" dirty="0"/>
              <a:t>type is implemented may depend on </a:t>
            </a:r>
            <a:r>
              <a:rPr lang="en-US" dirty="0" smtClean="0"/>
              <a:t>the magnitude </a:t>
            </a:r>
            <a:r>
              <a:rPr lang="en-US" dirty="0"/>
              <a:t>of the enumerator </a:t>
            </a:r>
            <a:r>
              <a:rPr lang="en-US" dirty="0" smtClean="0"/>
              <a:t>constants or may be not.</a:t>
            </a:r>
          </a:p>
          <a:p>
            <a:pPr>
              <a:buFont typeface="Arial" panose="020B0604020202020204" pitchFamily="34" charset="0"/>
              <a:buChar char="•"/>
            </a:pPr>
            <a:r>
              <a:rPr lang="en-US" dirty="0"/>
              <a:t>The size of an enumeration variable depends on the used compiler </a:t>
            </a:r>
            <a:r>
              <a:rPr lang="en-US" dirty="0" smtClean="0"/>
              <a:t>settings/environment and different machine type. </a:t>
            </a:r>
            <a:endParaRPr lang="en-GB" dirty="0" smtClean="0"/>
          </a:p>
        </p:txBody>
      </p:sp>
    </p:spTree>
    <p:custDataLst>
      <p:tags r:id="rId1"/>
    </p:custDataLst>
    <p:extLst>
      <p:ext uri="{BB962C8B-B14F-4D97-AF65-F5344CB8AC3E}">
        <p14:creationId xmlns:p14="http://schemas.microsoft.com/office/powerpoint/2010/main" val="3525559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smtClean="0"/>
              <a:t>Agenda</a:t>
            </a:r>
            <a:endParaRPr lang="en-US" sz="280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smtClean="0"/>
              <a:t>5.4.11  Line </a:t>
            </a:r>
            <a:r>
              <a:rPr lang="en-US" dirty="0"/>
              <a:t>breaks in C/</a:t>
            </a:r>
            <a:r>
              <a:rPr lang="en-US" dirty="0" err="1"/>
              <a:t>ASM</a:t>
            </a:r>
            <a:r>
              <a:rPr lang="en-US" dirty="0"/>
              <a:t> </a:t>
            </a:r>
            <a:r>
              <a:rPr lang="en-US" dirty="0" smtClean="0"/>
              <a:t>macros</a:t>
            </a:r>
          </a:p>
          <a:p>
            <a:pPr>
              <a:buFont typeface="Wingdings" panose="05000000000000000000" pitchFamily="2" charset="2"/>
              <a:buChar char="Ø"/>
            </a:pPr>
            <a:r>
              <a:rPr lang="en-US" dirty="0" smtClean="0"/>
              <a:t>5.4.12  Linker </a:t>
            </a:r>
            <a:r>
              <a:rPr lang="en-US" dirty="0"/>
              <a:t>labels</a:t>
            </a:r>
            <a:endParaRPr lang="en-US" dirty="0" smtClean="0"/>
          </a:p>
          <a:p>
            <a:pPr>
              <a:buFont typeface="Wingdings" panose="05000000000000000000" pitchFamily="2" charset="2"/>
              <a:buChar char="Ø"/>
            </a:pPr>
            <a:r>
              <a:rPr lang="en-US" dirty="0" smtClean="0"/>
              <a:t>5.4.13  </a:t>
            </a:r>
            <a:r>
              <a:rPr lang="en-US" dirty="0" err="1" smtClean="0"/>
              <a:t>DGS</a:t>
            </a:r>
            <a:r>
              <a:rPr lang="en-US" dirty="0" smtClean="0"/>
              <a:t> </a:t>
            </a:r>
            <a:r>
              <a:rPr lang="en-US" dirty="0"/>
              <a:t>#pragma </a:t>
            </a:r>
            <a:r>
              <a:rPr lang="en-US" dirty="0" smtClean="0"/>
              <a:t>concept</a:t>
            </a:r>
          </a:p>
          <a:p>
            <a:pPr>
              <a:buFont typeface="Wingdings" panose="05000000000000000000" pitchFamily="2" charset="2"/>
              <a:buChar char="Ø"/>
            </a:pPr>
            <a:r>
              <a:rPr lang="en-US" dirty="0" smtClean="0"/>
              <a:t>5.4.14  (C</a:t>
            </a:r>
            <a:r>
              <a:rPr lang="en-US" dirty="0"/>
              <a:t>−)</a:t>
            </a:r>
            <a:r>
              <a:rPr lang="en-US" dirty="0" smtClean="0"/>
              <a:t>Unions</a:t>
            </a:r>
          </a:p>
          <a:p>
            <a:pPr>
              <a:buFont typeface="Wingdings" panose="05000000000000000000" pitchFamily="2" charset="2"/>
              <a:buChar char="Ø"/>
            </a:pPr>
            <a:r>
              <a:rPr lang="en-US" dirty="0" smtClean="0"/>
              <a:t>5.4.15  Bit Fields</a:t>
            </a:r>
          </a:p>
          <a:p>
            <a:pPr>
              <a:buFont typeface="Wingdings" panose="05000000000000000000" pitchFamily="2" charset="2"/>
              <a:buChar char="Ø"/>
            </a:pPr>
            <a:r>
              <a:rPr lang="en-US" dirty="0" smtClean="0"/>
              <a:t>5.4.16  Enumerated </a:t>
            </a:r>
            <a:r>
              <a:rPr lang="en-US" dirty="0"/>
              <a:t>Type</a:t>
            </a:r>
            <a:endParaRPr lang="en-US" dirty="0" smtClean="0"/>
          </a:p>
        </p:txBody>
      </p:sp>
    </p:spTree>
    <p:custDataLst>
      <p:tags r:id="rId1"/>
    </p:custDataLst>
    <p:extLst>
      <p:ext uri="{BB962C8B-B14F-4D97-AF65-F5344CB8AC3E}">
        <p14:creationId xmlns:p14="http://schemas.microsoft.com/office/powerpoint/2010/main" val="614843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Coding Guideline Sharing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2018-08-05</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5.4.16 Enumerated Type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66699" y="1256030"/>
            <a:ext cx="10531439" cy="42075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v"/>
            </a:pPr>
            <a:r>
              <a:rPr lang="en-GB" dirty="0"/>
              <a:t>Recommended solution</a:t>
            </a:r>
            <a:r>
              <a:rPr lang="en-GB" dirty="0" smtClean="0"/>
              <a:t>:</a:t>
            </a:r>
          </a:p>
          <a:p>
            <a:pPr marL="342900" indent="-342900">
              <a:buFont typeface="+mj-lt"/>
              <a:buAutoNum type="arabicPeriod"/>
            </a:pPr>
            <a:r>
              <a:rPr lang="en-US" dirty="0" smtClean="0"/>
              <a:t>The </a:t>
            </a:r>
            <a:r>
              <a:rPr lang="en-US" dirty="0"/>
              <a:t>variable shall not be defined as enumerated type on C-code level.</a:t>
            </a:r>
          </a:p>
          <a:p>
            <a:pPr marL="342900" indent="-342900">
              <a:buFont typeface="+mj-lt"/>
              <a:buAutoNum type="arabicPeriod"/>
            </a:pPr>
            <a:r>
              <a:rPr lang="en-US" dirty="0" smtClean="0"/>
              <a:t>The </a:t>
            </a:r>
            <a:r>
              <a:rPr lang="en-US" dirty="0"/>
              <a:t>variable shall be defined as arithmetic type which is large enough to hold the </a:t>
            </a:r>
            <a:r>
              <a:rPr lang="en-US" dirty="0" smtClean="0"/>
              <a:t>value range </a:t>
            </a:r>
            <a:r>
              <a:rPr lang="en-US" dirty="0"/>
              <a:t>of the associated literals.</a:t>
            </a:r>
          </a:p>
          <a:p>
            <a:pPr marL="342900" indent="-342900">
              <a:buFont typeface="+mj-lt"/>
              <a:buAutoNum type="arabicPeriod"/>
            </a:pPr>
            <a:r>
              <a:rPr lang="en-US" dirty="0" smtClean="0"/>
              <a:t>The </a:t>
            </a:r>
            <a:r>
              <a:rPr lang="en-US" dirty="0"/>
              <a:t>literals should be given as system constants and processed via the </a:t>
            </a:r>
            <a:r>
              <a:rPr lang="en-US" dirty="0" smtClean="0"/>
              <a:t>tool </a:t>
            </a:r>
            <a:r>
              <a:rPr lang="en-GB" dirty="0" smtClean="0"/>
              <a:t>chain </a:t>
            </a:r>
            <a:r>
              <a:rPr lang="en-GB" dirty="0"/>
              <a:t>to #defines.</a:t>
            </a:r>
            <a:endParaRPr lang="en-GB" dirty="0" smtClean="0"/>
          </a:p>
        </p:txBody>
      </p:sp>
    </p:spTree>
    <p:custDataLst>
      <p:tags r:id="rId1"/>
    </p:custDataLst>
    <p:extLst>
      <p:ext uri="{BB962C8B-B14F-4D97-AF65-F5344CB8AC3E}">
        <p14:creationId xmlns:p14="http://schemas.microsoft.com/office/powerpoint/2010/main" val="3618275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US" smtClean="0">
                <a:solidFill>
                  <a:schemeClr val="tx1"/>
                </a:solidFill>
              </a:rPr>
              <a:t>Thank</a:t>
            </a:r>
            <a:br>
              <a:rPr lang="en-US" smtClean="0">
                <a:solidFill>
                  <a:schemeClr val="tx1"/>
                </a:solidFill>
              </a:rPr>
            </a:br>
            <a:r>
              <a:rPr lang="en-US" smtClean="0">
                <a:solidFill>
                  <a:schemeClr val="tx1"/>
                </a:solidFill>
              </a:rPr>
              <a:t>you</a:t>
            </a:r>
            <a:endParaRPr lang="en-US">
              <a:solidFill>
                <a:schemeClr val="tx1"/>
              </a:solidFill>
            </a:endParaRPr>
          </a:p>
        </p:txBody>
      </p:sp>
    </p:spTree>
    <p:custDataLst>
      <p:tags r:id="rId1"/>
    </p:custDataLst>
    <p:extLst>
      <p:ext uri="{BB962C8B-B14F-4D97-AF65-F5344CB8AC3E}">
        <p14:creationId xmlns:p14="http://schemas.microsoft.com/office/powerpoint/2010/main" val="2385917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914333">
              <a:lnSpc>
                <a:spcPct val="89000"/>
              </a:lnSpc>
            </a:pPr>
            <a:r>
              <a:rPr lang="en-US" sz="2800" kern="0">
                <a:solidFill>
                  <a:prstClr val="black"/>
                </a:solidFill>
              </a:rPr>
              <a:t>Coding Guideline</a:t>
            </a:r>
            <a:endParaRPr lang="en-US" sz="2800" kern="0" dirty="0" err="1">
              <a:solidFill>
                <a:prstClr val="black"/>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000000"/>
                </a:solidFill>
              </a:rPr>
              <a:t>RBVH/EJV31 | 2018-08-05</a:t>
            </a:r>
            <a:endParaRPr lang="en-US" sz="600" kern="0" dirty="0">
              <a:solidFill>
                <a:srgbClr val="000000"/>
              </a:solidFill>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B2B3B5"/>
                </a:solidFill>
                <a:latin typeface="Bosch Office Sans"/>
              </a:rPr>
              <a:t>© Robert Bosch Engineering and Business Solutions Vietnam Company Limited 2018. All rights reserved, also regarding any disposal, exploitation, reproduction, editing, distribution, as well as in the event of applications for industrial property rights.</a:t>
            </a:r>
            <a:endParaRPr lang="en-US" sz="600" kern="0" dirty="0">
              <a:solidFill>
                <a:srgbClr val="B2B3B5"/>
              </a:solidFill>
              <a:latin typeface="Bosch Office San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914333"/>
            <a:r>
              <a:rPr lang="en-US" sz="1200" kern="0">
                <a:solidFill>
                  <a:srgbClr val="999FA6"/>
                </a:solidFill>
                <a:latin typeface="Bosch Office Sans"/>
              </a:rPr>
              <a:t>3</a:t>
            </a:r>
            <a:endParaRPr lang="en-US" sz="1200" kern="0" dirty="0">
              <a:solidFill>
                <a:srgbClr val="999FA6"/>
              </a:solidFill>
              <a:latin typeface="Bosch Office San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defTabSz="914333">
              <a:lnSpc>
                <a:spcPts val="900"/>
              </a:lnSpc>
            </a:pPr>
            <a:endParaRPr lang="en-US" sz="550" kern="0" dirty="0">
              <a:solidFill>
                <a:prstClr val="black"/>
              </a:solidFill>
              <a:latin typeface="Bosch Office Sans"/>
            </a:endParaRPr>
          </a:p>
        </p:txBody>
      </p:sp>
      <p:sp>
        <p:nvSpPr>
          <p:cNvPr id="4" name="TextBox 3" hidden="1"/>
          <p:cNvSpPr txBox="1"/>
          <p:nvPr>
            <p:custDataLst>
              <p:tags r:id="rId7"/>
            </p:custDataLst>
          </p:nvPr>
        </p:nvSpPr>
        <p:spPr>
          <a:xfrm>
            <a:off x="177" y="5975257"/>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914333">
              <a:lnSpc>
                <a:spcPct val="107000"/>
              </a:lnSpc>
            </a:pPr>
            <a:endParaRPr lang="en-US" sz="1300" kern="0" dirty="0" err="1">
              <a:solidFill>
                <a:prstClr val="black"/>
              </a:solidFill>
            </a:endParaRPr>
          </a:p>
        </p:txBody>
      </p:sp>
      <p:sp>
        <p:nvSpPr>
          <p:cNvPr id="2" name="Title 1"/>
          <p:cNvSpPr>
            <a:spLocks noGrp="1"/>
          </p:cNvSpPr>
          <p:nvPr>
            <p:ph type="title"/>
            <p:custDataLst>
              <p:tags r:id="rId8"/>
            </p:custDataLst>
          </p:nvPr>
        </p:nvSpPr>
        <p:spPr>
          <a:xfrm>
            <a:off x="259248" y="647779"/>
            <a:ext cx="10452100" cy="38860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800" dirty="0" smtClean="0">
                <a:solidFill>
                  <a:srgbClr val="A80163"/>
                </a:solidFill>
              </a:rPr>
              <a:t>5.4.11 Line </a:t>
            </a:r>
            <a:r>
              <a:rPr lang="en-US" sz="2800" dirty="0">
                <a:solidFill>
                  <a:srgbClr val="A80163"/>
                </a:solidFill>
              </a:rPr>
              <a:t>breaks in C/</a:t>
            </a:r>
            <a:r>
              <a:rPr lang="en-US" sz="2800" dirty="0" err="1">
                <a:solidFill>
                  <a:srgbClr val="A80163"/>
                </a:solidFill>
              </a:rPr>
              <a:t>ASM</a:t>
            </a:r>
            <a:r>
              <a:rPr lang="en-US" sz="2800" dirty="0">
                <a:solidFill>
                  <a:srgbClr val="A80163"/>
                </a:solidFill>
              </a:rPr>
              <a:t> macros</a:t>
            </a:r>
          </a:p>
        </p:txBody>
      </p:sp>
      <p:sp>
        <p:nvSpPr>
          <p:cNvPr id="3" name="TextBox 2"/>
          <p:cNvSpPr txBox="1"/>
          <p:nvPr>
            <p:custDataLst>
              <p:tags r:id="rId9"/>
            </p:custDataLst>
          </p:nvPr>
        </p:nvSpPr>
        <p:spPr>
          <a:xfrm>
            <a:off x="259248" y="1346371"/>
            <a:ext cx="9964941" cy="852639"/>
          </a:xfrm>
          <a:prstGeom prst="rect">
            <a:avLst/>
          </a:prstGeom>
          <a:noFill/>
        </p:spPr>
        <p:txBody>
          <a:bodyPr wrap="square" lIns="0" tIns="0" rIns="0" bIns="0" rtlCol="0">
            <a:noAutofit/>
          </a:bodyPr>
          <a:lstStyle/>
          <a:p>
            <a:pPr>
              <a:lnSpc>
                <a:spcPct val="107000"/>
              </a:lnSpc>
              <a:spcBef>
                <a:spcPts val="450"/>
              </a:spcBef>
            </a:pPr>
            <a:r>
              <a:rPr lang="en-US" sz="1600" kern="0" dirty="0">
                <a:solidFill>
                  <a:srgbClr val="000000"/>
                </a:solidFill>
              </a:rPr>
              <a:t>Inline function: </a:t>
            </a:r>
            <a:r>
              <a:rPr lang="en-US" sz="1600" dirty="0"/>
              <a:t>Functions can be instructed to compiler to make them inline so that compiler can replace those function definition wherever those are being called. Compiler replaces the definition of inline functions at compile time instead of referring function definition at runtime.</a:t>
            </a:r>
            <a:endParaRPr lang="en-US" sz="1600" kern="0" dirty="0">
              <a:solidFill>
                <a:srgbClr val="000000"/>
              </a:solidFill>
            </a:endParaRPr>
          </a:p>
        </p:txBody>
      </p:sp>
      <p:sp>
        <p:nvSpPr>
          <p:cNvPr id="10" name="Rectangle 9"/>
          <p:cNvSpPr/>
          <p:nvPr>
            <p:custDataLst>
              <p:tags r:id="rId10"/>
            </p:custDataLst>
          </p:nvPr>
        </p:nvSpPr>
        <p:spPr>
          <a:xfrm>
            <a:off x="259080" y="2378920"/>
            <a:ext cx="10444480" cy="1077218"/>
          </a:xfrm>
          <a:prstGeom prst="rect">
            <a:avLst/>
          </a:prstGeom>
        </p:spPr>
        <p:txBody>
          <a:bodyPr wrap="square">
            <a:spAutoFit/>
          </a:bodyPr>
          <a:lstStyle/>
          <a:p>
            <a:r>
              <a:rPr lang="en-US" sz="1600" dirty="0" err="1"/>
              <a:t>LOCAL_INLINE</a:t>
            </a:r>
            <a:r>
              <a:rPr lang="en-US" sz="1600" dirty="0"/>
              <a:t> void </a:t>
            </a:r>
            <a:r>
              <a:rPr lang="en-US" sz="1600" dirty="0" err="1"/>
              <a:t>SrvX_TrnOnDlyBooleanInit_inline</a:t>
            </a:r>
            <a:r>
              <a:rPr lang="en-US" sz="1600" dirty="0"/>
              <a:t>(</a:t>
            </a:r>
            <a:r>
              <a:rPr lang="en-US" sz="1600" dirty="0" err="1"/>
              <a:t>sint32</a:t>
            </a:r>
            <a:r>
              <a:rPr lang="en-US" sz="1600" dirty="0"/>
              <a:t> * </a:t>
            </a:r>
            <a:r>
              <a:rPr lang="en-US" sz="1600" dirty="0" err="1"/>
              <a:t>const</a:t>
            </a:r>
            <a:r>
              <a:rPr lang="en-US" sz="1600" dirty="0"/>
              <a:t> </a:t>
            </a:r>
            <a:r>
              <a:rPr lang="en-US" sz="1600" dirty="0" err="1"/>
              <a:t>Time_cps32</a:t>
            </a:r>
            <a:r>
              <a:rPr lang="en-US" sz="1600" dirty="0"/>
              <a:t>)</a:t>
            </a:r>
          </a:p>
          <a:p>
            <a:r>
              <a:rPr lang="en-US" sz="1600" dirty="0"/>
              <a:t>{</a:t>
            </a:r>
          </a:p>
          <a:p>
            <a:r>
              <a:rPr lang="en-US" sz="1600" dirty="0"/>
              <a:t>    *</a:t>
            </a:r>
            <a:r>
              <a:rPr lang="en-US" sz="1600" dirty="0" err="1"/>
              <a:t>Time_cps32</a:t>
            </a:r>
            <a:r>
              <a:rPr lang="en-US" sz="1600" dirty="0"/>
              <a:t> = </a:t>
            </a:r>
            <a:r>
              <a:rPr lang="en-US" sz="1600" dirty="0" err="1"/>
              <a:t>0L</a:t>
            </a:r>
            <a:r>
              <a:rPr lang="en-US" sz="1600" dirty="0"/>
              <a:t>;</a:t>
            </a:r>
          </a:p>
          <a:p>
            <a:r>
              <a:rPr lang="en-US" sz="1600" dirty="0"/>
              <a:t>}</a:t>
            </a:r>
          </a:p>
        </p:txBody>
      </p:sp>
      <p:sp>
        <p:nvSpPr>
          <p:cNvPr id="11" name="TextBox 10"/>
          <p:cNvSpPr txBox="1"/>
          <p:nvPr>
            <p:custDataLst>
              <p:tags r:id="rId11"/>
            </p:custDataLst>
          </p:nvPr>
        </p:nvSpPr>
        <p:spPr>
          <a:xfrm>
            <a:off x="338959" y="3704900"/>
            <a:ext cx="9514489" cy="756744"/>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600" kern="0" dirty="0" err="1">
                <a:solidFill>
                  <a:srgbClr val="000000"/>
                </a:solidFill>
              </a:rPr>
              <a:t>SrvX_TrnOnDlyBooleanInit_inline</a:t>
            </a:r>
            <a:r>
              <a:rPr lang="en-US" sz="1600" kern="0" dirty="0">
                <a:solidFill>
                  <a:srgbClr val="000000"/>
                </a:solidFill>
              </a:rPr>
              <a:t>(&amp;</a:t>
            </a:r>
            <a:r>
              <a:rPr lang="en-US" sz="1600" kern="0" dirty="0" err="1">
                <a:solidFill>
                  <a:srgbClr val="000000"/>
                </a:solidFill>
              </a:rPr>
              <a:t>CCACLpDsT_ExtDiagstatic.tmrFinish</a:t>
            </a:r>
            <a:r>
              <a:rPr lang="en-US" sz="1600" kern="0" dirty="0" smtClean="0">
                <a:solidFill>
                  <a:srgbClr val="000000"/>
                </a:solidFill>
              </a:rPr>
              <a:t>);</a:t>
            </a:r>
          </a:p>
          <a:p>
            <a:pPr fontAlgn="auto">
              <a:lnSpc>
                <a:spcPct val="107000"/>
              </a:lnSpc>
              <a:spcBef>
                <a:spcPts val="500"/>
              </a:spcBef>
              <a:spcAft>
                <a:spcPts val="0"/>
              </a:spcAft>
            </a:pPr>
            <a:r>
              <a:rPr kumimoji="0" lang="en-US" sz="1600" b="0" i="0" u="none" strike="noStrike" kern="0" cap="none" spc="0" normalizeH="0" baseline="0" noProof="0" dirty="0" smtClean="0">
                <a:ln>
                  <a:noFill/>
                </a:ln>
                <a:solidFill>
                  <a:srgbClr val="000000"/>
                </a:solidFill>
                <a:effectLst/>
                <a:uLnTx/>
                <a:uFillTx/>
              </a:rPr>
              <a:t>=&gt; </a:t>
            </a:r>
            <a:r>
              <a:rPr lang="en-US" sz="1600" kern="0" dirty="0" err="1" smtClean="0">
                <a:solidFill>
                  <a:srgbClr val="000000"/>
                </a:solidFill>
              </a:rPr>
              <a:t>CCACLpDsT_ExtDiagstatic.tmrFinish</a:t>
            </a:r>
            <a:r>
              <a:rPr lang="en-US" sz="1600" kern="0" dirty="0" smtClean="0">
                <a:solidFill>
                  <a:srgbClr val="000000"/>
                </a:solidFill>
              </a:rPr>
              <a:t> = </a:t>
            </a:r>
            <a:r>
              <a:rPr lang="en-US" sz="1600" kern="0" dirty="0" err="1" smtClean="0">
                <a:solidFill>
                  <a:srgbClr val="000000"/>
                </a:solidFill>
              </a:rPr>
              <a:t>0L</a:t>
            </a:r>
            <a:r>
              <a:rPr lang="en-US" sz="1600" kern="0" dirty="0" smtClean="0">
                <a:solidFill>
                  <a:srgbClr val="000000"/>
                </a:solidFill>
              </a:rPr>
              <a:t>;</a:t>
            </a:r>
            <a:endParaRPr kumimoji="0" lang="en-US" sz="16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387246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914333">
              <a:lnSpc>
                <a:spcPct val="89000"/>
              </a:lnSpc>
            </a:pPr>
            <a:r>
              <a:rPr lang="en-US" sz="2800" kern="0">
                <a:solidFill>
                  <a:prstClr val="black"/>
                </a:solidFill>
              </a:rPr>
              <a:t>Coding Guideline</a:t>
            </a:r>
            <a:endParaRPr lang="en-US" sz="2800" kern="0" dirty="0" err="1">
              <a:solidFill>
                <a:prstClr val="black"/>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000000"/>
                </a:solidFill>
              </a:rPr>
              <a:t>RBVH/EJV31 | 2018-08-05</a:t>
            </a:r>
            <a:endParaRPr lang="en-US" sz="600" kern="0" dirty="0">
              <a:solidFill>
                <a:srgbClr val="000000"/>
              </a:solidFill>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B2B3B5"/>
                </a:solidFill>
                <a:latin typeface="Bosch Office Sans"/>
              </a:rPr>
              <a:t>© Robert Bosch Engineering and Business Solutions Vietnam Company Limited 2018. All rights reserved, also regarding any disposal, exploitation, reproduction, editing, distribution, as well as in the event of applications for industrial property rights.</a:t>
            </a:r>
            <a:endParaRPr lang="en-US" sz="600" kern="0" dirty="0">
              <a:solidFill>
                <a:srgbClr val="B2B3B5"/>
              </a:solidFill>
              <a:latin typeface="Bosch Office San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914333"/>
            <a:r>
              <a:rPr lang="en-US" sz="1200" kern="0" smtClean="0">
                <a:solidFill>
                  <a:srgbClr val="999FA6"/>
                </a:solidFill>
                <a:latin typeface="Bosch Office Sans"/>
              </a:rPr>
              <a:t>4</a:t>
            </a:r>
            <a:endParaRPr lang="en-US" sz="1200" kern="0" dirty="0">
              <a:solidFill>
                <a:srgbClr val="999FA6"/>
              </a:solidFill>
              <a:latin typeface="Bosch Office San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defTabSz="914333">
              <a:lnSpc>
                <a:spcPts val="900"/>
              </a:lnSpc>
            </a:pPr>
            <a:endParaRPr lang="en-US" sz="550" kern="0" dirty="0">
              <a:solidFill>
                <a:prstClr val="black"/>
              </a:solidFill>
              <a:latin typeface="Bosch Office Sans"/>
            </a:endParaRPr>
          </a:p>
        </p:txBody>
      </p:sp>
      <p:sp>
        <p:nvSpPr>
          <p:cNvPr id="4" name="TextBox 3" hidden="1"/>
          <p:cNvSpPr txBox="1"/>
          <p:nvPr>
            <p:custDataLst>
              <p:tags r:id="rId7"/>
            </p:custDataLst>
          </p:nvPr>
        </p:nvSpPr>
        <p:spPr>
          <a:xfrm>
            <a:off x="177" y="5975257"/>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914333">
              <a:lnSpc>
                <a:spcPct val="107000"/>
              </a:lnSpc>
            </a:pPr>
            <a:endParaRPr lang="en-US" sz="1300" kern="0" dirty="0" err="1">
              <a:solidFill>
                <a:prstClr val="black"/>
              </a:solidFill>
            </a:endParaRPr>
          </a:p>
        </p:txBody>
      </p:sp>
      <p:sp>
        <p:nvSpPr>
          <p:cNvPr id="2" name="Title 1"/>
          <p:cNvSpPr>
            <a:spLocks noGrp="1"/>
          </p:cNvSpPr>
          <p:nvPr>
            <p:ph type="title"/>
            <p:custDataLst>
              <p:tags r:id="rId8"/>
            </p:custDataLst>
          </p:nvPr>
        </p:nvSpPr>
        <p:spPr>
          <a:xfrm>
            <a:off x="259248" y="647779"/>
            <a:ext cx="10452100" cy="38860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800" dirty="0" smtClean="0">
                <a:solidFill>
                  <a:srgbClr val="A80163"/>
                </a:solidFill>
              </a:rPr>
              <a:t>5.4.11 Line </a:t>
            </a:r>
            <a:r>
              <a:rPr lang="en-US" sz="2800" dirty="0">
                <a:solidFill>
                  <a:srgbClr val="A80163"/>
                </a:solidFill>
              </a:rPr>
              <a:t>breaks in C/</a:t>
            </a:r>
            <a:r>
              <a:rPr lang="en-US" sz="2800" dirty="0" err="1">
                <a:solidFill>
                  <a:srgbClr val="A80163"/>
                </a:solidFill>
              </a:rPr>
              <a:t>ASM</a:t>
            </a:r>
            <a:r>
              <a:rPr lang="en-US" sz="2800" dirty="0">
                <a:solidFill>
                  <a:srgbClr val="A80163"/>
                </a:solidFill>
              </a:rPr>
              <a:t> macros</a:t>
            </a:r>
          </a:p>
        </p:txBody>
      </p:sp>
      <p:sp>
        <p:nvSpPr>
          <p:cNvPr id="12" name="TextBox 11"/>
          <p:cNvSpPr txBox="1"/>
          <p:nvPr>
            <p:custDataLst>
              <p:tags r:id="rId9"/>
            </p:custDataLst>
          </p:nvPr>
        </p:nvSpPr>
        <p:spPr>
          <a:xfrm>
            <a:off x="266700" y="1402050"/>
            <a:ext cx="10136965" cy="248747"/>
          </a:xfrm>
          <a:prstGeom prst="rect">
            <a:avLst/>
          </a:prstGeom>
          <a:noFill/>
        </p:spPr>
        <p:txBody>
          <a:bodyPr wrap="square" lIns="0" tIns="0" rIns="0" bIns="0" rtlCol="0">
            <a:noAutofit/>
          </a:bodyPr>
          <a:lstStyle/>
          <a:p>
            <a:pPr>
              <a:lnSpc>
                <a:spcPct val="107000"/>
              </a:lnSpc>
              <a:spcBef>
                <a:spcPts val="450"/>
              </a:spcBef>
            </a:pPr>
            <a:r>
              <a:rPr lang="en-US" sz="1600" dirty="0"/>
              <a:t>Function-like macros: can take </a:t>
            </a:r>
            <a:r>
              <a:rPr lang="en-US" sz="1600" i="1" dirty="0"/>
              <a:t>arguments</a:t>
            </a:r>
            <a:r>
              <a:rPr lang="en-US" sz="1600" dirty="0"/>
              <a:t>, just like true functions.</a:t>
            </a:r>
            <a:endParaRPr lang="en-US" sz="1600" kern="0" dirty="0" err="1">
              <a:solidFill>
                <a:srgbClr val="000000"/>
              </a:solidFill>
            </a:endParaRPr>
          </a:p>
        </p:txBody>
      </p:sp>
      <p:sp>
        <p:nvSpPr>
          <p:cNvPr id="13" name="Rectangle 12"/>
          <p:cNvSpPr/>
          <p:nvPr>
            <p:custDataLst>
              <p:tags r:id="rId10"/>
            </p:custDataLst>
          </p:nvPr>
        </p:nvSpPr>
        <p:spPr>
          <a:xfrm>
            <a:off x="259080" y="1920260"/>
            <a:ext cx="10452100" cy="1815882"/>
          </a:xfrm>
          <a:prstGeom prst="rect">
            <a:avLst/>
          </a:prstGeom>
        </p:spPr>
        <p:txBody>
          <a:bodyPr wrap="square">
            <a:spAutoFit/>
          </a:bodyPr>
          <a:lstStyle/>
          <a:p>
            <a:r>
              <a:rPr lang="en-US" sz="1600" dirty="0"/>
              <a:t>#define </a:t>
            </a:r>
            <a:r>
              <a:rPr lang="en-US" sz="1600" dirty="0" err="1"/>
              <a:t>SRV_PWINPARAM_T_REAL_setKp</a:t>
            </a:r>
            <a:r>
              <a:rPr lang="en-US" sz="1600" dirty="0"/>
              <a:t>(</a:t>
            </a:r>
            <a:r>
              <a:rPr lang="en-US" sz="1600" dirty="0" err="1"/>
              <a:t>ptr,Kp,KpPos,KpNeg</a:t>
            </a:r>
            <a:r>
              <a:rPr lang="en-US" sz="1600" dirty="0"/>
              <a:t>)                       </a:t>
            </a:r>
            <a:r>
              <a:rPr lang="en-US" sz="1600" dirty="0" smtClean="0"/>
              <a:t>\</a:t>
            </a:r>
            <a:endParaRPr lang="en-US" sz="1600" dirty="0"/>
          </a:p>
          <a:p>
            <a:r>
              <a:rPr lang="en-US" sz="1600" dirty="0"/>
              <a:t>        do                                                                    </a:t>
            </a:r>
            <a:r>
              <a:rPr lang="en-US" sz="1600" dirty="0" smtClean="0"/>
              <a:t>				\</a:t>
            </a:r>
            <a:endParaRPr lang="en-US" sz="1600" dirty="0"/>
          </a:p>
          <a:p>
            <a:r>
              <a:rPr lang="en-US" sz="1600" dirty="0"/>
              <a:t>        {                                                                     </a:t>
            </a:r>
            <a:r>
              <a:rPr lang="en-US" sz="1600" dirty="0" smtClean="0"/>
              <a:t>				\</a:t>
            </a:r>
            <a:endParaRPr lang="en-US" sz="1600" dirty="0"/>
          </a:p>
          <a:p>
            <a:r>
              <a:rPr lang="en-US" sz="1600" dirty="0"/>
              <a:t>            (</a:t>
            </a:r>
            <a:r>
              <a:rPr lang="en-US" sz="1600" dirty="0" err="1"/>
              <a:t>ptr</a:t>
            </a:r>
            <a:r>
              <a:rPr lang="en-US" sz="1600" dirty="0"/>
              <a:t>)-&gt;</a:t>
            </a:r>
            <a:r>
              <a:rPr lang="en-US" sz="1600" dirty="0" err="1"/>
              <a:t>Kp_C</a:t>
            </a:r>
            <a:r>
              <a:rPr lang="en-US" sz="1600" dirty="0"/>
              <a:t>    = (</a:t>
            </a:r>
            <a:r>
              <a:rPr lang="en-US" sz="1600" dirty="0" err="1"/>
              <a:t>Kp</a:t>
            </a:r>
            <a:r>
              <a:rPr lang="en-US" sz="1600" dirty="0"/>
              <a:t>);                                            </a:t>
            </a:r>
            <a:r>
              <a:rPr lang="en-US" sz="1600" dirty="0" smtClean="0"/>
              <a:t>			\</a:t>
            </a:r>
            <a:endParaRPr lang="en-US" sz="1600" dirty="0"/>
          </a:p>
          <a:p>
            <a:r>
              <a:rPr lang="en-US" sz="1600" dirty="0"/>
              <a:t>            (</a:t>
            </a:r>
            <a:r>
              <a:rPr lang="en-US" sz="1600" dirty="0" err="1"/>
              <a:t>ptr</a:t>
            </a:r>
            <a:r>
              <a:rPr lang="en-US" sz="1600" dirty="0"/>
              <a:t>)-&gt;</a:t>
            </a:r>
            <a:r>
              <a:rPr lang="en-US" sz="1600" dirty="0" err="1"/>
              <a:t>KpPos_C</a:t>
            </a:r>
            <a:r>
              <a:rPr lang="en-US" sz="1600" dirty="0"/>
              <a:t> = (</a:t>
            </a:r>
            <a:r>
              <a:rPr lang="en-US" sz="1600" dirty="0" err="1"/>
              <a:t>KpPos</a:t>
            </a:r>
            <a:r>
              <a:rPr lang="en-US" sz="1600" dirty="0"/>
              <a:t>);                                         </a:t>
            </a:r>
            <a:r>
              <a:rPr lang="en-US" sz="1600" dirty="0" smtClean="0"/>
              <a:t>			\</a:t>
            </a:r>
            <a:endParaRPr lang="en-US" sz="1600" dirty="0"/>
          </a:p>
          <a:p>
            <a:r>
              <a:rPr lang="en-US" sz="1600" dirty="0"/>
              <a:t>            (</a:t>
            </a:r>
            <a:r>
              <a:rPr lang="en-US" sz="1600" dirty="0" err="1"/>
              <a:t>ptr</a:t>
            </a:r>
            <a:r>
              <a:rPr lang="en-US" sz="1600" dirty="0"/>
              <a:t>)-&gt;</a:t>
            </a:r>
            <a:r>
              <a:rPr lang="en-US" sz="1600" dirty="0" err="1"/>
              <a:t>KpNeg_C</a:t>
            </a:r>
            <a:r>
              <a:rPr lang="en-US" sz="1600" dirty="0"/>
              <a:t> = (</a:t>
            </a:r>
            <a:r>
              <a:rPr lang="en-US" sz="1600" dirty="0" err="1"/>
              <a:t>KpNeg</a:t>
            </a:r>
            <a:r>
              <a:rPr lang="en-US" sz="1600" dirty="0"/>
              <a:t>);                                         </a:t>
            </a:r>
            <a:r>
              <a:rPr lang="en-US" sz="1600" dirty="0" smtClean="0"/>
              <a:t>		\</a:t>
            </a:r>
            <a:endParaRPr lang="en-US" sz="1600" dirty="0"/>
          </a:p>
          <a:p>
            <a:r>
              <a:rPr lang="en-US" sz="1600" dirty="0"/>
              <a:t>        } while(0)</a:t>
            </a:r>
          </a:p>
        </p:txBody>
      </p:sp>
    </p:spTree>
    <p:custDataLst>
      <p:tags r:id="rId1"/>
    </p:custDataLst>
    <p:extLst>
      <p:ext uri="{BB962C8B-B14F-4D97-AF65-F5344CB8AC3E}">
        <p14:creationId xmlns:p14="http://schemas.microsoft.com/office/powerpoint/2010/main" val="270429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914333">
              <a:lnSpc>
                <a:spcPct val="89000"/>
              </a:lnSpc>
            </a:pPr>
            <a:r>
              <a:rPr lang="en-US" sz="2800" kern="0">
                <a:solidFill>
                  <a:prstClr val="black"/>
                </a:solidFill>
              </a:rPr>
              <a:t>Coding Guideline</a:t>
            </a:r>
            <a:endParaRPr lang="en-US" sz="2800" kern="0" dirty="0" err="1">
              <a:solidFill>
                <a:prstClr val="black"/>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000000"/>
                </a:solidFill>
              </a:rPr>
              <a:t>RBVH/EJV31 | 2018-08-05</a:t>
            </a:r>
            <a:endParaRPr lang="en-US" sz="600" kern="0" dirty="0">
              <a:solidFill>
                <a:srgbClr val="000000"/>
              </a:solidFill>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B2B3B5"/>
                </a:solidFill>
                <a:latin typeface="Bosch Office Sans"/>
              </a:rPr>
              <a:t>© Robert Bosch Engineering and Business Solutions Vietnam Company Limited 2018. All rights reserved, also regarding any disposal, exploitation, reproduction, editing, distribution, as well as in the event of applications for industrial property rights.</a:t>
            </a:r>
            <a:endParaRPr lang="en-US" sz="600" kern="0" dirty="0">
              <a:solidFill>
                <a:srgbClr val="B2B3B5"/>
              </a:solidFill>
              <a:latin typeface="Bosch Office San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914333"/>
            <a:r>
              <a:rPr lang="en-US" sz="1200" kern="0" smtClean="0">
                <a:solidFill>
                  <a:srgbClr val="999FA6"/>
                </a:solidFill>
                <a:latin typeface="Bosch Office Sans"/>
              </a:rPr>
              <a:t>5</a:t>
            </a:r>
            <a:endParaRPr lang="en-US" sz="1200" kern="0" dirty="0">
              <a:solidFill>
                <a:srgbClr val="999FA6"/>
              </a:solidFill>
              <a:latin typeface="Bosch Office San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defTabSz="914333">
              <a:lnSpc>
                <a:spcPts val="900"/>
              </a:lnSpc>
            </a:pPr>
            <a:endParaRPr lang="en-US" sz="550" kern="0" dirty="0">
              <a:solidFill>
                <a:prstClr val="black"/>
              </a:solidFill>
              <a:latin typeface="Bosch Office Sans"/>
            </a:endParaRPr>
          </a:p>
        </p:txBody>
      </p:sp>
      <p:sp>
        <p:nvSpPr>
          <p:cNvPr id="4" name="TextBox 3" hidden="1"/>
          <p:cNvSpPr txBox="1"/>
          <p:nvPr>
            <p:custDataLst>
              <p:tags r:id="rId7"/>
            </p:custDataLst>
          </p:nvPr>
        </p:nvSpPr>
        <p:spPr>
          <a:xfrm>
            <a:off x="177" y="5975257"/>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914333">
              <a:lnSpc>
                <a:spcPct val="107000"/>
              </a:lnSpc>
            </a:pPr>
            <a:endParaRPr lang="en-US" sz="1300" kern="0" dirty="0" err="1">
              <a:solidFill>
                <a:prstClr val="black"/>
              </a:solidFill>
            </a:endParaRPr>
          </a:p>
        </p:txBody>
      </p:sp>
      <p:sp>
        <p:nvSpPr>
          <p:cNvPr id="2" name="Title 1"/>
          <p:cNvSpPr>
            <a:spLocks noGrp="1"/>
          </p:cNvSpPr>
          <p:nvPr>
            <p:ph type="title"/>
            <p:custDataLst>
              <p:tags r:id="rId8"/>
            </p:custDataLst>
          </p:nvPr>
        </p:nvSpPr>
        <p:spPr>
          <a:xfrm>
            <a:off x="259248" y="647779"/>
            <a:ext cx="10452100" cy="38860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800" dirty="0" smtClean="0">
                <a:solidFill>
                  <a:srgbClr val="A80163"/>
                </a:solidFill>
              </a:rPr>
              <a:t>5.4.11 Line </a:t>
            </a:r>
            <a:r>
              <a:rPr lang="en-US" sz="2800" dirty="0">
                <a:solidFill>
                  <a:srgbClr val="A80163"/>
                </a:solidFill>
              </a:rPr>
              <a:t>breaks in C/</a:t>
            </a:r>
            <a:r>
              <a:rPr lang="en-US" sz="2800" dirty="0" err="1">
                <a:solidFill>
                  <a:srgbClr val="A80163"/>
                </a:solidFill>
              </a:rPr>
              <a:t>ASM</a:t>
            </a:r>
            <a:r>
              <a:rPr lang="en-US" sz="2800" dirty="0">
                <a:solidFill>
                  <a:srgbClr val="A80163"/>
                </a:solidFill>
              </a:rPr>
              <a:t> macros</a:t>
            </a:r>
          </a:p>
        </p:txBody>
      </p:sp>
      <p:sp>
        <p:nvSpPr>
          <p:cNvPr id="3" name="TextBox 2"/>
          <p:cNvSpPr txBox="1"/>
          <p:nvPr>
            <p:custDataLst>
              <p:tags r:id="rId9"/>
            </p:custDataLst>
          </p:nvPr>
        </p:nvSpPr>
        <p:spPr>
          <a:xfrm>
            <a:off x="266699" y="1324300"/>
            <a:ext cx="10444479" cy="1008993"/>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600" dirty="0"/>
              <a:t>The new line character for macros "\" is compiler dependent, therefore function like macros shall be replaced by inline functions</a:t>
            </a:r>
            <a:r>
              <a:rPr lang="en-US" sz="1600" dirty="0" smtClean="0"/>
              <a:t>.</a:t>
            </a:r>
          </a:p>
          <a:p>
            <a:pPr fontAlgn="auto">
              <a:lnSpc>
                <a:spcPct val="107000"/>
              </a:lnSpc>
              <a:spcBef>
                <a:spcPts val="500"/>
              </a:spcBef>
              <a:spcAft>
                <a:spcPts val="0"/>
              </a:spcAft>
            </a:pPr>
            <a:r>
              <a:rPr lang="en-US" sz="1600" dirty="0"/>
              <a:t>C macros must use a "\" and assembler code must use a "\n\".</a:t>
            </a:r>
            <a:endParaRPr kumimoji="0" lang="en-US" sz="1600" b="0" i="0" u="none" strike="noStrike" kern="0" cap="none" spc="0" normalizeH="0" baseline="0" noProof="0" dirty="0" err="1" smtClean="0">
              <a:ln>
                <a:noFill/>
              </a:ln>
              <a:solidFill>
                <a:srgbClr val="000000"/>
              </a:solidFill>
              <a:effectLst/>
              <a:uLnTx/>
              <a:uFillTx/>
            </a:endParaRPr>
          </a:p>
        </p:txBody>
      </p:sp>
      <p:sp>
        <p:nvSpPr>
          <p:cNvPr id="10" name="TextBox 9"/>
          <p:cNvSpPr txBox="1"/>
          <p:nvPr>
            <p:custDataLst>
              <p:tags r:id="rId10"/>
            </p:custDataLst>
          </p:nvPr>
        </p:nvSpPr>
        <p:spPr>
          <a:xfrm>
            <a:off x="259080" y="2538250"/>
            <a:ext cx="10452099" cy="512380"/>
          </a:xfrm>
          <a:prstGeom prst="rect">
            <a:avLst/>
          </a:prstGeom>
          <a:noFill/>
        </p:spPr>
        <p:txBody>
          <a:bodyPr wrap="square" lIns="0" tIns="0" rIns="0" bIns="0" rtlCol="0">
            <a:noAutofit/>
          </a:bodyPr>
          <a:lstStyle/>
          <a:p>
            <a:r>
              <a:rPr kumimoji="0" lang="en-US" sz="1600" b="0" i="0" u="none" strike="noStrike" kern="0" cap="none" spc="0" normalizeH="0" baseline="0" noProof="0" dirty="0" smtClean="0">
                <a:ln>
                  <a:noFill/>
                </a:ln>
                <a:solidFill>
                  <a:srgbClr val="000000"/>
                </a:solidFill>
                <a:effectLst/>
                <a:uLnTx/>
                <a:uFillTx/>
              </a:rPr>
              <a:t>Reason:</a:t>
            </a:r>
            <a:r>
              <a:rPr kumimoji="0" lang="en-US" sz="1600" b="0" i="0" u="none" strike="noStrike" kern="0" cap="none" spc="0" normalizeH="0" noProof="0" dirty="0" smtClean="0">
                <a:ln>
                  <a:noFill/>
                </a:ln>
                <a:solidFill>
                  <a:srgbClr val="000000"/>
                </a:solidFill>
                <a:effectLst/>
                <a:uLnTx/>
                <a:uFillTx/>
              </a:rPr>
              <a:t> </a:t>
            </a:r>
            <a:r>
              <a:rPr lang="en-US" sz="1600" dirty="0"/>
              <a:t>Starting with version </a:t>
            </a:r>
            <a:r>
              <a:rPr lang="en-US" sz="1600" dirty="0" err="1"/>
              <a:t>3.x.x</a:t>
            </a:r>
            <a:r>
              <a:rPr lang="en-US" sz="1600" dirty="0"/>
              <a:t> the Compiler requires this special new line characters. Several tools used in </a:t>
            </a:r>
            <a:r>
              <a:rPr lang="en-US" sz="1600" dirty="0" err="1"/>
              <a:t>DGS</a:t>
            </a:r>
            <a:r>
              <a:rPr lang="en-US" sz="1600" dirty="0"/>
              <a:t> for code checking require </a:t>
            </a:r>
            <a:r>
              <a:rPr lang="en-US" sz="1600" dirty="0" smtClean="0"/>
              <a:t>these characters </a:t>
            </a:r>
            <a:r>
              <a:rPr lang="en-US" sz="1600" dirty="0"/>
              <a:t>too.</a:t>
            </a:r>
            <a:endParaRPr kumimoji="0" lang="en-US" sz="16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341251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914333">
              <a:lnSpc>
                <a:spcPct val="89000"/>
              </a:lnSpc>
            </a:pPr>
            <a:r>
              <a:rPr lang="en-US" sz="2800" kern="0">
                <a:solidFill>
                  <a:prstClr val="black"/>
                </a:solidFill>
              </a:rPr>
              <a:t>Coding Guideline</a:t>
            </a:r>
            <a:endParaRPr lang="en-US" sz="2800" kern="0" dirty="0" err="1">
              <a:solidFill>
                <a:prstClr val="black"/>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000000"/>
                </a:solidFill>
              </a:rPr>
              <a:t>RBVH/EJV31 | 2018-08-05</a:t>
            </a:r>
            <a:endParaRPr lang="en-US" sz="600" kern="0" dirty="0">
              <a:solidFill>
                <a:srgbClr val="000000"/>
              </a:solidFill>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914333">
              <a:lnSpc>
                <a:spcPct val="107000"/>
              </a:lnSpc>
              <a:spcAft>
                <a:spcPts val="100"/>
              </a:spcAft>
            </a:pPr>
            <a:r>
              <a:rPr lang="en-US" sz="600" kern="0" smtClean="0">
                <a:solidFill>
                  <a:srgbClr val="B2B3B5"/>
                </a:solidFill>
                <a:latin typeface="Bosch Office Sans"/>
              </a:rPr>
              <a:t>© Robert Bosch Engineering and Business Solutions Vietnam Company Limited 2018. All rights reserved, also regarding any disposal, exploitation, reproduction, editing, distribution, as well as in the event of applications for industrial property rights.</a:t>
            </a:r>
            <a:endParaRPr lang="en-US" sz="600" kern="0" dirty="0">
              <a:solidFill>
                <a:srgbClr val="B2B3B5"/>
              </a:solidFill>
              <a:latin typeface="Bosch Office San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914333"/>
            <a:r>
              <a:rPr lang="en-US" sz="1200" kern="0" smtClean="0">
                <a:solidFill>
                  <a:srgbClr val="999FA6"/>
                </a:solidFill>
                <a:latin typeface="Bosch Office Sans"/>
              </a:rPr>
              <a:t>6</a:t>
            </a:r>
            <a:endParaRPr lang="en-US" sz="1200" kern="0" dirty="0">
              <a:solidFill>
                <a:srgbClr val="999FA6"/>
              </a:solidFill>
              <a:latin typeface="Bosch Office San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defTabSz="914333">
              <a:lnSpc>
                <a:spcPts val="900"/>
              </a:lnSpc>
            </a:pPr>
            <a:endParaRPr lang="en-US" sz="550" kern="0" dirty="0">
              <a:solidFill>
                <a:prstClr val="black"/>
              </a:solidFill>
              <a:latin typeface="Bosch Office Sans"/>
            </a:endParaRPr>
          </a:p>
        </p:txBody>
      </p:sp>
      <p:sp>
        <p:nvSpPr>
          <p:cNvPr id="4" name="TextBox 3" hidden="1"/>
          <p:cNvSpPr txBox="1"/>
          <p:nvPr>
            <p:custDataLst>
              <p:tags r:id="rId7"/>
            </p:custDataLst>
          </p:nvPr>
        </p:nvSpPr>
        <p:spPr>
          <a:xfrm>
            <a:off x="177" y="5975257"/>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914333">
              <a:lnSpc>
                <a:spcPct val="107000"/>
              </a:lnSpc>
            </a:pPr>
            <a:endParaRPr lang="en-US" sz="1300" kern="0" dirty="0" err="1">
              <a:solidFill>
                <a:prstClr val="black"/>
              </a:solidFill>
            </a:endParaRPr>
          </a:p>
        </p:txBody>
      </p:sp>
      <p:sp>
        <p:nvSpPr>
          <p:cNvPr id="2" name="Title 1"/>
          <p:cNvSpPr>
            <a:spLocks noGrp="1"/>
          </p:cNvSpPr>
          <p:nvPr>
            <p:ph type="title"/>
            <p:custDataLst>
              <p:tags r:id="rId8"/>
            </p:custDataLst>
          </p:nvPr>
        </p:nvSpPr>
        <p:spPr>
          <a:xfrm>
            <a:off x="259248" y="647779"/>
            <a:ext cx="10452100" cy="38860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800" dirty="0" smtClean="0">
                <a:solidFill>
                  <a:srgbClr val="A80163"/>
                </a:solidFill>
              </a:rPr>
              <a:t>5.4.12 Linker </a:t>
            </a:r>
            <a:r>
              <a:rPr lang="en-US" sz="2800" dirty="0">
                <a:solidFill>
                  <a:srgbClr val="A80163"/>
                </a:solidFill>
              </a:rPr>
              <a:t>labels</a:t>
            </a:r>
          </a:p>
        </p:txBody>
      </p:sp>
      <p:sp>
        <p:nvSpPr>
          <p:cNvPr id="3" name="TextBox 2"/>
          <p:cNvSpPr txBox="1"/>
          <p:nvPr>
            <p:custDataLst>
              <p:tags r:id="rId9"/>
            </p:custDataLst>
          </p:nvPr>
        </p:nvSpPr>
        <p:spPr>
          <a:xfrm>
            <a:off x="266699" y="1324300"/>
            <a:ext cx="10444479" cy="874990"/>
          </a:xfrm>
          <a:prstGeom prst="rect">
            <a:avLst/>
          </a:prstGeom>
          <a:noFill/>
        </p:spPr>
        <p:txBody>
          <a:bodyPr wrap="square" lIns="0" tIns="0" rIns="0" bIns="0" rtlCol="0">
            <a:noAutofit/>
          </a:bodyPr>
          <a:lstStyle/>
          <a:p>
            <a:pPr fontAlgn="auto">
              <a:lnSpc>
                <a:spcPct val="107000"/>
              </a:lnSpc>
              <a:spcBef>
                <a:spcPts val="500"/>
              </a:spcBef>
              <a:spcAft>
                <a:spcPts val="0"/>
              </a:spcAft>
            </a:pPr>
            <a:r>
              <a:rPr lang="en-US" sz="1600" dirty="0"/>
              <a:t>Linker labels or constants which contain "_END" , point at the last byte of the associated area. The label must not point at the next byte </a:t>
            </a:r>
            <a:r>
              <a:rPr lang="en-US" sz="1600" dirty="0" smtClean="0"/>
              <a:t>of the </a:t>
            </a:r>
            <a:r>
              <a:rPr lang="en-US" sz="1600" dirty="0"/>
              <a:t>next area which follows the area belonging to the label. Linker labels are used in the linker command files for memory layout definition.</a:t>
            </a:r>
            <a:endParaRPr kumimoji="0" lang="en-US" sz="1600" i="0" u="none" strike="noStrike" kern="0" cap="none" spc="0" normalizeH="0" baseline="0" noProof="0" dirty="0" err="1" smtClean="0">
              <a:ln>
                <a:noFill/>
              </a:ln>
              <a:solidFill>
                <a:srgbClr val="000000"/>
              </a:solidFill>
              <a:effectLst/>
              <a:uLnTx/>
              <a:uFillTx/>
            </a:endParaRPr>
          </a:p>
        </p:txBody>
      </p:sp>
      <p:sp>
        <p:nvSpPr>
          <p:cNvPr id="11" name="TextBox 10"/>
          <p:cNvSpPr txBox="1"/>
          <p:nvPr>
            <p:custDataLst>
              <p:tags r:id="rId10"/>
            </p:custDataLst>
          </p:nvPr>
        </p:nvSpPr>
        <p:spPr>
          <a:xfrm>
            <a:off x="259080" y="2498838"/>
            <a:ext cx="10452098" cy="96957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600" b="0" i="0" u="none" strike="noStrike" kern="0" cap="none" spc="0" normalizeH="0" baseline="0" noProof="0" dirty="0" smtClean="0">
                <a:ln>
                  <a:noFill/>
                </a:ln>
                <a:solidFill>
                  <a:srgbClr val="000000"/>
                </a:solidFill>
                <a:effectLst/>
                <a:uLnTx/>
                <a:uFillTx/>
              </a:rPr>
              <a:t>Example:</a:t>
            </a:r>
          </a:p>
          <a:p>
            <a:pPr fontAlgn="auto">
              <a:lnSpc>
                <a:spcPct val="107000"/>
              </a:lnSpc>
              <a:spcBef>
                <a:spcPts val="500"/>
              </a:spcBef>
              <a:spcAft>
                <a:spcPts val="0"/>
              </a:spcAft>
            </a:pPr>
            <a:r>
              <a:rPr lang="en-US" sz="1600" kern="0" dirty="0" err="1">
                <a:solidFill>
                  <a:srgbClr val="000000"/>
                </a:solidFill>
              </a:rPr>
              <a:t>0x8008682a</a:t>
            </a:r>
            <a:r>
              <a:rPr lang="en-US" sz="1600" kern="0" dirty="0">
                <a:solidFill>
                  <a:srgbClr val="000000"/>
                </a:solidFill>
              </a:rPr>
              <a:t> </a:t>
            </a:r>
            <a:r>
              <a:rPr lang="en-US" sz="1600" kern="0" dirty="0" smtClean="0">
                <a:solidFill>
                  <a:srgbClr val="000000"/>
                </a:solidFill>
              </a:rPr>
              <a:t>	</a:t>
            </a:r>
            <a:r>
              <a:rPr lang="en-US" sz="1600" kern="0" dirty="0" err="1" smtClean="0">
                <a:solidFill>
                  <a:srgbClr val="000000"/>
                </a:solidFill>
              </a:rPr>
              <a:t>0x8008682b</a:t>
            </a:r>
            <a:r>
              <a:rPr lang="en-US" sz="1600" kern="0" dirty="0" smtClean="0">
                <a:solidFill>
                  <a:srgbClr val="000000"/>
                </a:solidFill>
              </a:rPr>
              <a:t>       </a:t>
            </a:r>
            <a:r>
              <a:rPr lang="en-US" sz="1600" kern="0" dirty="0">
                <a:solidFill>
                  <a:srgbClr val="000000"/>
                </a:solidFill>
              </a:rPr>
              <a:t>2 g </a:t>
            </a:r>
            <a:r>
              <a:rPr lang="en-US" sz="1600" kern="0" dirty="0" smtClean="0">
                <a:solidFill>
                  <a:srgbClr val="000000"/>
                </a:solidFill>
              </a:rPr>
              <a:t>	</a:t>
            </a:r>
            <a:r>
              <a:rPr lang="en-US" sz="1600" kern="0" dirty="0" err="1" smtClean="0">
                <a:solidFill>
                  <a:srgbClr val="000000"/>
                </a:solidFill>
              </a:rPr>
              <a:t>K_TD_NREG_RES_END</a:t>
            </a:r>
            <a:endParaRPr lang="en-US" sz="1600" kern="0" dirty="0" smtClean="0">
              <a:solidFill>
                <a:srgbClr val="000000"/>
              </a:solidFill>
            </a:endParaRPr>
          </a:p>
          <a:p>
            <a:pPr fontAlgn="auto">
              <a:lnSpc>
                <a:spcPct val="107000"/>
              </a:lnSpc>
              <a:spcBef>
                <a:spcPts val="500"/>
              </a:spcBef>
              <a:spcAft>
                <a:spcPts val="0"/>
              </a:spcAft>
            </a:pPr>
            <a:r>
              <a:rPr lang="nn-NO" sz="1600" kern="0" dirty="0">
                <a:solidFill>
                  <a:srgbClr val="000000"/>
                </a:solidFill>
              </a:rPr>
              <a:t>0x8008682c </a:t>
            </a:r>
            <a:r>
              <a:rPr lang="nn-NO" sz="1600" kern="0" dirty="0" smtClean="0">
                <a:solidFill>
                  <a:srgbClr val="000000"/>
                </a:solidFill>
              </a:rPr>
              <a:t>	0x8008682d       </a:t>
            </a:r>
            <a:r>
              <a:rPr lang="nn-NO" sz="1600" kern="0" dirty="0">
                <a:solidFill>
                  <a:srgbClr val="000000"/>
                </a:solidFill>
              </a:rPr>
              <a:t>2 g </a:t>
            </a:r>
            <a:r>
              <a:rPr lang="nn-NO" sz="1600" kern="0" dirty="0" smtClean="0">
                <a:solidFill>
                  <a:srgbClr val="000000"/>
                </a:solidFill>
              </a:rPr>
              <a:t>	K_TD_MNREGI</a:t>
            </a:r>
            <a:endParaRPr kumimoji="0" lang="en-US" sz="16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513601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Overview of Standard</a:t>
            </a:r>
            <a:endParaRPr lang="en-US" sz="2800" dirty="0">
              <a:solidFill>
                <a:srgbClr val="A80163"/>
              </a:solidFill>
            </a:endParaRPr>
          </a:p>
        </p:txBody>
      </p:sp>
      <p:graphicFrame>
        <p:nvGraphicFramePr>
          <p:cNvPr id="10" name="Table 9"/>
          <p:cNvGraphicFramePr>
            <a:graphicFrameLocks noGrp="1"/>
          </p:cNvGraphicFramePr>
          <p:nvPr>
            <p:custDataLst>
              <p:tags r:id="rId9"/>
            </p:custDataLst>
            <p:extLst>
              <p:ext uri="{D42A27DB-BD31-4B8C-83A1-F6EECF244321}">
                <p14:modId xmlns:p14="http://schemas.microsoft.com/office/powerpoint/2010/main" val="3947895275"/>
              </p:ext>
            </p:extLst>
          </p:nvPr>
        </p:nvGraphicFramePr>
        <p:xfrm>
          <a:off x="410843" y="1286115"/>
          <a:ext cx="10144170" cy="3081528"/>
        </p:xfrm>
        <a:graphic>
          <a:graphicData uri="http://schemas.openxmlformats.org/drawingml/2006/table">
            <a:tbl>
              <a:tblPr firstRow="1" bandRow="1">
                <a:tableStyleId>{5C22544A-7EE6-4342-B048-85BDC9FD1C3A}</a:tableStyleId>
              </a:tblPr>
              <a:tblGrid>
                <a:gridCol w="1362778">
                  <a:extLst>
                    <a:ext uri="{9D8B030D-6E8A-4147-A177-3AD203B41FA5}">
                      <a16:colId xmlns:a16="http://schemas.microsoft.com/office/drawing/2014/main" val="4156333852"/>
                    </a:ext>
                  </a:extLst>
                </a:gridCol>
                <a:gridCol w="7772400">
                  <a:extLst>
                    <a:ext uri="{9D8B030D-6E8A-4147-A177-3AD203B41FA5}">
                      <a16:colId xmlns:a16="http://schemas.microsoft.com/office/drawing/2014/main" val="632769012"/>
                    </a:ext>
                  </a:extLst>
                </a:gridCol>
                <a:gridCol w="1008992">
                  <a:extLst>
                    <a:ext uri="{9D8B030D-6E8A-4147-A177-3AD203B41FA5}">
                      <a16:colId xmlns:a16="http://schemas.microsoft.com/office/drawing/2014/main" val="3161096464"/>
                    </a:ext>
                  </a:extLst>
                </a:gridCol>
              </a:tblGrid>
              <a:tr h="370840">
                <a:tc>
                  <a:txBody>
                    <a:bodyPr/>
                    <a:lstStyle/>
                    <a:p>
                      <a:r>
                        <a:rPr lang="en-US" dirty="0" smtClean="0"/>
                        <a:t>Standard</a:t>
                      </a:r>
                      <a:endParaRPr lang="en-US" dirty="0"/>
                    </a:p>
                  </a:txBody>
                  <a:tcPr/>
                </a:tc>
                <a:tc>
                  <a:txBody>
                    <a:bodyPr/>
                    <a:lstStyle/>
                    <a:p>
                      <a:r>
                        <a:rPr lang="en-US" dirty="0" smtClean="0"/>
                        <a:t>Description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val="112841048"/>
                  </a:ext>
                </a:extLst>
              </a:tr>
              <a:tr h="370840">
                <a:tc>
                  <a:txBody>
                    <a:bodyPr/>
                    <a:lstStyle/>
                    <a:p>
                      <a:r>
                        <a:rPr lang="en-US" dirty="0" smtClean="0"/>
                        <a:t>C89</a:t>
                      </a:r>
                      <a:endParaRPr lang="en-US" dirty="0"/>
                    </a:p>
                  </a:txBody>
                  <a:tcPr/>
                </a:tc>
                <a:tc>
                  <a:txBody>
                    <a:bodyPr/>
                    <a:lstStyle/>
                    <a:p>
                      <a:r>
                        <a:rPr lang="en-US" dirty="0" smtClean="0"/>
                        <a:t>In 1983,</a:t>
                      </a:r>
                      <a:r>
                        <a:rPr lang="en-US" baseline="0" dirty="0" smtClean="0"/>
                        <a:t> </a:t>
                      </a:r>
                      <a:r>
                        <a:rPr lang="en-US" dirty="0" smtClean="0"/>
                        <a:t>(ANSI) formed the X3J11 committee that developed the first ANSI C known as C89</a:t>
                      </a:r>
                      <a:endParaRPr lang="en-US" dirty="0"/>
                    </a:p>
                  </a:txBody>
                  <a:tcPr/>
                </a:tc>
                <a:tc>
                  <a:txBody>
                    <a:bodyPr/>
                    <a:lstStyle/>
                    <a:p>
                      <a:endParaRPr lang="en-US"/>
                    </a:p>
                  </a:txBody>
                  <a:tcPr/>
                </a:tc>
                <a:extLst>
                  <a:ext uri="{0D108BD9-81ED-4DB2-BD59-A6C34878D82A}">
                    <a16:rowId xmlns:a16="http://schemas.microsoft.com/office/drawing/2014/main" val="1616313548"/>
                  </a:ext>
                </a:extLst>
              </a:tr>
              <a:tr h="370840">
                <a:tc>
                  <a:txBody>
                    <a:bodyPr/>
                    <a:lstStyle/>
                    <a:p>
                      <a:r>
                        <a:rPr lang="en-US" dirty="0" smtClean="0"/>
                        <a:t>C90</a:t>
                      </a:r>
                      <a:endParaRPr lang="en-US" dirty="0"/>
                    </a:p>
                  </a:txBody>
                  <a:tcPr/>
                </a:tc>
                <a:tc>
                  <a:txBody>
                    <a:bodyPr/>
                    <a:lstStyle/>
                    <a:p>
                      <a:r>
                        <a:rPr lang="en-US" dirty="0" smtClean="0"/>
                        <a:t>In 1990,</a:t>
                      </a:r>
                      <a:r>
                        <a:rPr lang="en-US" baseline="0" dirty="0" smtClean="0"/>
                        <a:t> </a:t>
                      </a:r>
                      <a:r>
                        <a:rPr lang="en-US" dirty="0" smtClean="0"/>
                        <a:t>(ISO) created ISO/IEC 9899:1990, or C90, that matched ANSI’s C89.</a:t>
                      </a:r>
                      <a:endParaRPr lang="en-US" dirty="0"/>
                    </a:p>
                  </a:txBody>
                  <a:tcPr/>
                </a:tc>
                <a:tc>
                  <a:txBody>
                    <a:bodyPr/>
                    <a:lstStyle/>
                    <a:p>
                      <a:endParaRPr lang="en-US"/>
                    </a:p>
                  </a:txBody>
                  <a:tcPr/>
                </a:tc>
                <a:extLst>
                  <a:ext uri="{0D108BD9-81ED-4DB2-BD59-A6C34878D82A}">
                    <a16:rowId xmlns:a16="http://schemas.microsoft.com/office/drawing/2014/main" val="3711918746"/>
                  </a:ext>
                </a:extLst>
              </a:tr>
              <a:tr h="370840">
                <a:tc>
                  <a:txBody>
                    <a:bodyPr/>
                    <a:lstStyle/>
                    <a:p>
                      <a:r>
                        <a:rPr lang="en-US" dirty="0" smtClean="0"/>
                        <a:t>C99, ANSI C</a:t>
                      </a:r>
                      <a:endParaRPr lang="en-US" dirty="0"/>
                    </a:p>
                  </a:txBody>
                  <a:tcPr/>
                </a:tc>
                <a:tc>
                  <a:txBody>
                    <a:bodyPr/>
                    <a:lstStyle/>
                    <a:p>
                      <a:r>
                        <a:rPr lang="en-US" dirty="0" smtClean="0"/>
                        <a:t>The ISO/IEC 9899:1999 standard, also known as C99, was released in 1999 and adopted in 2000</a:t>
                      </a:r>
                      <a:endParaRPr lang="en-US" dirty="0"/>
                    </a:p>
                  </a:txBody>
                  <a:tcPr/>
                </a:tc>
                <a:tc>
                  <a:txBody>
                    <a:bodyPr/>
                    <a:lstStyle/>
                    <a:p>
                      <a:endParaRPr lang="en-US"/>
                    </a:p>
                  </a:txBody>
                  <a:tcPr/>
                </a:tc>
                <a:extLst>
                  <a:ext uri="{0D108BD9-81ED-4DB2-BD59-A6C34878D82A}">
                    <a16:rowId xmlns:a16="http://schemas.microsoft.com/office/drawing/2014/main" val="1850758099"/>
                  </a:ext>
                </a:extLst>
              </a:tr>
              <a:tr h="370840">
                <a:tc>
                  <a:txBody>
                    <a:bodyPr/>
                    <a:lstStyle/>
                    <a:p>
                      <a:r>
                        <a:rPr lang="en-US" dirty="0" smtClean="0"/>
                        <a:t>MISRA-C</a:t>
                      </a:r>
                      <a:endParaRPr lang="en-US" dirty="0"/>
                    </a:p>
                  </a:txBody>
                  <a:tcPr/>
                </a:tc>
                <a:tc>
                  <a:txBody>
                    <a:bodyPr/>
                    <a:lstStyle/>
                    <a:p>
                      <a:r>
                        <a:rPr lang="en-US" dirty="0" smtClean="0"/>
                        <a:t>MISRA (Motor Industry Software Reliability Association). MISRA-C consists of a set of rules, most of which can be implemented using a static analysis tool.</a:t>
                      </a:r>
                      <a:endParaRPr lang="en-US" dirty="0"/>
                    </a:p>
                  </a:txBody>
                  <a:tcPr/>
                </a:tc>
                <a:tc>
                  <a:txBody>
                    <a:bodyPr/>
                    <a:lstStyle/>
                    <a:p>
                      <a:endParaRPr lang="en-US" dirty="0"/>
                    </a:p>
                  </a:txBody>
                  <a:tcPr/>
                </a:tc>
                <a:extLst>
                  <a:ext uri="{0D108BD9-81ED-4DB2-BD59-A6C34878D82A}">
                    <a16:rowId xmlns:a16="http://schemas.microsoft.com/office/drawing/2014/main" val="452384288"/>
                  </a:ext>
                </a:extLst>
              </a:tr>
              <a:tr h="370840">
                <a:tc>
                  <a:txBody>
                    <a:bodyPr/>
                    <a:lstStyle/>
                    <a:p>
                      <a:r>
                        <a:rPr lang="en-US" dirty="0" smtClean="0"/>
                        <a:t>C11, ANSI C</a:t>
                      </a:r>
                      <a:endParaRPr lang="en-US" dirty="0"/>
                    </a:p>
                  </a:txBody>
                  <a:tcPr/>
                </a:tc>
                <a:tc>
                  <a:txBody>
                    <a:bodyPr/>
                    <a:lstStyle/>
                    <a:p>
                      <a:r>
                        <a:rPr lang="en-US" dirty="0" smtClean="0"/>
                        <a:t>C11 is the latest ANSI C specification, ISO/IEC 9899:2011. C11 looked to address the issues of C99 and to more closely match the C++ standard, C++11. </a:t>
                      </a:r>
                      <a:endParaRPr lang="en-US" dirty="0"/>
                    </a:p>
                  </a:txBody>
                  <a:tcPr/>
                </a:tc>
                <a:tc>
                  <a:txBody>
                    <a:bodyPr/>
                    <a:lstStyle/>
                    <a:p>
                      <a:endParaRPr lang="en-US" dirty="0"/>
                    </a:p>
                  </a:txBody>
                  <a:tcPr/>
                </a:tc>
                <a:extLst>
                  <a:ext uri="{0D108BD9-81ED-4DB2-BD59-A6C34878D82A}">
                    <a16:rowId xmlns:a16="http://schemas.microsoft.com/office/drawing/2014/main" val="1768371060"/>
                  </a:ext>
                </a:extLst>
              </a:tr>
            </a:tbl>
          </a:graphicData>
        </a:graphic>
      </p:graphicFrame>
      <p:sp>
        <p:nvSpPr>
          <p:cNvPr id="11" name="TextBox 10"/>
          <p:cNvSpPr txBox="1"/>
          <p:nvPr>
            <p:custDataLst>
              <p:tags r:id="rId10"/>
            </p:custDataLst>
          </p:nvPr>
        </p:nvSpPr>
        <p:spPr>
          <a:xfrm>
            <a:off x="1868214" y="4926724"/>
            <a:ext cx="6022427" cy="591207"/>
          </a:xfrm>
          <a:prstGeom prst="rect">
            <a:avLst/>
          </a:prstGeom>
          <a:noFill/>
        </p:spPr>
        <p:txBody>
          <a:bodyPr wrap="square" lIns="0" tIns="0" rIns="0" bIns="0" rtlCol="0">
            <a:noAutofit/>
          </a:bodyPr>
          <a:lstStyle/>
          <a:p>
            <a:r>
              <a:rPr lang="en-US" dirty="0" smtClean="0"/>
              <a:t>ANSI: </a:t>
            </a:r>
            <a:r>
              <a:rPr lang="en-US" dirty="0"/>
              <a:t>The American National Standards Institute</a:t>
            </a:r>
          </a:p>
          <a:p>
            <a:r>
              <a:rPr lang="en-US" dirty="0"/>
              <a:t>ISO:  International Organization for Standardization</a:t>
            </a:r>
          </a:p>
        </p:txBody>
      </p:sp>
    </p:spTree>
    <p:custDataLst>
      <p:tags r:id="rId1"/>
    </p:custDataLst>
    <p:extLst>
      <p:ext uri="{BB962C8B-B14F-4D97-AF65-F5344CB8AC3E}">
        <p14:creationId xmlns:p14="http://schemas.microsoft.com/office/powerpoint/2010/main" val="731418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5.4.13 DGS #pragma </a:t>
            </a:r>
            <a:r>
              <a:rPr lang="en-US" sz="2800" dirty="0" smtClean="0">
                <a:solidFill>
                  <a:srgbClr val="A80163"/>
                </a:solidFill>
              </a:rPr>
              <a:t>concept [1/4]</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5884946"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#include --&gt; Tells the preprocessor to treat the contents of a specified file as if they appear in the source program at the point where the directive appears.</a:t>
            </a:r>
            <a:r>
              <a:rPr lang="en-US" dirty="0"/>
              <a:t/>
            </a:r>
            <a:br>
              <a:rPr lang="en-US" dirty="0"/>
            </a:br>
            <a:r>
              <a:rPr lang="en-US" dirty="0"/>
              <a:t/>
            </a:r>
            <a:br>
              <a:rPr lang="en-US" dirty="0"/>
            </a:br>
            <a:r>
              <a:rPr lang="en-US" dirty="0"/>
              <a:t>#define creates a macro, which is the association of an identifier or parameterized identifier with a token string.</a:t>
            </a:r>
            <a:r>
              <a:rPr lang="en-US" dirty="0"/>
              <a:t/>
            </a:r>
            <a:br>
              <a:rPr lang="en-US" dirty="0"/>
            </a:br>
            <a:r>
              <a:rPr lang="en-US" dirty="0"/>
              <a:t/>
            </a:r>
            <a:br>
              <a:rPr lang="en-US" dirty="0"/>
            </a:br>
            <a:r>
              <a:rPr lang="en-US" dirty="0"/>
              <a:t>Source: </a:t>
            </a:r>
            <a:r>
              <a:rPr lang="en-US" dirty="0" smtClean="0"/>
              <a:t>Microsoft</a:t>
            </a:r>
          </a:p>
          <a:p>
            <a:pPr>
              <a:buFont typeface="Wingdings" panose="05000000000000000000" pitchFamily="2" charset="2"/>
              <a:buChar char="à"/>
            </a:pPr>
            <a:r>
              <a:rPr lang="en-US" b="1" dirty="0" smtClean="0">
                <a:solidFill>
                  <a:srgbClr val="FF0000"/>
                </a:solidFill>
                <a:sym typeface="Wingdings" panose="05000000000000000000" pitchFamily="2" charset="2"/>
              </a:rPr>
              <a:t>#</a:t>
            </a:r>
            <a:r>
              <a:rPr lang="en-US" b="1" dirty="0">
                <a:solidFill>
                  <a:srgbClr val="FF0000"/>
                </a:solidFill>
                <a:sym typeface="Wingdings" panose="05000000000000000000" pitchFamily="2" charset="2"/>
              </a:rPr>
              <a:t>pragma </a:t>
            </a:r>
            <a:r>
              <a:rPr lang="en-US" dirty="0">
                <a:sym typeface="Wingdings" panose="05000000000000000000" pitchFamily="2" charset="2"/>
              </a:rPr>
              <a:t>(pragmatic - </a:t>
            </a:r>
            <a:r>
              <a:rPr lang="en-US" dirty="0" err="1">
                <a:sym typeface="Wingdings" panose="05000000000000000000" pitchFamily="2" charset="2"/>
              </a:rPr>
              <a:t>thuc</a:t>
            </a:r>
            <a:r>
              <a:rPr lang="en-US" dirty="0">
                <a:sym typeface="Wingdings" panose="05000000000000000000" pitchFamily="2" charset="2"/>
              </a:rPr>
              <a:t> dung) is preprocessor directive that specifies how a compiler (or other translator) should process its input. Pragma directives specify machine- or operating-specific compiler features</a:t>
            </a:r>
            <a:r>
              <a:rPr lang="en-US" dirty="0" smtClean="0">
                <a:sym typeface="Wingdings" panose="05000000000000000000" pitchFamily="2" charset="2"/>
              </a:rPr>
              <a:t>.</a:t>
            </a:r>
          </a:p>
          <a:p>
            <a:pPr marL="0" indent="0">
              <a:buNone/>
            </a:pPr>
            <a:r>
              <a:rPr lang="en-US" dirty="0"/>
              <a:t>Compiler: GCC, MSVC (Microsoft Visual C++)</a:t>
            </a:r>
            <a:r>
              <a:rPr lang="en-US" dirty="0"/>
              <a:t/>
            </a:r>
            <a:br>
              <a:rPr lang="en-US" dirty="0"/>
            </a:br>
            <a:endParaRPr lang="en-US" dirty="0"/>
          </a:p>
        </p:txBody>
      </p:sp>
      <p:pic>
        <p:nvPicPr>
          <p:cNvPr id="12" name="Picture 11"/>
          <p:cNvPicPr>
            <a:picLocks noChangeAspect="1"/>
          </p:cNvPicPr>
          <p:nvPr>
            <p:custDataLst>
              <p:tags r:id="rId10"/>
            </p:custDataLst>
          </p:nvPr>
        </p:nvPicPr>
        <p:blipFill>
          <a:blip r:embed="rId13">
            <a:extLst>
              <a:ext uri="{28A0092B-C50C-407E-A947-70E740481C1C}">
                <a14:useLocalDpi xmlns:a14="http://schemas.microsoft.com/office/drawing/2010/main" val="0"/>
              </a:ext>
            </a:extLst>
          </a:blip>
          <a:stretch>
            <a:fillRect/>
          </a:stretch>
        </p:blipFill>
        <p:spPr>
          <a:xfrm>
            <a:off x="6144026" y="521335"/>
            <a:ext cx="4254421" cy="4050665"/>
          </a:xfrm>
          <a:prstGeom prst="rect">
            <a:avLst/>
          </a:prstGeom>
        </p:spPr>
      </p:pic>
      <p:sp>
        <p:nvSpPr>
          <p:cNvPr id="13" name="Rectangle 12"/>
          <p:cNvSpPr/>
          <p:nvPr>
            <p:custDataLst>
              <p:tags r:id="rId11"/>
            </p:custDataLst>
          </p:nvPr>
        </p:nvSpPr>
        <p:spPr>
          <a:xfrm>
            <a:off x="6546457" y="4712221"/>
            <a:ext cx="5483225" cy="292388"/>
          </a:xfrm>
          <a:prstGeom prst="rect">
            <a:avLst/>
          </a:prstGeom>
        </p:spPr>
        <p:txBody>
          <a:bodyPr>
            <a:spAutoFit/>
          </a:bodyPr>
          <a:lstStyle/>
          <a:p>
            <a:r>
              <a:rPr lang="en-US" sz="1300" b="1" dirty="0">
                <a:latin typeface="Roboto Condensed"/>
              </a:rPr>
              <a:t>Program process flow (source: fresh2refresh.com)</a:t>
            </a:r>
            <a:endParaRPr lang="en-US" sz="1300" dirty="0"/>
          </a:p>
        </p:txBody>
      </p:sp>
    </p:spTree>
    <p:custDataLst>
      <p:tags r:id="rId1"/>
    </p:custDataLst>
    <p:extLst>
      <p:ext uri="{BB962C8B-B14F-4D97-AF65-F5344CB8AC3E}">
        <p14:creationId xmlns:p14="http://schemas.microsoft.com/office/powerpoint/2010/main" val="3399759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2018-08-05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5.4.13 DGS #pragma </a:t>
            </a:r>
            <a:r>
              <a:rPr lang="en-US" sz="2800" dirty="0">
                <a:solidFill>
                  <a:srgbClr val="A80163"/>
                </a:solidFill>
              </a:rPr>
              <a:t>concept </a:t>
            </a:r>
            <a:r>
              <a:rPr lang="en-US" sz="2800" dirty="0" smtClean="0">
                <a:solidFill>
                  <a:srgbClr val="A80163"/>
                </a:solidFill>
              </a:rPr>
              <a:t>[2/4</a:t>
            </a:r>
            <a:r>
              <a:rPr lang="en-US" sz="2800" dirty="0">
                <a:solidFill>
                  <a:srgbClr val="A80163"/>
                </a:solidFill>
              </a:rPr>
              <a:t>]</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The new DGS #pragma concept according to AUTOSAR </a:t>
            </a:r>
            <a:r>
              <a:rPr lang="en-US" b="1" dirty="0">
                <a:solidFill>
                  <a:srgbClr val="FF0000"/>
                </a:solidFill>
              </a:rPr>
              <a:t>is not introduced </a:t>
            </a:r>
            <a:r>
              <a:rPr lang="en-US" dirty="0"/>
              <a:t>in MEDC17 and MDG1C</a:t>
            </a:r>
            <a:r>
              <a:rPr lang="en-US" dirty="0" smtClean="0"/>
              <a:t>.</a:t>
            </a:r>
          </a:p>
          <a:p>
            <a:pPr marL="0" indent="0">
              <a:buNone/>
            </a:pPr>
            <a:r>
              <a:rPr lang="en-US" dirty="0" smtClean="0"/>
              <a:t> </a:t>
            </a:r>
            <a:endParaRPr lang="en-US" dirty="0" smtClean="0"/>
          </a:p>
          <a:p>
            <a:r>
              <a:rPr lang="en-US" dirty="0"/>
              <a:t>Therefore the </a:t>
            </a:r>
            <a:r>
              <a:rPr lang="en-US" b="1" dirty="0">
                <a:solidFill>
                  <a:srgbClr val="FF0000"/>
                </a:solidFill>
              </a:rPr>
              <a:t>old</a:t>
            </a:r>
            <a:r>
              <a:rPr lang="en-US" dirty="0"/>
              <a:t> </a:t>
            </a:r>
            <a:r>
              <a:rPr lang="en-US" dirty="0" smtClean="0"/>
              <a:t>GS &amp; DS </a:t>
            </a:r>
            <a:r>
              <a:rPr lang="en-US" dirty="0"/>
              <a:t>#pragma </a:t>
            </a:r>
            <a:r>
              <a:rPr lang="en-US" dirty="0" smtClean="0"/>
              <a:t>concept and </a:t>
            </a:r>
            <a:r>
              <a:rPr lang="en-US" dirty="0"/>
              <a:t>locating rules are used. These concepts will still work (For the DS pragma concept the compiler </a:t>
            </a:r>
            <a:r>
              <a:rPr lang="en-US" dirty="0" smtClean="0"/>
              <a:t>has to </a:t>
            </a:r>
            <a:r>
              <a:rPr lang="en-US" dirty="0"/>
              <a:t>support C99</a:t>
            </a:r>
            <a:r>
              <a:rPr lang="en-US" dirty="0" smtClean="0"/>
              <a:t>).</a:t>
            </a:r>
          </a:p>
          <a:p>
            <a:pPr marL="0" indent="0">
              <a:buNone/>
            </a:pPr>
            <a:endParaRPr lang="en-US" dirty="0" smtClean="0"/>
          </a:p>
          <a:p>
            <a:r>
              <a:rPr lang="en-US" dirty="0" smtClean="0"/>
              <a:t>From </a:t>
            </a:r>
            <a:r>
              <a:rPr lang="en-US" dirty="0"/>
              <a:t>compilers view it is possible </a:t>
            </a:r>
            <a:r>
              <a:rPr lang="en-US" b="1" dirty="0">
                <a:solidFill>
                  <a:srgbClr val="FF0000"/>
                </a:solidFill>
              </a:rPr>
              <a:t>to mix </a:t>
            </a:r>
            <a:r>
              <a:rPr lang="en-US" dirty="0"/>
              <a:t>the #pragma concepts in a PVER</a:t>
            </a:r>
            <a:r>
              <a:rPr lang="en-US" dirty="0" smtClean="0"/>
              <a:t>.</a:t>
            </a:r>
          </a:p>
          <a:p>
            <a:endParaRPr lang="en-US" dirty="0"/>
          </a:p>
          <a:p>
            <a:pPr marL="0" indent="0">
              <a:buNone/>
            </a:pPr>
            <a:r>
              <a:rPr lang="en-US" b="1" i="1" dirty="0" smtClean="0"/>
              <a:t>Note: </a:t>
            </a:r>
          </a:p>
          <a:p>
            <a:pPr marL="0" indent="0">
              <a:buNone/>
            </a:pPr>
            <a:r>
              <a:rPr lang="de-DE" i="1" dirty="0" smtClean="0"/>
              <a:t>MEDC17:  </a:t>
            </a:r>
            <a:r>
              <a:rPr lang="de-DE" i="1" dirty="0"/>
              <a:t>ECU Diesel / Gasoline, Generation </a:t>
            </a:r>
            <a:r>
              <a:rPr lang="de-DE" i="1" dirty="0" smtClean="0"/>
              <a:t>17</a:t>
            </a:r>
          </a:p>
          <a:p>
            <a:pPr marL="0" indent="0">
              <a:buNone/>
            </a:pPr>
            <a:r>
              <a:rPr lang="en-US" i="1" dirty="0" smtClean="0"/>
              <a:t>MDG1C:  </a:t>
            </a:r>
            <a:r>
              <a:rPr lang="en-US" i="1" dirty="0" err="1"/>
              <a:t>Motormanagement</a:t>
            </a:r>
            <a:r>
              <a:rPr lang="en-US" i="1" dirty="0"/>
              <a:t> Diesel Gasoline (No.) 1, Classic line</a:t>
            </a:r>
            <a:endParaRPr lang="en-US" i="1" dirty="0"/>
          </a:p>
        </p:txBody>
      </p:sp>
    </p:spTree>
    <p:custDataLst>
      <p:tags r:id="rId1"/>
    </p:custDataLst>
    <p:extLst>
      <p:ext uri="{BB962C8B-B14F-4D97-AF65-F5344CB8AC3E}">
        <p14:creationId xmlns:p14="http://schemas.microsoft.com/office/powerpoint/2010/main" val="19744818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16_9.mcr"/>
  <p:tag name="FIELD.DATE.CONTENT" val="2018-08-05"/>
  <p:tag name="FIELD.DATE.VALUE" val="2018-08-05"/>
  <p:tag name="FIELD.CONF.SUFFIX.CONTENT" val="\n | "/>
  <p:tag name="FIELD.CONF.COMBOINDEX" val="0"/>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VH/EJV31"/>
  <p:tag name="FIELD.DPT.VALUE" val="RBVH/EJV31 | "/>
  <p:tag name="FIELD.DPT.SUFFIX.CONTENT" val=" | "/>
  <p:tag name="MIWBCLNT.HOMEURL" val="C:\Program Files (x86)\eForms\FB\portal_index.htm"/>
  <p:tag name="FIELDS.INITIALIZED" val="1"/>
  <p:tag name="FIELD.DATE.COMBOINDEX" val="-2"/>
  <p:tag name="FIELD.REM_ABL.COMBOINDEX" val="-2"/>
  <p:tag name="FIELD.CHAPTER.CONTENT" val="Coding Guideline"/>
  <p:tag name="FIELD.CHAPTER.VALUE" val="Coding Guideline"/>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01.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0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19.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mcr"/>
  <p:tag name="FIELD.CHAPTER.CONTENT" val="Coding Guideline"/>
  <p:tag name="FIELD.CHAPTER.VALUE" val="Coding Guideline"/>
  <p:tag name="FIELD.DPT.CONTENT" val="RBVH/EJV31"/>
  <p:tag name="FIELD.DPT.VALUE" val="RBVH/EJV31 | "/>
  <p:tag name="FIELDS.INITIALIZED" val="1"/>
</p:tagLst>
</file>

<file path=ppt/tags/tag1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2;-2"/>
</p:tagLst>
</file>

<file path=ppt/tags/tag149.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 name="FONTCOLOR" val="Black"/>
  <p:tag name="FONTCOLOR2" val="LightGray"/>
  <p:tag name="FONTCOLOR3" val="LightGray"/>
</p:tagLst>
</file>

<file path=ppt/tags/tag1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 name="FONTCOLOR" val="Primary"/>
  <p:tag name="FONTCOLOR2" val="Primary"/>
</p:tagLst>
</file>

<file path=ppt/tags/tag15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2;-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mcr"/>
  <p:tag name="FIELD.CHAPTER.CONTENT" val="Coding Guideline"/>
  <p:tag name="FIELD.CHAPTER.VALUE" val="Coding Guideline"/>
  <p:tag name="FIELD.DPT.CONTENT" val="RBVH/EJV31"/>
  <p:tag name="FIELD.DPT.VALUE" val="RBVH/EJV31 | "/>
  <p:tag name="FIELDS.INITIALIZED" val="1"/>
</p:tagLst>
</file>

<file path=ppt/tags/tag1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2;-2"/>
</p:tagLst>
</file>

<file path=ppt/tags/tag159.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 name="FONTCOLOR" val="Black"/>
  <p:tag name="FONTCOLOR2" val="LightGray"/>
  <p:tag name="FONTCOLOR3" val="LightGray"/>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 name="FONTCOLOR" val="Primary"/>
  <p:tag name="FONTCOLOR2" val="Primary"/>
</p:tagLst>
</file>

<file path=ppt/tags/tag1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2;-2"/>
</p:tagLst>
</file>

<file path=ppt/tags/tag166.xml><?xml version="1.0" encoding="utf-8"?>
<p:tagLst xmlns:a="http://schemas.openxmlformats.org/drawingml/2006/main" xmlns:r="http://schemas.openxmlformats.org/officeDocument/2006/relationships" xmlns:p="http://schemas.openxmlformats.org/presentationml/2006/main">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mcr"/>
  <p:tag name="FIELD.CHAPTER.CONTENT" val="Coding Guideline"/>
  <p:tag name="FIELD.CHAPTER.VALUE" val="Coding Guideline"/>
  <p:tag name="FIELD.DPT.CONTENT" val="RBVH/EJV31"/>
  <p:tag name="FIELD.DPT.VALUE" val="RBVH/EJV31 | "/>
  <p:tag name="FIELDS.INITIALIZED" val="1"/>
</p:tagLst>
</file>

<file path=ppt/tags/tag16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2;-2"/>
</p:tagLst>
</file>

<file path=ppt/tags/tag16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6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 name="FONTCOLOR" val="Black"/>
  <p:tag name="FONTCOLOR2" val="LightGray"/>
  <p:tag name="FONTCOLOR3" val="LightGray"/>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7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 name="FONTCOLOR" val="Primary"/>
  <p:tag name="FONTCOLOR2" val="Primary"/>
</p:tagLst>
</file>

<file path=ppt/tags/tag17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2;-2"/>
</p:tagLst>
</file>

<file path=ppt/tags/tag175.xml><?xml version="1.0" encoding="utf-8"?>
<p:tagLst xmlns:a="http://schemas.openxmlformats.org/drawingml/2006/main" xmlns:r="http://schemas.openxmlformats.org/officeDocument/2006/relationships" xmlns:p="http://schemas.openxmlformats.org/presentationml/2006/main">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mcr"/>
  <p:tag name="FIELD.CHAPTER.CONTENT" val="Coding Guideline"/>
  <p:tag name="FIELD.CHAPTER.VALUE" val="Coding Guideline"/>
  <p:tag name="FIELD.DPT.CONTENT" val="RBVH/EJV31"/>
  <p:tag name="FIELD.DPT.VALUE" val="RBVH/EJV31 | "/>
  <p:tag name="FIELDS.INITIALIZED" val="1"/>
</p:tagLst>
</file>

<file path=ppt/tags/tag1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2;-2"/>
</p:tagLst>
</file>

<file path=ppt/tags/tag177.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7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 name="FONTCOLOR" val="Black"/>
  <p:tag name="FONTCOLOR2" val="LightGray"/>
  <p:tag name="FONTCOLOR3" val="LightGray"/>
</p:tagLst>
</file>

<file path=ppt/tags/tag17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 name="FONTCOLOR" val="Primary"/>
  <p:tag name="FONTCOLOR2" val="Primary"/>
</p:tagLst>
</file>

<file path=ppt/tags/tag18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2;-2"/>
</p:tagLst>
</file>

<file path=ppt/tags/tag184.xml><?xml version="1.0" encoding="utf-8"?>
<p:tagLst xmlns:a="http://schemas.openxmlformats.org/drawingml/2006/main" xmlns:r="http://schemas.openxmlformats.org/officeDocument/2006/relationships" xmlns:p="http://schemas.openxmlformats.org/presentationml/2006/main">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mcr"/>
  <p:tag name="FIELD.CHAPTER.CONTENT" val="Coding Guideline"/>
  <p:tag name="FIELD.CHAPTER.VALUE" val="Coding Guideline"/>
  <p:tag name="FIELD.DPT.CONTENT" val="RBVH/EJV31"/>
  <p:tag name="FIELD.DPT.VALUE" val="RBVH/EJV31 | "/>
  <p:tag name="FIELDS.INITIALIZED" val="1"/>
</p:tagLst>
</file>

<file path=ppt/tags/tag1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2;-2"/>
</p:tagLst>
</file>

<file path=ppt/tags/tag186.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8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 name="FONTCOLOR" val="Black"/>
  <p:tag name="FONTCOLOR2" val="LightGray"/>
  <p:tag name="FONTCOLOR3" val="LightGray"/>
</p:tagLst>
</file>

<file path=ppt/tags/tag18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Lst>
</file>

<file path=ppt/tags/tag19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 name="FONTCOLOR" val="Primary"/>
  <p:tag name="FONTCOLOR2" val="Primary"/>
</p:tagLst>
</file>

<file path=ppt/tags/tag1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19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1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19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98.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Black;-2"/>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1"/>
  <p:tag name="FONTSETGROUPCLASSNAME" val="FontSetGroup1"/>
  <p:tag name="SHAPECLASSNAME" val="BodyOnAgenda"/>
  <p:tag name="SHAPECLASSPROTECTIONTYPE" val="0"/>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2_SHAPECLASSPROTECTIONTYPE" val="0"/>
  <p:tag name="TITLE 1_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8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9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9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2116</Words>
  <Application>Microsoft Office PowerPoint</Application>
  <PresentationFormat>Custom</PresentationFormat>
  <Paragraphs>228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Bosch Office Sans</vt:lpstr>
      <vt:lpstr>Roboto Condensed</vt:lpstr>
      <vt:lpstr>Wingdings</vt:lpstr>
      <vt:lpstr>Wingdings 3</vt:lpstr>
      <vt:lpstr>Bosch</vt:lpstr>
      <vt:lpstr> Coding GUIDELINE</vt:lpstr>
      <vt:lpstr>Agenda</vt:lpstr>
      <vt:lpstr>5.4.11 Line breaks in C/ASM macros</vt:lpstr>
      <vt:lpstr>5.4.11 Line breaks in C/ASM macros</vt:lpstr>
      <vt:lpstr>5.4.11 Line breaks in C/ASM macros</vt:lpstr>
      <vt:lpstr>5.4.12 Linker labels</vt:lpstr>
      <vt:lpstr>Overview of Standard</vt:lpstr>
      <vt:lpstr>5.4.13 DGS #pragma concept [1/4]</vt:lpstr>
      <vt:lpstr>5.4.13 DGS #pragma concept [2/4]</vt:lpstr>
      <vt:lpstr>5.4.13 DGS #pragma concept [3/4]</vt:lpstr>
      <vt:lpstr>5.4.13 DGS #pragma concept</vt:lpstr>
      <vt:lpstr>5.4.14 (C−)Unions [1/2]</vt:lpstr>
      <vt:lpstr>5.4.14 (C−)Unions [2/2]</vt:lpstr>
      <vt:lpstr>5.4.15 Bit Fields</vt:lpstr>
      <vt:lpstr>5.4.15 Bit Fields</vt:lpstr>
      <vt:lpstr>5.4.15 Bit Field</vt:lpstr>
      <vt:lpstr>5.4.16 Enumerated Type</vt:lpstr>
      <vt:lpstr>5.4.16 Enumerated Type</vt:lpstr>
      <vt:lpstr>5.4.16 Enumerated Type</vt:lpstr>
      <vt:lpstr>5.4.16 Enumerated Type</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Thanh Tin (RBVH/EJV31)</dc:creator>
  <cp:lastModifiedBy>Mai Thanh Tin (RBVH/EJV31)</cp:lastModifiedBy>
  <cp:revision>27</cp:revision>
  <dcterms:created xsi:type="dcterms:W3CDTF">2018-08-05T08:45:20Z</dcterms:created>
  <dcterms:modified xsi:type="dcterms:W3CDTF">2018-08-08T13:57:29Z</dcterms:modified>
</cp:coreProperties>
</file>