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3.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4.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6.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99" r:id="rId3"/>
    <p:sldId id="314" r:id="rId4"/>
    <p:sldId id="309" r:id="rId5"/>
    <p:sldId id="310" r:id="rId6"/>
    <p:sldId id="311" r:id="rId7"/>
    <p:sldId id="312" r:id="rId8"/>
    <p:sldId id="313" r:id="rId9"/>
    <p:sldId id="307" r:id="rId10"/>
    <p:sldId id="304" r:id="rId11"/>
    <p:sldId id="305" r:id="rId12"/>
    <p:sldId id="306" r:id="rId13"/>
    <p:sldId id="308" r:id="rId14"/>
    <p:sldId id="300" r:id="rId15"/>
    <p:sldId id="303" r:id="rId16"/>
    <p:sldId id="301" r:id="rId17"/>
    <p:sldId id="302" r:id="rId18"/>
    <p:sldId id="298" r:id="rId19"/>
  </p:sldIdLst>
  <p:sldSz cx="10969625" cy="6170613"/>
  <p:notesSz cx="6858000" cy="9144000"/>
  <p:custDataLst>
    <p:tags r:id="rId21"/>
  </p:custDataLst>
  <p:defaultTextStyle>
    <a:defPPr>
      <a:defRPr lang="de-DE"/>
    </a:defPPr>
    <a:lvl1pPr algn="l" rtl="0" fontAlgn="base">
      <a:spcBef>
        <a:spcPct val="0"/>
      </a:spcBef>
      <a:spcAft>
        <a:spcPct val="0"/>
      </a:spcAft>
      <a:buFontTx/>
      <a:buNone/>
      <a:defRPr lang="en-US"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67139" autoAdjust="0"/>
  </p:normalViewPr>
  <p:slideViewPr>
    <p:cSldViewPr snapToGrid="0">
      <p:cViewPr varScale="1">
        <p:scale>
          <a:sx n="97" d="100"/>
          <a:sy n="97" d="100"/>
        </p:scale>
        <p:origin x="1308" y="90"/>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3BA9F-9E93-4208-994C-E8315868A6B0}" type="datetimeFigureOut">
              <a:rPr lang="en-US" smtClean="0"/>
              <a:t>8/15/2018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FF7D6-2D83-41F0-AF3B-CA3181A0E53A}" type="slidenum">
              <a:rPr lang="en-US" smtClean="0"/>
              <a:t>‹#›</a:t>
            </a:fld>
            <a:endParaRPr lang="en-US"/>
          </a:p>
        </p:txBody>
      </p:sp>
    </p:spTree>
    <p:extLst>
      <p:ext uri="{BB962C8B-B14F-4D97-AF65-F5344CB8AC3E}">
        <p14:creationId xmlns:p14="http://schemas.microsoft.com/office/powerpoint/2010/main" val="360715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8FF7D6-2D83-41F0-AF3B-CA3181A0E53A}" type="slidenum">
              <a:rPr lang="en-US" smtClean="0"/>
              <a:t>1</a:t>
            </a:fld>
            <a:endParaRPr lang="en-US"/>
          </a:p>
        </p:txBody>
      </p:sp>
    </p:spTree>
    <p:extLst>
      <p:ext uri="{BB962C8B-B14F-4D97-AF65-F5344CB8AC3E}">
        <p14:creationId xmlns:p14="http://schemas.microsoft.com/office/powerpoint/2010/main" val="224018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9</a:t>
            </a:fld>
            <a:endParaRPr lang="en-US"/>
          </a:p>
        </p:txBody>
      </p:sp>
    </p:spTree>
    <p:extLst>
      <p:ext uri="{BB962C8B-B14F-4D97-AF65-F5344CB8AC3E}">
        <p14:creationId xmlns:p14="http://schemas.microsoft.com/office/powerpoint/2010/main" val="212603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10</a:t>
            </a:fld>
            <a:endParaRPr lang="en-US"/>
          </a:p>
        </p:txBody>
      </p:sp>
    </p:spTree>
    <p:extLst>
      <p:ext uri="{BB962C8B-B14F-4D97-AF65-F5344CB8AC3E}">
        <p14:creationId xmlns:p14="http://schemas.microsoft.com/office/powerpoint/2010/main" val="119293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11</a:t>
            </a:fld>
            <a:endParaRPr lang="en-US"/>
          </a:p>
        </p:txBody>
      </p:sp>
    </p:spTree>
    <p:extLst>
      <p:ext uri="{BB962C8B-B14F-4D97-AF65-F5344CB8AC3E}">
        <p14:creationId xmlns:p14="http://schemas.microsoft.com/office/powerpoint/2010/main" val="109460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12</a:t>
            </a:fld>
            <a:endParaRPr lang="en-US"/>
          </a:p>
        </p:txBody>
      </p:sp>
    </p:spTree>
    <p:extLst>
      <p:ext uri="{BB962C8B-B14F-4D97-AF65-F5344CB8AC3E}">
        <p14:creationId xmlns:p14="http://schemas.microsoft.com/office/powerpoint/2010/main" val="4025739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16</a:t>
            </a:fld>
            <a:endParaRPr lang="en-US"/>
          </a:p>
        </p:txBody>
      </p:sp>
    </p:spTree>
    <p:extLst>
      <p:ext uri="{BB962C8B-B14F-4D97-AF65-F5344CB8AC3E}">
        <p14:creationId xmlns:p14="http://schemas.microsoft.com/office/powerpoint/2010/main" val="2513589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18</a:t>
            </a:fld>
            <a:endParaRPr lang="en-US"/>
          </a:p>
        </p:txBody>
      </p:sp>
    </p:spTree>
    <p:extLst>
      <p:ext uri="{BB962C8B-B14F-4D97-AF65-F5344CB8AC3E}">
        <p14:creationId xmlns:p14="http://schemas.microsoft.com/office/powerpoint/2010/main" val="196149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149545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45178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1"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0082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498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8147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28" y="1538289"/>
            <a:ext cx="9460587" cy="256698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749228" y="4129088"/>
            <a:ext cx="9460587" cy="13509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5584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6"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4"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62975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78" y="328613"/>
            <a:ext cx="9460587"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79" y="1512888"/>
            <a:ext cx="4641401"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55579" y="2254250"/>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53598" y="2254250"/>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84428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6863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5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8" y="411163"/>
            <a:ext cx="3538725" cy="1439862"/>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4662567" y="889001"/>
            <a:ext cx="5553597" cy="438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8" y="1851025"/>
            <a:ext cx="3538725"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06310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8" y="411163"/>
            <a:ext cx="3538725" cy="1439862"/>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4662567" y="889001"/>
            <a:ext cx="5553597" cy="4384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 Placeholder 3"/>
          <p:cNvSpPr>
            <a:spLocks noGrp="1"/>
          </p:cNvSpPr>
          <p:nvPr>
            <p:ph type="body" sz="half" idx="2"/>
          </p:nvPr>
        </p:nvSpPr>
        <p:spPr>
          <a:xfrm>
            <a:off x="755578" y="1851025"/>
            <a:ext cx="3538725"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998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7"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7" name="Picture 6"/>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58197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914400"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914400"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914400"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914400"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4.png"/><Relationship Id="rId5" Type="http://schemas.openxmlformats.org/officeDocument/2006/relationships/tags" Target="../tags/tag10.xml"/><Relationship Id="rId10" Type="http://schemas.openxmlformats.org/officeDocument/2006/relationships/image" Target="../media/image1.emf"/><Relationship Id="rId4" Type="http://schemas.openxmlformats.org/officeDocument/2006/relationships/tags" Target="../tags/tag9.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image" Target="../media/image5.png"/><Relationship Id="rId5" Type="http://schemas.openxmlformats.org/officeDocument/2006/relationships/tags" Target="../tags/tag85.xml"/><Relationship Id="rId10" Type="http://schemas.openxmlformats.org/officeDocument/2006/relationships/notesSlide" Target="../notesSlides/notesSlide3.xml"/><Relationship Id="rId4" Type="http://schemas.openxmlformats.org/officeDocument/2006/relationships/tags" Target="../tags/tag84.xml"/><Relationship Id="rId9"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6.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notesSlide" Target="../notesSlides/notesSlide4.xml"/><Relationship Id="rId5" Type="http://schemas.openxmlformats.org/officeDocument/2006/relationships/tags" Target="../tags/tag93.xml"/><Relationship Id="rId10" Type="http://schemas.openxmlformats.org/officeDocument/2006/relationships/slideLayout" Target="../slideLayouts/slideLayout12.xml"/><Relationship Id="rId4" Type="http://schemas.openxmlformats.org/officeDocument/2006/relationships/tags" Target="../tags/tag92.xml"/><Relationship Id="rId9" Type="http://schemas.openxmlformats.org/officeDocument/2006/relationships/tags" Target="../tags/tag97.xml"/></Relationships>
</file>

<file path=ppt/slides/_rels/slide12.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7.png"/><Relationship Id="rId5" Type="http://schemas.openxmlformats.org/officeDocument/2006/relationships/tags" Target="../tags/tag102.xml"/><Relationship Id="rId10" Type="http://schemas.openxmlformats.org/officeDocument/2006/relationships/notesSlide" Target="../notesSlides/notesSlide5.xml"/><Relationship Id="rId4" Type="http://schemas.openxmlformats.org/officeDocument/2006/relationships/tags" Target="../tags/tag101.xml"/><Relationship Id="rId9"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s/_rels/slide14.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hyperlink" Target="http://www.intranet.bosch.com/dgs/me_d-edc-17/platform/core/44_services/06_documentation/index.html" TargetMode="External"/><Relationship Id="rId5" Type="http://schemas.openxmlformats.org/officeDocument/2006/relationships/tags" Target="../tags/tag117.xml"/><Relationship Id="rId10" Type="http://schemas.openxmlformats.org/officeDocument/2006/relationships/slideLayout" Target="../slideLayouts/slideLayout12.xml"/><Relationship Id="rId4" Type="http://schemas.openxmlformats.org/officeDocument/2006/relationships/tags" Target="../tags/tag116.xml"/><Relationship Id="rId9" Type="http://schemas.openxmlformats.org/officeDocument/2006/relationships/tags" Target="../tags/tag121.xml"/></Relationships>
</file>

<file path=ppt/slides/_rels/slide15.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image" Target="../media/image8.png"/><Relationship Id="rId5" Type="http://schemas.openxmlformats.org/officeDocument/2006/relationships/tags" Target="../tags/tag126.xml"/><Relationship Id="rId10" Type="http://schemas.openxmlformats.org/officeDocument/2006/relationships/slideLayout" Target="../slideLayouts/slideLayout12.xml"/><Relationship Id="rId4" Type="http://schemas.openxmlformats.org/officeDocument/2006/relationships/tags" Target="../tags/tag125.xml"/><Relationship Id="rId9" Type="http://schemas.openxmlformats.org/officeDocument/2006/relationships/tags" Target="../tags/tag130.xml"/></Relationships>
</file>

<file path=ppt/slides/_rels/slide16.xml.rels><?xml version="1.0" encoding="UTF-8" standalone="yes"?>
<Relationships xmlns="http://schemas.openxmlformats.org/package/2006/relationships"><Relationship Id="rId8" Type="http://schemas.openxmlformats.org/officeDocument/2006/relationships/tags" Target="../tags/tag138.xml"/><Relationship Id="rId3" Type="http://schemas.openxmlformats.org/officeDocument/2006/relationships/tags" Target="../tags/tag133.xml"/><Relationship Id="rId7" Type="http://schemas.openxmlformats.org/officeDocument/2006/relationships/tags" Target="../tags/tag137.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notesSlide" Target="../notesSlides/notesSlide6.xml"/><Relationship Id="rId5" Type="http://schemas.openxmlformats.org/officeDocument/2006/relationships/tags" Target="../tags/tag135.xml"/><Relationship Id="rId10" Type="http://schemas.openxmlformats.org/officeDocument/2006/relationships/slideLayout" Target="../slideLayouts/slideLayout12.xml"/><Relationship Id="rId4" Type="http://schemas.openxmlformats.org/officeDocument/2006/relationships/tags" Target="../tags/tag134.xml"/><Relationship Id="rId9" Type="http://schemas.openxmlformats.org/officeDocument/2006/relationships/tags" Target="../tags/tag139.xml"/></Relationships>
</file>

<file path=ppt/slides/_rels/slide17.xml.rels><?xml version="1.0" encoding="UTF-8" standalone="yes"?>
<Relationships xmlns="http://schemas.openxmlformats.org/package/2006/relationships"><Relationship Id="rId8" Type="http://schemas.openxmlformats.org/officeDocument/2006/relationships/tags" Target="../tags/tag147.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10" Type="http://schemas.openxmlformats.org/officeDocument/2006/relationships/slideLayout" Target="../slideLayouts/slideLayout12.xml"/><Relationship Id="rId4" Type="http://schemas.openxmlformats.org/officeDocument/2006/relationships/tags" Target="../tags/tag143.xml"/><Relationship Id="rId9" Type="http://schemas.openxmlformats.org/officeDocument/2006/relationships/tags" Target="../tags/tag148.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151.xml"/><Relationship Id="rId7" Type="http://schemas.openxmlformats.org/officeDocument/2006/relationships/slideLayout" Target="../slideLayouts/slideLayout12.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s/_rels/slide4.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2.xml"/><Relationship Id="rId4" Type="http://schemas.openxmlformats.org/officeDocument/2006/relationships/tags" Target="../tags/tag30.xml"/><Relationship Id="rId9" Type="http://schemas.openxmlformats.org/officeDocument/2006/relationships/tags" Target="../tags/tag35.xml"/></Relationships>
</file>

<file path=ppt/slides/_rels/slide5.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slideLayout" Target="../slideLayouts/slideLayout2.xml"/><Relationship Id="rId4" Type="http://schemas.openxmlformats.org/officeDocument/2006/relationships/tags" Target="../tags/tag39.xml"/><Relationship Id="rId9" Type="http://schemas.openxmlformats.org/officeDocument/2006/relationships/tags" Target="../tags/tag44.xml"/></Relationships>
</file>

<file path=ppt/slides/_rels/slide6.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10" Type="http://schemas.openxmlformats.org/officeDocument/2006/relationships/slideLayout" Target="../slideLayouts/slideLayout2.xml"/><Relationship Id="rId4" Type="http://schemas.openxmlformats.org/officeDocument/2006/relationships/tags" Target="../tags/tag48.xml"/><Relationship Id="rId9" Type="http://schemas.openxmlformats.org/officeDocument/2006/relationships/tags" Target="../tags/tag53.xml"/></Relationships>
</file>

<file path=ppt/slides/_rels/slide7.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slideLayout" Target="../slideLayouts/slideLayout2.xml"/><Relationship Id="rId4" Type="http://schemas.openxmlformats.org/officeDocument/2006/relationships/tags" Target="../tags/tag57.xml"/><Relationship Id="rId9" Type="http://schemas.openxmlformats.org/officeDocument/2006/relationships/tags" Target="../tags/tag62.xml"/></Relationships>
</file>

<file path=ppt/slides/_rels/slide8.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slideLayout" Target="../slideLayouts/slideLayout4.xml"/><Relationship Id="rId5" Type="http://schemas.openxmlformats.org/officeDocument/2006/relationships/tags" Target="../tags/tag67.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s>
</file>

<file path=ppt/slides/_rels/slide9.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10" Type="http://schemas.openxmlformats.org/officeDocument/2006/relationships/notesSlide" Target="../notesSlides/notesSlide2.xml"/><Relationship Id="rId4" Type="http://schemas.openxmlformats.org/officeDocument/2006/relationships/tags" Target="../tags/tag76.xml"/><Relationship Id="rId9"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0" y="0"/>
            <a:ext cx="1270000" cy="127000"/>
          </a:xfrm>
          <a:noFill/>
          <a:effectLst/>
          <a:extLst>
            <a:ext uri="{909E8E84-426E-40DD-AFC4-6F175D3DCCD1}">
              <a14:hiddenFill xmlns:a14="http://schemas.microsoft.com/office/drawing/2010/main">
                <a:solidFill>
                  <a:scrgbClr r="0" g="0" b="0">
                    <a:alpha val="0"/>
                  </a:scrgbClr>
                </a:solidFill>
              </a14:hiddenFill>
            </a:ext>
            <a:ext uri="{53640926-AAD7-44D8-BBD7-CCE9431645EC}">
              <a14:shadowObscured xmlns:a14="http://schemas.microsoft.com/office/drawing/2010/main"/>
            </a:ext>
          </a:extLst>
        </p:spPr>
        <p:txBody>
          <a:bodyPr wrap="none" lIns="0" tIns="0" rIns="0" bIns="0" anchor="t">
            <a:noAutofit/>
          </a:bodyPr>
          <a:lstStyle/>
          <a:p>
            <a:endParaRPr lang="en-US">
              <a:solidFill>
                <a:srgbClr val="000000"/>
              </a:solidFill>
            </a:endParaRPr>
          </a:p>
        </p:txBody>
      </p:sp>
      <p:pic>
        <p:nvPicPr>
          <p:cNvPr id="12" name="Picture 11"/>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pPr>
              <a:lnSpc>
                <a:spcPct val="89000"/>
              </a:lnSpc>
            </a:pPr>
            <a:r>
              <a:rPr lang="en-US" dirty="0">
                <a:solidFill>
                  <a:schemeClr val="bg1"/>
                </a:solidFill>
              </a:rPr>
              <a:t>DGS General Coding Guideline</a:t>
            </a:r>
          </a:p>
        </p:txBody>
      </p:sp>
    </p:spTree>
    <p:custDataLst>
      <p:tags r:id="rId1"/>
    </p:custDataLst>
    <p:extLst>
      <p:ext uri="{BB962C8B-B14F-4D97-AF65-F5344CB8AC3E}">
        <p14:creationId xmlns:p14="http://schemas.microsoft.com/office/powerpoint/2010/main" val="2941081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pic>
        <p:nvPicPr>
          <p:cNvPr id="13" name="Picture 12"/>
          <p:cNvPicPr>
            <a:picLocks noChangeAspect="1"/>
          </p:cNvPicPr>
          <p:nvPr>
            <p:custDataLst>
              <p:tags r:id="rId7"/>
            </p:custDataLst>
          </p:nvPr>
        </p:nvPicPr>
        <p:blipFill>
          <a:blip r:embed="rId11"/>
          <a:stretch>
            <a:fillRect/>
          </a:stretch>
        </p:blipFill>
        <p:spPr>
          <a:xfrm>
            <a:off x="259080" y="786462"/>
            <a:ext cx="10243821" cy="4606282"/>
          </a:xfrm>
          <a:prstGeom prst="rect">
            <a:avLst/>
          </a:prstGeom>
        </p:spPr>
      </p:pic>
      <p:sp>
        <p:nvSpPr>
          <p:cNvPr id="9" name="Title 8"/>
          <p:cNvSpPr>
            <a:spLocks noGrp="1"/>
          </p:cNvSpPr>
          <p:nvPr>
            <p:ph type="title"/>
            <p:custDataLst>
              <p:tags r:id="rId8"/>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2800" b="1" dirty="0">
                <a:solidFill>
                  <a:schemeClr val="accent3"/>
                </a:solidFill>
              </a:rPr>
              <a:t>Average Calculation</a:t>
            </a:r>
          </a:p>
        </p:txBody>
      </p:sp>
    </p:spTree>
    <p:custDataLst>
      <p:tags r:id="rId1"/>
    </p:custDataLst>
    <p:extLst>
      <p:ext uri="{BB962C8B-B14F-4D97-AF65-F5344CB8AC3E}">
        <p14:creationId xmlns:p14="http://schemas.microsoft.com/office/powerpoint/2010/main" val="2468591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54613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solidFill>
                  <a:schemeClr val="accent3"/>
                </a:solidFill>
              </a:rPr>
              <a:t>Set/Reset</a:t>
            </a:r>
            <a:r>
              <a:rPr lang="en-US" sz="2800" b="1" dirty="0" smtClean="0">
                <a:solidFill>
                  <a:schemeClr val="accent3"/>
                </a:solidFill>
              </a:rPr>
              <a:t/>
            </a:r>
            <a:br>
              <a:rPr lang="en-US" sz="2800" b="1" dirty="0" smtClean="0">
                <a:solidFill>
                  <a:schemeClr val="accent3"/>
                </a:solidFill>
              </a:rPr>
            </a:br>
            <a:r>
              <a:rPr lang="en-US" sz="2800" dirty="0">
                <a:solidFill>
                  <a:srgbClr val="08427E"/>
                </a:solidFill>
              </a:rPr>
              <a:t/>
            </a:r>
            <a:br>
              <a:rPr lang="en-US" sz="2800" dirty="0">
                <a:solidFill>
                  <a:srgbClr val="08427E"/>
                </a:solidFill>
              </a:rPr>
            </a:br>
            <a:r>
              <a:rPr lang="en-US" sz="2800" dirty="0" smtClean="0"/>
              <a:t/>
            </a:r>
            <a:br>
              <a:rPr lang="en-US" sz="2800" dirty="0" smtClean="0"/>
            </a:br>
            <a:r>
              <a:rPr lang="en-US" sz="2800" dirty="0" smtClean="0"/>
              <a:t/>
            </a:r>
            <a:br>
              <a:rPr lang="en-US" sz="2800" dirty="0" smtClean="0"/>
            </a:br>
            <a:endParaRPr lang="en-US" sz="2800" dirty="0"/>
          </a:p>
        </p:txBody>
      </p:sp>
      <p:sp>
        <p:nvSpPr>
          <p:cNvPr id="3" name="Text Placeholder 2"/>
          <p:cNvSpPr>
            <a:spLocks noGrp="1"/>
          </p:cNvSpPr>
          <p:nvPr>
            <p:ph type="body" idx="1"/>
            <p:custDataLst>
              <p:tags r:id="rId8"/>
            </p:custDataLst>
          </p:nvPr>
        </p:nvSpPr>
        <p:spPr>
          <a:xfrm>
            <a:off x="259080" y="805218"/>
            <a:ext cx="10452100" cy="465832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1400" dirty="0"/>
              <a:t>Instruction The described design pattern should be applied instead of setting/resetting of flags if the functional conditions are like</a:t>
            </a:r>
          </a:p>
          <a:p>
            <a:r>
              <a:rPr lang="en-US" sz="1400" dirty="0"/>
              <a:t>described.</a:t>
            </a:r>
          </a:p>
          <a:p>
            <a:r>
              <a:rPr lang="en-US" sz="1400" dirty="0"/>
              <a:t>Often only the information is needed that an event happened. This can be expressed by setting/resetting of flags with the disadvantage </a:t>
            </a:r>
            <a:r>
              <a:rPr lang="en-US" sz="1400" dirty="0" smtClean="0"/>
              <a:t>that the </a:t>
            </a:r>
            <a:r>
              <a:rPr lang="en-US" sz="1400" dirty="0"/>
              <a:t>flag is written two times. It is also possible to consider "counter difference". This means the events are counted and the final count </a:t>
            </a:r>
            <a:r>
              <a:rPr lang="en-US" sz="1400" dirty="0" smtClean="0"/>
              <a:t>is stored </a:t>
            </a:r>
            <a:r>
              <a:rPr lang="en-US" sz="1400" dirty="0"/>
              <a:t>on a local variable. In the next cycle the current count is compared to the old </a:t>
            </a:r>
            <a:r>
              <a:rPr lang="en-US" sz="1400" dirty="0" smtClean="0"/>
              <a:t>count</a:t>
            </a:r>
            <a:endParaRPr lang="en-US" sz="1400" b="1" dirty="0" smtClean="0"/>
          </a:p>
        </p:txBody>
      </p:sp>
      <p:pic>
        <p:nvPicPr>
          <p:cNvPr id="9" name="Picture 8"/>
          <p:cNvPicPr>
            <a:picLocks noChangeAspect="1"/>
          </p:cNvPicPr>
          <p:nvPr>
            <p:custDataLst>
              <p:tags r:id="rId9"/>
            </p:custDataLst>
          </p:nvPr>
        </p:nvPicPr>
        <p:blipFill>
          <a:blip r:embed="rId12"/>
          <a:stretch>
            <a:fillRect/>
          </a:stretch>
        </p:blipFill>
        <p:spPr>
          <a:xfrm>
            <a:off x="2501810" y="2384906"/>
            <a:ext cx="5966640" cy="3078634"/>
          </a:xfrm>
          <a:prstGeom prst="rect">
            <a:avLst/>
          </a:prstGeom>
        </p:spPr>
      </p:pic>
    </p:spTree>
    <p:custDataLst>
      <p:tags r:id="rId1"/>
    </p:custDataLst>
    <p:extLst>
      <p:ext uri="{BB962C8B-B14F-4D97-AF65-F5344CB8AC3E}">
        <p14:creationId xmlns:p14="http://schemas.microsoft.com/office/powerpoint/2010/main" val="2892940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355069"/>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solidFill>
                  <a:schemeClr val="accent3"/>
                </a:solidFill>
              </a:rPr>
              <a:t>Set/Reset</a:t>
            </a:r>
            <a:r>
              <a:rPr lang="en-US" sz="2800" dirty="0" smtClean="0"/>
              <a:t/>
            </a:r>
            <a:br>
              <a:rPr lang="en-US" sz="2800" dirty="0" smtClean="0"/>
            </a:br>
            <a:r>
              <a:rPr lang="en-US" sz="2800" dirty="0">
                <a:solidFill>
                  <a:srgbClr val="08427E"/>
                </a:solidFill>
              </a:rPr>
              <a:t/>
            </a:r>
            <a:br>
              <a:rPr lang="en-US" sz="2800" dirty="0">
                <a:solidFill>
                  <a:srgbClr val="08427E"/>
                </a:solidFill>
              </a:rPr>
            </a:br>
            <a:r>
              <a:rPr lang="en-US" sz="2800" dirty="0" smtClean="0"/>
              <a:t/>
            </a:r>
            <a:br>
              <a:rPr lang="en-US" sz="2800" dirty="0" smtClean="0"/>
            </a:br>
            <a:r>
              <a:rPr lang="en-US" sz="2800" dirty="0" smtClean="0"/>
              <a:t/>
            </a:r>
            <a:br>
              <a:rPr lang="en-US" sz="2800" dirty="0" smtClean="0"/>
            </a:br>
            <a:endParaRPr lang="en-US" sz="2800" dirty="0"/>
          </a:p>
        </p:txBody>
      </p:sp>
      <p:pic>
        <p:nvPicPr>
          <p:cNvPr id="9" name="Picture 8"/>
          <p:cNvPicPr>
            <a:picLocks noChangeAspect="1"/>
          </p:cNvPicPr>
          <p:nvPr>
            <p:custDataLst>
              <p:tags r:id="rId8"/>
            </p:custDataLst>
          </p:nvPr>
        </p:nvPicPr>
        <p:blipFill>
          <a:blip r:embed="rId11"/>
          <a:stretch>
            <a:fillRect/>
          </a:stretch>
        </p:blipFill>
        <p:spPr>
          <a:xfrm>
            <a:off x="2340249" y="80295"/>
            <a:ext cx="8086642" cy="5893785"/>
          </a:xfrm>
          <a:prstGeom prst="rect">
            <a:avLst/>
          </a:prstGeom>
        </p:spPr>
      </p:pic>
    </p:spTree>
    <p:custDataLst>
      <p:tags r:id="rId1"/>
    </p:custDataLst>
    <p:extLst>
      <p:ext uri="{BB962C8B-B14F-4D97-AF65-F5344CB8AC3E}">
        <p14:creationId xmlns:p14="http://schemas.microsoft.com/office/powerpoint/2010/main" val="2936984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3" name="Text Placeholder 2"/>
          <p:cNvSpPr>
            <a:spLocks noGrp="1"/>
          </p:cNvSpPr>
          <p:nvPr>
            <p:ph type="body" idx="1"/>
            <p:custDataLst>
              <p:tags r:id="rId7"/>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ctr">
              <a:buNone/>
            </a:pPr>
            <a:r>
              <a:rPr lang="en-US" sz="3200" b="1" dirty="0">
                <a:solidFill>
                  <a:schemeClr val="accent3"/>
                </a:solidFill>
              </a:rPr>
              <a:t>5.9 Coding Guideline for arithmetic services</a:t>
            </a:r>
            <a:endParaRPr lang="en-US" sz="3200" dirty="0">
              <a:solidFill>
                <a:schemeClr val="accent3"/>
              </a:solidFill>
            </a:endParaRPr>
          </a:p>
          <a:p>
            <a:pPr marL="0" indent="0">
              <a:buNone/>
            </a:pPr>
            <a:endParaRPr lang="en-US" dirty="0"/>
          </a:p>
        </p:txBody>
      </p:sp>
    </p:spTree>
    <p:custDataLst>
      <p:tags r:id="rId1"/>
    </p:custDataLst>
    <p:extLst>
      <p:ext uri="{BB962C8B-B14F-4D97-AF65-F5344CB8AC3E}">
        <p14:creationId xmlns:p14="http://schemas.microsoft.com/office/powerpoint/2010/main" val="1475182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800" b="1" dirty="0">
                <a:solidFill>
                  <a:schemeClr val="accent3"/>
                </a:solidFill>
              </a:rPr>
              <a:t>5.9 Coding Guideline for arithmetic services</a:t>
            </a:r>
            <a:endParaRPr lang="en-US" sz="2800" dirty="0">
              <a:solidFill>
                <a:schemeClr val="accent3"/>
              </a:solidFill>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chemeClr val="accent1"/>
                </a:solidFill>
              </a:rPr>
              <a:t>Use of the service library</a:t>
            </a:r>
          </a:p>
        </p:txBody>
      </p:sp>
      <p:sp>
        <p:nvSpPr>
          <p:cNvPr id="3" name="Text Placeholder 2"/>
          <p:cNvSpPr>
            <a:spLocks noGrp="1"/>
          </p:cNvSpPr>
          <p:nvPr>
            <p:ph type="body"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Instruction: Every </a:t>
            </a:r>
            <a:r>
              <a:rPr lang="en-US" dirty="0"/>
              <a:t>use of a service of the services library shall be conform to the description and examples of the programmer's </a:t>
            </a:r>
            <a:r>
              <a:rPr lang="en-US" dirty="0" smtClean="0"/>
              <a:t>guide documentation</a:t>
            </a:r>
            <a:r>
              <a:rPr lang="en-US" dirty="0"/>
              <a:t>.</a:t>
            </a:r>
          </a:p>
          <a:p>
            <a:r>
              <a:rPr lang="en-US" dirty="0"/>
              <a:t>More information can be found on the Intranet page of the service library: </a:t>
            </a:r>
            <a:r>
              <a:rPr lang="en-US" i="1" dirty="0" err="1"/>
              <a:t>Srv</a:t>
            </a:r>
            <a:r>
              <a:rPr lang="en-US" i="1" dirty="0"/>
              <a:t> home page</a:t>
            </a:r>
            <a:r>
              <a:rPr lang="en-US" dirty="0" smtClean="0"/>
              <a:t>. </a:t>
            </a:r>
          </a:p>
          <a:p>
            <a:pPr marL="0" indent="0">
              <a:buNone/>
            </a:pPr>
            <a:r>
              <a:rPr lang="en-US" dirty="0" smtClean="0">
                <a:hlinkClick r:id="rId11"/>
              </a:rPr>
              <a:t>http</a:t>
            </a:r>
            <a:r>
              <a:rPr lang="en-US" dirty="0">
                <a:hlinkClick r:id="rId11"/>
              </a:rPr>
              <a:t>://</a:t>
            </a:r>
            <a:r>
              <a:rPr lang="en-US" dirty="0" smtClean="0">
                <a:hlinkClick r:id="rId11"/>
              </a:rPr>
              <a:t>www.intranet.bosch.com/dgs/me_d-edc-17/platform/core/44_services/06_documentation/index.html</a:t>
            </a:r>
            <a:endParaRPr lang="en-US" dirty="0" smtClean="0"/>
          </a:p>
          <a:p>
            <a:pPr marL="0" indent="0">
              <a:buNone/>
            </a:pPr>
            <a:endParaRPr lang="en-US" dirty="0"/>
          </a:p>
          <a:p>
            <a:r>
              <a:rPr lang="en-US" dirty="0"/>
              <a:t>The programmers guides which belong to the services can be found below the deliveries pages. Every delivery has its own </a:t>
            </a:r>
            <a:r>
              <a:rPr lang="en-US" dirty="0" smtClean="0"/>
              <a:t>programmers guide </a:t>
            </a:r>
            <a:r>
              <a:rPr lang="en-US" dirty="0"/>
              <a:t>for all the packages </a:t>
            </a:r>
            <a:r>
              <a:rPr lang="en-US" dirty="0" err="1"/>
              <a:t>SrvB</a:t>
            </a:r>
            <a:r>
              <a:rPr lang="en-US" dirty="0"/>
              <a:t>, </a:t>
            </a:r>
            <a:r>
              <a:rPr lang="en-US" dirty="0" err="1"/>
              <a:t>SrvX</a:t>
            </a:r>
            <a:r>
              <a:rPr lang="en-US" dirty="0"/>
              <a:t> and </a:t>
            </a:r>
            <a:r>
              <a:rPr lang="en-US" dirty="0" err="1"/>
              <a:t>SrvF</a:t>
            </a:r>
            <a:r>
              <a:rPr lang="en-US" dirty="0"/>
              <a:t> (Basic services, extended services, and float services.</a:t>
            </a:r>
          </a:p>
        </p:txBody>
      </p:sp>
    </p:spTree>
    <p:custDataLst>
      <p:tags r:id="rId1"/>
    </p:custDataLst>
    <p:extLst>
      <p:ext uri="{BB962C8B-B14F-4D97-AF65-F5344CB8AC3E}">
        <p14:creationId xmlns:p14="http://schemas.microsoft.com/office/powerpoint/2010/main" val="1598050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US" sz="2800" dirty="0">
              <a:solidFill>
                <a:srgbClr val="3F136C"/>
              </a:solidFill>
            </a:endParaRPr>
          </a:p>
        </p:txBody>
      </p:sp>
      <p:pic>
        <p:nvPicPr>
          <p:cNvPr id="10" name="Picture 9"/>
          <p:cNvPicPr>
            <a:picLocks noChangeAspect="1"/>
          </p:cNvPicPr>
          <p:nvPr>
            <p:custDataLst>
              <p:tags r:id="rId9"/>
            </p:custDataLst>
          </p:nvPr>
        </p:nvPicPr>
        <p:blipFill>
          <a:blip r:embed="rId11"/>
          <a:stretch>
            <a:fillRect/>
          </a:stretch>
        </p:blipFill>
        <p:spPr>
          <a:xfrm>
            <a:off x="34260" y="0"/>
            <a:ext cx="10881644" cy="6137927"/>
          </a:xfrm>
          <a:prstGeom prst="rect">
            <a:avLst/>
          </a:prstGeom>
        </p:spPr>
      </p:pic>
    </p:spTree>
    <p:custDataLst>
      <p:tags r:id="rId1"/>
    </p:custDataLst>
    <p:extLst>
      <p:ext uri="{BB962C8B-B14F-4D97-AF65-F5344CB8AC3E}">
        <p14:creationId xmlns:p14="http://schemas.microsoft.com/office/powerpoint/2010/main" val="3726288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800" b="1" dirty="0">
                <a:solidFill>
                  <a:schemeClr val="accent3"/>
                </a:solidFill>
              </a:rPr>
              <a:t>5.9 Coding Guideline for arithmetic services</a:t>
            </a:r>
            <a:endParaRPr lang="en-US" sz="2800" dirty="0">
              <a:solidFill>
                <a:schemeClr val="accent3"/>
              </a:solidFill>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chemeClr val="accent1"/>
                </a:solidFill>
              </a:rPr>
              <a:t>Central services with/without side−effect</a:t>
            </a:r>
          </a:p>
        </p:txBody>
      </p:sp>
      <p:sp>
        <p:nvSpPr>
          <p:cNvPr id="3" name="Text Placeholder 2"/>
          <p:cNvSpPr>
            <a:spLocks noGrp="1"/>
          </p:cNvSpPr>
          <p:nvPr>
            <p:ph type="body"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Instruction: </a:t>
            </a:r>
            <a:r>
              <a:rPr lang="en-US" dirty="0"/>
              <a:t>A service with side−effects shall not be used as right hand operand of a logical &amp;&amp; or || operator.</a:t>
            </a:r>
          </a:p>
          <a:p>
            <a:r>
              <a:rPr lang="en-US" dirty="0"/>
              <a:t>There are some situations in C−code where certain parts of expressions may not be evaluated. If these sub−expressions contain side </a:t>
            </a:r>
            <a:r>
              <a:rPr lang="en-US" dirty="0" smtClean="0"/>
              <a:t>effects then </a:t>
            </a:r>
            <a:r>
              <a:rPr lang="en-US" dirty="0"/>
              <a:t>those side effects may or may not occur, depending on the values of other sub expressions. The operators which can lead to </a:t>
            </a:r>
            <a:r>
              <a:rPr lang="en-US" dirty="0" smtClean="0"/>
              <a:t>this problem </a:t>
            </a:r>
            <a:r>
              <a:rPr lang="en-US" dirty="0"/>
              <a:t>are &amp;&amp;, || and ? .</a:t>
            </a:r>
          </a:p>
          <a:p>
            <a:r>
              <a:rPr lang="en-US" dirty="0"/>
              <a:t>The operations that cause side−effects are accessing a volatile object, modifying an object, modifying a file, or calling a function that does </a:t>
            </a:r>
            <a:r>
              <a:rPr lang="en-US" dirty="0" smtClean="0"/>
              <a:t>any of </a:t>
            </a:r>
            <a:r>
              <a:rPr lang="en-US" dirty="0"/>
              <a:t>those operations, which cause changes in the state of the execution environment of the calling function </a:t>
            </a:r>
          </a:p>
        </p:txBody>
      </p:sp>
    </p:spTree>
    <p:custDataLst>
      <p:tags r:id="rId1"/>
    </p:custDataLst>
    <p:extLst>
      <p:ext uri="{BB962C8B-B14F-4D97-AF65-F5344CB8AC3E}">
        <p14:creationId xmlns:p14="http://schemas.microsoft.com/office/powerpoint/2010/main" val="1996026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800" b="1" dirty="0">
                <a:solidFill>
                  <a:schemeClr val="accent3"/>
                </a:solidFill>
              </a:rPr>
              <a:t>5.9 Coding Guideline for arithmetic services</a:t>
            </a:r>
            <a:endParaRPr lang="en-US" sz="2800" dirty="0">
              <a:solidFill>
                <a:schemeClr val="accent3"/>
              </a:solidFill>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chemeClr val="accent1"/>
                </a:solidFill>
              </a:rPr>
              <a:t>Central services with/without side−effect</a:t>
            </a:r>
          </a:p>
        </p:txBody>
      </p:sp>
      <p:sp>
        <p:nvSpPr>
          <p:cNvPr id="3" name="Text Placeholder 2"/>
          <p:cNvSpPr>
            <a:spLocks noGrp="1"/>
          </p:cNvSpPr>
          <p:nvPr>
            <p:ph type="body"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In other words: C−functions which may have side effects are services which write on global variables or which write on parameters passed by address or access a volatile object.</a:t>
            </a:r>
          </a:p>
          <a:p>
            <a:endParaRPr lang="en-US" dirty="0" smtClean="0"/>
          </a:p>
          <a:p>
            <a:r>
              <a:rPr lang="en-US" dirty="0" smtClean="0"/>
              <a:t>For </a:t>
            </a:r>
            <a:r>
              <a:rPr lang="en-US" dirty="0"/>
              <a:t>example:</a:t>
            </a:r>
          </a:p>
          <a:p>
            <a:pPr marL="0" indent="0">
              <a:buNone/>
            </a:pPr>
            <a:r>
              <a:rPr lang="en-US" dirty="0"/>
              <a:t>if ( </a:t>
            </a:r>
            <a:r>
              <a:rPr lang="en-US" dirty="0" err="1"/>
              <a:t>My_flgHigh</a:t>
            </a:r>
            <a:r>
              <a:rPr lang="en-US" dirty="0"/>
              <a:t> &amp;&amp; ( y == f( x ) ) ) /* Only acceptable if f( x ) is known to have no side effects */</a:t>
            </a:r>
          </a:p>
          <a:p>
            <a:pPr marL="0" indent="0">
              <a:buNone/>
            </a:pPr>
            <a:endParaRPr lang="en-US" dirty="0" smtClean="0"/>
          </a:p>
          <a:p>
            <a:r>
              <a:rPr lang="en-US" dirty="0"/>
              <a:t>The list of side−effect free services which are currently maintained in the </a:t>
            </a:r>
            <a:r>
              <a:rPr lang="en-US" dirty="0" err="1"/>
              <a:t>Cchecker</a:t>
            </a:r>
            <a:r>
              <a:rPr lang="en-US" dirty="0"/>
              <a:t> test environment can be are listed in (C:) System </a:t>
            </a:r>
            <a:r>
              <a:rPr lang="en-US" dirty="0" smtClean="0"/>
              <a:t>Volume &gt; </a:t>
            </a:r>
            <a:r>
              <a:rPr lang="en-US" dirty="0" err="1"/>
              <a:t>toolbase</a:t>
            </a:r>
            <a:r>
              <a:rPr lang="en-US" dirty="0"/>
              <a:t>&gt; </a:t>
            </a:r>
            <a:r>
              <a:rPr lang="en-US" dirty="0" err="1"/>
              <a:t>ccheckerconfig</a:t>
            </a:r>
            <a:r>
              <a:rPr lang="en-US" dirty="0"/>
              <a:t> &gt; &lt;</a:t>
            </a:r>
            <a:r>
              <a:rPr lang="en-US" dirty="0" err="1"/>
              <a:t>Cchecker</a:t>
            </a:r>
            <a:r>
              <a:rPr lang="en-US" dirty="0"/>
              <a:t> Version&gt; &gt; _qac_med17.h.</a:t>
            </a:r>
          </a:p>
        </p:txBody>
      </p:sp>
    </p:spTree>
    <p:custDataLst>
      <p:tags r:id="rId1"/>
    </p:custDataLst>
    <p:extLst>
      <p:ext uri="{BB962C8B-B14F-4D97-AF65-F5344CB8AC3E}">
        <p14:creationId xmlns:p14="http://schemas.microsoft.com/office/powerpoint/2010/main" val="2177748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gn="ctr">
              <a:lnSpc>
                <a:spcPct val="90000"/>
              </a:lnSpc>
              <a:spcBef>
                <a:spcPts val="0"/>
              </a:spcBef>
              <a:buNone/>
            </a:pPr>
            <a:r>
              <a:rPr lang="en-US" sz="4000" i="1" dirty="0" smtClean="0">
                <a:solidFill>
                  <a:srgbClr val="3F136C"/>
                </a:solidFill>
              </a:rPr>
              <a:t>Thank you for listening!</a:t>
            </a:r>
          </a:p>
        </p:txBody>
      </p:sp>
    </p:spTree>
    <p:custDataLst>
      <p:tags r:id="rId1"/>
    </p:custDataLst>
    <p:extLst>
      <p:ext uri="{BB962C8B-B14F-4D97-AF65-F5344CB8AC3E}">
        <p14:creationId xmlns:p14="http://schemas.microsoft.com/office/powerpoint/2010/main" val="2804802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u="sng" dirty="0" smtClean="0">
                <a:solidFill>
                  <a:schemeClr val="accent3"/>
                </a:solidFill>
              </a:rPr>
              <a:t>Agenda</a:t>
            </a:r>
            <a:r>
              <a:rPr lang="en-US" sz="2800" dirty="0" smtClean="0"/>
              <a:t/>
            </a:r>
            <a:br>
              <a:rPr lang="en-US" sz="2800" dirty="0" smtClean="0"/>
            </a:br>
            <a:r>
              <a:rPr lang="en-US" sz="2800" dirty="0">
                <a:solidFill>
                  <a:srgbClr val="08427E"/>
                </a:solidFill>
              </a:rPr>
              <a:t/>
            </a:r>
            <a:br>
              <a:rPr lang="en-US" sz="2800" dirty="0">
                <a:solidFill>
                  <a:srgbClr val="08427E"/>
                </a:solidFill>
              </a:rPr>
            </a:br>
            <a:r>
              <a:rPr lang="en-US" sz="2800" dirty="0" smtClean="0"/>
              <a:t/>
            </a:r>
            <a:br>
              <a:rPr lang="en-US" sz="2800" dirty="0" smtClean="0"/>
            </a:br>
            <a:r>
              <a:rPr lang="en-US" sz="2800" dirty="0" smtClean="0"/>
              <a:t/>
            </a:r>
            <a:br>
              <a:rPr lang="en-US" sz="2800" dirty="0" smtClean="0"/>
            </a:br>
            <a:endParaRPr lang="en-US" sz="2800" dirty="0"/>
          </a:p>
        </p:txBody>
      </p:sp>
      <p:sp>
        <p:nvSpPr>
          <p:cNvPr id="3" name="Text Placehold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800" dirty="0" smtClean="0"/>
              <a:t>5.6 </a:t>
            </a:r>
            <a:r>
              <a:rPr lang="en-US" sz="2800" kern="0" dirty="0"/>
              <a:t>C−Functions and SW−Services</a:t>
            </a:r>
          </a:p>
          <a:p>
            <a:pPr marL="0" indent="0">
              <a:buNone/>
            </a:pPr>
            <a:r>
              <a:rPr lang="en-US" sz="2800" dirty="0" smtClean="0"/>
              <a:t>5.7 </a:t>
            </a:r>
            <a:r>
              <a:rPr lang="en-US" sz="2800" dirty="0"/>
              <a:t>Design patterns to avoid multiple </a:t>
            </a:r>
            <a:r>
              <a:rPr lang="en-US" sz="2800" dirty="0" smtClean="0"/>
              <a:t>write</a:t>
            </a:r>
          </a:p>
          <a:p>
            <a:pPr marL="0" indent="0">
              <a:buNone/>
            </a:pPr>
            <a:r>
              <a:rPr lang="en-US" sz="2800" dirty="0" smtClean="0"/>
              <a:t>5.9 </a:t>
            </a:r>
            <a:r>
              <a:rPr lang="en-US" sz="2800" dirty="0"/>
              <a:t>Coding Guideline for arithmetic services</a:t>
            </a:r>
          </a:p>
        </p:txBody>
      </p:sp>
    </p:spTree>
    <p:custDataLst>
      <p:tags r:id="rId1"/>
    </p:custDataLst>
    <p:extLst>
      <p:ext uri="{BB962C8B-B14F-4D97-AF65-F5344CB8AC3E}">
        <p14:creationId xmlns:p14="http://schemas.microsoft.com/office/powerpoint/2010/main" val="4030163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3" name="Text Placeholder 2"/>
          <p:cNvSpPr>
            <a:spLocks noGrp="1"/>
          </p:cNvSpPr>
          <p:nvPr>
            <p:ph type="body" idx="1"/>
            <p:custDataLst>
              <p:tags r:id="rId7"/>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ctr">
              <a:buNone/>
            </a:pPr>
            <a:r>
              <a:rPr lang="en-US" sz="3200" b="1" dirty="0">
                <a:solidFill>
                  <a:schemeClr val="accent3"/>
                </a:solidFill>
              </a:rPr>
              <a:t>5.6 </a:t>
            </a:r>
            <a:r>
              <a:rPr lang="en-US" sz="3200" b="1" kern="0" dirty="0">
                <a:solidFill>
                  <a:schemeClr val="accent3"/>
                </a:solidFill>
              </a:rPr>
              <a:t>C−Functions and SW−Services</a:t>
            </a:r>
          </a:p>
          <a:p>
            <a:pPr marL="0" indent="0">
              <a:buNone/>
            </a:pPr>
            <a:endParaRPr lang="en-US" dirty="0"/>
          </a:p>
        </p:txBody>
      </p:sp>
    </p:spTree>
    <p:custDataLst>
      <p:tags r:id="rId1"/>
    </p:custDataLst>
    <p:extLst>
      <p:ext uri="{BB962C8B-B14F-4D97-AF65-F5344CB8AC3E}">
        <p14:creationId xmlns:p14="http://schemas.microsoft.com/office/powerpoint/2010/main" val="469005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800" b="1" dirty="0">
                <a:solidFill>
                  <a:schemeClr val="accent3"/>
                </a:solidFill>
              </a:rPr>
              <a:t>5.6 </a:t>
            </a:r>
            <a:r>
              <a:rPr lang="en-US" sz="2800" b="1" kern="0" dirty="0">
                <a:solidFill>
                  <a:schemeClr val="accent3"/>
                </a:solidFill>
              </a:rPr>
              <a:t>C−Functions and SW−Services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A80163"/>
                </a:solidFill>
              </a:rPr>
              <a:t>Deﬁnition and declarations of C−functions</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C−functions shall be deﬁned in the *.c−ﬁle of a component, if not deﬁned as inline functions</a:t>
            </a:r>
            <a:r>
              <a:rPr lang="en-US" dirty="0" smtClean="0"/>
              <a:t>.</a:t>
            </a:r>
          </a:p>
          <a:p>
            <a:r>
              <a:rPr lang="en-US" dirty="0"/>
              <a:t>For each C−function which is provided to external a prototype shall be provided in a *.h ﬁle.</a:t>
            </a:r>
          </a:p>
          <a:p>
            <a:r>
              <a:rPr lang="en-US" dirty="0"/>
              <a:t>Inline functions which are used public (in the interface) shall be deﬁned in </a:t>
            </a:r>
            <a:r>
              <a:rPr lang="en-US" dirty="0" smtClean="0"/>
              <a:t>header ﬁles </a:t>
            </a:r>
          </a:p>
          <a:p>
            <a:r>
              <a:rPr lang="en-US" dirty="0" smtClean="0"/>
              <a:t>C</a:t>
            </a:r>
            <a:r>
              <a:rPr lang="en-US" dirty="0"/>
              <a:t>−functions shall be described in </a:t>
            </a:r>
            <a:r>
              <a:rPr lang="en-US" dirty="0" smtClean="0"/>
              <a:t>PaVaSt</a:t>
            </a:r>
            <a:endParaRPr lang="en-US" dirty="0"/>
          </a:p>
        </p:txBody>
      </p:sp>
    </p:spTree>
    <p:custDataLst>
      <p:tags r:id="rId1"/>
    </p:custDataLst>
    <p:extLst>
      <p:ext uri="{BB962C8B-B14F-4D97-AF65-F5344CB8AC3E}">
        <p14:creationId xmlns:p14="http://schemas.microsoft.com/office/powerpoint/2010/main" val="1902414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800" b="1" dirty="0">
                <a:solidFill>
                  <a:schemeClr val="accent3"/>
                </a:solidFill>
              </a:rPr>
              <a:t>5.6 </a:t>
            </a:r>
            <a:r>
              <a:rPr lang="en-US" sz="2800" b="1" kern="0" dirty="0">
                <a:solidFill>
                  <a:schemeClr val="accent3"/>
                </a:solidFill>
              </a:rPr>
              <a:t>C−Functions and SW−Services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A80163"/>
                </a:solidFill>
              </a:rPr>
              <a:t>Deﬁnition and declarations of C−</a:t>
            </a:r>
            <a:r>
              <a:rPr lang="en-US" sz="2400" dirty="0" smtClean="0">
                <a:solidFill>
                  <a:srgbClr val="A80163"/>
                </a:solidFill>
              </a:rPr>
              <a:t>functions (cont.)</a:t>
            </a:r>
            <a:endParaRPr lang="en-US" sz="24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Currently </a:t>
            </a:r>
            <a:r>
              <a:rPr lang="en-US" dirty="0"/>
              <a:t>the MEDC17 and MDG1 tool chain does not create prototypes from the PaVaSt information into the generated component headers. This means that the header ﬁle has to be provided additionally to the generated component header. The name and the way how the header is deﬁned depends on the header ﬁle concept which is applied</a:t>
            </a:r>
            <a:r>
              <a:rPr lang="en-US" dirty="0" smtClean="0"/>
              <a:t>.</a:t>
            </a:r>
            <a:endParaRPr lang="en-US" dirty="0"/>
          </a:p>
          <a:p>
            <a:r>
              <a:rPr lang="en-US" dirty="0"/>
              <a:t>The prototype shall be given according to the MISRA </a:t>
            </a:r>
            <a:r>
              <a:rPr lang="en-US" dirty="0" smtClean="0"/>
              <a:t>Standard.</a:t>
            </a:r>
          </a:p>
          <a:p>
            <a:r>
              <a:rPr lang="en-US" dirty="0"/>
              <a:t>Prototypes are not required for locally deﬁned and used C−functions(sub−routines) and inline functions. On the other hand side all </a:t>
            </a:r>
            <a:r>
              <a:rPr lang="en-US" dirty="0" smtClean="0"/>
              <a:t>information </a:t>
            </a:r>
            <a:r>
              <a:rPr lang="en-US" dirty="0"/>
              <a:t>about C−functions (SW_SERVICES) shall be given in PaVaSt for proper processing of the message concept and </a:t>
            </a:r>
            <a:r>
              <a:rPr lang="en-US" dirty="0" smtClean="0"/>
              <a:t>MCOP.</a:t>
            </a:r>
          </a:p>
          <a:p>
            <a:r>
              <a:rPr lang="en-US" dirty="0"/>
              <a:t>Describe the usage of the function / service just above the function deﬁnition in *.c ﬁle. Also mention if there is any special note regarding the usage of the function / </a:t>
            </a:r>
            <a:r>
              <a:rPr lang="en-US" dirty="0" smtClean="0"/>
              <a:t>service.</a:t>
            </a:r>
            <a:endParaRPr lang="en-US" dirty="0"/>
          </a:p>
          <a:p>
            <a:endParaRPr lang="en-US" dirty="0"/>
          </a:p>
        </p:txBody>
      </p:sp>
    </p:spTree>
    <p:custDataLst>
      <p:tags r:id="rId1"/>
    </p:custDataLst>
    <p:extLst>
      <p:ext uri="{BB962C8B-B14F-4D97-AF65-F5344CB8AC3E}">
        <p14:creationId xmlns:p14="http://schemas.microsoft.com/office/powerpoint/2010/main" val="3188798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800" b="1" dirty="0">
                <a:solidFill>
                  <a:schemeClr val="accent3"/>
                </a:solidFill>
              </a:rPr>
              <a:t>5.6 </a:t>
            </a:r>
            <a:r>
              <a:rPr lang="en-US" sz="2800" b="1" kern="0" dirty="0">
                <a:solidFill>
                  <a:schemeClr val="accent3"/>
                </a:solidFill>
              </a:rPr>
              <a:t>C−Functions and SW−Services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A80163"/>
                </a:solidFill>
              </a:rPr>
              <a:t>Services and APIs are re−entrant </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Re−entrant deﬁnition (single core): A function is re−entrant if it can be interrupted somewhere in its execution and then safely called again before its previous invocation completes executing, produce correct results for both invocations. </a:t>
            </a:r>
            <a:endParaRPr lang="en-US" dirty="0" smtClean="0"/>
          </a:p>
          <a:p>
            <a:r>
              <a:rPr lang="en-US" dirty="0"/>
              <a:t>Re−entrant deﬁnition (multi core): A function is re−entrant if it can be called on one core while it is already executing on any other core and still produce correct results for all </a:t>
            </a:r>
            <a:r>
              <a:rPr lang="en-US" dirty="0" smtClean="0"/>
              <a:t>calls</a:t>
            </a:r>
          </a:p>
          <a:p>
            <a:endParaRPr lang="en-US" dirty="0" smtClean="0"/>
          </a:p>
          <a:p>
            <a:pPr marL="233680" lvl="1" indent="0">
              <a:buNone/>
            </a:pPr>
            <a:r>
              <a:rPr lang="en-US" sz="1800" i="1" dirty="0"/>
              <a:t>“All services and APIs shall be multicore re−entrant.”</a:t>
            </a:r>
          </a:p>
          <a:p>
            <a:pPr marL="233680" lvl="1" indent="0">
              <a:buNone/>
            </a:pPr>
            <a:endParaRPr lang="en-US" dirty="0" smtClean="0"/>
          </a:p>
        </p:txBody>
      </p:sp>
    </p:spTree>
    <p:custDataLst>
      <p:tags r:id="rId1"/>
    </p:custDataLst>
    <p:extLst>
      <p:ext uri="{BB962C8B-B14F-4D97-AF65-F5344CB8AC3E}">
        <p14:creationId xmlns:p14="http://schemas.microsoft.com/office/powerpoint/2010/main" val="4268001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800" b="1" dirty="0">
                <a:solidFill>
                  <a:schemeClr val="accent3"/>
                </a:solidFill>
              </a:rPr>
              <a:t>5.6 </a:t>
            </a:r>
            <a:r>
              <a:rPr lang="en-US" sz="2800" b="1" kern="0" dirty="0">
                <a:solidFill>
                  <a:schemeClr val="accent3"/>
                </a:solidFill>
              </a:rPr>
              <a:t>C−Functions and SW−Services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A80163"/>
                </a:solidFill>
              </a:rPr>
              <a:t>Services and APIs are re−entrant </a:t>
            </a:r>
            <a:r>
              <a:rPr lang="en-US" sz="2400" dirty="0" smtClean="0">
                <a:solidFill>
                  <a:srgbClr val="A80163"/>
                </a:solidFill>
              </a:rPr>
              <a:t>(cont.)</a:t>
            </a:r>
            <a:endParaRPr lang="en-US" sz="24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Consequence:</a:t>
            </a:r>
          </a:p>
          <a:p>
            <a:pPr lvl="1"/>
            <a:r>
              <a:rPr lang="en-US" dirty="0"/>
              <a:t>Must not use any static / global variable without resource protection (lock) if data consistency is required. Accesses from services (APIs), processes and especially interrupt routines have to be considered.</a:t>
            </a:r>
          </a:p>
          <a:p>
            <a:pPr lvl="1"/>
            <a:r>
              <a:rPr lang="en-US" dirty="0"/>
              <a:t>No assumptions about priorities and scheduling possible (e.g. for interrupt code</a:t>
            </a:r>
            <a:r>
              <a:rPr lang="en-US" dirty="0" smtClean="0"/>
              <a:t>)</a:t>
            </a:r>
          </a:p>
          <a:p>
            <a:pPr lvl="1"/>
            <a:r>
              <a:rPr lang="en-US" dirty="0"/>
              <a:t>Must not modify its own </a:t>
            </a:r>
            <a:r>
              <a:rPr lang="en-US" dirty="0" smtClean="0"/>
              <a:t>code</a:t>
            </a:r>
          </a:p>
          <a:p>
            <a:pPr lvl="1"/>
            <a:r>
              <a:rPr lang="en-US" dirty="0"/>
              <a:t>Must not call other non re−entrant functions</a:t>
            </a:r>
          </a:p>
          <a:p>
            <a:pPr lvl="1"/>
            <a:endParaRPr lang="en-US" dirty="0"/>
          </a:p>
        </p:txBody>
      </p:sp>
    </p:spTree>
    <p:custDataLst>
      <p:tags r:id="rId1"/>
    </p:custDataLst>
    <p:extLst>
      <p:ext uri="{BB962C8B-B14F-4D97-AF65-F5344CB8AC3E}">
        <p14:creationId xmlns:p14="http://schemas.microsoft.com/office/powerpoint/2010/main" val="89046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800" b="1" dirty="0">
                <a:solidFill>
                  <a:schemeClr val="accent3"/>
                </a:solidFill>
              </a:rPr>
              <a:t>5.6 </a:t>
            </a:r>
            <a:r>
              <a:rPr lang="en-US" sz="2800" b="1" kern="0" dirty="0">
                <a:solidFill>
                  <a:schemeClr val="accent3"/>
                </a:solidFill>
              </a:rPr>
              <a:t>C−Functions and SW−Services</a:t>
            </a:r>
          </a:p>
        </p:txBody>
      </p:sp>
      <p:sp>
        <p:nvSpPr>
          <p:cNvPr id="9" name="Rectangle 8"/>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A80163"/>
                </a:solidFill>
              </a:rPr>
              <a:t>Services and APIs are re−entrant (cont.)</a:t>
            </a:r>
          </a:p>
        </p:txBody>
      </p:sp>
      <p:sp>
        <p:nvSpPr>
          <p:cNvPr id="3" name="Content Placeholder 2"/>
          <p:cNvSpPr>
            <a:spLocks noGrp="1"/>
          </p:cNvSpPr>
          <p:nvPr>
            <p:ph sz="half" idx="1"/>
            <p:custDataLst>
              <p:tags r:id="rId9"/>
            </p:custDataLst>
          </p:nvPr>
        </p:nvSpPr>
        <p:spPr>
          <a:xfrm>
            <a:off x="259080" y="1295400"/>
            <a:ext cx="485902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Non re-entrant code:</a:t>
            </a:r>
          </a:p>
          <a:p>
            <a:pPr marL="0" indent="0">
              <a:buNone/>
            </a:pPr>
            <a:r>
              <a:rPr lang="en-US" dirty="0" smtClean="0"/>
              <a:t>sint32 a = 1;</a:t>
            </a:r>
          </a:p>
          <a:p>
            <a:pPr marL="0" indent="0">
              <a:buNone/>
            </a:pPr>
            <a:r>
              <a:rPr lang="en-US" dirty="0" smtClean="0"/>
              <a:t>sint32 foo(void) </a:t>
            </a:r>
          </a:p>
          <a:p>
            <a:pPr marL="0" indent="0">
              <a:buNone/>
            </a:pPr>
            <a:r>
              <a:rPr lang="en-US" dirty="0" smtClean="0"/>
              <a:t>{    </a:t>
            </a:r>
          </a:p>
          <a:p>
            <a:pPr marL="0" indent="0">
              <a:buNone/>
            </a:pPr>
            <a:r>
              <a:rPr lang="en-US" dirty="0"/>
              <a:t>	</a:t>
            </a:r>
            <a:r>
              <a:rPr lang="en-US" dirty="0" smtClean="0"/>
              <a:t>a += 2;</a:t>
            </a:r>
          </a:p>
          <a:p>
            <a:pPr marL="0" indent="0">
              <a:buNone/>
            </a:pPr>
            <a:r>
              <a:rPr lang="en-US" dirty="0"/>
              <a:t>	</a:t>
            </a:r>
            <a:r>
              <a:rPr lang="en-US" dirty="0" smtClean="0"/>
              <a:t>return a; </a:t>
            </a:r>
          </a:p>
          <a:p>
            <a:pPr marL="0" indent="0">
              <a:buNone/>
            </a:pPr>
            <a:r>
              <a:rPr lang="en-US" dirty="0" smtClean="0"/>
              <a:t>}</a:t>
            </a:r>
          </a:p>
          <a:p>
            <a:pPr marL="0" indent="0">
              <a:buNone/>
            </a:pPr>
            <a:r>
              <a:rPr lang="en-US" dirty="0" smtClean="0"/>
              <a:t>sint32 bar(void) </a:t>
            </a:r>
          </a:p>
          <a:p>
            <a:pPr marL="0" indent="0">
              <a:buNone/>
            </a:pPr>
            <a:r>
              <a:rPr lang="en-US" dirty="0" smtClean="0"/>
              <a:t>{    </a:t>
            </a:r>
          </a:p>
          <a:p>
            <a:pPr marL="0" indent="0">
              <a:buNone/>
            </a:pPr>
            <a:r>
              <a:rPr lang="en-US" dirty="0"/>
              <a:t>	</a:t>
            </a:r>
            <a:r>
              <a:rPr lang="en-US" dirty="0" smtClean="0"/>
              <a:t>return (foo() * 10); </a:t>
            </a:r>
          </a:p>
          <a:p>
            <a:pPr marL="0" indent="0">
              <a:buNone/>
            </a:pPr>
            <a:r>
              <a:rPr lang="en-US" dirty="0" smtClean="0"/>
              <a:t>}</a:t>
            </a:r>
          </a:p>
          <a:p>
            <a:endParaRPr lang="en-US" dirty="0"/>
          </a:p>
        </p:txBody>
      </p:sp>
      <p:sp>
        <p:nvSpPr>
          <p:cNvPr id="4" name="Content Placeholder 3"/>
          <p:cNvSpPr>
            <a:spLocks noGrp="1"/>
          </p:cNvSpPr>
          <p:nvPr>
            <p:ph sz="half" idx="2"/>
            <p:custDataLst>
              <p:tags r:id="rId10"/>
            </p:custDataLst>
          </p:nvPr>
        </p:nvSpPr>
        <p:spPr>
          <a:xfrm>
            <a:off x="5852160" y="1295400"/>
            <a:ext cx="485902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Same functionality re-entrant</a:t>
            </a:r>
            <a:r>
              <a:rPr lang="en-US" dirty="0" smtClean="0"/>
              <a:t>:</a:t>
            </a:r>
          </a:p>
          <a:p>
            <a:pPr marL="0" indent="0">
              <a:buNone/>
            </a:pPr>
            <a:r>
              <a:rPr lang="en-US" dirty="0"/>
              <a:t>sint32 a = 1;</a:t>
            </a:r>
          </a:p>
          <a:p>
            <a:pPr marL="0" indent="0">
              <a:buNone/>
            </a:pPr>
            <a:r>
              <a:rPr lang="en-US" dirty="0" smtClean="0"/>
              <a:t>sint32 </a:t>
            </a:r>
            <a:r>
              <a:rPr lang="en-US" dirty="0"/>
              <a:t>foo(sint32 a) </a:t>
            </a:r>
            <a:endParaRPr lang="en-US" dirty="0" smtClean="0"/>
          </a:p>
          <a:p>
            <a:pPr marL="0" indent="0">
              <a:buNone/>
            </a:pPr>
            <a:r>
              <a:rPr lang="en-US" dirty="0" smtClean="0"/>
              <a:t>{    </a:t>
            </a:r>
          </a:p>
          <a:p>
            <a:pPr marL="0" indent="0">
              <a:buNone/>
            </a:pPr>
            <a:r>
              <a:rPr lang="en-US" dirty="0" smtClean="0"/>
              <a:t>	return </a:t>
            </a:r>
            <a:r>
              <a:rPr lang="en-US" dirty="0"/>
              <a:t>(a + 2); </a:t>
            </a:r>
            <a:endParaRPr lang="en-US" dirty="0" smtClean="0"/>
          </a:p>
          <a:p>
            <a:pPr marL="0" indent="0">
              <a:buNone/>
            </a:pPr>
            <a:r>
              <a:rPr lang="en-US" dirty="0" smtClean="0"/>
              <a:t>}</a:t>
            </a:r>
            <a:endParaRPr lang="en-US" dirty="0"/>
          </a:p>
          <a:p>
            <a:pPr marL="0" indent="0">
              <a:buNone/>
            </a:pPr>
            <a:r>
              <a:rPr lang="en-US" dirty="0" smtClean="0"/>
              <a:t>sint32 bar(sint32 a)</a:t>
            </a:r>
          </a:p>
          <a:p>
            <a:pPr marL="0" indent="0">
              <a:buNone/>
            </a:pPr>
            <a:r>
              <a:rPr lang="en-US" dirty="0" smtClean="0"/>
              <a:t>{</a:t>
            </a:r>
          </a:p>
          <a:p>
            <a:pPr marL="0" indent="0">
              <a:buNone/>
            </a:pPr>
            <a:r>
              <a:rPr lang="en-US" dirty="0"/>
              <a:t>	 return (foo(a) * 10); </a:t>
            </a:r>
            <a:endParaRPr lang="en-US" dirty="0" smtClean="0"/>
          </a:p>
          <a:p>
            <a:pPr marL="0" indent="0">
              <a:buNone/>
            </a:pPr>
            <a:r>
              <a:rPr lang="en-US" dirty="0" smtClean="0"/>
              <a:t>}</a:t>
            </a:r>
            <a:endParaRPr lang="en-US" dirty="0"/>
          </a:p>
        </p:txBody>
      </p:sp>
    </p:spTree>
    <p:custDataLst>
      <p:tags r:id="rId1"/>
    </p:custDataLst>
    <p:extLst>
      <p:ext uri="{BB962C8B-B14F-4D97-AF65-F5344CB8AC3E}">
        <p14:creationId xmlns:p14="http://schemas.microsoft.com/office/powerpoint/2010/main" val="291070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t/>
            </a:r>
            <a:br>
              <a:rPr lang="en-US" sz="2800" dirty="0" smtClean="0"/>
            </a:br>
            <a:r>
              <a:rPr lang="en-US" sz="2800" dirty="0">
                <a:solidFill>
                  <a:srgbClr val="08427E"/>
                </a:solidFill>
              </a:rPr>
              <a:t/>
            </a:r>
            <a:br>
              <a:rPr lang="en-US" sz="2800" dirty="0">
                <a:solidFill>
                  <a:srgbClr val="08427E"/>
                </a:solidFill>
              </a:rPr>
            </a:br>
            <a:r>
              <a:rPr lang="en-US" sz="2800" dirty="0" smtClean="0"/>
              <a:t/>
            </a:r>
            <a:br>
              <a:rPr lang="en-US" sz="2800" dirty="0" smtClean="0"/>
            </a:br>
            <a:r>
              <a:rPr lang="en-US" sz="2800" dirty="0" smtClean="0"/>
              <a:t/>
            </a:r>
            <a:br>
              <a:rPr lang="en-US" sz="2800" dirty="0" smtClean="0"/>
            </a:br>
            <a:endParaRPr lang="en-US" sz="2800" dirty="0"/>
          </a:p>
        </p:txBody>
      </p:sp>
      <p:sp>
        <p:nvSpPr>
          <p:cNvPr id="3" name="Text Placehold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ctr">
              <a:buNone/>
            </a:pPr>
            <a:r>
              <a:rPr lang="en-US" sz="3600" b="1" dirty="0">
                <a:solidFill>
                  <a:schemeClr val="accent3"/>
                </a:solidFill>
              </a:rPr>
              <a:t>5.7 Design patterns to avoid multiple </a:t>
            </a:r>
            <a:r>
              <a:rPr lang="en-US" sz="3600" b="1" dirty="0" smtClean="0">
                <a:solidFill>
                  <a:schemeClr val="accent3"/>
                </a:solidFill>
              </a:rPr>
              <a:t>write</a:t>
            </a:r>
          </a:p>
        </p:txBody>
      </p:sp>
    </p:spTree>
    <p:custDataLst>
      <p:tags r:id="rId1"/>
    </p:custDataLst>
    <p:extLst>
      <p:ext uri="{BB962C8B-B14F-4D97-AF65-F5344CB8AC3E}">
        <p14:creationId xmlns:p14="http://schemas.microsoft.com/office/powerpoint/2010/main" val="18653287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COMBOINDEX" val="0"/>
  <p:tag name="FIELD.DPT.CONTENT" val="RBVH/EJV3"/>
  <p:tag name="FIELD.DPT.COMBOINDEX" val="0"/>
  <p:tag name="MIWBCLNT.HOMEURL" val="C:\Program Files (x86)\eForms\FB\portal_index.htm"/>
  <p:tag name="FIELDS.INITIALIZED" val="1"/>
  <p:tag name="CONFIG" val="BOSCH2"/>
  <p:tag name="CFG.VERSION" val="0"/>
  <p:tag name="CFG.LAYOUT" val="BOSCH2"/>
  <p:tag name="MAPNAME" val="Map1"/>
  <p:tag name="LICENSEKEY" val="46504b9e-b1c9-48ed-967f-a36de42ae84b"/>
  <p:tag name="MLI" val="1"/>
  <p:tag name="TITLEMASTERMASTERNAME" val="TitleSlide"/>
  <p:tag name="TITLEMASTERSHAPESETGROUPCLASSNAME" val="ShapeSetGroup1"/>
  <p:tag name="TITLEMASTERCOLORSETGROUPCLASSNAME" val="ColorSetGroup2"/>
  <p:tag name="TITLEMASTERFONTSETGROUPCLASSNAME" val="FontSetGroup1"/>
  <p:tag name="TITLEMASTERSTYLESETGROUPCLASSNAME" val="StyleSetGroup1"/>
  <p:tag name="CFG.CUSTOMERVERSION" val="9"/>
  <p:tag name="AGCN" val="0"/>
  <p:tag name="SLIDEMASTERMASTERNAME" val="Slide"/>
  <p:tag name="SLIDEMASTERSHAPESETGROUPCLASSNAME" val="ShapeSetGroup1"/>
  <p:tag name="SLIDEMASTERCOLORSETGROUPCLASSNAME" val="ColorSetGroup2"/>
  <p:tag name="SLIDEMASTERFONTSETGROUPCLASSNAME" val="FontSetGroup1"/>
  <p:tag name="SLIDEMASTERSTYLESETGROUPCLASSNAME" val="StyleSetGroup1"/>
  <p:tag name="LAYOUTLANGUAGE" val="1033"/>
  <p:tag name="ML_1" val="RBVH_Hc1"/>
  <p:tag name="ML_2" val="Bosch2.mcr"/>
  <p:tag name="ML_LAYOUT_RESOURCE" val="BOSCH2_16_9.mcr"/>
  <p:tag name="FIELD.DATE.VALUE" val="2018-05-28"/>
  <p:tag name="FIELD.CONF.SUFFIX.CONTENT" val="\n | "/>
  <p:tag name="FIELD.CONF.COMBOINDEX" val="0"/>
  <p:tag name="FIELD.REM_ABL.SUFFIX.CONTENT" val="&#10;\n"/>
  <p:tag name="FIELD.REM_ABL.COMBOINDEX" val="-2"/>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BGROUP.SUFFIX.CONTENT" val=" | "/>
  <p:tag name="FIELD.BGROUP.COMBOINDEX" val="0"/>
  <p:tag name="FIELD.CHAPTER.VALUE" val="Header of section"/>
  <p:tag name="FIELD.REM_ANL.COMBOINDEX" val="0"/>
  <p:tag name="FIELD.DPT.SUFFIX.CONTENT" val=" | "/>
  <p:tag name="FIELD.DPT.VALUE" val="RBVH/EJV3 | "/>
  <p:tag name="FIELD.DATE.CONTENT" val="2018-05-28"/>
  <p:tag name="FIELD.DATE.COMBOINDEX" val="-2"/>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CFG.LAYOUTID" val="Bosch Layout 16:9 (new colored style)"/>
  <p:tag name="CFG.LAYOUTRES" val="BOSCH2_16_9"/>
  <p:tag name="SLIDEMASTERMODIFIED" val="1"/>
  <p:tag name="TITL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Symbol-Logotype-Supergraphic.png"/>
  <p:tag name="MLI" val="1"/>
  <p:tag name="SHAPECLASSNAME" val="ColorBarOnTitleSlides"/>
  <p:tag name="COLORS" val="-2;-2;-2;-2;-1;-2"/>
  <p:tag name="SHAPECLASSPROTECTIONTYPE" val=" 15"/>
</p:tagLst>
</file>

<file path=ppt/tags/tag10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2"/>
  <p:tag name="FONTSETGROUPCLASSNAME" val="FontSetGroup1"/>
  <p:tag name="SHAPECLASSNAME" val="FooterLine2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2"/>
  <p:tag name="FONTSETGROUPCLASSNAME" val="FontSetGroup1"/>
  <p:tag name="SHAPECLASSNAME" val="PageNumber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2"/>
  <p:tag name="FONTSETGROUPCLASSNAME" val="FontSetGroup1"/>
  <p:tag name="SHAPECLASSNAME" val="Attachment"/>
  <p:tag name="SHAPECLASSPROTECTIONTYPE" val="3"/>
</p:tagLst>
</file>

<file path=ppt/tags/tag10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2"/>
  <p:tag name="FONTSETGROUPCLASSNAME" val="FontSetGroup1"/>
  <p:tag name="SHAPECLASSNAME" val="tNavbar"/>
  <p:tag name="SHAPECLASSPROTECTIONTYPE" val="31"/>
</p:tagLst>
</file>

<file path=ppt/tags/tag10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2"/>
  <p:tag name="FONTSETGROUPCLASSNAME" val="FontSetGroup1"/>
  <p:tag name="SHAPECLASSNAME" val="TitleOnAgenda"/>
  <p:tag name="SHAPECLASSPROTECTIONTYPE" val="9"/>
  <p:tag name="COLORS" val="-2;-2;-2;-2;-3;-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HiddenType2"/>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Lst>
</file>

<file path=ppt/tags/tag10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HiddenType2"/>
  <p:tag name="COLORSETGROUPCLASSNAME" val="ColorSetGroup2"/>
  <p:tag name="FONTSETGROUPCLASSNAME" val="FontSetGroup1"/>
  <p:tag name="SHAPECLASSNAME" val="FooterLine1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HiddenType2"/>
  <p:tag name="COLORSETGROUPCLASSNAME" val="ColorSetGroup2"/>
  <p:tag name="FONTSETGROUPCLASSNAME" val="FontSetGroup1"/>
  <p:tag name="SHAPECLASSNAME" val="FooterLine2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2"/>
  <p:tag name="FONTSETGROUPCLASSNAME" val="FontSetGroup1"/>
  <p:tag name="SHAPECLASSNAME" val="PageNumber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2"/>
  <p:tag name="FONTSETGROUPCLASSNAME" val="FontSetGroup1"/>
  <p:tag name="SHAPECLASSNAME" val="TitleOnTitleSlides"/>
  <p:tag name="COLORS" val="-2;-2;-2;-2;-1;-2"/>
  <p:tag name="SHAPECLASSPROTECTIONTYPE" val=" 3"/>
</p:tagLst>
</file>

<file path=ppt/tags/tag1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HiddenType2"/>
  <p:tag name="COLORSETGROUPCLASSNAME" val="ColorSetGroup2"/>
  <p:tag name="FONTSETGROUPCLASSNAME" val="FontSetGroup1"/>
  <p:tag name="SHAPECLASSNAME" val="Attachment"/>
  <p:tag name="SHAPECLASSPROTECTIONTYPE" val="3"/>
</p:tagLst>
</file>

<file path=ppt/tags/tag1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HiddenType2"/>
  <p:tag name="COLORSETGROUPCLASSNAME" val="ColorSetGroup2"/>
  <p:tag name="FONTSETGROUPCLASSNAME" val="FontSetGroup1"/>
  <p:tag name="SHAPECLASSNAME" val="tNavbar"/>
  <p:tag name="SHAPECLASSPROTECTIONTYPE" val="31"/>
</p:tagLst>
</file>

<file path=ppt/tags/tag1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HiddenType2"/>
  <p:tag name="COLORSETGROUPCLASSNAME" val="ColorSetGroup2"/>
  <p:tag name="FONTSETGROUPCLASSNAME" val="FontSetGroup1"/>
  <p:tag name="SHAPECLASSNAME" val="FullTextPlaceholder"/>
  <p:tag name="SHAPECLASSPROTECTIONTYPE" val="0"/>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HiddenType2"/>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Lst>
</file>

<file path=ppt/tags/tag1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HiddenType2"/>
  <p:tag name="COLORSETGROUPCLASSNAME" val="ColorSetGroup2"/>
  <p:tag name="FONTSETGROUPCLASSNAME" val="FontSetGroup1"/>
  <p:tag name="SHAPECLASSNAME" val="Chapterbox"/>
  <p:tag name="SHAPECLASSPROTECTIONTYPE" val="25"/>
  <p:tag name="COLORS" val="-2;-2;-2;-2;DarkBlue;-2"/>
</p:tagLst>
</file>

<file path=ppt/tags/tag1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HiddenType2"/>
  <p:tag name="COLORSETGROUPCLASSNAME" val="ColorSetGroup2"/>
  <p:tag name="FONTSETGROUPCLASSNAME" val="FontSetGroup1"/>
  <p:tag name="SHAPECLASSNAME" val="FooterLine1OnSlides"/>
  <p:tag name="SHAPECLASSPROTECTIONTYPE" val="63"/>
</p:tagLst>
</file>

<file path=ppt/tags/tag1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HiddenType2"/>
  <p:tag name="COLORSETGROUPCLASSNAME" val="ColorSetGroup2"/>
  <p:tag name="FONTSETGROUPCLASSNAME" val="FontSetGroup1"/>
  <p:tag name="SHAPECLASSNAME" val="FooterLine2OnSlides"/>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2"/>
  <p:tag name="FONTSETGROUPCLASSNAME" val="FontSetGroup1"/>
  <p:tag name="SHAPECLASSNAME" val="PageNumber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HiddenType2"/>
  <p:tag name="COLORSETGROUPCLASSNAME" val="ColorSetGroup2"/>
  <p:tag name="FONTSETGROUPCLASSNAME" val="FontSetGroup1"/>
  <p:tag name="SHAPECLASSNAME" val="Attachment"/>
  <p:tag name="SHAPECLASSPROTECTIONTYPE" val="3"/>
</p:tagLst>
</file>

<file path=ppt/tags/tag1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HiddenType2"/>
  <p:tag name="COLORSETGROUPCLASSNAME" val="ColorSetGroup2"/>
  <p:tag name="FONTSETGROUPCLASSNAME" val="FontSetGroup1"/>
  <p:tag name="SHAPECLASSNAME" val="tNavbar"/>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taticAgenda"/>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HiddenType2"/>
  <p:tag name="COLORSETGROUPCLASSNAME" val="ColorSetGroup2"/>
  <p:tag name="FONTSETGROUPCLASSNAME" val="FontSetGroup1"/>
  <p:tag name="SHAPECLASSNAME" val="TitleOnSlides"/>
  <p:tag name="SHAPECLASSPROTECTIONTYPE" val="9"/>
  <p:tag name="COLORS" val="-2;-2;-2;-2;Magenta;-2"/>
</p:tagLst>
</file>

<file path=ppt/tags/tag12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HiddenType2"/>
  <p:tag name="COLORSETGROUPCLASSNAME" val="ColorSetGroup2"/>
  <p:tag name="FONTSETGROUPCLASSNAME" val="FontSetGroup1"/>
  <p:tag name="SHAPECLASSNAME" val="FullTextPlaceholder"/>
  <p:tag name="SHAPECLASSPROTECTIONTYPE" val="0"/>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HiddenType2"/>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Lst>
</file>

<file path=ppt/tags/tag1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HiddenType2"/>
  <p:tag name="COLORSETGROUPCLASSNAME" val="ColorSetGroup2"/>
  <p:tag name="FONTSETGROUPCLASSNAME" val="FontSetGroup1"/>
  <p:tag name="SHAPECLASSNAME" val="Chapterbox"/>
  <p:tag name="SHAPECLASSPROTECTIONTYPE" val="25"/>
  <p:tag name="COLORS" val="-2;-2;-2;-2;-2;-2"/>
</p:tagLst>
</file>

<file path=ppt/tags/tag1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HiddenType2"/>
  <p:tag name="COLORSETGROUPCLASSNAME" val="ColorSetGroup2"/>
  <p:tag name="FONTSETGROUPCLASSNAME" val="FontSetGroup1"/>
  <p:tag name="SHAPECLASSNAME" val="FooterLine1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HiddenType2"/>
  <p:tag name="COLORSETGROUPCLASSNAME" val="ColorSetGroup2"/>
  <p:tag name="FONTSETGROUPCLASSNAME" val="FontSetGroup1"/>
  <p:tag name="SHAPECLASSNAME" val="FooterLine2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2"/>
  <p:tag name="FONTSETGROUPCLASSNAME" val="FontSetGroup1"/>
  <p:tag name="SHAPECLASSNAME" val="PageNumberOnSlides"/>
  <p:tag name="SHAPECLASSPROTECTIONTYPE" val="63"/>
</p:tagLst>
</file>

<file path=ppt/tags/tag1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HiddenType2"/>
  <p:tag name="COLORSETGROUPCLASSNAME" val="ColorSetGroup2"/>
  <p:tag name="FONTSETGROUPCLASSNAME" val="FontSetGroup1"/>
  <p:tag name="SHAPECLASSNAME" val="Attachment"/>
  <p:tag name="SHAPECLASSPROTECTIONTYPE" val="3"/>
</p:tagLst>
</file>

<file path=ppt/tags/tag1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HiddenType2"/>
  <p:tag name="COLORSETGROUPCLASSNAME" val="ColorSetGroup2"/>
  <p:tag name="FONTSETGROUPCLASSNAME" val="FontSetGroup1"/>
  <p:tag name="SHAPECLASSNAME" val="tNavbar"/>
  <p:tag name="SHAPECLASSPROTECTIONTYPE" val="31"/>
</p:tagLst>
</file>

<file path=ppt/tags/tag1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HiddenType2"/>
  <p:tag name="COLORSETGROUPCLASSNAME" val="ColorSetGroup2"/>
  <p:tag name="FONTSETGROUPCLASSNAME" val="FontSetGroup1"/>
  <p:tag name="SHAPECLASSNAME" val="TitleOnSlides"/>
  <p:tag name="SHAPECLASSPROTECTIONTYPE" val="9"/>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2"/>
  <p:tag name="FONTSETGROUPCLASSNAME" val="FontSetGroup1"/>
  <p:tag name="SHAPECLASSNAME" val="FooterLine1OnSlides"/>
  <p:tag name="SHAPECLASSPROTECTIONTYPE" val="63"/>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HiddenType2"/>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Lst>
</file>

<file path=ppt/tags/tag1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HiddenType2"/>
  <p:tag name="COLORSETGROUPCLASSNAME" val="ColorSetGroup2"/>
  <p:tag name="FONTSETGROUPCLASSNAME" val="FontSetGroup1"/>
  <p:tag name="SHAPECLASSNAME" val="Chapterbox"/>
  <p:tag name="SHAPECLASSPROTECTIONTYPE" val="25"/>
  <p:tag name="COLORS" val="-2;-2;-2;-2;DarkBlue;-2"/>
</p:tagLst>
</file>

<file path=ppt/tags/tag1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HiddenType2"/>
  <p:tag name="COLORSETGROUPCLASSNAME" val="ColorSetGroup2"/>
  <p:tag name="FONTSETGROUPCLASSNAME" val="FontSetGroup1"/>
  <p:tag name="SHAPECLASSNAME" val="FooterLine1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HiddenType2"/>
  <p:tag name="COLORSETGROUPCLASSNAME" val="ColorSetGroup2"/>
  <p:tag name="FONTSETGROUPCLASSNAME" val="FontSetGroup1"/>
  <p:tag name="SHAPECLASSNAME" val="FooterLine2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2"/>
  <p:tag name="FONTSETGROUPCLASSNAME" val="FontSetGroup1"/>
  <p:tag name="SHAPECLASSNAME" val="PageNumber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HiddenType2"/>
  <p:tag name="COLORSETGROUPCLASSNAME" val="ColorSetGroup2"/>
  <p:tag name="FONTSETGROUPCLASSNAME" val="FontSetGroup1"/>
  <p:tag name="SHAPECLASSNAME" val="Attachment"/>
  <p:tag name="SHAPECLASSPROTECTIONTYPE" val="3"/>
</p:tagLst>
</file>

<file path=ppt/tags/tag1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HiddenType2"/>
  <p:tag name="COLORSETGROUPCLASSNAME" val="ColorSetGroup2"/>
  <p:tag name="FONTSETGROUPCLASSNAME" val="FontSetGroup1"/>
  <p:tag name="SHAPECLASSNAME" val="tNavbar"/>
  <p:tag name="SHAPECLASSPROTECTIONTYPE" val="31"/>
</p:tagLst>
</file>

<file path=ppt/tags/tag1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HiddenType2"/>
  <p:tag name="COLORSETGROUPCLASSNAME" val="ColorSetGroup2"/>
  <p:tag name="FONTSETGROUPCLASSNAME" val="FontSetGroup1"/>
  <p:tag name="SHAPECLASSNAME" val="TitleOnSlides"/>
  <p:tag name="SHAPECLASSPROTECTIONTYPE" val="9"/>
  <p:tag name="COLORS" val="-2;-2;-2;-2;Magenta;-2"/>
</p:tagLst>
</file>

<file path=ppt/tags/tag13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HiddenType2"/>
  <p:tag name="COLORSETGROUPCLASSNAME" val="ColorSetGroup2"/>
  <p:tag name="FONTSETGROUPCLASSNAME" val="FontSetGroup1"/>
  <p:tag name="SHAPECLASSNAME" val="FullTextPlaceholder"/>
  <p:tag name="SHAPECLASSPROTECTIONTYPE" val="0"/>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2"/>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HiddenType2"/>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Lst>
</file>

<file path=ppt/tags/tag1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HiddenType2"/>
  <p:tag name="COLORSETGROUPCLASSNAME" val="ColorSetGroup2"/>
  <p:tag name="FONTSETGROUPCLASSNAME" val="FontSetGroup1"/>
  <p:tag name="SHAPECLASSNAME" val="Chapterbox"/>
  <p:tag name="SHAPECLASSPROTECTIONTYPE" val="25"/>
  <p:tag name="COLORS" val="-2;-2;-2;-2;DarkBlue;-2"/>
</p:tagLst>
</file>

<file path=ppt/tags/tag14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HiddenType2"/>
  <p:tag name="COLORSETGROUPCLASSNAME" val="ColorSetGroup2"/>
  <p:tag name="FONTSETGROUPCLASSNAME" val="FontSetGroup1"/>
  <p:tag name="SHAPECLASSNAME" val="FooterLine1OnSlides"/>
  <p:tag name="SHAPECLASSPROTECTIONTYPE" val="63"/>
</p:tagLst>
</file>

<file path=ppt/tags/tag1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HiddenType2"/>
  <p:tag name="COLORSETGROUPCLASSNAME" val="ColorSetGroup2"/>
  <p:tag name="FONTSETGROUPCLASSNAME" val="FontSetGroup1"/>
  <p:tag name="SHAPECLASSNAME" val="FooterLine2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2"/>
  <p:tag name="FONTSETGROUPCLASSNAME" val="FontSetGroup1"/>
  <p:tag name="SHAPECLASSNAME" val="PageNumberOnSlides"/>
  <p:tag name="SHAPECLASSPROTECTIONTYPE" val="63"/>
</p:tagLst>
</file>

<file path=ppt/tags/tag14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HiddenType2"/>
  <p:tag name="COLORSETGROUPCLASSNAME" val="ColorSetGroup2"/>
  <p:tag name="FONTSETGROUPCLASSNAME" val="FontSetGroup1"/>
  <p:tag name="SHAPECLASSNAME" val="Attachment"/>
  <p:tag name="SHAPECLASSPROTECTIONTYPE" val="3"/>
</p:tagLst>
</file>

<file path=ppt/tags/tag1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HiddenType2"/>
  <p:tag name="COLORSETGROUPCLASSNAME" val="ColorSetGroup2"/>
  <p:tag name="FONTSETGROUPCLASSNAME" val="FontSetGroup1"/>
  <p:tag name="SHAPECLASSNAME" val="tNavbar"/>
  <p:tag name="SHAPECLASSPROTECTIONTYPE" val="31"/>
</p:tagLst>
</file>

<file path=ppt/tags/tag1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HiddenType2"/>
  <p:tag name="COLORSETGROUPCLASSNAME" val="ColorSetGroup2"/>
  <p:tag name="FONTSETGROUPCLASSNAME" val="FontSetGroup1"/>
  <p:tag name="SHAPECLASSNAME" val="TitleOnSlides"/>
  <p:tag name="SHAPECLASSPROTECTIONTYPE" val="9"/>
  <p:tag name="COLORS" val="-2;-2;-2;-2;Magenta;-2"/>
</p:tagLst>
</file>

<file path=ppt/tags/tag14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HiddenType2"/>
  <p:tag name="COLORSETGROUPCLASSNAME" val="ColorSetGroup2"/>
  <p:tag name="FONTSETGROUPCLASSNAME" val="FontSetGroup1"/>
  <p:tag name="SHAPECLASSNAME" val="FullTextPlaceholder"/>
  <p:tag name="SHAPECLASSPROTECTIONTYPE" val="0"/>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ummary2"/>
  <p:tag name="COLORSETGROUPCLASSNAME" val="ColorSetGroup2"/>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2"/>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2"/>
  <p:tag name="FONTSETGROUPCLASSNAME" val="FontSetGroup1"/>
  <p:tag name="SHAPECLASSNAME" val="FooterLine1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2"/>
  <p:tag name="FONTSETGROUPCLASSNAME" val="FontSetGroup1"/>
  <p:tag name="SHAPECLASSNAME" val="FooterLine2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2"/>
  <p:tag name="FONTSETGROUPCLASSNAME" val="FontSetGroup1"/>
  <p:tag name="SHAPECLASSNAME" val="PageNumberOnSlides"/>
  <p:tag name="SHAPECLASSPROTECTIONTYPE" val="63"/>
</p:tagLst>
</file>

<file path=ppt/tags/tag1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2"/>
  <p:tag name="FONTSETGROUPCLASSNAME" val="FontSetGroup1"/>
  <p:tag name="SHAPECLASSNAME" val="Attachment"/>
  <p:tag name="SHAPECLASSPROTECTIONTYPE" val="3"/>
</p:tagLst>
</file>

<file path=ppt/tags/tag154.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Summary2"/>
  <p:tag name="COLORSETGROUPCLASSNAME" val="ColorSetGroup2"/>
  <p:tag name="FONTSETGROUPCLASSNAME" val="FontSetGroup1"/>
  <p:tag name="SHAPECLASSNAME" val="TextOnSummary2"/>
  <p:tag name="SHAPECLASSPROTECTIONTYPE" val="3"/>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2"/>
  <p:tag name="FONTSETGROUPCLASSNAME" val="FontSetGroup1"/>
  <p:tag name="SHAPECLASSNAME" val="Attachment"/>
  <p:tag name="SHAPECLASSPROTECTIONTYPE" val="3"/>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2"/>
  <p:tag name="FONTSETGROUPCLASSNAME" val="FontSetGroup1"/>
  <p:tag name="SHAPECLASSNAME" val="tNavbar"/>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2"/>
  <p:tag name="FONTSETGROUPCLASSNAME" val="FontSetGroup1"/>
  <p:tag name="SHAPECLASSNAME" val="TitleOnAgenda"/>
  <p:tag name="SHAPECLASSPROTECTIONTYPE" val="9"/>
  <p:tag name="COLORS" val="-2;-2;-2;-2;-3;-2"/>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2"/>
  <p:tag name="FONTSETGROUPCLASSNAME" val="FontSetGroup1"/>
  <p:tag name="SHAPECLASSNAME" val="BodyOnAgenda"/>
  <p:tag name="SHAPECLASSPROTECTIONTYPE" val="0"/>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2"/>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HiddenType2"/>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Lst>
</file>

<file path=ppt/tags/tag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HiddenType2"/>
  <p:tag name="COLORSETGROUPCLASSNAME" val="ColorSetGroup2"/>
  <p:tag name="FONTSETGROUPCLASSNAME" val="FontSetGroup1"/>
  <p:tag name="SHAPECLASSNAME" val="FooterLine1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HiddenType2"/>
  <p:tag name="COLORSETGROUPCLASSNAME" val="ColorSetGroup2"/>
  <p:tag name="FONTSETGROUPCLASSNAME" val="FontSetGroup1"/>
  <p:tag name="SHAPECLASSNAME" val="FooterLine2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2"/>
  <p:tag name="FONTSETGROUPCLASSNAME" val="FontSetGroup1"/>
  <p:tag name="SHAPECLASSNAME" val="PageNumber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HiddenType2"/>
  <p:tag name="COLORSETGROUPCLASSNAME" val="ColorSetGroup2"/>
  <p:tag name="FONTSETGROUPCLASSNAME" val="FontSetGroup1"/>
  <p:tag name="SHAPECLASSNAME" val="Attachment"/>
  <p:tag name="SHAPECLASSPROTECTIONTYPE" val="3"/>
</p:tagLst>
</file>

<file path=ppt/tags/tag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HiddenType2"/>
  <p:tag name="COLORSETGROUPCLASSNAME" val="ColorSetGroup2"/>
  <p:tag name="FONTSETGROUPCLASSNAME" val="FontSetGroup1"/>
  <p:tag name="SHAPECLASSNAME" val="tNavbar"/>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HiddenType2"/>
  <p:tag name="COLORSETGROUPCLASSNAME" val="ColorSetGroup2"/>
  <p:tag name="FONTSETGROUPCLASSNAME" val="FontSetGroup1"/>
  <p:tag name="SHAPECLASSNAME" val="FullTextPlaceholder"/>
  <p:tag name="SHAPECLASSPROTECTIONTYPE" val="0"/>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3"/>
  <p:tag name="FIELD.DPT.VALUE" val="RBVH/EJV3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DarkBlue;-2"/>
</p:tagLst>
</file>

<file path=ppt/tags/tag2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2"/>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3"/>
  <p:tag name="FIELD.DPT.VALUE" val="RBVH/EJV3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DarkBlue;-2"/>
</p:tagLst>
</file>

<file path=ppt/tags/tag3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2"/>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3"/>
  <p:tag name="FIELD.DPT.VALUE" val="RBVH/EJV3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DarkBlue;-2"/>
</p:tagLst>
</file>

<file path=ppt/tags/tag4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2"/>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3"/>
  <p:tag name="FIELD.DPT.VALUE" val="RBVH/EJV3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DarkBlue;-2"/>
</p:tagLst>
</file>

<file path=ppt/tags/tag5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TitleSupergraphic1"/>
  <p:tag name="COLORSETGROUPCLASSNAME" val="ColorSetGroup2"/>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Header of section"/>
  <p:tag name="FIELD.CHAPTER.VALUE" val="Header of section"/>
  <p:tag name="FIELD.CHAPTER.COMBOINDEX" val="0"/>
  <p:tag name="FIELD.REM_ANL.COMBOINDEX" val="0"/>
  <p:tag name="FIELD.DPT.CONTENT" val="RBVH/EJV3"/>
  <p:tag name="FIELD.DPT.VALUE" val="RBVH/EJV3 | "/>
  <p:tag name="FIELD.DPT.COMBOINDEX" val="0"/>
  <p:tag name="ML_LAYOUT_RESOURCE" val="BOSCH2_16_9.mcr"/>
  <p:tag name="PICTURE 10_SHAPECLASSPROTECTIONTYPE" val="15"/>
  <p:tag name="PICTURE 11_SHAPECLASSPROTECTIONTYPE" val="15"/>
  <p:tag name="PICTURE 12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3"/>
  <p:tag name="FIELD.DPT.VALUE" val="RBVH/EJV33 | "/>
  <p:tag name="FIELDS.INITIALIZED" val="1"/>
  <p:tag name="ML_1" val="RBVH_Hc1"/>
  <p:tag name="ML_2" val="Bosch2.mcr"/>
  <p:tag name="ML_LAYOUT_RESOURCE" val="BOSCH2_16_9.mcr"/>
  <p:tag name="SHAPESETGROUPCLASSNAME" val="ShapeSetGroup1"/>
  <p:tag name="SHAPESETCLASSNAME" val="TwoObjects"/>
  <p:tag name="COLORSETGROUPCLASSNAME" val="ColorSetGroup1"/>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1"/>
  <p:tag name="FONTSETGROUPCLASSNAME" val="FontSetGroup1"/>
  <p:tag name="SHAPECLASSNAME" val="Chapterbox"/>
  <p:tag name="SHAPECLASSPROTECTIONTYPE" val="25"/>
  <p:tag name="COLORS" val="-2;-2;-2;-2;DarkBlue;-2"/>
</p:tagLst>
</file>

<file path=ppt/tags/tag6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1"/>
  <p:tag name="FONTSETGROUPCLASSNAME" val="FontSetGroup1"/>
  <p:tag name="SHAPECLASSNAME" val="FooterLine1OnSlides"/>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1"/>
  <p:tag name="FONTSETGROUPCLASSNAME" val="FontSetGroup1"/>
  <p:tag name="SHAPECLASSNAME" val="FooterLine2OnSlides"/>
  <p:tag name="SHAPECLASSPROTECTIONTYPE" val="63"/>
</p:tagLst>
</file>

<file path=ppt/tags/tag6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1"/>
  <p:tag name="FONTSETGROUPCLASSNAME" val="FontSetGroup1"/>
  <p:tag name="SHAPECLASSNAME" val="PageNumberOnSlides"/>
  <p:tag name="SHAPECLASSPROTECTIONTYPE" val="63"/>
</p:tagLst>
</file>

<file path=ppt/tags/tag6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1"/>
  <p:tag name="FONTSETGROUPCLASSNAME" val="FontSetGroup1"/>
  <p:tag name="SHAPECLASSNAME" val="Attachment"/>
  <p:tag name="SHAPECLASSPROTECTIONTYPE" val="3"/>
</p:tagLst>
</file>

<file path=ppt/tags/tag6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1"/>
  <p:tag name="FONTSETGROUPCLASSNAME" val="FontSetGroup1"/>
  <p:tag name="SHAPECLASSNAME" val="tNavbar"/>
  <p:tag name="SHAPECLASSPROTECTIONTYPE" val="31"/>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1"/>
  <p:tag name="FONTSETGROUPCLASSNAME" val="FontSetGroup1"/>
  <p:tag name="SHAPECLASSNAME" val="TitleOnSlides"/>
  <p:tag name="SHAPECLASSPROTECTIONTYPE" val="9"/>
  <p:tag name="COLORS" val="-2;-2;-2;-2;Primary;-2"/>
</p:tagLst>
</file>

<file path=ppt/tags/tag7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1"/>
  <p:tag name="FONTSETGROUPCLASSNAME" val="FontSetGroup1"/>
  <p:tag name="SHAPECLASSNAME" val="ObjectLeft"/>
  <p:tag name="SHAPECLASSPROTECTIONTYPE" val="0"/>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1"/>
  <p:tag name="FONTSETGROUPCLASSNAME" val="FontSetGroup1"/>
  <p:tag name="SHAPECLASSNAME" val="ObjectRight"/>
  <p:tag name="SHAPECLASSPROTECTIONTYPE" val="0"/>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taticAgenda"/>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2"/>
  <p:tag name="FONTSETGROUPCLASSNAME" val="FontSetGroup1"/>
  <p:tag name="SHAPECLASSNAME" val="FooterLine1OnSlides"/>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2"/>
  <p:tag name="FONTSETGROUPCLASSNAME" val="FontSetGroup1"/>
  <p:tag name="SHAPECLASSNAME" val="FooterLine2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2"/>
  <p:tag name="FONTSETGROUPCLASSNAME" val="FontSetGroup1"/>
  <p:tag name="SHAPECLASSNAME" val="PageNumber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2"/>
  <p:tag name="FONTSETGROUPCLASSNAME" val="FontSetGroup1"/>
  <p:tag name="SHAPECLASSNAME" val="Attachment"/>
  <p:tag name="SHAPECLASSPROTECTIONTYPE" val="3"/>
</p:tagLst>
</file>

<file path=ppt/tags/tag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2"/>
  <p:tag name="FONTSETGROUPCLASSNAME" val="FontSetGroup1"/>
  <p:tag name="SHAPECLASSNAME" val="tNavbar"/>
  <p:tag name="SHAPECLASSPROTECTIONTYPE" val="31"/>
</p:tagLst>
</file>

<file path=ppt/tags/tag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2"/>
  <p:tag name="FONTSETGROUPCLASSNAME" val="FontSetGroup1"/>
  <p:tag name="SHAPECLASSNAME" val="TitleOnAgenda"/>
  <p:tag name="SHAPECLASSPROTECTIONTYPE" val="9"/>
  <p:tag name="COLORS" val="-2;-2;-2;-2;-3;-2"/>
</p:tagLst>
</file>

<file path=ppt/tags/tag8.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COLORSETGROUPCLASSNAME" val="ColorSetGroup2"/>
  <p:tag name="FONTSETGROUPCLASSNAME" val="FontSetGroup1"/>
  <p:tag name="SHAPECLASSNAME" val="HiddenSubtitle"/>
  <p:tag name="SHAPECLASSPROTECTIONTYPE" val="0"/>
  <p:tag name="ML_SENDTOBACK" val=" 1"/>
  <p:tag name="COLORS" val="-2;-2;-2;-2;-1;-2"/>
</p:tagLst>
</file>

<file path=ppt/tags/tag8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2"/>
  <p:tag name="FONTSETGROUPCLASSNAME" val="FontSetGroup1"/>
  <p:tag name="SHAPECLASSNAME" val="BodyOnAgenda"/>
  <p:tag name="SHAPECLASSPROTECTIONTYPE" val="0"/>
  <p:tag name="COLORS" val="-2;-2;-2;-2;DarkBlue;-2"/>
</p:tagLst>
</file>

<file path=ppt/tags/tag8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taticAgenda"/>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8_SHAPECLASSPROTECTIONTYPE" val="9"/>
</p:tagLst>
</file>

<file path=ppt/tags/tag8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2"/>
  <p:tag name="FONTSETGROUPCLASSNAME" val="FontSetGroup1"/>
  <p:tag name="SHAPECLASSNAME" val="FooterLine1OnSlides"/>
  <p:tag name="SHAPECLASSPROTECTIONTYPE" val="63"/>
</p:tagLst>
</file>

<file path=ppt/tags/tag8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2"/>
  <p:tag name="FONTSETGROUPCLASSNAME" val="FontSetGroup1"/>
  <p:tag name="SHAPECLASSNAME" val="FooterLine2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2"/>
  <p:tag name="FONTSETGROUPCLASSNAME" val="FontSetGroup1"/>
  <p:tag name="SHAPECLASSNAME" val="PageNumber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2"/>
  <p:tag name="FONTSETGROUPCLASSNAME" val="FontSetGroup1"/>
  <p:tag name="SHAPECLASSNAME" val="Attachment"/>
  <p:tag name="SHAPECLASSPROTECTIONTYPE" val="3"/>
</p:tagLst>
</file>

<file path=ppt/tags/tag8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2"/>
  <p:tag name="FONTSETGROUPCLASSNAME" val="FontSetGroup1"/>
  <p:tag name="SHAPECLASSNAME" val="tNavbar"/>
  <p:tag name="SHAPECLASSPROTECTIONTYPE" val="31"/>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2"/>
  <p:tag name="FONTSETGROUPCLASSNAME" val="FontSetGroup1"/>
  <p:tag name="SHAPECLASSNAME" val="TitleOnAgenda"/>
  <p:tag name="SHAPECLASSPROTECTIONTYPE" val="9"/>
  <p:tag name="COLORS" val="-2;-2;-2;-2;DarkBlue;-2"/>
</p:tagLst>
</file>

<file path=ppt/tags/tag8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taticAgenda"/>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Logo2016.emf"/>
  <p:tag name="MLI" val="1"/>
  <p:tag name="SHAPECLASSNAME" val="LogoOnSlides"/>
  <p:tag name="COLORS" val="-2;-2;-2;-2;-1;-2"/>
  <p:tag name="SHAPECLASSPROTECTIONTYPE" val=" 15"/>
</p:tagLst>
</file>

<file path=ppt/tags/tag9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2"/>
  <p:tag name="FONTSETGROUPCLASSNAME" val="FontSetGroup1"/>
  <p:tag name="SHAPECLASSNAME" val="FooterLine1OnSlides"/>
  <p:tag name="SHAPECLASSPROTECTIONTYPE" val="63"/>
</p:tagLst>
</file>

<file path=ppt/tags/tag9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2"/>
  <p:tag name="FONTSETGROUPCLASSNAME" val="FontSetGroup1"/>
  <p:tag name="SHAPECLASSNAME" val="FooterLine2OnSlides"/>
  <p:tag name="SHAPECLASSPROTECTIONTYPE" val="63"/>
</p:tagLst>
</file>

<file path=ppt/tags/tag9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2"/>
  <p:tag name="FONTSETGROUPCLASSNAME" val="FontSetGroup1"/>
  <p:tag name="SHAPECLASSNAME" val="PageNumberOnSlides"/>
  <p:tag name="SHAPECLASSPROTECTIONTYPE" val="63"/>
</p:tagLst>
</file>

<file path=ppt/tags/tag9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2"/>
  <p:tag name="FONTSETGROUPCLASSNAME" val="FontSetGroup1"/>
  <p:tag name="SHAPECLASSNAME" val="Attachment"/>
  <p:tag name="SHAPECLASSPROTECTIONTYPE" val="3"/>
</p:tagLst>
</file>

<file path=ppt/tags/tag9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2"/>
  <p:tag name="FONTSETGROUPCLASSNAME" val="FontSetGroup1"/>
  <p:tag name="SHAPECLASSNAME" val="tNavbar"/>
  <p:tag name="SHAPECLASSPROTECTIONTYPE" val="31"/>
</p:tagLst>
</file>

<file path=ppt/tags/tag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2"/>
  <p:tag name="FONTSETGROUPCLASSNAME" val="FontSetGroup1"/>
  <p:tag name="SHAPECLASSNAME" val="TitleOnAgenda"/>
  <p:tag name="SHAPECLASSPROTECTIONTYPE" val="9"/>
  <p:tag name="COLORS" val="-2;-2;-2;-2;-3;-2"/>
</p:tagLst>
</file>

<file path=ppt/tags/tag9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2"/>
  <p:tag name="FONTSETGROUPCLASSNAME" val="FontSetGroup1"/>
  <p:tag name="SHAPECLASSNAME" val="BodyOnAgenda"/>
  <p:tag name="SHAPECLASSPROTECTIONTYPE" val="0"/>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taticAgenda"/>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9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2"/>
  <p:tag name="FONTSETGROUPCLASSNAME" val="FontSetGroup1"/>
  <p:tag name="SHAPECLASSNAME" val="FooterLine1OnSlides"/>
  <p:tag name="SHAPECLASSPROTECTIONTYPE" val="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1789</Words>
  <Application>Microsoft Office PowerPoint</Application>
  <PresentationFormat>Custom</PresentationFormat>
  <Paragraphs>143</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Bosch Office Sans</vt:lpstr>
      <vt:lpstr>Calibri</vt:lpstr>
      <vt:lpstr>Wingdings 3</vt:lpstr>
      <vt:lpstr>Bosch</vt:lpstr>
      <vt:lpstr>DGS General Coding Guideline</vt:lpstr>
      <vt:lpstr>Agenda    </vt:lpstr>
      <vt:lpstr>PowerPoint Presentation</vt:lpstr>
      <vt:lpstr>Deﬁnition and declarations of C−functions</vt:lpstr>
      <vt:lpstr>Deﬁnition and declarations of C−functions (cont.)</vt:lpstr>
      <vt:lpstr>Services and APIs are re−entrant </vt:lpstr>
      <vt:lpstr>Services and APIs are re−entrant (cont.)</vt:lpstr>
      <vt:lpstr>Services and APIs are re−entrant (cont.)</vt:lpstr>
      <vt:lpstr>    </vt:lpstr>
      <vt:lpstr>Average Calculation</vt:lpstr>
      <vt:lpstr>Set/Reset    </vt:lpstr>
      <vt:lpstr>Set/Reset    </vt:lpstr>
      <vt:lpstr>PowerPoint Presentation</vt:lpstr>
      <vt:lpstr>Use of the service library</vt:lpstr>
      <vt:lpstr>PowerPoint Presentation</vt:lpstr>
      <vt:lpstr>Central services with/without side−effect</vt:lpstr>
      <vt:lpstr>Central services with/without side−effect</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C−Coding Rules</dc:title>
  <dc:creator>NguyenTrong Nhan (RBVH/EJV3)</dc:creator>
  <cp:lastModifiedBy>NguyenTrong Nhan (RBVH/EJV3)</cp:lastModifiedBy>
  <cp:revision>39</cp:revision>
  <dcterms:created xsi:type="dcterms:W3CDTF">2018-05-28T03:00:11Z</dcterms:created>
  <dcterms:modified xsi:type="dcterms:W3CDTF">2018-08-15T06:43:25Z</dcterms:modified>
</cp:coreProperties>
</file>