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5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6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7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8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9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0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1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2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3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4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2" r:id="rId2"/>
    <p:sldId id="263" r:id="rId3"/>
    <p:sldId id="27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</p:sldIdLst>
  <p:sldSz cx="10969625" cy="617061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buFontTx/>
      <a:buNone/>
      <a:defRPr lang="de-DE" sz="1800" b="0" i="0" u="none" kern="1200">
        <a:solidFill>
          <a:schemeClr val="tx1"/>
        </a:solidFill>
        <a:latin typeface="Bosch Office Sans" pitchFamily="2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34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618" y="96"/>
      </p:cViewPr>
      <p:guideLst>
        <p:guide orient="horz" pos="160"/>
        <p:guide orient="horz" pos="656"/>
        <p:guide orient="horz" pos="816"/>
        <p:guide orient="horz" pos="3440"/>
        <p:guide pos="34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60A41-0400-4F9E-9F31-FBBEAC21592B}" type="datetimeFigureOut">
              <a:rPr lang="de-DE" smtClean="0"/>
              <a:t>02.10.2018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409B3-82B2-4116-96F5-80C0D8DAF6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51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409B3-82B2-4116-96F5-80C0D8DAF6E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64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409B3-82B2-4116-96F5-80C0D8DAF6E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112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409B3-82B2-4116-96F5-80C0D8DAF6E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3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409B3-82B2-4116-96F5-80C0D8DAF6E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883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409B3-82B2-4116-96F5-80C0D8DAF6E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739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409B3-82B2-4116-96F5-80C0D8DAF6E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203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409B3-82B2-4116-96F5-80C0D8DAF6E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36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409B3-82B2-4116-96F5-80C0D8DAF6E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72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409B3-82B2-4116-96F5-80C0D8DAF6E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202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409B3-82B2-4116-96F5-80C0D8DAF6E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825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409B3-82B2-4116-96F5-80C0D8DAF6E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95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409B3-82B2-4116-96F5-80C0D8DAF6E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992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409B3-82B2-4116-96F5-80C0D8DAF6E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59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409B3-82B2-4116-96F5-80C0D8DAF6E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88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409B3-82B2-4116-96F5-80C0D8DAF6E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64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itchFamily="2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402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660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335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40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30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153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91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16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87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35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90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7" name="Picture 6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014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itchFamily="2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1pPr>
      <a:lvl2pPr marL="508000" indent="-27432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2pPr>
      <a:lvl3pPr marL="730250" indent="-204470" algn="l" defTabSz="822716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3pPr>
      <a:lvl4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4pPr>
      <a:lvl5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5pPr>
      <a:lvl6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6pPr>
      <a:lvl7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7pPr>
      <a:lvl8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8pPr>
      <a:lvl9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4.png"/><Relationship Id="rId4" Type="http://schemas.openxmlformats.org/officeDocument/2006/relationships/tags" Target="../tags/tag9.xml"/><Relationship Id="rId9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6.png"/><Relationship Id="rId5" Type="http://schemas.openxmlformats.org/officeDocument/2006/relationships/tags" Target="../tags/tag73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72.xml"/><Relationship Id="rId9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image" Target="../media/image7.png"/><Relationship Id="rId5" Type="http://schemas.openxmlformats.org/officeDocument/2006/relationships/tags" Target="../tags/tag81.xml"/><Relationship Id="rId10" Type="http://schemas.openxmlformats.org/officeDocument/2006/relationships/notesSlide" Target="../notesSlides/notesSlide10.xml"/><Relationship Id="rId4" Type="http://schemas.openxmlformats.org/officeDocument/2006/relationships/tags" Target="../tags/tag80.xml"/><Relationship Id="rId9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../media/image8.png"/><Relationship Id="rId5" Type="http://schemas.openxmlformats.org/officeDocument/2006/relationships/tags" Target="../tags/tag89.xml"/><Relationship Id="rId10" Type="http://schemas.openxmlformats.org/officeDocument/2006/relationships/notesSlide" Target="../notesSlides/notesSlide11.xml"/><Relationship Id="rId4" Type="http://schemas.openxmlformats.org/officeDocument/2006/relationships/tags" Target="../tags/tag88.xml"/><Relationship Id="rId9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image" Target="../media/image9.png"/><Relationship Id="rId5" Type="http://schemas.openxmlformats.org/officeDocument/2006/relationships/tags" Target="../tags/tag97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96.xml"/><Relationship Id="rId9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9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9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image" Target="../media/image10.png"/><Relationship Id="rId5" Type="http://schemas.openxmlformats.org/officeDocument/2006/relationships/tags" Target="../tags/tag119.xml"/><Relationship Id="rId10" Type="http://schemas.openxmlformats.org/officeDocument/2006/relationships/notesSlide" Target="../notesSlides/notesSlide15.xml"/><Relationship Id="rId4" Type="http://schemas.openxmlformats.org/officeDocument/2006/relationships/tags" Target="../tags/tag118.xml"/><Relationship Id="rId9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hyperlink" Target="http://fe-ecupkit.de.bosch.com/PDP/Procedure/aaSW_DGS-EC_NamingConvention_en.pdf" TargetMode="External"/><Relationship Id="rId4" Type="http://schemas.openxmlformats.org/officeDocument/2006/relationships/tags" Target="../tags/tag22.xml"/><Relationship Id="rId9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5.png"/><Relationship Id="rId5" Type="http://schemas.openxmlformats.org/officeDocument/2006/relationships/tags" Target="../tags/tag30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29.xml"/><Relationship Id="rId9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de-DE"/>
          </a:p>
        </p:txBody>
      </p:sp>
      <p:pic>
        <p:nvPicPr>
          <p:cNvPr id="6" name="Picture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le 6"/>
          <p:cNvSpPr txBox="1"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258763" y="258763"/>
            <a:ext cx="9872662" cy="5205412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algn="ctr" defTabSz="914400">
              <a:lnSpc>
                <a:spcPct val="89000"/>
              </a:lnSpc>
            </a:pPr>
            <a:r>
              <a:rPr kumimoji="0" lang="de-DE" sz="2800" b="0" strike="noStrike" kern="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/>
            </a:r>
            <a:br>
              <a:rPr kumimoji="0" lang="de-DE" sz="2800" b="0" strike="noStrike" kern="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lang="de-DE" sz="2800" kern="0" cap="none" dirty="0">
                <a:solidFill>
                  <a:schemeClr val="bg1"/>
                </a:solidFill>
              </a:rPr>
              <a:t/>
            </a:r>
            <a:br>
              <a:rPr lang="de-DE" sz="2800" kern="0" cap="none" dirty="0">
                <a:solidFill>
                  <a:schemeClr val="bg1"/>
                </a:solidFill>
              </a:rPr>
            </a:br>
            <a:r>
              <a:rPr lang="de-DE" sz="2800" kern="0" cap="none" dirty="0" smtClean="0">
                <a:solidFill>
                  <a:schemeClr val="bg1"/>
                </a:solidFill>
              </a:rPr>
              <a:t/>
            </a:r>
            <a:br>
              <a:rPr lang="de-DE" sz="2800" kern="0" cap="none" dirty="0" smtClean="0">
                <a:solidFill>
                  <a:schemeClr val="bg1"/>
                </a:solidFill>
              </a:rPr>
            </a:br>
            <a:r>
              <a:rPr lang="de-DE" sz="2800" kern="0" cap="none" dirty="0">
                <a:solidFill>
                  <a:schemeClr val="bg1"/>
                </a:solidFill>
              </a:rPr>
              <a:t/>
            </a:r>
            <a:br>
              <a:rPr lang="de-DE" sz="2800" kern="0" cap="none" dirty="0">
                <a:solidFill>
                  <a:schemeClr val="bg1"/>
                </a:solidFill>
              </a:rPr>
            </a:br>
            <a:r>
              <a:rPr lang="de-DE" sz="2800" kern="0" cap="none" dirty="0" smtClean="0">
                <a:solidFill>
                  <a:schemeClr val="bg1"/>
                </a:solidFill>
              </a:rPr>
              <a:t/>
            </a:r>
            <a:br>
              <a:rPr lang="de-DE" sz="2800" kern="0" cap="none" dirty="0" smtClean="0">
                <a:solidFill>
                  <a:schemeClr val="bg1"/>
                </a:solidFill>
              </a:rPr>
            </a:br>
            <a:r>
              <a:rPr lang="de-DE" sz="2800" kern="0" cap="none" dirty="0">
                <a:solidFill>
                  <a:schemeClr val="bg1"/>
                </a:solidFill>
              </a:rPr>
              <a:t/>
            </a:r>
            <a:br>
              <a:rPr lang="de-DE" sz="2800" kern="0" cap="none" dirty="0">
                <a:solidFill>
                  <a:schemeClr val="bg1"/>
                </a:solidFill>
              </a:rPr>
            </a:br>
            <a:r>
              <a:rPr lang="de-DE" sz="2800" b="1" kern="0" cap="none" dirty="0" smtClean="0">
                <a:solidFill>
                  <a:schemeClr val="bg1"/>
                </a:solidFill>
              </a:rPr>
              <a:t>Coding Guidline</a:t>
            </a:r>
            <a:br>
              <a:rPr lang="de-DE" sz="2800" b="1" kern="0" cap="none" dirty="0" smtClean="0">
                <a:solidFill>
                  <a:schemeClr val="bg1"/>
                </a:solidFill>
              </a:rPr>
            </a:br>
            <a:r>
              <a:rPr lang="de-DE" sz="3200" b="1" dirty="0"/>
              <a:t>MDG1C/MEDC17 Concepts</a:t>
            </a:r>
            <a:endParaRPr kumimoji="0" lang="de-DE" sz="3200" b="1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266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b="1" kern="0" dirty="0" smtClean="0">
                <a:solidFill>
                  <a:schemeClr val="accent1"/>
                </a:solidFill>
              </a:rPr>
              <a:t>NAMING CONVENTIONS</a:t>
            </a:r>
          </a:p>
          <a:p>
            <a:pPr>
              <a:lnSpc>
                <a:spcPct val="89000"/>
              </a:lnSpc>
            </a:pPr>
            <a:endParaRPr lang="de-DE" sz="2800" b="1" kern="0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  <a:p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RBVH/EJV3 | 02.10.2018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Engineering and Business Solutions Vietnam Company Limited 2017.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10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94690" y="1053065"/>
            <a:ext cx="7597502" cy="41854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50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b="1" kern="0" dirty="0" smtClean="0">
                <a:solidFill>
                  <a:schemeClr val="accent1"/>
                </a:solidFill>
              </a:rPr>
              <a:t>DIRECTORIES &amp; FILES</a:t>
            </a:r>
          </a:p>
          <a:p>
            <a:pPr>
              <a:lnSpc>
                <a:spcPct val="89000"/>
              </a:lnSpc>
            </a:pPr>
            <a:endParaRPr lang="de-DE" sz="2800" b="1" kern="0" dirty="0" smtClean="0">
              <a:solidFill>
                <a:schemeClr val="accent1"/>
              </a:solidFill>
            </a:endParaRPr>
          </a:p>
          <a:p>
            <a:pPr>
              <a:lnSpc>
                <a:spcPct val="89000"/>
              </a:lnSpc>
            </a:pPr>
            <a:endParaRPr lang="de-DE" sz="2800" b="1" kern="0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  <a:p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RBVH/EJV3 | 02.10.2018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Engineering and Business Solutions Vietnam Company Limited 2017.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11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59080" y="1512570"/>
            <a:ext cx="6438900" cy="1866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24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b="1" kern="0" dirty="0" smtClean="0">
                <a:solidFill>
                  <a:schemeClr val="accent1"/>
                </a:solidFill>
              </a:rPr>
              <a:t>DIRECTORIES &amp; FILES</a:t>
            </a:r>
          </a:p>
          <a:p>
            <a:pPr>
              <a:lnSpc>
                <a:spcPct val="89000"/>
              </a:lnSpc>
            </a:pPr>
            <a:endParaRPr lang="de-DE" sz="2800" b="1" kern="0" dirty="0" smtClean="0">
              <a:solidFill>
                <a:schemeClr val="accent1"/>
              </a:solidFill>
            </a:endParaRPr>
          </a:p>
          <a:p>
            <a:pPr>
              <a:lnSpc>
                <a:spcPct val="89000"/>
              </a:lnSpc>
            </a:pPr>
            <a:endParaRPr lang="de-DE" sz="2800" b="1" kern="0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  <a:p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RBVH/EJV3 | 02.10.2018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Engineering and Business Solutions Vietnam Company Limited 2017.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12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54990" y="738620"/>
            <a:ext cx="4983163" cy="48900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59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b="1" kern="0" dirty="0" smtClean="0">
                <a:solidFill>
                  <a:schemeClr val="accent1"/>
                </a:solidFill>
              </a:rPr>
              <a:t>DIRECTORIES &amp; FILES</a:t>
            </a:r>
          </a:p>
          <a:p>
            <a:pPr>
              <a:lnSpc>
                <a:spcPct val="89000"/>
              </a:lnSpc>
            </a:pPr>
            <a:endParaRPr lang="de-DE" sz="2800" b="1" kern="0" dirty="0" smtClean="0">
              <a:solidFill>
                <a:schemeClr val="accent1"/>
              </a:solidFill>
            </a:endParaRPr>
          </a:p>
          <a:p>
            <a:pPr>
              <a:lnSpc>
                <a:spcPct val="89000"/>
              </a:lnSpc>
            </a:pPr>
            <a:endParaRPr lang="de-DE" sz="2800" b="1" kern="0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  <a:p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RBVH/EJV3 | 02.10.2018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Engineering and Business Solutions Vietnam Company Limited 2017.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13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66700" y="963297"/>
            <a:ext cx="5630346" cy="45904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23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b="1" kern="0" dirty="0" smtClean="0">
                <a:solidFill>
                  <a:schemeClr val="accent1"/>
                </a:solidFill>
              </a:rPr>
              <a:t>FILE PARTITIONING </a:t>
            </a:r>
          </a:p>
          <a:p>
            <a:pPr>
              <a:lnSpc>
                <a:spcPct val="89000"/>
              </a:lnSpc>
            </a:pPr>
            <a:endParaRPr lang="de-DE" sz="2800" b="1" kern="0" dirty="0" smtClean="0">
              <a:solidFill>
                <a:schemeClr val="accent1"/>
              </a:solidFill>
            </a:endParaRPr>
          </a:p>
          <a:p>
            <a:pPr>
              <a:lnSpc>
                <a:spcPct val="89000"/>
              </a:lnSpc>
            </a:pPr>
            <a:r>
              <a:rPr lang="de-DE" sz="2800" b="1" kern="0" dirty="0" smtClean="0">
                <a:solidFill>
                  <a:schemeClr val="accent1"/>
                </a:solidFill>
              </a:rPr>
              <a:t>*_pavast.xml, *.c, *.h</a:t>
            </a:r>
          </a:p>
          <a:p>
            <a:pPr>
              <a:lnSpc>
                <a:spcPct val="89000"/>
              </a:lnSpc>
            </a:pPr>
            <a:endParaRPr lang="de-DE" sz="2800" b="1" kern="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89000"/>
              </a:lnSpc>
              <a:buFont typeface="Wingdings" panose="05000000000000000000" pitchFamily="2" charset="2"/>
              <a:buChar char="§"/>
            </a:pPr>
            <a:r>
              <a:rPr lang="de-DE" sz="2000" kern="0" dirty="0" smtClean="0"/>
              <a:t>Variable and Calibration are mandatory specified in _pavast.xml </a:t>
            </a:r>
          </a:p>
          <a:p>
            <a:pPr marL="342900" indent="-342900">
              <a:lnSpc>
                <a:spcPct val="89000"/>
              </a:lnSpc>
              <a:buFont typeface="Wingdings" panose="05000000000000000000" pitchFamily="2" charset="2"/>
              <a:buChar char="§"/>
            </a:pPr>
            <a:endParaRPr lang="de-DE" sz="2000" b="1" kern="0" dirty="0"/>
          </a:p>
          <a:p>
            <a:pPr marL="342900" indent="-342900">
              <a:lnSpc>
                <a:spcPct val="89000"/>
              </a:lnSpc>
              <a:buFont typeface="Wingdings" panose="05000000000000000000" pitchFamily="2" charset="2"/>
              <a:buChar char="§"/>
            </a:pPr>
            <a:r>
              <a:rPr lang="de-DE" sz="2000" kern="0" dirty="0" smtClean="0"/>
              <a:t>MEDC17/MDG1 toolchain will generate C-File and header file for complilation from Pavast file or configuration file (eg. Confdata-file)</a:t>
            </a:r>
          </a:p>
          <a:p>
            <a:pPr>
              <a:lnSpc>
                <a:spcPct val="89000"/>
              </a:lnSpc>
            </a:pPr>
            <a:endParaRPr lang="de-DE" sz="2000" kern="0" dirty="0" smtClean="0"/>
          </a:p>
          <a:p>
            <a:pPr marL="342900" indent="-342900">
              <a:lnSpc>
                <a:spcPct val="89000"/>
              </a:lnSpc>
              <a:buFont typeface="Wingdings" panose="05000000000000000000" pitchFamily="2" charset="2"/>
              <a:buChar char="§"/>
            </a:pPr>
            <a:r>
              <a:rPr lang="de-DE" sz="2000" kern="0" dirty="0" smtClean="0"/>
              <a:t>Function logic and control structures are coded in C-Files either manually or auto-coded</a:t>
            </a:r>
          </a:p>
          <a:p>
            <a:pPr marL="342900" indent="-342900">
              <a:lnSpc>
                <a:spcPct val="89000"/>
              </a:lnSpc>
              <a:buFont typeface="Wingdings" panose="05000000000000000000" pitchFamily="2" charset="2"/>
              <a:buChar char="§"/>
            </a:pPr>
            <a:endParaRPr lang="de-DE" sz="2000" kern="0" dirty="0"/>
          </a:p>
          <a:p>
            <a:pPr marL="342900" indent="-342900">
              <a:lnSpc>
                <a:spcPct val="89000"/>
              </a:lnSpc>
              <a:buFont typeface="Wingdings" panose="05000000000000000000" pitchFamily="2" charset="2"/>
              <a:buChar char="§"/>
            </a:pPr>
            <a:r>
              <a:rPr lang="de-DE" sz="2000" kern="0" dirty="0" smtClean="0"/>
              <a:t>Sometimes, *.h file has to be created by developer</a:t>
            </a:r>
            <a:endParaRPr lang="de-DE" sz="2000" kern="0" dirty="0"/>
          </a:p>
          <a:p>
            <a:pPr>
              <a:lnSpc>
                <a:spcPct val="89000"/>
              </a:lnSpc>
            </a:pPr>
            <a:endParaRPr lang="de-DE" sz="2800" b="1" kern="0" dirty="0" smtClean="0">
              <a:solidFill>
                <a:schemeClr val="accent1"/>
              </a:solidFill>
            </a:endParaRPr>
          </a:p>
          <a:p>
            <a:pPr>
              <a:lnSpc>
                <a:spcPct val="89000"/>
              </a:lnSpc>
            </a:pPr>
            <a:endParaRPr lang="de-DE" sz="2800" b="1" kern="0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3"/>
              </a:solidFill>
            </a:endParaRPr>
          </a:p>
          <a:p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RBVH/EJV3 | 02.10.2018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Engineering and Business Solutions Vietnam Company Limited 2017.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14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60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b="1" kern="0" dirty="0" smtClean="0">
                <a:solidFill>
                  <a:schemeClr val="accent1"/>
                </a:solidFill>
              </a:rPr>
              <a:t>FILE PARTITIONING </a:t>
            </a:r>
          </a:p>
          <a:p>
            <a:pPr>
              <a:lnSpc>
                <a:spcPct val="89000"/>
              </a:lnSpc>
            </a:pPr>
            <a:endParaRPr lang="de-DE" sz="2800" b="1" kern="0" dirty="0" smtClean="0">
              <a:solidFill>
                <a:schemeClr val="accent1"/>
              </a:solidFill>
            </a:endParaRPr>
          </a:p>
          <a:p>
            <a:pPr>
              <a:lnSpc>
                <a:spcPct val="89000"/>
              </a:lnSpc>
            </a:pPr>
            <a:r>
              <a:rPr lang="de-DE" sz="2800" b="1" kern="0" dirty="0" smtClean="0">
                <a:solidFill>
                  <a:schemeClr val="accent1"/>
                </a:solidFill>
              </a:rPr>
              <a:t>Header generation concept</a:t>
            </a:r>
          </a:p>
          <a:p>
            <a:pPr>
              <a:lnSpc>
                <a:spcPct val="89000"/>
              </a:lnSpc>
            </a:pPr>
            <a:endParaRPr lang="de-DE" sz="2800" b="1" kern="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89000"/>
              </a:lnSpc>
              <a:buFont typeface="Wingdings" panose="05000000000000000000" pitchFamily="2" charset="2"/>
              <a:buChar char="§"/>
            </a:pPr>
            <a:r>
              <a:rPr lang="de-DE" sz="2000" kern="0" dirty="0" smtClean="0"/>
              <a:t>Messages, variable, parameter are specified in *_pavast.xml</a:t>
            </a:r>
          </a:p>
          <a:p>
            <a:pPr marL="342900" indent="-342900">
              <a:lnSpc>
                <a:spcPct val="89000"/>
              </a:lnSpc>
              <a:buFont typeface="Wingdings" panose="05000000000000000000" pitchFamily="2" charset="2"/>
              <a:buChar char="§"/>
            </a:pPr>
            <a:endParaRPr lang="de-DE" sz="2000" b="1" kern="0" dirty="0" smtClean="0"/>
          </a:p>
          <a:p>
            <a:pPr marL="342900" indent="-342900">
              <a:lnSpc>
                <a:spcPct val="89000"/>
              </a:lnSpc>
              <a:buFont typeface="Wingdings" panose="05000000000000000000" pitchFamily="2" charset="2"/>
              <a:buChar char="§"/>
            </a:pPr>
            <a:r>
              <a:rPr lang="de-DE" sz="2000" kern="0" dirty="0" smtClean="0"/>
              <a:t>Toolchain loads Pavast file and generate specific header files</a:t>
            </a:r>
          </a:p>
          <a:p>
            <a:pPr>
              <a:lnSpc>
                <a:spcPct val="89000"/>
              </a:lnSpc>
            </a:pPr>
            <a:endParaRPr lang="de-DE" sz="2000" kern="0" dirty="0" smtClean="0"/>
          </a:p>
          <a:p>
            <a:pPr marL="342900" indent="-342900">
              <a:lnSpc>
                <a:spcPct val="89000"/>
              </a:lnSpc>
              <a:buFont typeface="Wingdings" panose="05000000000000000000" pitchFamily="2" charset="2"/>
              <a:buChar char="§"/>
            </a:pPr>
            <a:r>
              <a:rPr lang="de-DE" sz="2000" kern="0" dirty="0" smtClean="0"/>
              <a:t>Header files contain the prototypes and macros which are required for the component</a:t>
            </a:r>
          </a:p>
          <a:p>
            <a:pPr marL="342900" indent="-342900">
              <a:lnSpc>
                <a:spcPct val="89000"/>
              </a:lnSpc>
              <a:buFont typeface="Wingdings" panose="05000000000000000000" pitchFamily="2" charset="2"/>
              <a:buChar char="§"/>
            </a:pPr>
            <a:endParaRPr lang="de-DE" sz="2000" kern="0" dirty="0"/>
          </a:p>
          <a:p>
            <a:pPr>
              <a:lnSpc>
                <a:spcPct val="89000"/>
              </a:lnSpc>
            </a:pPr>
            <a:r>
              <a:rPr lang="de-DE" sz="2000" kern="0" dirty="0" smtClean="0">
                <a:sym typeface="Wingdings" panose="05000000000000000000" pitchFamily="2" charset="2"/>
              </a:rPr>
              <a:t> Using central mechanisms makes SW stable agains change of compiler, methods or     toolchains</a:t>
            </a:r>
            <a:endParaRPr lang="de-DE" sz="2000" kern="0" dirty="0" smtClean="0"/>
          </a:p>
          <a:p>
            <a:pPr marL="342900" indent="-342900">
              <a:lnSpc>
                <a:spcPct val="89000"/>
              </a:lnSpc>
              <a:buFont typeface="Wingdings" panose="05000000000000000000" pitchFamily="2" charset="2"/>
              <a:buChar char="§"/>
            </a:pPr>
            <a:endParaRPr lang="de-DE" sz="2000" kern="0" dirty="0"/>
          </a:p>
          <a:p>
            <a:pPr marL="342900" indent="-342900">
              <a:lnSpc>
                <a:spcPct val="89000"/>
              </a:lnSpc>
              <a:buFont typeface="Wingdings" panose="05000000000000000000" pitchFamily="2" charset="2"/>
              <a:buChar char="§"/>
            </a:pPr>
            <a:endParaRPr lang="de-DE" sz="2000" kern="0" dirty="0"/>
          </a:p>
          <a:p>
            <a:pPr>
              <a:lnSpc>
                <a:spcPct val="89000"/>
              </a:lnSpc>
            </a:pPr>
            <a:endParaRPr lang="de-DE" sz="2800" b="1" kern="0" dirty="0" smtClean="0">
              <a:solidFill>
                <a:schemeClr val="accent1"/>
              </a:solidFill>
            </a:endParaRPr>
          </a:p>
          <a:p>
            <a:pPr>
              <a:lnSpc>
                <a:spcPct val="89000"/>
              </a:lnSpc>
            </a:pPr>
            <a:endParaRPr lang="de-DE" sz="2800" b="1" kern="0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3"/>
              </a:solidFill>
            </a:endParaRPr>
          </a:p>
          <a:p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RBVH/EJV3 | 02.10.2018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Engineering and Business Solutions Vietnam Company Limited 2017.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15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2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b="1" kern="0" dirty="0" smtClean="0">
                <a:solidFill>
                  <a:schemeClr val="accent1"/>
                </a:solidFill>
              </a:rPr>
              <a:t>FILE PARTITIONING </a:t>
            </a:r>
          </a:p>
          <a:p>
            <a:pPr>
              <a:lnSpc>
                <a:spcPct val="89000"/>
              </a:lnSpc>
            </a:pPr>
            <a:endParaRPr lang="de-DE" sz="2800" b="1" kern="0" dirty="0" smtClean="0">
              <a:solidFill>
                <a:schemeClr val="accent1"/>
              </a:solidFill>
            </a:endParaRPr>
          </a:p>
          <a:p>
            <a:pPr>
              <a:lnSpc>
                <a:spcPct val="89000"/>
              </a:lnSpc>
            </a:pPr>
            <a:r>
              <a:rPr lang="de-DE" sz="2800" b="1" kern="0" dirty="0" smtClean="0">
                <a:solidFill>
                  <a:schemeClr val="accent1"/>
                </a:solidFill>
              </a:rPr>
              <a:t>Header generation concept</a:t>
            </a:r>
          </a:p>
          <a:p>
            <a:pPr>
              <a:lnSpc>
                <a:spcPct val="89000"/>
              </a:lnSpc>
            </a:pPr>
            <a:endParaRPr lang="de-DE" sz="2800" b="1" kern="0" dirty="0" smtClean="0">
              <a:solidFill>
                <a:schemeClr val="accent1"/>
              </a:solidFill>
            </a:endParaRPr>
          </a:p>
          <a:p>
            <a:pPr algn="ctr">
              <a:lnSpc>
                <a:spcPct val="89000"/>
              </a:lnSpc>
            </a:pPr>
            <a:endParaRPr lang="de-DE" sz="2000" kern="0" dirty="0"/>
          </a:p>
          <a:p>
            <a:pPr>
              <a:lnSpc>
                <a:spcPct val="89000"/>
              </a:lnSpc>
            </a:pPr>
            <a:endParaRPr lang="de-DE" sz="2800" b="1" kern="0" dirty="0" smtClean="0">
              <a:solidFill>
                <a:schemeClr val="accent1"/>
              </a:solidFill>
            </a:endParaRPr>
          </a:p>
          <a:p>
            <a:pPr>
              <a:lnSpc>
                <a:spcPct val="89000"/>
              </a:lnSpc>
            </a:pPr>
            <a:endParaRPr lang="de-DE" sz="2800" b="1" kern="0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3"/>
              </a:solidFill>
            </a:endParaRPr>
          </a:p>
          <a:p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RBVH/EJV31 | 02.10.2018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Engineering and Business Solutions Vietnam Company Limited 2017.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16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642585" y="1532042"/>
            <a:ext cx="4213056" cy="40965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40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b="1" kern="0" dirty="0" smtClean="0">
                <a:solidFill>
                  <a:schemeClr val="accent1"/>
                </a:solidFill>
              </a:rPr>
              <a:t>AGENDA</a:t>
            </a:r>
            <a:endParaRPr lang="de-DE" sz="2800" b="1" kern="0" dirty="0" smtClean="0">
              <a:solidFill>
                <a:schemeClr val="accent1"/>
              </a:solidFill>
            </a:endParaRPr>
          </a:p>
          <a:p>
            <a:pPr>
              <a:lnSpc>
                <a:spcPct val="89000"/>
              </a:lnSpc>
            </a:pPr>
            <a:endParaRPr lang="de-DE" sz="2800" b="1" kern="0" dirty="0" smtClean="0">
              <a:solidFill>
                <a:schemeClr val="accent1"/>
              </a:solidFill>
            </a:endParaRPr>
          </a:p>
          <a:p>
            <a:pPr>
              <a:lnSpc>
                <a:spcPct val="89000"/>
              </a:lnSpc>
            </a:pPr>
            <a:endParaRPr lang="de-DE" sz="2800" b="1" kern="0" dirty="0" smtClean="0">
              <a:solidFill>
                <a:schemeClr val="accent1"/>
              </a:solidFill>
            </a:endParaRPr>
          </a:p>
          <a:p>
            <a:pPr marL="342900" indent="-342900">
              <a:lnSpc>
                <a:spcPct val="89000"/>
              </a:lnSpc>
              <a:buFont typeface="Wingdings" panose="05000000000000000000" pitchFamily="2" charset="2"/>
              <a:buChar char="§"/>
            </a:pPr>
            <a:r>
              <a:rPr lang="de-DE" sz="2800" kern="0" dirty="0" smtClean="0">
                <a:solidFill>
                  <a:schemeClr val="accent1"/>
                </a:solidFill>
              </a:rPr>
              <a:t>Naming Conventions</a:t>
            </a:r>
          </a:p>
          <a:p>
            <a:pPr marL="342900" indent="-342900">
              <a:lnSpc>
                <a:spcPct val="89000"/>
              </a:lnSpc>
              <a:buFont typeface="Wingdings" panose="05000000000000000000" pitchFamily="2" charset="2"/>
              <a:buChar char="§"/>
            </a:pPr>
            <a:endParaRPr lang="de-DE" sz="2800" kern="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89000"/>
              </a:lnSpc>
              <a:buFont typeface="Wingdings" panose="05000000000000000000" pitchFamily="2" charset="2"/>
              <a:buChar char="§"/>
            </a:pPr>
            <a:r>
              <a:rPr lang="de-DE" sz="2800" kern="0" dirty="0" smtClean="0">
                <a:solidFill>
                  <a:schemeClr val="accent1"/>
                </a:solidFill>
              </a:rPr>
              <a:t>Directories and Files</a:t>
            </a:r>
          </a:p>
          <a:p>
            <a:pPr marL="342900" indent="-342900">
              <a:lnSpc>
                <a:spcPct val="89000"/>
              </a:lnSpc>
              <a:buFont typeface="Wingdings" panose="05000000000000000000" pitchFamily="2" charset="2"/>
              <a:buChar char="§"/>
            </a:pPr>
            <a:endParaRPr lang="de-DE" sz="2800" kern="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89000"/>
              </a:lnSpc>
              <a:buFont typeface="Wingdings" panose="05000000000000000000" pitchFamily="2" charset="2"/>
              <a:buChar char="§"/>
            </a:pPr>
            <a:r>
              <a:rPr lang="de-DE" sz="2800" kern="0" dirty="0" smtClean="0">
                <a:solidFill>
                  <a:schemeClr val="accent1"/>
                </a:solidFill>
              </a:rPr>
              <a:t>File Partitioning</a:t>
            </a:r>
          </a:p>
          <a:p>
            <a:pPr>
              <a:lnSpc>
                <a:spcPct val="89000"/>
              </a:lnSpc>
            </a:pPr>
            <a:endParaRPr lang="de-DE" sz="2000" kern="0" dirty="0"/>
          </a:p>
          <a:p>
            <a:pPr>
              <a:lnSpc>
                <a:spcPct val="89000"/>
              </a:lnSpc>
            </a:pPr>
            <a:endParaRPr lang="de-DE" sz="2000" kern="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RBVH/EJV3 | 02.10.2018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Engineering and Business Solutions Vietnam Company Limited 2017.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91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b="1" kern="0" dirty="0" smtClean="0">
                <a:solidFill>
                  <a:schemeClr val="accent1"/>
                </a:solidFill>
              </a:rPr>
              <a:t>NAMING CONVENTIONS</a:t>
            </a:r>
          </a:p>
          <a:p>
            <a:pPr>
              <a:lnSpc>
                <a:spcPct val="89000"/>
              </a:lnSpc>
            </a:pPr>
            <a:endParaRPr lang="de-DE" sz="2800" b="1" kern="0" dirty="0" smtClean="0">
              <a:solidFill>
                <a:schemeClr val="accent1"/>
              </a:solidFill>
            </a:endParaRPr>
          </a:p>
          <a:p>
            <a:pPr>
              <a:lnSpc>
                <a:spcPct val="89000"/>
              </a:lnSpc>
            </a:pPr>
            <a:endParaRPr lang="de-DE" sz="2800" b="1" kern="0" dirty="0" smtClean="0">
              <a:solidFill>
                <a:schemeClr val="accent1"/>
              </a:solidFill>
            </a:endParaRPr>
          </a:p>
          <a:p>
            <a:pPr>
              <a:lnSpc>
                <a:spcPct val="89000"/>
              </a:lnSpc>
            </a:pPr>
            <a:r>
              <a:rPr lang="de-DE" sz="2000" kern="0" dirty="0" smtClean="0"/>
              <a:t> </a:t>
            </a:r>
          </a:p>
          <a:p>
            <a:r>
              <a:rPr lang="en-US" sz="2800" dirty="0"/>
              <a:t>The name of all </a:t>
            </a:r>
            <a:r>
              <a:rPr lang="en-US" sz="2800" b="1" dirty="0"/>
              <a:t>SW elements </a:t>
            </a:r>
            <a:r>
              <a:rPr lang="en-US" sz="2800" dirty="0"/>
              <a:t>which are defined in the C−code and all </a:t>
            </a:r>
            <a:r>
              <a:rPr lang="en-US" sz="2800" b="1" dirty="0"/>
              <a:t>short names </a:t>
            </a:r>
            <a:r>
              <a:rPr lang="en-US" sz="2800" dirty="0"/>
              <a:t>which are specified in the </a:t>
            </a:r>
            <a:r>
              <a:rPr lang="en-US" sz="2800" dirty="0" err="1"/>
              <a:t>PaVaSt</a:t>
            </a:r>
            <a:r>
              <a:rPr lang="en-US" sz="2800" dirty="0"/>
              <a:t>−file shall</a:t>
            </a:r>
          </a:p>
          <a:p>
            <a:r>
              <a:rPr lang="en-US" sz="2800" dirty="0"/>
              <a:t>conform to the DGS Naming </a:t>
            </a:r>
            <a:r>
              <a:rPr lang="en-US" sz="2800" dirty="0" smtClean="0"/>
              <a:t>Conventions</a:t>
            </a:r>
          </a:p>
          <a:p>
            <a:endParaRPr lang="en-US" sz="2800" kern="0" dirty="0">
              <a:solidFill>
                <a:schemeClr val="accent1"/>
              </a:solidFill>
            </a:endParaRPr>
          </a:p>
          <a:p>
            <a:r>
              <a:rPr lang="en-US" sz="2800" kern="0" dirty="0" smtClean="0">
                <a:solidFill>
                  <a:schemeClr val="accent1"/>
                </a:solidFill>
              </a:rPr>
              <a:t>DGS Naming Conventions: </a:t>
            </a:r>
            <a:r>
              <a:rPr lang="en-US" sz="2800" kern="0" dirty="0" smtClean="0">
                <a:solidFill>
                  <a:schemeClr val="accent1"/>
                </a:solidFill>
                <a:hlinkClick r:id="rId10"/>
              </a:rPr>
              <a:t>Link</a:t>
            </a:r>
            <a:endParaRPr lang="de-DE" sz="2800" kern="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RBVH/EJV3 | 02.10.2018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Engineering and Business Solutions Vietnam Company Limited 2017.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3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6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b="1" kern="0" dirty="0" smtClean="0">
                <a:solidFill>
                  <a:schemeClr val="accent1"/>
                </a:solidFill>
              </a:rPr>
              <a:t>NAMING CONVENTIONS</a:t>
            </a:r>
          </a:p>
          <a:p>
            <a:pPr>
              <a:lnSpc>
                <a:spcPct val="89000"/>
              </a:lnSpc>
            </a:pPr>
            <a:endParaRPr lang="de-DE" sz="2800" b="1" kern="0" dirty="0">
              <a:solidFill>
                <a:schemeClr val="accent1"/>
              </a:solidFill>
            </a:endParaRPr>
          </a:p>
          <a:p>
            <a:pPr>
              <a:lnSpc>
                <a:spcPct val="89000"/>
              </a:lnSpc>
            </a:pPr>
            <a:r>
              <a:rPr lang="en-US" sz="2800" kern="0" dirty="0" smtClean="0"/>
              <a:t>Goal of naming conventions:</a:t>
            </a:r>
          </a:p>
          <a:p>
            <a:pPr marL="914400" lvl="1" indent="-457200">
              <a:lnSpc>
                <a:spcPct val="89000"/>
              </a:lnSpc>
              <a:buFont typeface="Wingdings" panose="05000000000000000000" pitchFamily="2" charset="2"/>
              <a:buChar char="§"/>
            </a:pPr>
            <a:endParaRPr lang="en-US" sz="2800" kern="0" dirty="0"/>
          </a:p>
          <a:p>
            <a:endParaRPr lang="de-DE" sz="2800" kern="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RBVH/EJV3 | 02.10.2018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Engineering and Business Solutions Vietnam Company Limited 2017.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4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30835" y="1503045"/>
            <a:ext cx="9677400" cy="3752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75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b="1" kern="0" dirty="0" smtClean="0">
                <a:solidFill>
                  <a:schemeClr val="accent1"/>
                </a:solidFill>
              </a:rPr>
              <a:t>NAMING CONVENTIONS</a:t>
            </a:r>
          </a:p>
          <a:p>
            <a:pPr>
              <a:lnSpc>
                <a:spcPct val="89000"/>
              </a:lnSpc>
            </a:pPr>
            <a:endParaRPr lang="de-DE" sz="2800" b="1" kern="0" dirty="0">
              <a:solidFill>
                <a:schemeClr val="accent1"/>
              </a:solidFill>
            </a:endParaRPr>
          </a:p>
          <a:p>
            <a:pPr>
              <a:lnSpc>
                <a:spcPct val="89000"/>
              </a:lnSpc>
            </a:pPr>
            <a:r>
              <a:rPr lang="en-US" sz="2800" kern="0" dirty="0" smtClean="0"/>
              <a:t>Structure of Variable Name:</a:t>
            </a:r>
          </a:p>
          <a:p>
            <a:pPr>
              <a:lnSpc>
                <a:spcPct val="89000"/>
              </a:lnSpc>
            </a:pPr>
            <a:endParaRPr lang="en-US" sz="2800" kern="0" dirty="0"/>
          </a:p>
          <a:p>
            <a:pPr lvl="1">
              <a:lnSpc>
                <a:spcPct val="89000"/>
              </a:lnSpc>
            </a:pPr>
            <a:r>
              <a:rPr lang="de-DE" sz="2000" b="1" dirty="0">
                <a:solidFill>
                  <a:srgbClr val="FF0000"/>
                </a:solidFill>
              </a:rPr>
              <a:t>&lt;NamespaceIdentifier&gt;</a:t>
            </a:r>
            <a:r>
              <a:rPr lang="de-DE" sz="2000" b="1" dirty="0"/>
              <a:t>_</a:t>
            </a:r>
            <a:r>
              <a:rPr lang="de-DE" sz="2000" b="1" dirty="0">
                <a:solidFill>
                  <a:srgbClr val="92D050"/>
                </a:solidFill>
              </a:rPr>
              <a:t>&lt;physicallogicaltype&gt;</a:t>
            </a:r>
            <a:r>
              <a:rPr lang="de-DE" sz="2000" b="1" dirty="0">
                <a:solidFill>
                  <a:srgbClr val="00B0F0"/>
                </a:solidFill>
              </a:rPr>
              <a:t>&lt;DescriptiveName&gt;</a:t>
            </a:r>
            <a:r>
              <a:rPr lang="de-DE" sz="2000" b="1" dirty="0"/>
              <a:t>[_</a:t>
            </a:r>
            <a:r>
              <a:rPr lang="de-DE" sz="2000" b="1" dirty="0">
                <a:solidFill>
                  <a:srgbClr val="002060"/>
                </a:solidFill>
              </a:rPr>
              <a:t>&lt;Extension</a:t>
            </a:r>
            <a:r>
              <a:rPr lang="de-DE" sz="2000" b="1" dirty="0" smtClean="0">
                <a:solidFill>
                  <a:srgbClr val="002060"/>
                </a:solidFill>
              </a:rPr>
              <a:t>&gt;]</a:t>
            </a:r>
          </a:p>
          <a:p>
            <a:pPr lvl="1">
              <a:lnSpc>
                <a:spcPct val="89000"/>
              </a:lnSpc>
            </a:pPr>
            <a:endParaRPr lang="de-DE" sz="2800" b="1" kern="0" dirty="0">
              <a:solidFill>
                <a:srgbClr val="002060"/>
              </a:solidFill>
            </a:endParaRPr>
          </a:p>
          <a:p>
            <a:pPr lvl="1">
              <a:lnSpc>
                <a:spcPct val="89000"/>
              </a:lnSpc>
            </a:pPr>
            <a:r>
              <a:rPr lang="de-DE" sz="2000" b="1" dirty="0" smtClean="0">
                <a:solidFill>
                  <a:srgbClr val="FF0000"/>
                </a:solidFill>
              </a:rPr>
              <a:t>NamespaceIdentifier: </a:t>
            </a:r>
          </a:p>
          <a:p>
            <a:pPr lvl="1">
              <a:lnSpc>
                <a:spcPct val="89000"/>
              </a:lnSpc>
            </a:pPr>
            <a:r>
              <a:rPr lang="en-US" dirty="0" smtClean="0"/>
              <a:t>The namespace identifier avoids name clashes of different name spaces and ensures uniqueness in a specific domain name space</a:t>
            </a:r>
          </a:p>
          <a:p>
            <a:pPr lvl="1">
              <a:lnSpc>
                <a:spcPct val="89000"/>
              </a:lnSpc>
            </a:pPr>
            <a:r>
              <a:rPr lang="en-US" dirty="0" smtClean="0"/>
              <a:t> </a:t>
            </a:r>
          </a:p>
          <a:p>
            <a:pPr lvl="1">
              <a:lnSpc>
                <a:spcPct val="89000"/>
              </a:lnSpc>
            </a:pPr>
            <a:r>
              <a:rPr lang="en-US" dirty="0" err="1" smtClean="0">
                <a:solidFill>
                  <a:schemeClr val="accent3"/>
                </a:solidFill>
              </a:rPr>
              <a:t>Eg</a:t>
            </a:r>
            <a:r>
              <a:rPr lang="en-US" dirty="0" smtClean="0">
                <a:solidFill>
                  <a:schemeClr val="accent3"/>
                </a:solidFill>
              </a:rPr>
              <a:t>: </a:t>
            </a:r>
            <a:r>
              <a:rPr lang="en-US" dirty="0" err="1" smtClean="0">
                <a:solidFill>
                  <a:schemeClr val="accent3"/>
                </a:solidFill>
              </a:rPr>
              <a:t>EngStrt</a:t>
            </a:r>
            <a:r>
              <a:rPr lang="en-US" dirty="0" smtClean="0">
                <a:solidFill>
                  <a:schemeClr val="accent3"/>
                </a:solidFill>
              </a:rPr>
              <a:t> = Engine Start</a:t>
            </a:r>
          </a:p>
          <a:p>
            <a:pPr lvl="1">
              <a:lnSpc>
                <a:spcPct val="89000"/>
              </a:lnSpc>
            </a:pPr>
            <a:endParaRPr lang="en-US" dirty="0" smtClean="0"/>
          </a:p>
          <a:p>
            <a:pPr lvl="1">
              <a:lnSpc>
                <a:spcPct val="89000"/>
              </a:lnSpc>
            </a:pPr>
            <a:r>
              <a:rPr lang="en-US" dirty="0" smtClean="0"/>
              <a:t>Furthermore </a:t>
            </a:r>
            <a:r>
              <a:rPr lang="en-US" dirty="0"/>
              <a:t>the name space identifier may be hierarchically build up so that the specific domain name space </a:t>
            </a:r>
            <a:r>
              <a:rPr lang="en-US" dirty="0" smtClean="0"/>
              <a:t>contains </a:t>
            </a:r>
            <a:r>
              <a:rPr lang="de-DE" dirty="0" smtClean="0"/>
              <a:t>sub </a:t>
            </a:r>
            <a:r>
              <a:rPr lang="de-DE" dirty="0"/>
              <a:t>name </a:t>
            </a:r>
            <a:r>
              <a:rPr lang="de-DE" dirty="0" smtClean="0"/>
              <a:t>spaces</a:t>
            </a:r>
          </a:p>
          <a:p>
            <a:pPr lvl="1">
              <a:lnSpc>
                <a:spcPct val="89000"/>
              </a:lnSpc>
            </a:pPr>
            <a:endParaRPr lang="de-DE" kern="0" dirty="0">
              <a:solidFill>
                <a:schemeClr val="accent3"/>
              </a:solidFill>
            </a:endParaRPr>
          </a:p>
          <a:p>
            <a:pPr lvl="1">
              <a:lnSpc>
                <a:spcPct val="89000"/>
              </a:lnSpc>
            </a:pPr>
            <a:r>
              <a:rPr lang="de-DE" kern="0" dirty="0" smtClean="0">
                <a:solidFill>
                  <a:schemeClr val="accent3"/>
                </a:solidFill>
              </a:rPr>
              <a:t>Eg: EngStrtCo = Engine Start Coordination</a:t>
            </a:r>
            <a:endParaRPr lang="en-US" kern="0" dirty="0" smtClean="0">
              <a:solidFill>
                <a:schemeClr val="accent3"/>
              </a:solidFill>
            </a:endParaRPr>
          </a:p>
          <a:p>
            <a:endParaRPr lang="de-DE" sz="2800" kern="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RBVH/EJV3 | 02.10.2018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Engineering and Business Solutions Vietnam Company Limited 2017.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5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782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b="1" kern="0" dirty="0" smtClean="0">
                <a:solidFill>
                  <a:schemeClr val="accent1"/>
                </a:solidFill>
              </a:rPr>
              <a:t>NAMING CONVENTIONS</a:t>
            </a:r>
          </a:p>
          <a:p>
            <a:pPr>
              <a:lnSpc>
                <a:spcPct val="89000"/>
              </a:lnSpc>
            </a:pPr>
            <a:endParaRPr lang="de-DE" sz="2800" b="1" kern="0" dirty="0">
              <a:solidFill>
                <a:schemeClr val="accent1"/>
              </a:solidFill>
            </a:endParaRPr>
          </a:p>
          <a:p>
            <a:pPr>
              <a:lnSpc>
                <a:spcPct val="89000"/>
              </a:lnSpc>
            </a:pPr>
            <a:r>
              <a:rPr lang="en-US" sz="2800" kern="0" dirty="0" smtClean="0"/>
              <a:t>Structure of Variable Name:</a:t>
            </a:r>
          </a:p>
          <a:p>
            <a:pPr>
              <a:lnSpc>
                <a:spcPct val="89000"/>
              </a:lnSpc>
            </a:pPr>
            <a:endParaRPr lang="en-US" sz="2800" kern="0" dirty="0"/>
          </a:p>
          <a:p>
            <a:pPr lvl="1">
              <a:lnSpc>
                <a:spcPct val="89000"/>
              </a:lnSpc>
            </a:pPr>
            <a:r>
              <a:rPr lang="de-DE" sz="2000" b="1" dirty="0">
                <a:solidFill>
                  <a:srgbClr val="FF0000"/>
                </a:solidFill>
              </a:rPr>
              <a:t>&lt;NamespaceIdentifier</a:t>
            </a:r>
            <a:r>
              <a:rPr lang="de-DE" sz="2000" b="1" dirty="0" smtClean="0">
                <a:solidFill>
                  <a:srgbClr val="FF0000"/>
                </a:solidFill>
              </a:rPr>
              <a:t>&gt;</a:t>
            </a:r>
            <a:r>
              <a:rPr lang="de-DE" sz="2000" b="1" dirty="0" smtClean="0"/>
              <a:t>_</a:t>
            </a:r>
            <a:r>
              <a:rPr lang="de-DE" sz="2000" b="1" dirty="0" smtClean="0">
                <a:solidFill>
                  <a:srgbClr val="92D050"/>
                </a:solidFill>
              </a:rPr>
              <a:t>&lt;Physicallogicaltype</a:t>
            </a:r>
            <a:r>
              <a:rPr lang="de-DE" sz="2000" b="1" dirty="0">
                <a:solidFill>
                  <a:srgbClr val="92D050"/>
                </a:solidFill>
              </a:rPr>
              <a:t>&gt;</a:t>
            </a:r>
            <a:r>
              <a:rPr lang="de-DE" sz="2000" b="1" dirty="0">
                <a:solidFill>
                  <a:srgbClr val="00B0F0"/>
                </a:solidFill>
              </a:rPr>
              <a:t>&lt;DescriptiveName&gt;</a:t>
            </a:r>
            <a:r>
              <a:rPr lang="de-DE" sz="2000" b="1" dirty="0"/>
              <a:t>[_</a:t>
            </a:r>
            <a:r>
              <a:rPr lang="de-DE" sz="2000" b="1" dirty="0">
                <a:solidFill>
                  <a:srgbClr val="002060"/>
                </a:solidFill>
              </a:rPr>
              <a:t>&lt;Extension</a:t>
            </a:r>
            <a:r>
              <a:rPr lang="de-DE" sz="2000" b="1" dirty="0" smtClean="0">
                <a:solidFill>
                  <a:srgbClr val="002060"/>
                </a:solidFill>
              </a:rPr>
              <a:t>&gt;]</a:t>
            </a:r>
          </a:p>
          <a:p>
            <a:pPr lvl="1">
              <a:lnSpc>
                <a:spcPct val="89000"/>
              </a:lnSpc>
            </a:pPr>
            <a:endParaRPr lang="de-DE" sz="2800" b="1" kern="0" dirty="0">
              <a:solidFill>
                <a:srgbClr val="002060"/>
              </a:solidFill>
            </a:endParaRPr>
          </a:p>
          <a:p>
            <a:pPr lvl="1">
              <a:lnSpc>
                <a:spcPct val="89000"/>
              </a:lnSpc>
            </a:pPr>
            <a:r>
              <a:rPr lang="de-DE" sz="2000" b="1" dirty="0" smtClean="0">
                <a:solidFill>
                  <a:srgbClr val="92D050"/>
                </a:solidFill>
              </a:rPr>
              <a:t>Physicallogicaltype: </a:t>
            </a:r>
          </a:p>
          <a:p>
            <a:pPr lvl="1">
              <a:lnSpc>
                <a:spcPct val="89000"/>
              </a:lnSpc>
            </a:pPr>
            <a:r>
              <a:rPr lang="en-US" dirty="0" smtClean="0"/>
              <a:t>Categories </a:t>
            </a:r>
            <a:r>
              <a:rPr lang="en-US" dirty="0"/>
              <a:t>the physical or logical meaning of the </a:t>
            </a:r>
            <a:r>
              <a:rPr lang="en-US" dirty="0" smtClean="0"/>
              <a:t>element </a:t>
            </a:r>
          </a:p>
          <a:p>
            <a:pPr lvl="1">
              <a:lnSpc>
                <a:spcPct val="89000"/>
              </a:lnSpc>
            </a:pPr>
            <a:endParaRPr lang="en-US" dirty="0" smtClean="0"/>
          </a:p>
          <a:p>
            <a:pPr lvl="1">
              <a:lnSpc>
                <a:spcPct val="89000"/>
              </a:lnSpc>
            </a:pPr>
            <a:r>
              <a:rPr lang="en-US" dirty="0" err="1" smtClean="0">
                <a:solidFill>
                  <a:schemeClr val="accent3"/>
                </a:solidFill>
              </a:rPr>
              <a:t>Eg</a:t>
            </a:r>
            <a:r>
              <a:rPr lang="en-US" dirty="0" smtClean="0">
                <a:solidFill>
                  <a:schemeClr val="accent3"/>
                </a:solidFill>
              </a:rPr>
              <a:t>: </a:t>
            </a:r>
            <a:r>
              <a:rPr lang="en-US" dirty="0" err="1" smtClean="0">
                <a:solidFill>
                  <a:schemeClr val="accent3"/>
                </a:solidFill>
              </a:rPr>
              <a:t>flg</a:t>
            </a:r>
            <a:r>
              <a:rPr lang="en-US" dirty="0" smtClean="0">
                <a:solidFill>
                  <a:schemeClr val="accent3"/>
                </a:solidFill>
              </a:rPr>
              <a:t> = Flag (Logical) </a:t>
            </a:r>
          </a:p>
          <a:p>
            <a:pPr lvl="1">
              <a:lnSpc>
                <a:spcPct val="89000"/>
              </a:lnSpc>
            </a:pPr>
            <a:endParaRPr lang="en-US" dirty="0">
              <a:solidFill>
                <a:schemeClr val="accent3"/>
              </a:solidFill>
            </a:endParaRPr>
          </a:p>
          <a:p>
            <a:pPr lvl="1">
              <a:lnSpc>
                <a:spcPct val="89000"/>
              </a:lnSpc>
            </a:pPr>
            <a:r>
              <a:rPr lang="en-US" dirty="0" err="1">
                <a:solidFill>
                  <a:schemeClr val="accent3"/>
                </a:solidFill>
              </a:rPr>
              <a:t>Eg</a:t>
            </a:r>
            <a:r>
              <a:rPr lang="en-US" dirty="0">
                <a:solidFill>
                  <a:schemeClr val="accent3"/>
                </a:solidFill>
              </a:rPr>
              <a:t>: n</a:t>
            </a:r>
            <a:r>
              <a:rPr lang="en-US" dirty="0" smtClean="0">
                <a:solidFill>
                  <a:schemeClr val="accent3"/>
                </a:solidFill>
              </a:rPr>
              <a:t>   = Rotational Speed (Physical)</a:t>
            </a:r>
          </a:p>
          <a:p>
            <a:pPr lvl="1">
              <a:lnSpc>
                <a:spcPct val="89000"/>
              </a:lnSpc>
            </a:pPr>
            <a:endParaRPr lang="en-US" dirty="0">
              <a:solidFill>
                <a:schemeClr val="accent3"/>
              </a:solidFill>
            </a:endParaRPr>
          </a:p>
          <a:p>
            <a:pPr lvl="1">
              <a:lnSpc>
                <a:spcPct val="89000"/>
              </a:lnSpc>
            </a:pPr>
            <a:r>
              <a:rPr lang="en-US" dirty="0" smtClean="0">
                <a:solidFill>
                  <a:schemeClr val="accent3"/>
                </a:solidFill>
              </a:rPr>
              <a:t> </a:t>
            </a:r>
            <a:endParaRPr lang="en-US" dirty="0">
              <a:solidFill>
                <a:schemeClr val="accent3"/>
              </a:solidFill>
            </a:endParaRPr>
          </a:p>
          <a:p>
            <a:pPr lvl="1">
              <a:lnSpc>
                <a:spcPct val="89000"/>
              </a:lnSpc>
            </a:pP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RBVH/EJV3 | 02.10.2018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Engineering and Business Solutions Vietnam Company Limited 2017.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6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3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b="1" kern="0" dirty="0" smtClean="0">
                <a:solidFill>
                  <a:schemeClr val="accent1"/>
                </a:solidFill>
              </a:rPr>
              <a:t>NAMING CONVENTIONS</a:t>
            </a:r>
          </a:p>
          <a:p>
            <a:pPr>
              <a:lnSpc>
                <a:spcPct val="89000"/>
              </a:lnSpc>
            </a:pPr>
            <a:endParaRPr lang="de-DE" sz="2800" b="1" kern="0" dirty="0">
              <a:solidFill>
                <a:schemeClr val="accent1"/>
              </a:solidFill>
            </a:endParaRPr>
          </a:p>
          <a:p>
            <a:pPr>
              <a:lnSpc>
                <a:spcPct val="89000"/>
              </a:lnSpc>
            </a:pPr>
            <a:r>
              <a:rPr lang="en-US" sz="2800" kern="0" dirty="0" smtClean="0"/>
              <a:t>Structure of Variable Name:</a:t>
            </a:r>
          </a:p>
          <a:p>
            <a:pPr>
              <a:lnSpc>
                <a:spcPct val="89000"/>
              </a:lnSpc>
            </a:pPr>
            <a:endParaRPr lang="en-US" sz="2800" kern="0" dirty="0"/>
          </a:p>
          <a:p>
            <a:pPr lvl="1">
              <a:lnSpc>
                <a:spcPct val="89000"/>
              </a:lnSpc>
            </a:pPr>
            <a:r>
              <a:rPr lang="de-DE" sz="2000" b="1" dirty="0">
                <a:solidFill>
                  <a:srgbClr val="FF0000"/>
                </a:solidFill>
              </a:rPr>
              <a:t>&lt;NamespaceIdentifier</a:t>
            </a:r>
            <a:r>
              <a:rPr lang="de-DE" sz="2000" b="1" dirty="0" smtClean="0">
                <a:solidFill>
                  <a:srgbClr val="FF0000"/>
                </a:solidFill>
              </a:rPr>
              <a:t>&gt;</a:t>
            </a:r>
            <a:r>
              <a:rPr lang="de-DE" sz="2000" b="1" dirty="0" smtClean="0"/>
              <a:t>_</a:t>
            </a:r>
            <a:r>
              <a:rPr lang="de-DE" sz="2000" b="1" dirty="0" smtClean="0">
                <a:solidFill>
                  <a:srgbClr val="92D050"/>
                </a:solidFill>
              </a:rPr>
              <a:t>&lt;Physicallogicaltype</a:t>
            </a:r>
            <a:r>
              <a:rPr lang="de-DE" sz="2000" b="1" dirty="0">
                <a:solidFill>
                  <a:srgbClr val="92D050"/>
                </a:solidFill>
              </a:rPr>
              <a:t>&gt;</a:t>
            </a:r>
            <a:r>
              <a:rPr lang="de-DE" sz="2000" b="1" dirty="0">
                <a:solidFill>
                  <a:srgbClr val="00B0F0"/>
                </a:solidFill>
              </a:rPr>
              <a:t>&lt;DescriptiveName&gt;</a:t>
            </a:r>
            <a:r>
              <a:rPr lang="de-DE" sz="2000" b="1" dirty="0"/>
              <a:t>[_</a:t>
            </a:r>
            <a:r>
              <a:rPr lang="de-DE" sz="2000" b="1" dirty="0">
                <a:solidFill>
                  <a:srgbClr val="002060"/>
                </a:solidFill>
              </a:rPr>
              <a:t>&lt;Extension</a:t>
            </a:r>
            <a:r>
              <a:rPr lang="de-DE" sz="2000" b="1" dirty="0" smtClean="0">
                <a:solidFill>
                  <a:srgbClr val="002060"/>
                </a:solidFill>
              </a:rPr>
              <a:t>&gt;]</a:t>
            </a:r>
          </a:p>
          <a:p>
            <a:pPr lvl="1">
              <a:lnSpc>
                <a:spcPct val="89000"/>
              </a:lnSpc>
            </a:pPr>
            <a:endParaRPr lang="de-DE" sz="2800" b="1" kern="0" dirty="0">
              <a:solidFill>
                <a:srgbClr val="002060"/>
              </a:solidFill>
            </a:endParaRPr>
          </a:p>
          <a:p>
            <a:pPr lvl="1">
              <a:lnSpc>
                <a:spcPct val="89000"/>
              </a:lnSpc>
            </a:pPr>
            <a:r>
              <a:rPr lang="de-DE" sz="2000" b="1" dirty="0" smtClean="0">
                <a:solidFill>
                  <a:srgbClr val="00B0F0"/>
                </a:solidFill>
              </a:rPr>
              <a:t>DescriptiveName: </a:t>
            </a:r>
          </a:p>
          <a:p>
            <a:pPr lvl="1">
              <a:lnSpc>
                <a:spcPct val="89000"/>
              </a:lnSpc>
            </a:pPr>
            <a:r>
              <a:rPr lang="en-US" dirty="0"/>
              <a:t>D</a:t>
            </a:r>
            <a:r>
              <a:rPr lang="en-US" dirty="0" smtClean="0"/>
              <a:t>escribes </a:t>
            </a:r>
            <a:r>
              <a:rPr lang="en-US" dirty="0"/>
              <a:t>the meaning of the </a:t>
            </a:r>
            <a:r>
              <a:rPr lang="en-US" dirty="0" smtClean="0"/>
              <a:t>element</a:t>
            </a:r>
          </a:p>
          <a:p>
            <a:pPr lvl="1">
              <a:lnSpc>
                <a:spcPct val="89000"/>
              </a:lnSpc>
            </a:pPr>
            <a:endParaRPr lang="en-US" dirty="0" smtClean="0"/>
          </a:p>
          <a:p>
            <a:pPr lvl="1">
              <a:lnSpc>
                <a:spcPct val="89000"/>
              </a:lnSpc>
            </a:pPr>
            <a:r>
              <a:rPr lang="en-US" dirty="0" err="1" smtClean="0">
                <a:solidFill>
                  <a:schemeClr val="accent3"/>
                </a:solidFill>
              </a:rPr>
              <a:t>Eg</a:t>
            </a:r>
            <a:r>
              <a:rPr lang="en-US" dirty="0" smtClean="0">
                <a:solidFill>
                  <a:schemeClr val="accent3"/>
                </a:solidFill>
              </a:rPr>
              <a:t>: </a:t>
            </a:r>
            <a:r>
              <a:rPr lang="en-US" dirty="0" err="1" smtClean="0">
                <a:solidFill>
                  <a:schemeClr val="accent3"/>
                </a:solidFill>
              </a:rPr>
              <a:t>Avrg</a:t>
            </a:r>
            <a:r>
              <a:rPr lang="en-US" dirty="0" smtClean="0">
                <a:solidFill>
                  <a:schemeClr val="accent3"/>
                </a:solidFill>
              </a:rPr>
              <a:t> = Average</a:t>
            </a:r>
          </a:p>
          <a:p>
            <a:pPr lvl="1">
              <a:lnSpc>
                <a:spcPct val="89000"/>
              </a:lnSpc>
            </a:pPr>
            <a:endParaRPr lang="en-US" dirty="0">
              <a:solidFill>
                <a:schemeClr val="accent3"/>
              </a:solidFill>
            </a:endParaRPr>
          </a:p>
          <a:p>
            <a:pPr lvl="1">
              <a:lnSpc>
                <a:spcPct val="89000"/>
              </a:lnSpc>
            </a:pPr>
            <a:endParaRPr lang="en-US" dirty="0">
              <a:solidFill>
                <a:schemeClr val="accent3"/>
              </a:solidFill>
            </a:endParaRPr>
          </a:p>
          <a:p>
            <a:pPr lvl="1">
              <a:lnSpc>
                <a:spcPct val="89000"/>
              </a:lnSpc>
            </a:pPr>
            <a:r>
              <a:rPr lang="en-US" dirty="0" smtClean="0">
                <a:solidFill>
                  <a:schemeClr val="accent3"/>
                </a:solidFill>
              </a:rPr>
              <a:t> </a:t>
            </a:r>
            <a:endParaRPr lang="en-US" dirty="0">
              <a:solidFill>
                <a:schemeClr val="accent3"/>
              </a:solidFill>
            </a:endParaRPr>
          </a:p>
          <a:p>
            <a:pPr lvl="1">
              <a:lnSpc>
                <a:spcPct val="89000"/>
              </a:lnSpc>
            </a:pP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RBVH/EJV3 | 02.10.2018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Engineering and Business Solutions Vietnam Company Limited 2017.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7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9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b="1" kern="0" dirty="0" smtClean="0">
                <a:solidFill>
                  <a:schemeClr val="accent1"/>
                </a:solidFill>
              </a:rPr>
              <a:t>NAMING CONVENTIONS</a:t>
            </a:r>
          </a:p>
          <a:p>
            <a:pPr>
              <a:lnSpc>
                <a:spcPct val="89000"/>
              </a:lnSpc>
            </a:pPr>
            <a:endParaRPr lang="de-DE" sz="2800" b="1" kern="0" dirty="0">
              <a:solidFill>
                <a:schemeClr val="accent1"/>
              </a:solidFill>
            </a:endParaRPr>
          </a:p>
          <a:p>
            <a:pPr>
              <a:lnSpc>
                <a:spcPct val="89000"/>
              </a:lnSpc>
            </a:pPr>
            <a:r>
              <a:rPr lang="en-US" sz="2800" kern="0" dirty="0" smtClean="0"/>
              <a:t>Structure of Variable Name:</a:t>
            </a:r>
          </a:p>
          <a:p>
            <a:pPr>
              <a:lnSpc>
                <a:spcPct val="89000"/>
              </a:lnSpc>
            </a:pPr>
            <a:endParaRPr lang="en-US" sz="2800" kern="0" dirty="0"/>
          </a:p>
          <a:p>
            <a:pPr lvl="1">
              <a:lnSpc>
                <a:spcPct val="89000"/>
              </a:lnSpc>
            </a:pPr>
            <a:r>
              <a:rPr lang="de-DE" sz="2000" b="1" dirty="0">
                <a:solidFill>
                  <a:srgbClr val="FF0000"/>
                </a:solidFill>
              </a:rPr>
              <a:t>&lt;NamespaceIdentifier</a:t>
            </a:r>
            <a:r>
              <a:rPr lang="de-DE" sz="2000" b="1" dirty="0" smtClean="0">
                <a:solidFill>
                  <a:srgbClr val="FF0000"/>
                </a:solidFill>
              </a:rPr>
              <a:t>&gt;</a:t>
            </a:r>
            <a:r>
              <a:rPr lang="de-DE" sz="2000" b="1" dirty="0" smtClean="0"/>
              <a:t>_</a:t>
            </a:r>
            <a:r>
              <a:rPr lang="de-DE" sz="2000" b="1" dirty="0" smtClean="0">
                <a:solidFill>
                  <a:srgbClr val="92D050"/>
                </a:solidFill>
              </a:rPr>
              <a:t>&lt;Physicallogicaltype</a:t>
            </a:r>
            <a:r>
              <a:rPr lang="de-DE" sz="2000" b="1" dirty="0">
                <a:solidFill>
                  <a:srgbClr val="92D050"/>
                </a:solidFill>
              </a:rPr>
              <a:t>&gt;</a:t>
            </a:r>
            <a:r>
              <a:rPr lang="de-DE" sz="2000" b="1" dirty="0">
                <a:solidFill>
                  <a:srgbClr val="00B0F0"/>
                </a:solidFill>
              </a:rPr>
              <a:t>&lt;DescriptiveName&gt;</a:t>
            </a:r>
            <a:r>
              <a:rPr lang="de-DE" sz="2000" b="1" dirty="0"/>
              <a:t>[_</a:t>
            </a:r>
            <a:r>
              <a:rPr lang="de-DE" sz="2000" b="1" dirty="0">
                <a:solidFill>
                  <a:srgbClr val="002060"/>
                </a:solidFill>
              </a:rPr>
              <a:t>&lt;Extension</a:t>
            </a:r>
            <a:r>
              <a:rPr lang="de-DE" sz="2000" b="1" dirty="0" smtClean="0">
                <a:solidFill>
                  <a:srgbClr val="002060"/>
                </a:solidFill>
              </a:rPr>
              <a:t>&gt;]</a:t>
            </a:r>
          </a:p>
          <a:p>
            <a:pPr lvl="1">
              <a:lnSpc>
                <a:spcPct val="89000"/>
              </a:lnSpc>
            </a:pPr>
            <a:endParaRPr lang="de-DE" sz="2800" b="1" kern="0" dirty="0">
              <a:solidFill>
                <a:srgbClr val="002060"/>
              </a:solidFill>
            </a:endParaRPr>
          </a:p>
          <a:p>
            <a:pPr lvl="1">
              <a:lnSpc>
                <a:spcPct val="89000"/>
              </a:lnSpc>
            </a:pPr>
            <a:r>
              <a:rPr lang="en-US" dirty="0" err="1" smtClean="0">
                <a:solidFill>
                  <a:schemeClr val="accent3"/>
                </a:solidFill>
              </a:rPr>
              <a:t>Eg</a:t>
            </a:r>
            <a:r>
              <a:rPr lang="en-US" dirty="0" smtClean="0">
                <a:solidFill>
                  <a:schemeClr val="accent3"/>
                </a:solidFill>
              </a:rPr>
              <a:t>:  Eng_nAvrg_s32 : </a:t>
            </a:r>
            <a:r>
              <a:rPr lang="en-US" dirty="0" smtClean="0">
                <a:solidFill>
                  <a:schemeClr val="accent3"/>
                </a:solidFill>
              </a:rPr>
              <a:t>Average </a:t>
            </a:r>
            <a:r>
              <a:rPr lang="en-US" dirty="0" smtClean="0">
                <a:solidFill>
                  <a:schemeClr val="accent3"/>
                </a:solidFill>
              </a:rPr>
              <a:t>(</a:t>
            </a:r>
            <a:r>
              <a:rPr lang="en-US" dirty="0" err="1" smtClean="0">
                <a:solidFill>
                  <a:schemeClr val="accent3"/>
                </a:solidFill>
              </a:rPr>
              <a:t>Avrg</a:t>
            </a:r>
            <a:r>
              <a:rPr lang="en-US" dirty="0" smtClean="0">
                <a:solidFill>
                  <a:schemeClr val="accent3"/>
                </a:solidFill>
              </a:rPr>
              <a:t>) rotation speed (n) of Engine (</a:t>
            </a:r>
            <a:r>
              <a:rPr lang="en-US" dirty="0" err="1" smtClean="0">
                <a:solidFill>
                  <a:schemeClr val="accent3"/>
                </a:solidFill>
              </a:rPr>
              <a:t>Eng</a:t>
            </a:r>
            <a:r>
              <a:rPr lang="en-US" dirty="0" smtClean="0">
                <a:solidFill>
                  <a:schemeClr val="accent3"/>
                </a:solidFill>
              </a:rPr>
              <a:t>) implemented as 32 bit signed integer (s32)</a:t>
            </a:r>
            <a:endParaRPr lang="en-US" dirty="0">
              <a:solidFill>
                <a:schemeClr val="accent3"/>
              </a:solidFill>
            </a:endParaRPr>
          </a:p>
          <a:p>
            <a:pPr lvl="1">
              <a:lnSpc>
                <a:spcPct val="89000"/>
              </a:lnSpc>
            </a:pP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RBVH/EJV3 | 02.10.2018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Engineering and Business Solutions Vietnam Company Limited 2017.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8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16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b="1" kern="0" dirty="0" smtClean="0">
                <a:solidFill>
                  <a:schemeClr val="accent1"/>
                </a:solidFill>
              </a:rPr>
              <a:t>NAMING CONVENTIONS</a:t>
            </a:r>
          </a:p>
          <a:p>
            <a:pPr>
              <a:lnSpc>
                <a:spcPct val="89000"/>
              </a:lnSpc>
            </a:pPr>
            <a:endParaRPr lang="de-DE" sz="2800" b="1" kern="0" dirty="0">
              <a:solidFill>
                <a:schemeClr val="accent1"/>
              </a:solidFill>
            </a:endParaRPr>
          </a:p>
          <a:p>
            <a:pPr>
              <a:lnSpc>
                <a:spcPct val="89000"/>
              </a:lnSpc>
            </a:pPr>
            <a:r>
              <a:rPr lang="en-US" sz="2800" kern="0" dirty="0" smtClean="0"/>
              <a:t>Label List:</a:t>
            </a:r>
          </a:p>
          <a:p>
            <a:r>
              <a:rPr lang="en-US" dirty="0" smtClean="0"/>
              <a:t>All </a:t>
            </a:r>
            <a:r>
              <a:rPr lang="en-US" dirty="0"/>
              <a:t>named elements which are used at DGS globally like </a:t>
            </a:r>
            <a:r>
              <a:rPr lang="en-US" b="1" dirty="0"/>
              <a:t>calibration parameters</a:t>
            </a:r>
            <a:r>
              <a:rPr lang="en-US" dirty="0"/>
              <a:t>, </a:t>
            </a:r>
            <a:r>
              <a:rPr lang="en-US" b="1" dirty="0"/>
              <a:t>system </a:t>
            </a:r>
            <a:r>
              <a:rPr lang="en-US" b="1" dirty="0" smtClean="0"/>
              <a:t>constants</a:t>
            </a:r>
            <a:r>
              <a:rPr lang="en-US" dirty="0" smtClean="0"/>
              <a:t>,</a:t>
            </a:r>
          </a:p>
          <a:p>
            <a:r>
              <a:rPr lang="en-US" b="1" dirty="0" smtClean="0"/>
              <a:t>global </a:t>
            </a:r>
            <a:r>
              <a:rPr lang="en-US" b="1" dirty="0"/>
              <a:t>variables</a:t>
            </a:r>
            <a:r>
              <a:rPr lang="en-US" dirty="0"/>
              <a:t>, </a:t>
            </a:r>
            <a:r>
              <a:rPr lang="en-US" b="1" dirty="0" smtClean="0"/>
              <a:t>classes</a:t>
            </a:r>
            <a:r>
              <a:rPr lang="en-US" dirty="0" smtClean="0"/>
              <a:t>, </a:t>
            </a:r>
            <a:r>
              <a:rPr lang="en-US" b="1" dirty="0" smtClean="0"/>
              <a:t>class</a:t>
            </a:r>
            <a:r>
              <a:rPr lang="en-US" b="1" dirty="0"/>
              <a:t>−instances</a:t>
            </a:r>
            <a:r>
              <a:rPr lang="en-US" dirty="0"/>
              <a:t>, </a:t>
            </a:r>
            <a:r>
              <a:rPr lang="en-US" dirty="0" smtClean="0"/>
              <a:t>etc… </a:t>
            </a:r>
            <a:r>
              <a:rPr lang="en-US" dirty="0"/>
              <a:t>need to have an entry in the label list, which is integrated to the DGS−SCM−</a:t>
            </a:r>
            <a:r>
              <a:rPr lang="en-US" dirty="0" smtClean="0"/>
              <a:t>system.</a:t>
            </a:r>
          </a:p>
          <a:p>
            <a:endParaRPr lang="en-US" dirty="0"/>
          </a:p>
          <a:p>
            <a:r>
              <a:rPr lang="en-US" dirty="0"/>
              <a:t>The naming convention in </a:t>
            </a:r>
            <a:r>
              <a:rPr lang="en-US" b="1" dirty="0"/>
              <a:t>co−operation </a:t>
            </a:r>
            <a:r>
              <a:rPr lang="en-US" dirty="0"/>
              <a:t>with the label database makes it easier to find and list already existing labels and so help to </a:t>
            </a:r>
            <a:r>
              <a:rPr lang="en-US" dirty="0" smtClean="0"/>
              <a:t>avoid double </a:t>
            </a:r>
            <a:r>
              <a:rPr lang="en-US" dirty="0"/>
              <a:t>definitions. The naming convention supports uniqueness and retrieval.</a:t>
            </a:r>
            <a:endParaRPr lang="en-US" dirty="0" smtClean="0"/>
          </a:p>
          <a:p>
            <a:endParaRPr lang="en-US" dirty="0">
              <a:solidFill>
                <a:schemeClr val="accent3"/>
              </a:solidFill>
            </a:endParaRPr>
          </a:p>
          <a:p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RBVH/EJV3 | 02.10.2018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Engineering and Business Solutions Vietnam Company Limited 2017.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9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86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1"/>
  <p:tag name="CFG.LAYOUT" val="BOSCH2"/>
  <p:tag name="CFG.CUSTOMERVERSION" val="9"/>
  <p:tag name="ML_1" val="RBVH_Hc1"/>
  <p:tag name="ML_2" val="Bosch2.mcr"/>
  <p:tag name="ML_LAYOUT_RESOURCE" val="BOSCH2_16_9_NAVI.mcr"/>
  <p:tag name="FIELD.CONF.SUFFIX.CONTENT" val="\n | "/>
  <p:tag name="FIELD.CONF.COMBOINDEX" val="0"/>
  <p:tag name="FIELD.REM_ABL.SUFFIX.CONTENT" val="&#10;\n"/>
  <p:tag name="FIELD.COPY.CONTENT" val="© Robert Bosch Engineering and Business Solutions Vietnam Company Limited 2017. Alle Rechte vorbehalten, auch bzgl. jeder Verfügung, Verwertung, Reproduktion, Bearbeitung, Weitergabe sowie für den Fall von Schutzrechtsanmeldungen."/>
  <p:tag name="FIELD.COPY.VALUE" val="© Robert Bosch Engineering and Business Solutions Vietnam Company Limited 2017. Alle Rechte vorbehalten, auch bzgl. jeder Verfügung, Verwertung, Reproduktion, Bearbeitung, Weitergabe sowie für den Fall von Schutzrechtsanmeldungen."/>
  <p:tag name="FIELD.COPY.COMBOINDEX" val="0"/>
  <p:tag name="FIELD.BGROUP.SUFFIX.CONTENT" val=" | "/>
  <p:tag name="FIELD.BGROUP.COMBOINDEX" val="0"/>
  <p:tag name="FIELD.CHAPTER.CONTENT" val="Titel des Kapitels"/>
  <p:tag name="FIELD.CHAPTER.VALUE" val="Titel des Kapitels"/>
  <p:tag name="FIELD.DPT.CONTENT" val="RBVH/EJV3"/>
  <p:tag name="FIELD.DPT.VALUE" val="RBVH/EJV3 | "/>
  <p:tag name="FIELD.DPT.SUFFIX.CONTENT" val=" | "/>
  <p:tag name="MIWBCLNT.HOMEURL" val="C:\Program Files (x86)\eForms\FB\portal_index.htm"/>
  <p:tag name="FIELDS.INITIALIZED" val="1"/>
  <p:tag name="FIELD.DATE.COMBOINDEX" val="-2"/>
  <p:tag name="FIELD.REM_ABL.COMBOINDEX" val="-2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with Navigation Bar (new colored style)"/>
  <p:tag name="CFG.LAYOUTRES" val="BOSCH2_16_9_NAVI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  <p:tag name="FIELD.DATE.CONTENT" val="02.10.2018"/>
  <p:tag name="FIELD.DATE.VALUE" val="02.10.20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2"/>
  <p:tag name="COLORSETGROUPCLASSNAME" val="ColorSetGroup1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RBVH/EJV3"/>
  <p:tag name="FIELD.DPT.VALUE" val="RBVH/EJV3 | "/>
  <p:tag name="FIELDS.INITIALIZED" val="1"/>
  <p:tag name="ML_1" val="RBVH_Hc1"/>
  <p:tag name="ML_2" val="Bosch2.mcr"/>
  <p:tag name="ML_LAYOUT_RESOURCE" val="BOSCH2_16_9_NAVI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FIELD.CHAPTER.CONTENT" val="DIPO DIO SIGNAL WRONG INTIALIZATION"/>
  <p:tag name="FIELD.CHAPTER.VALUE" val="DIPO DIO SIGNAL WRONG INTIALIZATION"/>
  <p:tag name="FIELD.CHAPTER.COMBOINDEX" val="-2"/>
  <p:tag name="FIELD.REM_ANL.COMBOINDEX" val="-2"/>
  <p:tag name="FIELD.DPT.COMBOINDEX" val="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3;-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RBVH/EJV3"/>
  <p:tag name="FIELD.DPT.VALUE" val="RBVH/EJV3 | "/>
  <p:tag name="FIELDS.INITIALIZED" val="1"/>
  <p:tag name="ML_1" val="RBVH_Hc1"/>
  <p:tag name="ML_2" val="Bosch2.mcr"/>
  <p:tag name="ML_LAYOUT_RESOURCE" val="BOSCH2_16_9_NAVI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FIELD.CHAPTER.CONTENT" val="DIPO DIO SIGNAL WRONG INTIALIZATION"/>
  <p:tag name="FIELD.CHAPTER.VALUE" val="DIPO DIO SIGNAL WRONG INTIALIZATION"/>
  <p:tag name="FIELD.CHAPTER.COMBOINDEX" val="-2"/>
  <p:tag name="FIELD.REM_ANL.COMBOINDEX" val="-2"/>
  <p:tag name="FIELD.DPT.COMBOINDEX" val="-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3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VH_Hc1"/>
  <p:tag name="ML_2" val="Bosch2.mcr"/>
  <p:tag name="ML_LAYOUT_RESOURCE" val="BOSCH2_16_9_NAVI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FIELD.CHAPTER.COMBOINDEX" val="-2"/>
  <p:tag name="FIELD.REM_ANL.COMBOINDEX" val="-2"/>
  <p:tag name="FIELD.DPT.COMBOINDEX" val="-2"/>
  <p:tag name="FIELD.CHAPTER.CONTENT" val="FILE PARTITIONING &#10;&#10;Header generation concept&#10;&#10;&#10;&#10;&#10;&#10;"/>
  <p:tag name="FIELD.CHAPTER.VALUE" val="FILE PARTITIONING &#10;&#10;Header generation concept&#10;&#10;&#10;&#10;&#10;&#10;"/>
  <p:tag name="FIELD.DPT.CONTENT" val="RBVH/EJV31"/>
  <p:tag name="FIELD.DPT.VALUE" val="RBVH/EJV31 | 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3;-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RBVH/EJV3"/>
  <p:tag name="FIELD.DPT.VALUE" val="RBVH/EJV3 | "/>
  <p:tag name="FIELDS.INITIALIZED" val="1"/>
  <p:tag name="ML_1" val="RBVH_Hc1"/>
  <p:tag name="ML_2" val="Bosch2.mcr"/>
  <p:tag name="ML_LAYOUT_RESOURCE" val="BOSCH2_16_9_NAVI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FIELD.CHAPTER.CONTENT" val="DIPO DIO SIGNAL WRONG INTIALIZATION"/>
  <p:tag name="FIELD.CHAPTER.VALUE" val="DIPO DIO SIGNAL WRONG INTIALIZATION"/>
  <p:tag name="FIELD.CHAPTER.COMBOINDEX" val="-2"/>
  <p:tag name="FIELD.REM_ANL.COMBOINDEX" val="-2"/>
  <p:tag name="FIELD.DPT.COMBOINDEX" val="-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3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RBVH/EJV3"/>
  <p:tag name="FIELD.DPT.VALUE" val="RBVH/EJV3 | "/>
  <p:tag name="FIELDS.INITIALIZED" val="1"/>
  <p:tag name="ML_1" val="RBVH_Hc1"/>
  <p:tag name="ML_2" val="Bosch2.mcr"/>
  <p:tag name="ML_LAYOUT_RESOURCE" val="BOSCH2_16_9_NAVI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FIELD.CHAPTER.CONTENT" val="DIPO DIO SIGNAL WRONG INTIALIZATION"/>
  <p:tag name="FIELD.CHAPTER.VALUE" val="DIPO DIO SIGNAL WRONG INTIALIZATION"/>
  <p:tag name="FIELD.CHAPTER.COMBOINDEX" val="-2"/>
  <p:tag name="FIELD.REM_ANL.COMBOINDEX" val="-2"/>
  <p:tag name="FIELD.DPT.COMBOINDEX" val="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3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RBVH/EJV3"/>
  <p:tag name="FIELD.DPT.VALUE" val="RBVH/EJV3 | "/>
  <p:tag name="FIELDS.INITIALIZED" val="1"/>
  <p:tag name="ML_1" val="RBVH_Hc1"/>
  <p:tag name="ML_2" val="Bosch2.mcr"/>
  <p:tag name="ML_LAYOUT_RESOURCE" val="BOSCH2_16_9_NAVI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FIELD.CHAPTER.CONTENT" val="DIPO DIO SIGNAL WRONG INTIALIZATION"/>
  <p:tag name="FIELD.CHAPTER.VALUE" val="DIPO DIO SIGNAL WRONG INTIALIZATION"/>
  <p:tag name="FIELD.CHAPTER.COMBOINDEX" val="-2"/>
  <p:tag name="FIELD.REM_ANL.COMBOINDEX" val="-2"/>
  <p:tag name="FIELD.DPT.COMBOINDEX" val="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3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RBVH/EJV3"/>
  <p:tag name="FIELD.DPT.VALUE" val="RBVH/EJV3 | "/>
  <p:tag name="FIELDS.INITIALIZED" val="1"/>
  <p:tag name="ML_1" val="RBVH_Hc1"/>
  <p:tag name="ML_2" val="Bosch2.mcr"/>
  <p:tag name="ML_LAYOUT_RESOURCE" val="BOSCH2_16_9_NAVI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FIELD.CHAPTER.CONTENT" val="DIPO DIO SIGNAL WRONG INTIALIZATION"/>
  <p:tag name="FIELD.CHAPTER.VALUE" val="DIPO DIO SIGNAL WRONG INTIALIZATION"/>
  <p:tag name="FIELD.CHAPTER.COMBOINDEX" val="-2"/>
  <p:tag name="FIELD.REM_ANL.COMBOINDEX" val="-2"/>
  <p:tag name="FIELD.DPT.COMBOINDEX" val="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3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RBVH/EJV3"/>
  <p:tag name="FIELD.DPT.VALUE" val="RBVH/EJV3 | "/>
  <p:tag name="FIELDS.INITIALIZED" val="1"/>
  <p:tag name="ML_1" val="RBVH_Hc1"/>
  <p:tag name="ML_2" val="Bosch2.mcr"/>
  <p:tag name="ML_LAYOUT_RESOURCE" val="BOSCH2_16_9_NAVI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FIELD.CHAPTER.CONTENT" val="DIPO DIO SIGNAL WRONG INTIALIZATION"/>
  <p:tag name="FIELD.CHAPTER.VALUE" val="DIPO DIO SIGNAL WRONG INTIALIZATION"/>
  <p:tag name="FIELD.CHAPTER.COMBOINDEX" val="-2"/>
  <p:tag name="FIELD.REM_ANL.COMBOINDEX" val="-2"/>
  <p:tag name="FIELD.DPT.COMBOINDEX" val="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3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RBVH/EJV3"/>
  <p:tag name="FIELD.DPT.VALUE" val="RBVH/EJV3 | "/>
  <p:tag name="FIELDS.INITIALIZED" val="1"/>
  <p:tag name="ML_1" val="RBVH_Hc1"/>
  <p:tag name="ML_2" val="Bosch2.mcr"/>
  <p:tag name="ML_LAYOUT_RESOURCE" val="BOSCH2_16_9_NAVI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FIELD.CHAPTER.CONTENT" val="DIPO DIO SIGNAL WRONG INTIALIZATION"/>
  <p:tag name="FIELD.CHAPTER.VALUE" val="DIPO DIO SIGNAL WRONG INTIALIZATION"/>
  <p:tag name="FIELD.CHAPTER.COMBOINDEX" val="-2"/>
  <p:tag name="FIELD.REM_ANL.COMBOINDEX" val="-2"/>
  <p:tag name="FIELD.DPT.COMBOINDEX" val="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3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RBVH/EJV3"/>
  <p:tag name="FIELD.DPT.VALUE" val="RBVH/EJV3 | "/>
  <p:tag name="FIELDS.INITIALIZED" val="1"/>
  <p:tag name="ML_1" val="RBVH_Hc1"/>
  <p:tag name="ML_2" val="Bosch2.mcr"/>
  <p:tag name="ML_LAYOUT_RESOURCE" val="BOSCH2_16_9_NAVI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FIELD.CHAPTER.CONTENT" val="DIPO DIO SIGNAL WRONG INTIALIZATION"/>
  <p:tag name="FIELD.CHAPTER.VALUE" val="DIPO DIO SIGNAL WRONG INTIALIZATION"/>
  <p:tag name="FIELD.CHAPTER.COMBOINDEX" val="-2"/>
  <p:tag name="FIELD.REM_ANL.COMBOINDEX" val="-2"/>
  <p:tag name="FIELD.DPT.COMBOINDEX" val="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3;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RBVH/EJV3"/>
  <p:tag name="FIELD.DPT.VALUE" val="RBVH/EJV3 | "/>
  <p:tag name="FIELDS.INITIALIZED" val="1"/>
  <p:tag name="ML_1" val="RBVH_Hc1"/>
  <p:tag name="ML_2" val="Bosch2.mcr"/>
  <p:tag name="ML_LAYOUT_RESOURCE" val="BOSCH2_16_9_NAVI.mcr"/>
  <p:tag name="SHAPESETGROUPCLASSNAME" val="ShapeSetGroup1"/>
  <p:tag name="SHAPESETCLASSNAME" val="TitleSupergraphic2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UBTITLE 1_SHAPECLASSPROTECTIONTYPE" val="0"/>
  <p:tag name="TITLE 2_SHAPECLASSPROTECTIONTYPE" val="3"/>
  <p:tag name="PICTURE 5_SHAPECLASSPROTECTIONTYPE" val="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RBVH/EJV3"/>
  <p:tag name="FIELD.DPT.VALUE" val="RBVH/EJV3 | "/>
  <p:tag name="FIELDS.INITIALIZED" val="1"/>
  <p:tag name="ML_1" val="RBVH_Hc1"/>
  <p:tag name="ML_2" val="Bosch2.mcr"/>
  <p:tag name="ML_LAYOUT_RESOURCE" val="BOSCH2_16_9_NAVI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FIELD.CHAPTER.CONTENT" val="DIPO DIO SIGNAL WRONG INTIALIZATION"/>
  <p:tag name="FIELD.CHAPTER.VALUE" val="DIPO DIO SIGNAL WRONG INTIALIZATION"/>
  <p:tag name="FIELD.CHAPTER.COMBOINDEX" val="-2"/>
  <p:tag name="FIELD.REM_ANL.COMBOINDEX" val="-2"/>
  <p:tag name="FIELD.DPT.COMBOINDEX" val="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3;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RBVH/EJV3"/>
  <p:tag name="FIELD.DPT.VALUE" val="RBVH/EJV3 | "/>
  <p:tag name="FIELDS.INITIALIZED" val="1"/>
  <p:tag name="ML_1" val="RBVH_Hc1"/>
  <p:tag name="ML_2" val="Bosch2.mcr"/>
  <p:tag name="ML_LAYOUT_RESOURCE" val="BOSCH2_16_9_NAVI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FIELD.CHAPTER.CONTENT" val="DIPO DIO SIGNAL WRONG INTIALIZATION"/>
  <p:tag name="FIELD.CHAPTER.VALUE" val="DIPO DIO SIGNAL WRONG INTIALIZATION"/>
  <p:tag name="FIELD.CHAPTER.COMBOINDEX" val="-2"/>
  <p:tag name="FIELD.REM_ANL.COMBOINDEX" val="-2"/>
  <p:tag name="FIELD.DPT.COMBOINDEX" val="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upergraphic2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3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RBVH/EJV3"/>
  <p:tag name="FIELD.DPT.VALUE" val="RBVH/EJV3 | "/>
  <p:tag name="FIELDS.INITIALIZED" val="1"/>
  <p:tag name="ML_1" val="RBVH_Hc1"/>
  <p:tag name="ML_2" val="Bosch2.mcr"/>
  <p:tag name="ML_LAYOUT_RESOURCE" val="BOSCH2_16_9_NAVI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FIELD.CHAPTER.CONTENT" val="DIPO DIO SIGNAL WRONG INTIALIZATION"/>
  <p:tag name="FIELD.CHAPTER.VALUE" val="DIPO DIO SIGNAL WRONG INTIALIZATION"/>
  <p:tag name="FIELD.CHAPTER.COMBOINDEX" val="-2"/>
  <p:tag name="FIELD.REM_ANL.COMBOINDEX" val="-2"/>
  <p:tag name="FIELD.DPT.COMBOINDEX" val="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3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2"/>
  <p:tag name="COLORSETGROUPCLASSNAME" val="ColorSetGroup1"/>
  <p:tag name="FONTSETGROUPCLASSNAME" val="FontSetGroup1"/>
  <p:tag name="SHAPECLASSFILE" val="Bosch-Supergraphic-P2-16-9.png"/>
  <p:tag name="ML_SENDTOBACK" val=" 1"/>
  <p:tag name="MLI" val="1"/>
  <p:tag name="SHAPECLASSNAME" val="Supergraphic2"/>
  <p:tag name="SHAPECLASSPROTECTIONTYPE" val="1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RBVH/EJV3"/>
  <p:tag name="FIELD.DPT.VALUE" val="RBVH/EJV3 | "/>
  <p:tag name="FIELDS.INITIALIZED" val="1"/>
  <p:tag name="ML_1" val="RBVH_Hc1"/>
  <p:tag name="ML_2" val="Bosch2.mcr"/>
  <p:tag name="ML_LAYOUT_RESOURCE" val="BOSCH2_16_9_NAVI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FIELD.CHAPTER.CONTENT" val="DIPO DIO SIGNAL WRONG INTIALIZATION"/>
  <p:tag name="FIELD.CHAPTER.VALUE" val="DIPO DIO SIGNAL WRONG INTIALIZATION"/>
  <p:tag name="FIELD.CHAPTER.COMBOINDEX" val="-2"/>
  <p:tag name="FIELD.REM_ANL.COMBOINDEX" val="-2"/>
  <p:tag name="FIELD.DPT.COMBOINDEX" val="-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3;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2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RBVH/EJV3"/>
  <p:tag name="FIELD.DPT.VALUE" val="RBVH/EJV3 | "/>
  <p:tag name="FIELDS.INITIALIZED" val="1"/>
  <p:tag name="ML_1" val="RBVH_Hc1"/>
  <p:tag name="ML_2" val="Bosch2.mcr"/>
  <p:tag name="ML_LAYOUT_RESOURCE" val="BOSCH2_16_9_NAVI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FIELD.CHAPTER.CONTENT" val="DIPO DIO SIGNAL WRONG INTIALIZATION"/>
  <p:tag name="FIELD.CHAPTER.VALUE" val="DIPO DIO SIGNAL WRONG INTIALIZATION"/>
  <p:tag name="FIELD.CHAPTER.COMBOINDEX" val="-2"/>
  <p:tag name="FIELD.REM_ANL.COMBOINDEX" val="-2"/>
  <p:tag name="FIELD.DPT.COMBOINDEX" val="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3;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ct val="107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E6E424A2-CDFE-4FF3-B632-69E2B49B4471}" vid="{8DB00A46-DBD2-41A3-9952-545226F8B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1083</Words>
  <Application>Microsoft Office PowerPoint</Application>
  <PresentationFormat>Custom</PresentationFormat>
  <Paragraphs>181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Bosch Office Sans</vt:lpstr>
      <vt:lpstr>Calibri</vt:lpstr>
      <vt:lpstr>Wingdings</vt:lpstr>
      <vt:lpstr>Wingdings 3</vt:lpstr>
      <vt:lpstr>Bosch</vt:lpstr>
      <vt:lpstr>      Coding Guidline MDG1C/MEDC17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Trinh Viet Cuong (RBVH/EJV31)</dc:creator>
  <cp:lastModifiedBy>Nguyen Ngo Tri Toan (RBVH/EJV31)</cp:lastModifiedBy>
  <cp:revision>76</cp:revision>
  <dcterms:created xsi:type="dcterms:W3CDTF">2017-10-02T03:02:51Z</dcterms:created>
  <dcterms:modified xsi:type="dcterms:W3CDTF">2018-10-02T03:01:34Z</dcterms:modified>
</cp:coreProperties>
</file>