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9" r:id="rId6"/>
    <p:sldId id="262" r:id="rId7"/>
    <p:sldId id="267" r:id="rId8"/>
    <p:sldId id="266" r:id="rId9"/>
    <p:sldId id="268" r:id="rId10"/>
    <p:sldId id="263" r:id="rId11"/>
    <p:sldId id="264" r:id="rId12"/>
    <p:sldId id="265" r:id="rId13"/>
    <p:sldId id="258" r:id="rId14"/>
  </p:sldIdLst>
  <p:sldSz cx="10969625" cy="6170613"/>
  <p:notesSz cx="6858000" cy="9144000"/>
  <p:custDataLst>
    <p:tags r:id="rId15"/>
  </p:custDataLst>
  <p:defaultTextStyle>
    <a:defPPr>
      <a:defRPr lang="de-DE"/>
    </a:defPPr>
    <a:lvl1pPr algn="l" rtl="0" fontAlgn="base">
      <a:spcBef>
        <a:spcPct val="0"/>
      </a:spcBef>
      <a:spcAft>
        <a:spcPct val="0"/>
      </a:spcAft>
      <a:buFontTx/>
      <a:buNone/>
      <a:defRPr lang="en-US" sz="1800" b="0" i="0" u="none" kern="1200">
        <a:solidFill>
          <a:schemeClr val="tx1"/>
        </a:solidFill>
        <a:latin typeface="Bosch Office Sans" pitchFamily="2" charset="0"/>
        <a:ea typeface="+mn-ea"/>
        <a:cs typeface="+mn-cs"/>
      </a:defRPr>
    </a:lvl1pPr>
    <a:lvl2pPr marL="456971" algn="l" rtl="0" fontAlgn="base">
      <a:spcBef>
        <a:spcPct val="0"/>
      </a:spcBef>
      <a:spcAft>
        <a:spcPct val="0"/>
      </a:spcAft>
      <a:defRPr kern="1200">
        <a:solidFill>
          <a:schemeClr val="tx1"/>
        </a:solidFill>
        <a:latin typeface="Bosch Office Sans" pitchFamily="34" charset="0"/>
        <a:ea typeface="+mn-ea"/>
        <a:cs typeface="+mn-cs"/>
      </a:defRPr>
    </a:lvl2pPr>
    <a:lvl3pPr marL="913943" algn="l" rtl="0" fontAlgn="base">
      <a:spcBef>
        <a:spcPct val="0"/>
      </a:spcBef>
      <a:spcAft>
        <a:spcPct val="0"/>
      </a:spcAft>
      <a:defRPr kern="1200">
        <a:solidFill>
          <a:schemeClr val="tx1"/>
        </a:solidFill>
        <a:latin typeface="Bosch Office Sans" pitchFamily="34" charset="0"/>
        <a:ea typeface="+mn-ea"/>
        <a:cs typeface="+mn-cs"/>
      </a:defRPr>
    </a:lvl3pPr>
    <a:lvl4pPr marL="1370914" algn="l" rtl="0" fontAlgn="base">
      <a:spcBef>
        <a:spcPct val="0"/>
      </a:spcBef>
      <a:spcAft>
        <a:spcPct val="0"/>
      </a:spcAft>
      <a:defRPr kern="1200">
        <a:solidFill>
          <a:schemeClr val="tx1"/>
        </a:solidFill>
        <a:latin typeface="Bosch Office Sans" pitchFamily="34" charset="0"/>
        <a:ea typeface="+mn-ea"/>
        <a:cs typeface="+mn-cs"/>
      </a:defRPr>
    </a:lvl4pPr>
    <a:lvl5pPr marL="1827886" algn="l" rtl="0" fontAlgn="base">
      <a:spcBef>
        <a:spcPct val="0"/>
      </a:spcBef>
      <a:spcAft>
        <a:spcPct val="0"/>
      </a:spcAft>
      <a:defRPr kern="1200">
        <a:solidFill>
          <a:schemeClr val="tx1"/>
        </a:solidFill>
        <a:latin typeface="Bosch Office Sans" pitchFamily="34" charset="0"/>
        <a:ea typeface="+mn-ea"/>
        <a:cs typeface="+mn-cs"/>
      </a:defRPr>
    </a:lvl5pPr>
    <a:lvl6pPr marL="2284857" algn="l" defTabSz="913943" rtl="0" eaLnBrk="1" latinLnBrk="0" hangingPunct="1">
      <a:defRPr kern="1200">
        <a:solidFill>
          <a:schemeClr val="tx1"/>
        </a:solidFill>
        <a:latin typeface="Bosch Office Sans" pitchFamily="34" charset="0"/>
        <a:ea typeface="+mn-ea"/>
        <a:cs typeface="+mn-cs"/>
      </a:defRPr>
    </a:lvl6pPr>
    <a:lvl7pPr marL="2741828" algn="l" defTabSz="913943" rtl="0" eaLnBrk="1" latinLnBrk="0" hangingPunct="1">
      <a:defRPr kern="1200">
        <a:solidFill>
          <a:schemeClr val="tx1"/>
        </a:solidFill>
        <a:latin typeface="Bosch Office Sans" pitchFamily="34" charset="0"/>
        <a:ea typeface="+mn-ea"/>
        <a:cs typeface="+mn-cs"/>
      </a:defRPr>
    </a:lvl7pPr>
    <a:lvl8pPr marL="3198800" algn="l" defTabSz="913943" rtl="0" eaLnBrk="1" latinLnBrk="0" hangingPunct="1">
      <a:defRPr kern="1200">
        <a:solidFill>
          <a:schemeClr val="tx1"/>
        </a:solidFill>
        <a:latin typeface="Bosch Office Sans" pitchFamily="34" charset="0"/>
        <a:ea typeface="+mn-ea"/>
        <a:cs typeface="+mn-cs"/>
      </a:defRPr>
    </a:lvl8pPr>
    <a:lvl9pPr marL="3655771" algn="l" defTabSz="913943"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618" y="96"/>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2213735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189404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346820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701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785600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494571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70116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61356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1667267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14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Edit Master text styles</a:t>
            </a:r>
          </a:p>
        </p:txBody>
      </p:sp>
    </p:spTree>
    <p:extLst>
      <p:ext uri="{BB962C8B-B14F-4D97-AF65-F5344CB8AC3E}">
        <p14:creationId xmlns:p14="http://schemas.microsoft.com/office/powerpoint/2010/main" val="4115741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Edit Master text styles</a:t>
            </a:r>
          </a:p>
        </p:txBody>
      </p:sp>
    </p:spTree>
    <p:extLst>
      <p:ext uri="{BB962C8B-B14F-4D97-AF65-F5344CB8AC3E}">
        <p14:creationId xmlns:p14="http://schemas.microsoft.com/office/powerpoint/2010/main" val="374149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5"/>
            </p:custDataLst>
          </p:nvPr>
        </p:nvPicPr>
        <p:blipFill>
          <a:blip r:embed="rId17">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41311670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1.emf"/><Relationship Id="rId5" Type="http://schemas.openxmlformats.org/officeDocument/2006/relationships/tags" Target="../tags/tag10.xml"/><Relationship Id="rId10" Type="http://schemas.openxmlformats.org/officeDocument/2006/relationships/image" Target="../media/image3.jpg"/><Relationship Id="rId4" Type="http://schemas.openxmlformats.org/officeDocument/2006/relationships/tags" Target="../tags/tag9.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2" Type="http://schemas.openxmlformats.org/officeDocument/2006/relationships/tags" Target="../tags/tag87.xml"/><Relationship Id="rId16" Type="http://schemas.openxmlformats.org/officeDocument/2006/relationships/image" Target="../media/image6.png"/><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image" Target="../media/image5.png"/><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106.xml"/><Relationship Id="rId3" Type="http://schemas.openxmlformats.org/officeDocument/2006/relationships/tags" Target="../tags/tag101.xml"/><Relationship Id="rId7" Type="http://schemas.openxmlformats.org/officeDocument/2006/relationships/tags" Target="../tags/tag105.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10" Type="http://schemas.openxmlformats.org/officeDocument/2006/relationships/slideLayout" Target="../slideLayouts/slideLayout2.xml"/><Relationship Id="rId4" Type="http://schemas.openxmlformats.org/officeDocument/2006/relationships/tags" Target="../tags/tag102.xml"/><Relationship Id="rId9" Type="http://schemas.openxmlformats.org/officeDocument/2006/relationships/tags" Target="../tags/tag107.xml"/></Relationships>
</file>

<file path=ppt/slides/_rels/slide12.xml.rels><?xml version="1.0" encoding="UTF-8" standalone="yes"?>
<Relationships xmlns="http://schemas.openxmlformats.org/package/2006/relationships"><Relationship Id="rId8" Type="http://schemas.openxmlformats.org/officeDocument/2006/relationships/tags" Target="../tags/tag115.xml"/><Relationship Id="rId3" Type="http://schemas.openxmlformats.org/officeDocument/2006/relationships/tags" Target="../tags/tag110.xml"/><Relationship Id="rId7" Type="http://schemas.openxmlformats.org/officeDocument/2006/relationships/tags" Target="../tags/tag114.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5" Type="http://schemas.openxmlformats.org/officeDocument/2006/relationships/tags" Target="../tags/tag112.xml"/><Relationship Id="rId10" Type="http://schemas.openxmlformats.org/officeDocument/2006/relationships/slideLayout" Target="../slideLayouts/slideLayout2.xml"/><Relationship Id="rId4" Type="http://schemas.openxmlformats.org/officeDocument/2006/relationships/tags" Target="../tags/tag111.xml"/><Relationship Id="rId9" Type="http://schemas.openxmlformats.org/officeDocument/2006/relationships/tags" Target="../tags/tag116.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19.xml"/><Relationship Id="rId7" Type="http://schemas.openxmlformats.org/officeDocument/2006/relationships/slideLayout" Target="../slideLayouts/slideLayout1.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5" Type="http://schemas.openxmlformats.org/officeDocument/2006/relationships/tags" Target="../tags/tag121.xml"/><Relationship Id="rId10" Type="http://schemas.openxmlformats.org/officeDocument/2006/relationships/image" Target="../media/image4.png"/><Relationship Id="rId4" Type="http://schemas.openxmlformats.org/officeDocument/2006/relationships/tags" Target="../tags/tag120.xml"/><Relationship Id="rId9" Type="http://schemas.openxmlformats.org/officeDocument/2006/relationships/image" Target="../media/image1.emf"/></Relationships>
</file>

<file path=ppt/slides/_rels/slide2.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9"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slideLayout" Target="../slideLayouts/slideLayout2.xml"/><Relationship Id="rId5" Type="http://schemas.openxmlformats.org/officeDocument/2006/relationships/tags" Target="../tags/tag26.xml"/><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s>
</file>

<file path=ppt/slides/_rels/slide4.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slideLayout" Target="../slideLayouts/slideLayout2.xml"/><Relationship Id="rId4" Type="http://schemas.openxmlformats.org/officeDocument/2006/relationships/tags" Target="../tags/tag35.xml"/><Relationship Id="rId9" Type="http://schemas.openxmlformats.org/officeDocument/2006/relationships/tags" Target="../tags/tag40.xml"/></Relationships>
</file>

<file path=ppt/slides/_rels/slide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10" Type="http://schemas.openxmlformats.org/officeDocument/2006/relationships/slideLayout" Target="../slideLayouts/slideLayout2.xml"/><Relationship Id="rId4" Type="http://schemas.openxmlformats.org/officeDocument/2006/relationships/tags" Target="../tags/tag44.xml"/><Relationship Id="rId9" Type="http://schemas.openxmlformats.org/officeDocument/2006/relationships/tags" Target="../tags/tag49.xml"/></Relationships>
</file>

<file path=ppt/slides/_rels/slide6.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10" Type="http://schemas.openxmlformats.org/officeDocument/2006/relationships/slideLayout" Target="../slideLayouts/slideLayout2.xml"/><Relationship Id="rId4" Type="http://schemas.openxmlformats.org/officeDocument/2006/relationships/tags" Target="../tags/tag53.xml"/><Relationship Id="rId9" Type="http://schemas.openxmlformats.org/officeDocument/2006/relationships/tags" Target="../tags/tag58.xml"/></Relationships>
</file>

<file path=ppt/slides/_rels/slide7.xml.rels><?xml version="1.0" encoding="UTF-8" standalone="yes"?>
<Relationships xmlns="http://schemas.openxmlformats.org/package/2006/relationships"><Relationship Id="rId8" Type="http://schemas.openxmlformats.org/officeDocument/2006/relationships/tags" Target="../tags/tag66.xml"/><Relationship Id="rId3" Type="http://schemas.openxmlformats.org/officeDocument/2006/relationships/tags" Target="../tags/tag61.xml"/><Relationship Id="rId7" Type="http://schemas.openxmlformats.org/officeDocument/2006/relationships/tags" Target="../tags/tag65.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5" Type="http://schemas.openxmlformats.org/officeDocument/2006/relationships/tags" Target="../tags/tag63.xml"/><Relationship Id="rId10" Type="http://schemas.openxmlformats.org/officeDocument/2006/relationships/slideLayout" Target="../slideLayouts/slideLayout2.xml"/><Relationship Id="rId4" Type="http://schemas.openxmlformats.org/officeDocument/2006/relationships/tags" Target="../tags/tag62.xml"/><Relationship Id="rId9" Type="http://schemas.openxmlformats.org/officeDocument/2006/relationships/tags" Target="../tags/tag67.xml"/></Relationships>
</file>

<file path=ppt/slides/_rels/slide8.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10" Type="http://schemas.openxmlformats.org/officeDocument/2006/relationships/slideLayout" Target="../slideLayouts/slideLayout2.xml"/><Relationship Id="rId4" Type="http://schemas.openxmlformats.org/officeDocument/2006/relationships/tags" Target="../tags/tag71.xml"/><Relationship Id="rId9" Type="http://schemas.openxmlformats.org/officeDocument/2006/relationships/tags" Target="../tags/tag76.xml"/></Relationships>
</file>

<file path=ppt/slides/_rels/slide9.xml.rels><?xml version="1.0" encoding="UTF-8" standalone="yes"?>
<Relationships xmlns="http://schemas.openxmlformats.org/package/2006/relationships"><Relationship Id="rId8" Type="http://schemas.openxmlformats.org/officeDocument/2006/relationships/tags" Target="../tags/tag84.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10" Type="http://schemas.openxmlformats.org/officeDocument/2006/relationships/slideLayout" Target="../slideLayouts/slideLayout2.xml"/><Relationship Id="rId4" Type="http://schemas.openxmlformats.org/officeDocument/2006/relationships/tags" Target="../tags/tag80.xml"/><Relationship Id="rId9" Type="http://schemas.openxmlformats.org/officeDocument/2006/relationships/tags" Target="../tags/tag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US"/>
          </a:p>
        </p:txBody>
      </p:sp>
      <p:pic>
        <p:nvPicPr>
          <p:cNvPr id="6" name="Picture 5"/>
          <p:cNvPicPr>
            <a:picLocks/>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rmAutofit/>
          </a:bodyPr>
          <a:lstStyle/>
          <a:p>
            <a:pPr algn="ctr"/>
            <a:r>
              <a:rPr lang="en-US" sz="6000" dirty="0" smtClean="0">
                <a:solidFill>
                  <a:schemeClr val="tx1"/>
                </a:solidFill>
              </a:rPr>
              <a:t/>
            </a:r>
            <a:br>
              <a:rPr lang="en-US" sz="6000" dirty="0" smtClean="0">
                <a:solidFill>
                  <a:schemeClr val="tx1"/>
                </a:solidFill>
              </a:rPr>
            </a:br>
            <a:r>
              <a:rPr lang="en-US" sz="6000" dirty="0" smtClean="0">
                <a:solidFill>
                  <a:schemeClr val="tx1"/>
                </a:solidFill>
              </a:rPr>
              <a:t>Coding GUIDELINE</a:t>
            </a:r>
            <a:endParaRPr lang="en-US" sz="6000" dirty="0">
              <a:solidFill>
                <a:schemeClr val="tx1"/>
              </a:solidFill>
            </a:endParaRPr>
          </a:p>
        </p:txBody>
      </p:sp>
      <p:sp>
        <p:nvSpPr>
          <p:cNvPr id="8" name="TextBox 7"/>
          <p:cNvSpPr txBox="1"/>
          <p:nvPr>
            <p:custDataLst>
              <p:tags r:id="rId7"/>
            </p:custDataLst>
          </p:nvPr>
        </p:nvSpPr>
        <p:spPr>
          <a:xfrm>
            <a:off x="7152170" y="4203406"/>
            <a:ext cx="3685959" cy="126173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Team</a:t>
            </a:r>
            <a:r>
              <a:rPr kumimoji="0" lang="en-US" sz="1800" b="0" i="0" u="none" strike="noStrike" kern="0" cap="none" spc="0" normalizeH="0" noProof="0" dirty="0" smtClean="0">
                <a:ln>
                  <a:noFill/>
                </a:ln>
                <a:solidFill>
                  <a:srgbClr val="000000"/>
                </a:solidFill>
                <a:effectLst/>
                <a:uLnTx/>
                <a:uFillTx/>
              </a:rPr>
              <a:t> Member:</a:t>
            </a:r>
          </a:p>
          <a:p>
            <a:r>
              <a:rPr lang="en-US" dirty="0" smtClean="0"/>
              <a:t>1. Mai </a:t>
            </a:r>
            <a:r>
              <a:rPr lang="en-US" dirty="0"/>
              <a:t>Thanh Tin (RBVH/EJV31)</a:t>
            </a:r>
          </a:p>
          <a:p>
            <a:r>
              <a:rPr lang="en-US" dirty="0" smtClean="0"/>
              <a:t>2. Pham </a:t>
            </a:r>
            <a:r>
              <a:rPr lang="en-US" dirty="0"/>
              <a:t>Quoc Tuan (RBVH/EJV34)</a:t>
            </a:r>
          </a:p>
          <a:p>
            <a:r>
              <a:rPr lang="en-US" dirty="0" smtClean="0"/>
              <a:t>3. On </a:t>
            </a:r>
            <a:r>
              <a:rPr lang="en-US" dirty="0"/>
              <a:t>Gia Hao (RBVH/EJV35)</a:t>
            </a:r>
          </a:p>
          <a:p>
            <a:pPr marR="0" defTabSz="914400" eaLnBrk="1" fontAlgn="auto" latinLnBrk="0" hangingPunct="1">
              <a:lnSpc>
                <a:spcPct val="107000"/>
              </a:lnSpc>
              <a:spcBef>
                <a:spcPts val="500"/>
              </a:spcBef>
              <a:spcAft>
                <a:spcPts val="0"/>
              </a:spcAft>
              <a:buClrTx/>
              <a:buSzTx/>
              <a:buFontTx/>
              <a:buNone/>
              <a:tabLst/>
            </a:pPr>
            <a:endParaRPr kumimoji="0" lang="en-US" sz="1800" b="0" i="0" u="none" strike="noStrike" kern="0" cap="none" spc="0" normalizeH="0" baseline="0" noProof="0" dirty="0" err="1" smtClean="0">
              <a:ln>
                <a:noFill/>
              </a:ln>
              <a:solidFill>
                <a:srgbClr val="000000"/>
              </a:solidFill>
              <a:effectLst/>
              <a:uLnTx/>
              <a:uFillTx/>
            </a:endParaRPr>
          </a:p>
        </p:txBody>
      </p:sp>
      <p:sp>
        <p:nvSpPr>
          <p:cNvPr id="9" name="TextBox 8"/>
          <p:cNvSpPr txBox="1"/>
          <p:nvPr>
            <p:custDataLst>
              <p:tags r:id="rId8"/>
            </p:custDataLst>
          </p:nvPr>
        </p:nvSpPr>
        <p:spPr>
          <a:xfrm>
            <a:off x="2055317" y="2105247"/>
            <a:ext cx="6280505" cy="588335"/>
          </a:xfrm>
          <a:prstGeom prst="rect">
            <a:avLst/>
          </a:prstGeom>
          <a:noFill/>
        </p:spPr>
        <p:txBody>
          <a:bodyPr wrap="square" lIns="0" tIns="0" rIns="0" bIns="0" rtlCol="0">
            <a:noAutofit/>
          </a:bodyPr>
          <a:lstStyle/>
          <a:p>
            <a:r>
              <a:rPr lang="en-US" sz="3200" dirty="0">
                <a:ln w="0"/>
                <a:effectLst>
                  <a:outerShdw blurRad="38100" dist="19050" dir="2700000" algn="tl" rotWithShape="0">
                    <a:schemeClr val="dk1">
                      <a:alpha val="40000"/>
                    </a:schemeClr>
                  </a:outerShdw>
                </a:effectLst>
              </a:rPr>
              <a:t>Interface – data export and import</a:t>
            </a:r>
          </a:p>
        </p:txBody>
      </p:sp>
    </p:spTree>
    <p:custDataLst>
      <p:tags r:id="rId1"/>
    </p:custDataLst>
    <p:extLst>
      <p:ext uri="{BB962C8B-B14F-4D97-AF65-F5344CB8AC3E}">
        <p14:creationId xmlns:p14="http://schemas.microsoft.com/office/powerpoint/2010/main" val="1756769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RBVH/EJV31 | 2018-10-22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6.4.3.2 Export interface</a:t>
            </a:r>
          </a:p>
        </p:txBody>
      </p:sp>
      <p:sp>
        <p:nvSpPr>
          <p:cNvPr id="10" name="TextBox 9"/>
          <p:cNvSpPr txBox="1"/>
          <p:nvPr>
            <p:custDataLst>
              <p:tags r:id="rId9"/>
            </p:custDataLst>
          </p:nvPr>
        </p:nvSpPr>
        <p:spPr>
          <a:xfrm>
            <a:off x="472968" y="1489842"/>
            <a:ext cx="3381703" cy="677918"/>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tabLst/>
            </a:pPr>
            <a:r>
              <a:rPr kumimoji="0" lang="en-US" sz="1800" b="0" i="0" u="none" strike="noStrike" kern="0" cap="none" spc="0" normalizeH="0" baseline="0" noProof="0" dirty="0" smtClean="0">
                <a:ln>
                  <a:noFill/>
                </a:ln>
                <a:solidFill>
                  <a:srgbClr val="000000"/>
                </a:solidFill>
                <a:effectLst/>
                <a:uLnTx/>
                <a:uFillTx/>
              </a:rPr>
              <a:t>Visible</a:t>
            </a:r>
            <a:r>
              <a:rPr kumimoji="0" lang="en-US" sz="1800" b="0" i="0" u="none" strike="noStrike" kern="0" cap="none" spc="0" normalizeH="0" noProof="0" dirty="0" smtClean="0">
                <a:ln>
                  <a:noFill/>
                </a:ln>
                <a:solidFill>
                  <a:srgbClr val="000000"/>
                </a:solidFill>
                <a:effectLst/>
                <a:uLnTx/>
                <a:uFillTx/>
              </a:rPr>
              <a:t> inside one package (BC)</a:t>
            </a:r>
          </a:p>
          <a:p>
            <a:pPr marR="0" defTabSz="914400" eaLnBrk="1" fontAlgn="auto" latinLnBrk="0" hangingPunct="1">
              <a:lnSpc>
                <a:spcPct val="107000"/>
              </a:lnSpc>
              <a:spcBef>
                <a:spcPts val="500"/>
              </a:spcBef>
              <a:spcAft>
                <a:spcPts val="0"/>
              </a:spcAft>
              <a:buClrTx/>
              <a:buSzTx/>
              <a:tabLst/>
            </a:pPr>
            <a:r>
              <a:rPr lang="en-US" kern="0" dirty="0">
                <a:solidFill>
                  <a:srgbClr val="000000"/>
                </a:solidFill>
              </a:rPr>
              <a:t> </a:t>
            </a:r>
            <a:r>
              <a:rPr lang="en-US" kern="0" dirty="0" smtClean="0">
                <a:solidFill>
                  <a:srgbClr val="000000"/>
                </a:solidFill>
              </a:rPr>
              <a:t>  =&gt; PARENT interface</a:t>
            </a:r>
            <a:endParaRPr kumimoji="0" lang="en-US" sz="1800" b="0" i="0" u="none" strike="noStrike" kern="0" cap="none" spc="0" normalizeH="0" baseline="0" noProof="0" dirty="0" err="1" smtClean="0">
              <a:ln>
                <a:noFill/>
              </a:ln>
              <a:solidFill>
                <a:srgbClr val="000000"/>
              </a:solidFill>
              <a:effectLst/>
              <a:uLnTx/>
              <a:uFillTx/>
            </a:endParaRPr>
          </a:p>
        </p:txBody>
      </p:sp>
      <p:sp>
        <p:nvSpPr>
          <p:cNvPr id="11" name="TextBox 10"/>
          <p:cNvSpPr txBox="1"/>
          <p:nvPr>
            <p:custDataLst>
              <p:tags r:id="rId10"/>
            </p:custDataLst>
          </p:nvPr>
        </p:nvSpPr>
        <p:spPr>
          <a:xfrm>
            <a:off x="5809596" y="1489842"/>
            <a:ext cx="4579883" cy="677918"/>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Shall be used outside the own package (BC)</a:t>
            </a:r>
          </a:p>
          <a:p>
            <a:pPr marR="0" defTabSz="914400" eaLnBrk="1" fontAlgn="auto" latinLnBrk="0" hangingPunct="1">
              <a:lnSpc>
                <a:spcPct val="107000"/>
              </a:lnSpc>
              <a:spcBef>
                <a:spcPts val="500"/>
              </a:spcBef>
              <a:spcAft>
                <a:spcPts val="0"/>
              </a:spcAft>
              <a:buClrTx/>
              <a:buSzTx/>
              <a:buFontTx/>
              <a:buNone/>
              <a:tabLst/>
            </a:pPr>
            <a:r>
              <a:rPr lang="en-US" kern="0" dirty="0">
                <a:solidFill>
                  <a:srgbClr val="000000"/>
                </a:solidFill>
              </a:rPr>
              <a:t> </a:t>
            </a:r>
            <a:r>
              <a:rPr lang="en-US" kern="0" dirty="0" smtClean="0">
                <a:solidFill>
                  <a:srgbClr val="000000"/>
                </a:solidFill>
              </a:rPr>
              <a:t>  =&gt; GLOBAL interface</a:t>
            </a:r>
            <a:endParaRPr kumimoji="0" lang="en-US" sz="1800" b="0" i="0" u="none" strike="noStrike" kern="0" cap="none" spc="0" normalizeH="0" baseline="0" noProof="0" dirty="0" smtClean="0">
              <a:ln>
                <a:noFill/>
              </a:ln>
              <a:solidFill>
                <a:srgbClr val="000000"/>
              </a:solidFill>
              <a:effectLst/>
              <a:uLnTx/>
              <a:uFillTx/>
            </a:endParaRPr>
          </a:p>
        </p:txBody>
      </p:sp>
      <p:sp>
        <p:nvSpPr>
          <p:cNvPr id="12" name="TextBox 11"/>
          <p:cNvSpPr txBox="1"/>
          <p:nvPr>
            <p:custDataLst>
              <p:tags r:id="rId11"/>
            </p:custDataLst>
          </p:nvPr>
        </p:nvSpPr>
        <p:spPr>
          <a:xfrm>
            <a:off x="554990" y="4146334"/>
            <a:ext cx="9834489" cy="701565"/>
          </a:xfrm>
          <a:prstGeom prst="rect">
            <a:avLst/>
          </a:prstGeom>
          <a:noFill/>
        </p:spPr>
        <p:txBody>
          <a:bodyPr wrap="square" lIns="0" tIns="0" rIns="0" bIns="0" rtlCol="0">
            <a:noAutofit/>
          </a:bodyPr>
          <a:lstStyle/>
          <a:p>
            <a:pPr marR="0" algn="ctr" defTabSz="914400" eaLnBrk="1" fontAlgn="auto" latinLnBrk="0" hangingPunct="1">
              <a:lnSpc>
                <a:spcPct val="1070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For all objects specified</a:t>
            </a:r>
            <a:r>
              <a:rPr kumimoji="0" lang="en-US" sz="1800" b="0" i="0" u="none" strike="noStrike" kern="0" cap="none" spc="0" normalizeH="0" noProof="0" dirty="0" smtClean="0">
                <a:ln>
                  <a:noFill/>
                </a:ln>
                <a:solidFill>
                  <a:srgbClr val="000000"/>
                </a:solidFill>
                <a:effectLst/>
                <a:uLnTx/>
                <a:uFillTx/>
              </a:rPr>
              <a:t> in </a:t>
            </a:r>
            <a:r>
              <a:rPr kumimoji="0" lang="en-US" sz="1800" b="0" i="0" u="none" strike="noStrike" kern="0" cap="none" spc="0" normalizeH="0" noProof="0" dirty="0" err="1" smtClean="0">
                <a:ln>
                  <a:noFill/>
                </a:ln>
                <a:solidFill>
                  <a:srgbClr val="000000"/>
                </a:solidFill>
                <a:effectLst/>
                <a:uLnTx/>
                <a:uFillTx/>
              </a:rPr>
              <a:t>PaVaSt</a:t>
            </a:r>
            <a:r>
              <a:rPr kumimoji="0" lang="en-US" sz="1800" b="0" i="0" u="none" strike="noStrike" kern="0" cap="none" spc="0" normalizeH="0" noProof="0" dirty="0" smtClean="0">
                <a:ln>
                  <a:noFill/>
                </a:ln>
                <a:solidFill>
                  <a:srgbClr val="000000"/>
                </a:solidFill>
                <a:effectLst/>
                <a:uLnTx/>
                <a:uFillTx/>
              </a:rPr>
              <a:t> an ownership shall be specified. The rule is that the component which exports an objects explicitly owns this object too.</a:t>
            </a:r>
            <a:endParaRPr kumimoji="0" lang="en-US" sz="1800" b="0" i="0" u="none" strike="noStrike" kern="0" cap="none" spc="0" normalizeH="0" baseline="0" noProof="0" dirty="0" smtClean="0">
              <a:ln>
                <a:noFill/>
              </a:ln>
              <a:solidFill>
                <a:srgbClr val="000000"/>
              </a:solidFill>
              <a:effectLst/>
              <a:uLnTx/>
              <a:uFillTx/>
            </a:endParaRPr>
          </a:p>
        </p:txBody>
      </p:sp>
      <p:pic>
        <p:nvPicPr>
          <p:cNvPr id="14" name="Picture 13"/>
          <p:cNvPicPr>
            <a:picLocks noChangeAspect="1"/>
          </p:cNvPicPr>
          <p:nvPr>
            <p:custDataLst>
              <p:tags r:id="rId12"/>
            </p:custDataLst>
          </p:nvPr>
        </p:nvPicPr>
        <p:blipFill>
          <a:blip r:embed="rId15"/>
          <a:stretch>
            <a:fillRect/>
          </a:stretch>
        </p:blipFill>
        <p:spPr>
          <a:xfrm>
            <a:off x="378372" y="2479169"/>
            <a:ext cx="4286250" cy="742950"/>
          </a:xfrm>
          <a:prstGeom prst="rect">
            <a:avLst/>
          </a:prstGeom>
        </p:spPr>
      </p:pic>
      <p:pic>
        <p:nvPicPr>
          <p:cNvPr id="15" name="Picture 14"/>
          <p:cNvPicPr>
            <a:picLocks noChangeAspect="1"/>
          </p:cNvPicPr>
          <p:nvPr>
            <p:custDataLst>
              <p:tags r:id="rId13"/>
            </p:custDataLst>
          </p:nvPr>
        </p:nvPicPr>
        <p:blipFill>
          <a:blip r:embed="rId16"/>
          <a:stretch>
            <a:fillRect/>
          </a:stretch>
        </p:blipFill>
        <p:spPr>
          <a:xfrm>
            <a:off x="5961174" y="2469644"/>
            <a:ext cx="4276725" cy="752475"/>
          </a:xfrm>
          <a:prstGeom prst="rect">
            <a:avLst/>
          </a:prstGeom>
        </p:spPr>
      </p:pic>
    </p:spTree>
    <p:custDataLst>
      <p:tags r:id="rId1"/>
    </p:custDataLst>
    <p:extLst>
      <p:ext uri="{BB962C8B-B14F-4D97-AF65-F5344CB8AC3E}">
        <p14:creationId xmlns:p14="http://schemas.microsoft.com/office/powerpoint/2010/main" val="379541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RBVH/EJV31 | 2018-10-22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6.4.3.2 Export interface</a:t>
            </a: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dirty="0"/>
              <a:t>Changing the properties of an interface element without informing all the other interface partners is one of the main causes for SW−</a:t>
            </a:r>
            <a:r>
              <a:rPr lang="en-US" dirty="0" smtClean="0"/>
              <a:t>failures:</a:t>
            </a:r>
          </a:p>
          <a:p>
            <a:r>
              <a:rPr lang="en-US" dirty="0"/>
              <a:t>The general rule given in “Uniqueness of labels and other </a:t>
            </a:r>
            <a:r>
              <a:rPr lang="en-US" dirty="0" err="1"/>
              <a:t>referenceable</a:t>
            </a:r>
            <a:r>
              <a:rPr lang="en-US" dirty="0"/>
              <a:t> objects</a:t>
            </a:r>
            <a:r>
              <a:rPr lang="en-US" dirty="0" smtClean="0"/>
              <a:t>” (6.1 Naming convention) shall </a:t>
            </a:r>
            <a:r>
              <a:rPr lang="en-US" dirty="0"/>
              <a:t>be applied especially for this case</a:t>
            </a:r>
            <a:r>
              <a:rPr lang="en-US" dirty="0" smtClean="0"/>
              <a:t>,</a:t>
            </a:r>
          </a:p>
          <a:p>
            <a:r>
              <a:rPr lang="en-US" dirty="0"/>
              <a:t>The exporting component is the master for the change</a:t>
            </a:r>
            <a:r>
              <a:rPr lang="en-US" dirty="0" smtClean="0"/>
              <a:t>,</a:t>
            </a:r>
          </a:p>
          <a:p>
            <a:r>
              <a:rPr lang="en-US" dirty="0"/>
              <a:t>If downward compatibility is not required, then the old interface can be replaced by a new one. This means</a:t>
            </a:r>
            <a:r>
              <a:rPr lang="en-US" dirty="0" smtClean="0"/>
              <a:t>:</a:t>
            </a:r>
          </a:p>
          <a:p>
            <a:pPr lvl="1">
              <a:buFont typeface="Arial" panose="020B0604020202020204" pitchFamily="34" charset="0"/>
              <a:buChar char="•"/>
            </a:pPr>
            <a:r>
              <a:rPr lang="en-US" dirty="0"/>
              <a:t>delete the old element from the </a:t>
            </a:r>
            <a:r>
              <a:rPr lang="en-US" dirty="0" err="1"/>
              <a:t>PaVaSt</a:t>
            </a:r>
            <a:r>
              <a:rPr lang="en-US" dirty="0"/>
              <a:t> file (after decision of the architecture team for global interfaces</a:t>
            </a:r>
            <a:r>
              <a:rPr lang="en-US" dirty="0" smtClean="0"/>
              <a:t>),</a:t>
            </a:r>
          </a:p>
          <a:p>
            <a:pPr lvl="1">
              <a:buFont typeface="Arial" panose="020B0604020202020204" pitchFamily="34" charset="0"/>
              <a:buChar char="•"/>
            </a:pPr>
            <a:r>
              <a:rPr lang="en-US" dirty="0"/>
              <a:t>specify the new object with changed properties and a new name</a:t>
            </a:r>
            <a:r>
              <a:rPr lang="en-US" dirty="0" smtClean="0"/>
              <a:t>,</a:t>
            </a:r>
          </a:p>
          <a:p>
            <a:pPr lvl="1">
              <a:buFont typeface="Arial" panose="020B0604020202020204" pitchFamily="34" charset="0"/>
              <a:buChar char="•"/>
            </a:pPr>
            <a:r>
              <a:rPr lang="en-US" dirty="0"/>
              <a:t>modify the C−file accordingly</a:t>
            </a:r>
            <a:r>
              <a:rPr lang="en-US" dirty="0" smtClean="0"/>
              <a:t>,</a:t>
            </a:r>
          </a:p>
          <a:p>
            <a:pPr lvl="1">
              <a:buFont typeface="Arial" panose="020B0604020202020204" pitchFamily="34" charset="0"/>
              <a:buChar char="•"/>
            </a:pPr>
            <a:r>
              <a:rPr lang="en-US" dirty="0"/>
              <a:t>set the label validity to invalid in the label list of </a:t>
            </a:r>
            <a:r>
              <a:rPr lang="en-US" dirty="0" err="1"/>
              <a:t>eASEE</a:t>
            </a:r>
            <a:r>
              <a:rPr lang="en-US" dirty="0"/>
              <a:t>−SDOM/DGS−SCM.</a:t>
            </a:r>
            <a:endParaRPr lang="en-US" dirty="0" smtClean="0"/>
          </a:p>
          <a:p>
            <a:endParaRPr lang="en-US" dirty="0"/>
          </a:p>
          <a:p>
            <a:endParaRPr lang="en-US" dirty="0"/>
          </a:p>
        </p:txBody>
      </p:sp>
    </p:spTree>
    <p:custDataLst>
      <p:tags r:id="rId1"/>
    </p:custDataLst>
    <p:extLst>
      <p:ext uri="{BB962C8B-B14F-4D97-AF65-F5344CB8AC3E}">
        <p14:creationId xmlns:p14="http://schemas.microsoft.com/office/powerpoint/2010/main" val="562452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RBVH/EJV31 | 2018-10-22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6.4.3.2 Export interface</a:t>
            </a: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If there are still interface partners which expect the old interface then</a:t>
            </a:r>
            <a:r>
              <a:rPr lang="en-US" dirty="0" smtClean="0"/>
              <a:t>:</a:t>
            </a:r>
          </a:p>
          <a:p>
            <a:pPr lvl="1">
              <a:buFont typeface="Arial" panose="020B0604020202020204" pitchFamily="34" charset="0"/>
              <a:buChar char="•"/>
            </a:pPr>
            <a:r>
              <a:rPr lang="en-US" dirty="0"/>
              <a:t>specify an additional object in the </a:t>
            </a:r>
            <a:r>
              <a:rPr lang="en-US" dirty="0" err="1"/>
              <a:t>PaVaSt</a:t>
            </a:r>
            <a:r>
              <a:rPr lang="en-US" dirty="0"/>
              <a:t>−file with the changed properties and a new name</a:t>
            </a:r>
            <a:r>
              <a:rPr lang="en-US" dirty="0" smtClean="0"/>
              <a:t>,</a:t>
            </a:r>
          </a:p>
          <a:p>
            <a:pPr lvl="1">
              <a:buFont typeface="Arial" panose="020B0604020202020204" pitchFamily="34" charset="0"/>
              <a:buChar char="•"/>
            </a:pPr>
            <a:r>
              <a:rPr lang="en-US" dirty="0"/>
              <a:t>provide logic in the exporting C−file for both variables, the old one and the new one</a:t>
            </a:r>
            <a:r>
              <a:rPr lang="en-US" dirty="0" smtClean="0"/>
              <a:t>,</a:t>
            </a:r>
          </a:p>
          <a:p>
            <a:pPr lvl="1">
              <a:buFont typeface="Arial" panose="020B0604020202020204" pitchFamily="34" charset="0"/>
              <a:buChar char="•"/>
            </a:pPr>
            <a:r>
              <a:rPr lang="en-US" dirty="0"/>
              <a:t>n the label list of </a:t>
            </a:r>
            <a:r>
              <a:rPr lang="en-US" dirty="0" err="1"/>
              <a:t>eASEE</a:t>
            </a:r>
            <a:r>
              <a:rPr lang="en-US" dirty="0"/>
              <a:t>−SDOM/DGS−SCM both labels will be set to valid</a:t>
            </a:r>
            <a:r>
              <a:rPr lang="en-US" dirty="0" smtClean="0"/>
              <a:t>.</a:t>
            </a:r>
          </a:p>
          <a:p>
            <a:pPr marL="233680" lvl="1" indent="0">
              <a:buNone/>
            </a:pPr>
            <a:endParaRPr lang="en-US" dirty="0"/>
          </a:p>
          <a:p>
            <a:r>
              <a:rPr lang="en-US" dirty="0"/>
              <a:t>After the exporting interface is completed also the importing interfaces can be modified.</a:t>
            </a:r>
          </a:p>
          <a:p>
            <a:endParaRPr lang="en-US" dirty="0"/>
          </a:p>
        </p:txBody>
      </p:sp>
    </p:spTree>
    <p:custDataLst>
      <p:tags r:id="rId1"/>
    </p:custDataLst>
    <p:extLst>
      <p:ext uri="{BB962C8B-B14F-4D97-AF65-F5344CB8AC3E}">
        <p14:creationId xmlns:p14="http://schemas.microsoft.com/office/powerpoint/2010/main" val="1331875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US"/>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Title 2"/>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Autofit/>
          </a:bodyPr>
          <a:lstStyle/>
          <a:p>
            <a:r>
              <a:rPr lang="en-US" smtClean="0">
                <a:solidFill>
                  <a:schemeClr val="tx1"/>
                </a:solidFill>
              </a:rPr>
              <a:t>Thank</a:t>
            </a:r>
            <a:br>
              <a:rPr lang="en-US" smtClean="0">
                <a:solidFill>
                  <a:schemeClr val="tx1"/>
                </a:solidFill>
              </a:rPr>
            </a:br>
            <a:r>
              <a:rPr lang="en-US" smtClean="0">
                <a:solidFill>
                  <a:schemeClr val="tx1"/>
                </a:solidFill>
              </a:rPr>
              <a:t>you</a:t>
            </a:r>
            <a:endParaRPr lang="en-US">
              <a:solidFill>
                <a:schemeClr val="tx1"/>
              </a:solidFill>
            </a:endParaRPr>
          </a:p>
        </p:txBody>
      </p:sp>
    </p:spTree>
    <p:custDataLst>
      <p:tags r:id="rId1"/>
    </p:custDataLst>
    <p:extLst>
      <p:ext uri="{BB962C8B-B14F-4D97-AF65-F5344CB8AC3E}">
        <p14:creationId xmlns:p14="http://schemas.microsoft.com/office/powerpoint/2010/main" val="2385917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2018-10-22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t>Agenda</a:t>
            </a:r>
            <a:endParaRPr lang="en-US" sz="2800" dirty="0"/>
          </a:p>
        </p:txBody>
      </p:sp>
      <p:sp>
        <p:nvSpPr>
          <p:cNvPr id="3" name="Text Placeholder 2"/>
          <p:cNvSpPr>
            <a:spLocks noGrp="1"/>
          </p:cNvSpPr>
          <p:nvPr>
            <p:ph type="body" idx="1"/>
            <p:custDataLst>
              <p:tags r:id="rId8"/>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dirty="0" smtClean="0"/>
              <a:t>6.4 Interface – data export and import</a:t>
            </a:r>
          </a:p>
          <a:p>
            <a:pPr marL="0" indent="0">
              <a:buNone/>
            </a:pPr>
            <a:r>
              <a:rPr lang="en-US" dirty="0" smtClean="0"/>
              <a:t>6.4.1 Introduction</a:t>
            </a:r>
          </a:p>
          <a:p>
            <a:pPr marL="0" indent="0">
              <a:buNone/>
            </a:pPr>
            <a:r>
              <a:rPr lang="en-US" dirty="0" smtClean="0"/>
              <a:t>6.4.2 Calibration parameters in interface</a:t>
            </a:r>
          </a:p>
          <a:p>
            <a:pPr marL="0" indent="0">
              <a:buNone/>
            </a:pPr>
            <a:r>
              <a:rPr lang="en-US" dirty="0" smtClean="0"/>
              <a:t>6.4.3 Interface consistency</a:t>
            </a:r>
          </a:p>
          <a:p>
            <a:pPr marL="0" indent="0">
              <a:buNone/>
            </a:pPr>
            <a:r>
              <a:rPr lang="en-US" dirty="0" smtClean="0"/>
              <a:t>6.4.3.1 Import interface</a:t>
            </a:r>
          </a:p>
          <a:p>
            <a:pPr marL="0" indent="0">
              <a:buNone/>
            </a:pPr>
            <a:r>
              <a:rPr lang="en-US" dirty="0" smtClean="0"/>
              <a:t>6.4.3.2 Export interface</a:t>
            </a:r>
          </a:p>
          <a:p>
            <a:pPr marL="0" indent="0">
              <a:buNone/>
            </a:pPr>
            <a:endParaRPr lang="en-US" dirty="0" smtClean="0"/>
          </a:p>
        </p:txBody>
      </p:sp>
    </p:spTree>
    <p:custDataLst>
      <p:tags r:id="rId1"/>
    </p:custDataLst>
    <p:extLst>
      <p:ext uri="{BB962C8B-B14F-4D97-AF65-F5344CB8AC3E}">
        <p14:creationId xmlns:p14="http://schemas.microsoft.com/office/powerpoint/2010/main" val="614843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2018-10-22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Overview of Standard</a:t>
            </a:r>
            <a:endParaRPr lang="en-US" sz="2800" dirty="0">
              <a:solidFill>
                <a:srgbClr val="A80163"/>
              </a:solidFill>
            </a:endParaRPr>
          </a:p>
        </p:txBody>
      </p:sp>
      <p:graphicFrame>
        <p:nvGraphicFramePr>
          <p:cNvPr id="10" name="Table 9"/>
          <p:cNvGraphicFramePr>
            <a:graphicFrameLocks noGrp="1"/>
          </p:cNvGraphicFramePr>
          <p:nvPr>
            <p:custDataLst>
              <p:tags r:id="rId9"/>
            </p:custDataLst>
            <p:extLst>
              <p:ext uri="{D42A27DB-BD31-4B8C-83A1-F6EECF244321}">
                <p14:modId xmlns:p14="http://schemas.microsoft.com/office/powerpoint/2010/main" val="3947895275"/>
              </p:ext>
            </p:extLst>
          </p:nvPr>
        </p:nvGraphicFramePr>
        <p:xfrm>
          <a:off x="410843" y="1286115"/>
          <a:ext cx="10144170" cy="3081528"/>
        </p:xfrm>
        <a:graphic>
          <a:graphicData uri="http://schemas.openxmlformats.org/drawingml/2006/table">
            <a:tbl>
              <a:tblPr firstRow="1" bandRow="1">
                <a:tableStyleId>{5C22544A-7EE6-4342-B048-85BDC9FD1C3A}</a:tableStyleId>
              </a:tblPr>
              <a:tblGrid>
                <a:gridCol w="1362778">
                  <a:extLst>
                    <a:ext uri="{9D8B030D-6E8A-4147-A177-3AD203B41FA5}">
                      <a16:colId xmlns:a16="http://schemas.microsoft.com/office/drawing/2014/main" val="4156333852"/>
                    </a:ext>
                  </a:extLst>
                </a:gridCol>
                <a:gridCol w="7772400">
                  <a:extLst>
                    <a:ext uri="{9D8B030D-6E8A-4147-A177-3AD203B41FA5}">
                      <a16:colId xmlns:a16="http://schemas.microsoft.com/office/drawing/2014/main" val="632769012"/>
                    </a:ext>
                  </a:extLst>
                </a:gridCol>
                <a:gridCol w="1008992">
                  <a:extLst>
                    <a:ext uri="{9D8B030D-6E8A-4147-A177-3AD203B41FA5}">
                      <a16:colId xmlns:a16="http://schemas.microsoft.com/office/drawing/2014/main" val="3161096464"/>
                    </a:ext>
                  </a:extLst>
                </a:gridCol>
              </a:tblGrid>
              <a:tr h="370840">
                <a:tc>
                  <a:txBody>
                    <a:bodyPr/>
                    <a:lstStyle/>
                    <a:p>
                      <a:r>
                        <a:rPr lang="en-US" dirty="0" smtClean="0"/>
                        <a:t>Standard</a:t>
                      </a:r>
                      <a:endParaRPr lang="en-US" dirty="0"/>
                    </a:p>
                  </a:txBody>
                  <a:tcPr/>
                </a:tc>
                <a:tc>
                  <a:txBody>
                    <a:bodyPr/>
                    <a:lstStyle/>
                    <a:p>
                      <a:r>
                        <a:rPr lang="en-US" dirty="0" smtClean="0"/>
                        <a:t>Description</a:t>
                      </a:r>
                      <a:endParaRPr lang="en-US" dirty="0"/>
                    </a:p>
                  </a:txBody>
                  <a:tcPr/>
                </a:tc>
                <a:tc>
                  <a:txBody>
                    <a:bodyPr/>
                    <a:lstStyle/>
                    <a:p>
                      <a:r>
                        <a:rPr lang="en-US" dirty="0" smtClean="0"/>
                        <a:t>Note</a:t>
                      </a:r>
                      <a:endParaRPr lang="en-US" dirty="0"/>
                    </a:p>
                  </a:txBody>
                  <a:tcPr/>
                </a:tc>
                <a:extLst>
                  <a:ext uri="{0D108BD9-81ED-4DB2-BD59-A6C34878D82A}">
                    <a16:rowId xmlns:a16="http://schemas.microsoft.com/office/drawing/2014/main" val="112841048"/>
                  </a:ext>
                </a:extLst>
              </a:tr>
              <a:tr h="370840">
                <a:tc>
                  <a:txBody>
                    <a:bodyPr/>
                    <a:lstStyle/>
                    <a:p>
                      <a:r>
                        <a:rPr lang="en-US" dirty="0" smtClean="0"/>
                        <a:t>C89</a:t>
                      </a:r>
                      <a:endParaRPr lang="en-US" dirty="0"/>
                    </a:p>
                  </a:txBody>
                  <a:tcPr/>
                </a:tc>
                <a:tc>
                  <a:txBody>
                    <a:bodyPr/>
                    <a:lstStyle/>
                    <a:p>
                      <a:r>
                        <a:rPr lang="en-US" dirty="0" smtClean="0"/>
                        <a:t>In 1983,</a:t>
                      </a:r>
                      <a:r>
                        <a:rPr lang="en-US" baseline="0" dirty="0" smtClean="0"/>
                        <a:t> </a:t>
                      </a:r>
                      <a:r>
                        <a:rPr lang="en-US" dirty="0" smtClean="0"/>
                        <a:t>(ANSI) formed the X3J11 committee that developed the first ANSI C known as C89</a:t>
                      </a:r>
                      <a:endParaRPr lang="en-US" dirty="0"/>
                    </a:p>
                  </a:txBody>
                  <a:tcPr/>
                </a:tc>
                <a:tc>
                  <a:txBody>
                    <a:bodyPr/>
                    <a:lstStyle/>
                    <a:p>
                      <a:endParaRPr lang="en-US"/>
                    </a:p>
                  </a:txBody>
                  <a:tcPr/>
                </a:tc>
                <a:extLst>
                  <a:ext uri="{0D108BD9-81ED-4DB2-BD59-A6C34878D82A}">
                    <a16:rowId xmlns:a16="http://schemas.microsoft.com/office/drawing/2014/main" val="1616313548"/>
                  </a:ext>
                </a:extLst>
              </a:tr>
              <a:tr h="370840">
                <a:tc>
                  <a:txBody>
                    <a:bodyPr/>
                    <a:lstStyle/>
                    <a:p>
                      <a:r>
                        <a:rPr lang="en-US" dirty="0" smtClean="0"/>
                        <a:t>C90</a:t>
                      </a:r>
                      <a:endParaRPr lang="en-US" dirty="0"/>
                    </a:p>
                  </a:txBody>
                  <a:tcPr/>
                </a:tc>
                <a:tc>
                  <a:txBody>
                    <a:bodyPr/>
                    <a:lstStyle/>
                    <a:p>
                      <a:r>
                        <a:rPr lang="en-US" dirty="0" smtClean="0"/>
                        <a:t>In 1990,</a:t>
                      </a:r>
                      <a:r>
                        <a:rPr lang="en-US" baseline="0" dirty="0" smtClean="0"/>
                        <a:t> </a:t>
                      </a:r>
                      <a:r>
                        <a:rPr lang="en-US" dirty="0" smtClean="0"/>
                        <a:t>(ISO) created ISO/IEC 9899:1990, or C90, that matched ANSI’s C89.</a:t>
                      </a:r>
                      <a:endParaRPr lang="en-US" dirty="0"/>
                    </a:p>
                  </a:txBody>
                  <a:tcPr/>
                </a:tc>
                <a:tc>
                  <a:txBody>
                    <a:bodyPr/>
                    <a:lstStyle/>
                    <a:p>
                      <a:endParaRPr lang="en-US"/>
                    </a:p>
                  </a:txBody>
                  <a:tcPr/>
                </a:tc>
                <a:extLst>
                  <a:ext uri="{0D108BD9-81ED-4DB2-BD59-A6C34878D82A}">
                    <a16:rowId xmlns:a16="http://schemas.microsoft.com/office/drawing/2014/main" val="3711918746"/>
                  </a:ext>
                </a:extLst>
              </a:tr>
              <a:tr h="370840">
                <a:tc>
                  <a:txBody>
                    <a:bodyPr/>
                    <a:lstStyle/>
                    <a:p>
                      <a:r>
                        <a:rPr lang="en-US" dirty="0" smtClean="0"/>
                        <a:t>C99, ANSI C</a:t>
                      </a:r>
                      <a:endParaRPr lang="en-US" dirty="0"/>
                    </a:p>
                  </a:txBody>
                  <a:tcPr/>
                </a:tc>
                <a:tc>
                  <a:txBody>
                    <a:bodyPr/>
                    <a:lstStyle/>
                    <a:p>
                      <a:r>
                        <a:rPr lang="en-US" dirty="0" smtClean="0"/>
                        <a:t>The ISO/IEC 9899:1999 standard, also known as C99, was released in 1999 and adopted in 2000</a:t>
                      </a:r>
                      <a:endParaRPr lang="en-US" dirty="0"/>
                    </a:p>
                  </a:txBody>
                  <a:tcPr/>
                </a:tc>
                <a:tc>
                  <a:txBody>
                    <a:bodyPr/>
                    <a:lstStyle/>
                    <a:p>
                      <a:endParaRPr lang="en-US"/>
                    </a:p>
                  </a:txBody>
                  <a:tcPr/>
                </a:tc>
                <a:extLst>
                  <a:ext uri="{0D108BD9-81ED-4DB2-BD59-A6C34878D82A}">
                    <a16:rowId xmlns:a16="http://schemas.microsoft.com/office/drawing/2014/main" val="1850758099"/>
                  </a:ext>
                </a:extLst>
              </a:tr>
              <a:tr h="370840">
                <a:tc>
                  <a:txBody>
                    <a:bodyPr/>
                    <a:lstStyle/>
                    <a:p>
                      <a:r>
                        <a:rPr lang="en-US" dirty="0" smtClean="0"/>
                        <a:t>MISRA-C</a:t>
                      </a:r>
                      <a:endParaRPr lang="en-US" dirty="0"/>
                    </a:p>
                  </a:txBody>
                  <a:tcPr/>
                </a:tc>
                <a:tc>
                  <a:txBody>
                    <a:bodyPr/>
                    <a:lstStyle/>
                    <a:p>
                      <a:r>
                        <a:rPr lang="en-US" dirty="0" smtClean="0"/>
                        <a:t>MISRA (Motor Industry Software Reliability Association). MISRA-C consists of a set of rules, most of which can be implemented using a static analysis tool.</a:t>
                      </a:r>
                      <a:endParaRPr lang="en-US" dirty="0"/>
                    </a:p>
                  </a:txBody>
                  <a:tcPr/>
                </a:tc>
                <a:tc>
                  <a:txBody>
                    <a:bodyPr/>
                    <a:lstStyle/>
                    <a:p>
                      <a:endParaRPr lang="en-US" dirty="0"/>
                    </a:p>
                  </a:txBody>
                  <a:tcPr/>
                </a:tc>
                <a:extLst>
                  <a:ext uri="{0D108BD9-81ED-4DB2-BD59-A6C34878D82A}">
                    <a16:rowId xmlns:a16="http://schemas.microsoft.com/office/drawing/2014/main" val="452384288"/>
                  </a:ext>
                </a:extLst>
              </a:tr>
              <a:tr h="370840">
                <a:tc>
                  <a:txBody>
                    <a:bodyPr/>
                    <a:lstStyle/>
                    <a:p>
                      <a:r>
                        <a:rPr lang="en-US" dirty="0" smtClean="0"/>
                        <a:t>C11, ANSI C</a:t>
                      </a:r>
                      <a:endParaRPr lang="en-US" dirty="0"/>
                    </a:p>
                  </a:txBody>
                  <a:tcPr/>
                </a:tc>
                <a:tc>
                  <a:txBody>
                    <a:bodyPr/>
                    <a:lstStyle/>
                    <a:p>
                      <a:r>
                        <a:rPr lang="en-US" dirty="0" smtClean="0"/>
                        <a:t>C11 is the latest ANSI C specification, ISO/IEC 9899:2011. C11 looked to address the issues of C99 and to more closely match the C++ standard, C++11. </a:t>
                      </a:r>
                      <a:endParaRPr lang="en-US" dirty="0"/>
                    </a:p>
                  </a:txBody>
                  <a:tcPr/>
                </a:tc>
                <a:tc>
                  <a:txBody>
                    <a:bodyPr/>
                    <a:lstStyle/>
                    <a:p>
                      <a:endParaRPr lang="en-US" dirty="0"/>
                    </a:p>
                  </a:txBody>
                  <a:tcPr/>
                </a:tc>
                <a:extLst>
                  <a:ext uri="{0D108BD9-81ED-4DB2-BD59-A6C34878D82A}">
                    <a16:rowId xmlns:a16="http://schemas.microsoft.com/office/drawing/2014/main" val="1768371060"/>
                  </a:ext>
                </a:extLst>
              </a:tr>
            </a:tbl>
          </a:graphicData>
        </a:graphic>
      </p:graphicFrame>
      <p:sp>
        <p:nvSpPr>
          <p:cNvPr id="11" name="TextBox 10"/>
          <p:cNvSpPr txBox="1"/>
          <p:nvPr>
            <p:custDataLst>
              <p:tags r:id="rId10"/>
            </p:custDataLst>
          </p:nvPr>
        </p:nvSpPr>
        <p:spPr>
          <a:xfrm>
            <a:off x="1868214" y="4926724"/>
            <a:ext cx="6022427" cy="591207"/>
          </a:xfrm>
          <a:prstGeom prst="rect">
            <a:avLst/>
          </a:prstGeom>
          <a:noFill/>
        </p:spPr>
        <p:txBody>
          <a:bodyPr wrap="square" lIns="0" tIns="0" rIns="0" bIns="0" rtlCol="0">
            <a:noAutofit/>
          </a:bodyPr>
          <a:lstStyle/>
          <a:p>
            <a:r>
              <a:rPr lang="en-US" dirty="0" smtClean="0"/>
              <a:t>ANSI: </a:t>
            </a:r>
            <a:r>
              <a:rPr lang="en-US" dirty="0"/>
              <a:t>The American National Standards Institute</a:t>
            </a:r>
          </a:p>
          <a:p>
            <a:r>
              <a:rPr lang="en-US" dirty="0"/>
              <a:t>ISO:  International Organization for Standardization</a:t>
            </a:r>
          </a:p>
        </p:txBody>
      </p:sp>
    </p:spTree>
    <p:custDataLst>
      <p:tags r:id="rId1"/>
    </p:custDataLst>
    <p:extLst>
      <p:ext uri="{BB962C8B-B14F-4D97-AF65-F5344CB8AC3E}">
        <p14:creationId xmlns:p14="http://schemas.microsoft.com/office/powerpoint/2010/main" val="731418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2018-10-22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6.4.1 Introduction</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dirty="0" smtClean="0">
                <a:solidFill>
                  <a:srgbClr val="0070C0"/>
                </a:solidFill>
              </a:rPr>
              <a:t>Interface and header concept</a:t>
            </a:r>
          </a:p>
          <a:p>
            <a:pPr marL="0" indent="0">
              <a:buNone/>
            </a:pPr>
            <a:r>
              <a:rPr lang="en-US" dirty="0" smtClean="0"/>
              <a:t>At DGS−MEDC17 this concept is extended in three directions:</a:t>
            </a:r>
          </a:p>
          <a:p>
            <a:r>
              <a:rPr lang="en-US" dirty="0" smtClean="0"/>
              <a:t>The interfaces are described on an abstract architectural level:</a:t>
            </a:r>
          </a:p>
          <a:p>
            <a:pPr marL="0" indent="0">
              <a:buNone/>
            </a:pPr>
            <a:r>
              <a:rPr lang="en-US" dirty="0"/>
              <a:t> </a:t>
            </a:r>
            <a:r>
              <a:rPr lang="en-US" dirty="0" smtClean="0"/>
              <a:t>    - </a:t>
            </a:r>
            <a:r>
              <a:rPr lang="en-US" dirty="0"/>
              <a:t>between the SW−packages and the specified SW−architecture.</a:t>
            </a:r>
          </a:p>
          <a:p>
            <a:pPr marL="0" indent="0">
              <a:buNone/>
            </a:pPr>
            <a:r>
              <a:rPr lang="en-US" dirty="0"/>
              <a:t>     - between SW−packages (BCs).</a:t>
            </a:r>
          </a:p>
          <a:p>
            <a:pPr marL="0" indent="0">
              <a:buNone/>
            </a:pPr>
            <a:r>
              <a:rPr lang="en-US" dirty="0"/>
              <a:t>     - between the FCs.</a:t>
            </a:r>
          </a:p>
          <a:p>
            <a:r>
              <a:rPr lang="en-US" dirty="0"/>
              <a:t>The header files are generated by the DAMOS tool starting from the specification given in the </a:t>
            </a:r>
            <a:r>
              <a:rPr lang="en-US" dirty="0" err="1"/>
              <a:t>PaVaSt</a:t>
            </a:r>
            <a:r>
              <a:rPr lang="en-US" dirty="0"/>
              <a:t> </a:t>
            </a:r>
            <a:r>
              <a:rPr lang="en-US" dirty="0" smtClean="0"/>
              <a:t>file</a:t>
            </a:r>
          </a:p>
          <a:p>
            <a:r>
              <a:rPr lang="en-US" dirty="0"/>
              <a:t>I</a:t>
            </a:r>
            <a:r>
              <a:rPr lang="en-US" dirty="0" smtClean="0"/>
              <a:t>nterface </a:t>
            </a:r>
            <a:r>
              <a:rPr lang="en-US" dirty="0"/>
              <a:t>to the calibration system</a:t>
            </a:r>
            <a:endParaRPr lang="en-US" dirty="0" smtClean="0"/>
          </a:p>
          <a:p>
            <a:endParaRPr lang="en-US" dirty="0" smtClean="0"/>
          </a:p>
          <a:p>
            <a:pPr marL="0" indent="0">
              <a:buNone/>
            </a:pPr>
            <a:endParaRPr lang="en-US" dirty="0"/>
          </a:p>
        </p:txBody>
      </p:sp>
    </p:spTree>
    <p:custDataLst>
      <p:tags r:id="rId1"/>
    </p:custDataLst>
    <p:extLst>
      <p:ext uri="{BB962C8B-B14F-4D97-AF65-F5344CB8AC3E}">
        <p14:creationId xmlns:p14="http://schemas.microsoft.com/office/powerpoint/2010/main" val="1974481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2018-10-22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6.4.2 Calibration parameters in interfaces</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399"/>
            <a:ext cx="10452100" cy="423134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dirty="0" smtClean="0"/>
              <a:t>Rules and recommendations when designing the interfaces for calibration parameter:</a:t>
            </a:r>
            <a:endParaRPr lang="en-US" dirty="0"/>
          </a:p>
          <a:p>
            <a:r>
              <a:rPr lang="en-US" dirty="0"/>
              <a:t>In the interface between packages and especially in the interface between RB and customer SW (SW sharing) the recommendation </a:t>
            </a:r>
            <a:r>
              <a:rPr lang="en-US" dirty="0" smtClean="0"/>
              <a:t>is NOT </a:t>
            </a:r>
            <a:r>
              <a:rPr lang="en-US" dirty="0"/>
              <a:t>to export parameters, but use messages instead</a:t>
            </a:r>
            <a:r>
              <a:rPr lang="en-US" dirty="0" smtClean="0"/>
              <a:t>.</a:t>
            </a:r>
          </a:p>
          <a:p>
            <a:r>
              <a:rPr lang="en-US" dirty="0" smtClean="0"/>
              <a:t>Inside of BCs:</a:t>
            </a:r>
          </a:p>
          <a:p>
            <a:pPr marL="0" indent="0">
              <a:buNone/>
            </a:pPr>
            <a:r>
              <a:rPr lang="en-US" dirty="0" smtClean="0"/>
              <a:t>    - All FCs need to be updated parameter changed or additional new parameter when sharing parameter between FCs.</a:t>
            </a:r>
          </a:p>
          <a:p>
            <a:pPr marL="0" indent="0">
              <a:buNone/>
            </a:pPr>
            <a:r>
              <a:rPr lang="en-US" dirty="0"/>
              <a:t> </a:t>
            </a:r>
            <a:r>
              <a:rPr lang="en-US" dirty="0" smtClean="0"/>
              <a:t>   - Additional RAM is used for the required additional message.</a:t>
            </a:r>
            <a:endParaRPr lang="en-US" dirty="0"/>
          </a:p>
          <a:p>
            <a:r>
              <a:rPr lang="en-US" dirty="0"/>
              <a:t>Calibration parameters which are imported in another component have to be defined in the </a:t>
            </a:r>
            <a:r>
              <a:rPr lang="en-US" dirty="0" err="1"/>
              <a:t>PaVaSt</a:t>
            </a:r>
            <a:r>
              <a:rPr lang="en-US" dirty="0"/>
              <a:t> export interface</a:t>
            </a:r>
            <a:r>
              <a:rPr lang="en-US" dirty="0" smtClean="0"/>
              <a:t>.</a:t>
            </a:r>
          </a:p>
          <a:p>
            <a:r>
              <a:rPr lang="en-US" dirty="0"/>
              <a:t>Import of calibration parameters is only allowed by defining the parameter in the </a:t>
            </a:r>
            <a:r>
              <a:rPr lang="en-US" dirty="0" err="1"/>
              <a:t>PaVast</a:t>
            </a:r>
            <a:r>
              <a:rPr lang="en-US" dirty="0"/>
              <a:t> Import Interface. The import shall not be </a:t>
            </a:r>
            <a:r>
              <a:rPr lang="en-US" dirty="0" smtClean="0"/>
              <a:t>done by </a:t>
            </a:r>
            <a:r>
              <a:rPr lang="en-US" dirty="0"/>
              <a:t>a header−file include</a:t>
            </a:r>
            <a:r>
              <a:rPr lang="en-US" dirty="0" smtClean="0"/>
              <a:t>.</a:t>
            </a:r>
          </a:p>
          <a:p>
            <a:r>
              <a:rPr lang="en-US" dirty="0"/>
              <a:t>Locally defined calibration parameters (n </a:t>
            </a:r>
            <a:r>
              <a:rPr lang="en-US" dirty="0" err="1"/>
              <a:t>PaVaSt</a:t>
            </a:r>
            <a:r>
              <a:rPr lang="en-US" dirty="0"/>
              <a:t>) shall not be included by other components via *.h file includes.</a:t>
            </a:r>
            <a:endParaRPr lang="en-US" dirty="0" smtClean="0"/>
          </a:p>
        </p:txBody>
      </p:sp>
    </p:spTree>
    <p:custDataLst>
      <p:tags r:id="rId1"/>
    </p:custDataLst>
    <p:extLst>
      <p:ext uri="{BB962C8B-B14F-4D97-AF65-F5344CB8AC3E}">
        <p14:creationId xmlns:p14="http://schemas.microsoft.com/office/powerpoint/2010/main" val="60978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2018-10-22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6.4.3 Interface consistency</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967742"/>
            <a:ext cx="10452100" cy="40386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endParaRPr lang="en-US" dirty="0"/>
          </a:p>
          <a:p>
            <a:r>
              <a:rPr lang="en-US" dirty="0"/>
              <a:t>Master of the object (message, parameter, etc.) is the exporting function</a:t>
            </a:r>
            <a:r>
              <a:rPr lang="en-US" dirty="0" smtClean="0"/>
              <a:t>.</a:t>
            </a:r>
            <a:endParaRPr lang="en-US" dirty="0"/>
          </a:p>
          <a:p>
            <a:r>
              <a:rPr lang="en-US" dirty="0"/>
              <a:t>The exporting function defines and </a:t>
            </a:r>
            <a:r>
              <a:rPr lang="en-US" dirty="0" smtClean="0"/>
              <a:t>owns </a:t>
            </a:r>
            <a:r>
              <a:rPr lang="en-US" dirty="0"/>
              <a:t>the elements to be exchanged</a:t>
            </a:r>
            <a:r>
              <a:rPr lang="en-US" dirty="0" smtClean="0"/>
              <a:t>.</a:t>
            </a:r>
            <a:endParaRPr lang="en-US" dirty="0"/>
          </a:p>
          <a:p>
            <a:r>
              <a:rPr lang="en-US" dirty="0"/>
              <a:t>The ownership marks the source information for all interface checks while processing the file</a:t>
            </a:r>
            <a:r>
              <a:rPr lang="en-US" dirty="0" smtClean="0"/>
              <a:t>.</a:t>
            </a:r>
            <a:endParaRPr lang="en-US" dirty="0"/>
          </a:p>
          <a:p>
            <a:r>
              <a:rPr lang="en-US" dirty="0"/>
              <a:t>If the definition properties of the object (e.g. the data type) has to be changed, then not the same name has to be used for the new object</a:t>
            </a:r>
            <a:r>
              <a:rPr lang="en-US" dirty="0" smtClean="0"/>
              <a:t>.</a:t>
            </a:r>
            <a:endParaRPr lang="en-US" dirty="0"/>
          </a:p>
          <a:p>
            <a:r>
              <a:rPr lang="en-US" dirty="0"/>
              <a:t>The exporting function has to provide the new object first, which then can be imported by other functions</a:t>
            </a:r>
            <a:r>
              <a:rPr lang="en-US" dirty="0" smtClean="0"/>
              <a:t>.</a:t>
            </a:r>
            <a:endParaRPr lang="en-US" dirty="0"/>
          </a:p>
          <a:p>
            <a:r>
              <a:rPr lang="en-US" dirty="0"/>
              <a:t>Also the imported objects shall be specified in the </a:t>
            </a:r>
            <a:r>
              <a:rPr lang="en-US" dirty="0" err="1"/>
              <a:t>PaVaSt</a:t>
            </a:r>
            <a:r>
              <a:rPr lang="en-US" dirty="0"/>
              <a:t> file.</a:t>
            </a:r>
          </a:p>
        </p:txBody>
      </p:sp>
    </p:spTree>
    <p:custDataLst>
      <p:tags r:id="rId1"/>
    </p:custDataLst>
    <p:extLst>
      <p:ext uri="{BB962C8B-B14F-4D97-AF65-F5344CB8AC3E}">
        <p14:creationId xmlns:p14="http://schemas.microsoft.com/office/powerpoint/2010/main" val="3568243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2018-10-22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6.4.3.1 Import </a:t>
            </a:r>
            <a:r>
              <a:rPr lang="en-US" sz="2800" dirty="0" smtClean="0">
                <a:solidFill>
                  <a:srgbClr val="A80163"/>
                </a:solidFill>
              </a:rPr>
              <a:t>interface [1/3]</a:t>
            </a:r>
            <a:br>
              <a:rPr lang="en-US" sz="2800" dirty="0" smtClean="0">
                <a:solidFill>
                  <a:srgbClr val="A80163"/>
                </a:solidFill>
              </a:rPr>
            </a:br>
            <a:endParaRPr lang="en-US" sz="2800" dirty="0">
              <a:solidFill>
                <a:srgbClr val="A80163"/>
              </a:solidFill>
            </a:endParaRPr>
          </a:p>
        </p:txBody>
      </p:sp>
      <p:graphicFrame>
        <p:nvGraphicFramePr>
          <p:cNvPr id="10" name="Content Placeholder 9"/>
          <p:cNvGraphicFramePr>
            <a:graphicFrameLocks noGrp="1"/>
          </p:cNvGraphicFramePr>
          <p:nvPr>
            <p:ph idx="1"/>
            <p:custDataLst>
              <p:tags r:id="rId9"/>
            </p:custDataLst>
            <p:extLst>
              <p:ext uri="{D42A27DB-BD31-4B8C-83A1-F6EECF244321}">
                <p14:modId xmlns:p14="http://schemas.microsoft.com/office/powerpoint/2010/main" val="720190601"/>
              </p:ext>
            </p:extLst>
          </p:nvPr>
        </p:nvGraphicFramePr>
        <p:xfrm>
          <a:off x="266700" y="1154430"/>
          <a:ext cx="10452100" cy="4099814"/>
        </p:xfrm>
        <a:graphic>
          <a:graphicData uri="http://schemas.openxmlformats.org/drawingml/2006/table">
            <a:tbl>
              <a:tblPr firstRow="1" bandRow="1">
                <a:tableStyleId>{5C22544A-7EE6-4342-B048-85BDC9FD1C3A}</a:tableStyleId>
              </a:tblPr>
              <a:tblGrid>
                <a:gridCol w="2602624">
                  <a:extLst>
                    <a:ext uri="{9D8B030D-6E8A-4147-A177-3AD203B41FA5}">
                      <a16:colId xmlns:a16="http://schemas.microsoft.com/office/drawing/2014/main" val="2208878341"/>
                    </a:ext>
                  </a:extLst>
                </a:gridCol>
                <a:gridCol w="7849476">
                  <a:extLst>
                    <a:ext uri="{9D8B030D-6E8A-4147-A177-3AD203B41FA5}">
                      <a16:colId xmlns:a16="http://schemas.microsoft.com/office/drawing/2014/main" val="1920187566"/>
                    </a:ext>
                  </a:extLst>
                </a:gridCol>
              </a:tblGrid>
              <a:tr h="370840">
                <a:tc>
                  <a:txBody>
                    <a:bodyPr/>
                    <a:lstStyle/>
                    <a:p>
                      <a:r>
                        <a:rPr lang="en-US" sz="1619" b="0" i="0" u="none" strike="noStrike" kern="1200" baseline="0" dirty="0" smtClean="0">
                          <a:solidFill>
                            <a:schemeClr val="lt1"/>
                          </a:solidFill>
                          <a:latin typeface="+mn-lt"/>
                          <a:ea typeface="+mn-ea"/>
                          <a:cs typeface="+mn-cs"/>
                        </a:rPr>
                        <a:t>Import Interface for</a:t>
                      </a:r>
                      <a:endParaRPr lang="en-US" dirty="0"/>
                    </a:p>
                  </a:txBody>
                  <a:tcPr/>
                </a:tc>
                <a:tc>
                  <a:txBody>
                    <a:bodyPr/>
                    <a:lstStyle/>
                    <a:p>
                      <a:r>
                        <a:rPr lang="en-US" sz="1619" b="0" i="0" u="none" strike="noStrike" kern="1200" baseline="0" dirty="0" smtClean="0">
                          <a:solidFill>
                            <a:schemeClr val="bg1"/>
                          </a:solidFill>
                          <a:latin typeface="+mn-lt"/>
                          <a:ea typeface="+mn-ea"/>
                          <a:cs typeface="+mn-cs"/>
                        </a:rPr>
                        <a:t>required information </a:t>
                      </a:r>
                      <a:endParaRPr lang="en-US" dirty="0">
                        <a:solidFill>
                          <a:schemeClr val="bg1"/>
                        </a:solidFill>
                      </a:endParaRPr>
                    </a:p>
                  </a:txBody>
                  <a:tcPr/>
                </a:tc>
                <a:extLst>
                  <a:ext uri="{0D108BD9-81ED-4DB2-BD59-A6C34878D82A}">
                    <a16:rowId xmlns:a16="http://schemas.microsoft.com/office/drawing/2014/main" val="1256472280"/>
                  </a:ext>
                </a:extLst>
              </a:tr>
              <a:tr h="370840">
                <a:tc>
                  <a:txBody>
                    <a:bodyPr/>
                    <a:lstStyle/>
                    <a:p>
                      <a:r>
                        <a:rPr lang="en-US" sz="1619" b="0" i="0" u="none" strike="noStrike" kern="1200" baseline="0" dirty="0" smtClean="0">
                          <a:solidFill>
                            <a:schemeClr val="dk1"/>
                          </a:solidFill>
                          <a:latin typeface="+mn-lt"/>
                          <a:ea typeface="+mn-ea"/>
                          <a:cs typeface="+mn-cs"/>
                        </a:rPr>
                        <a:t>Variables, parameter</a:t>
                      </a:r>
                      <a:endParaRPr lang="en-US" dirty="0"/>
                    </a:p>
                  </a:txBody>
                  <a:tcPr/>
                </a:tc>
                <a:tc>
                  <a:txBody>
                    <a:bodyPr/>
                    <a:lstStyle/>
                    <a:p>
                      <a:r>
                        <a:rPr lang="en-US" sz="1619" b="0" i="0" u="none" strike="noStrike" kern="1200" baseline="0" dirty="0" smtClean="0">
                          <a:solidFill>
                            <a:schemeClr val="dk1"/>
                          </a:solidFill>
                          <a:latin typeface="+mn-lt"/>
                          <a:ea typeface="+mn-ea"/>
                          <a:cs typeface="+mn-cs"/>
                        </a:rPr>
                        <a:t>In order to detect interface problems as early as possible, more than the mandatory </a:t>
                      </a:r>
                      <a:r>
                        <a:rPr lang="en-US" sz="1619" b="0" i="0" u="none" strike="noStrike" kern="1200" baseline="0" dirty="0" smtClean="0">
                          <a:solidFill>
                            <a:srgbClr val="FF0000"/>
                          </a:solidFill>
                          <a:latin typeface="+mn-lt"/>
                          <a:ea typeface="+mn-ea"/>
                          <a:cs typeface="+mn-cs"/>
                        </a:rPr>
                        <a:t>required information </a:t>
                      </a:r>
                      <a:r>
                        <a:rPr lang="en-US" sz="1619" b="0" i="0" u="none" strike="noStrike" kern="1200" baseline="0" dirty="0" smtClean="0">
                          <a:solidFill>
                            <a:schemeClr val="dk1"/>
                          </a:solidFill>
                          <a:latin typeface="+mn-lt"/>
                          <a:ea typeface="+mn-ea"/>
                          <a:cs typeface="+mn-cs"/>
                        </a:rPr>
                        <a:t>shall be specified when importing an item in a </a:t>
                      </a:r>
                      <a:r>
                        <a:rPr lang="en-US" sz="1619" b="0" i="0" u="none" strike="noStrike" kern="1200" baseline="0" dirty="0" err="1" smtClean="0">
                          <a:solidFill>
                            <a:schemeClr val="dk1"/>
                          </a:solidFill>
                          <a:latin typeface="+mn-lt"/>
                          <a:ea typeface="+mn-ea"/>
                          <a:cs typeface="+mn-cs"/>
                        </a:rPr>
                        <a:t>PaVaSt</a:t>
                      </a:r>
                      <a:r>
                        <a:rPr lang="en-US" sz="1619" b="0" i="0" u="none" strike="noStrike" kern="1200" baseline="0" dirty="0" smtClean="0">
                          <a:solidFill>
                            <a:schemeClr val="dk1"/>
                          </a:solidFill>
                          <a:latin typeface="+mn-lt"/>
                          <a:ea typeface="+mn-ea"/>
                          <a:cs typeface="+mn-cs"/>
                        </a:rPr>
                        <a:t>−file. This enables the tool chain to perform a consistency check between the exporting and importing functional component.</a:t>
                      </a:r>
                      <a:endParaRPr lang="en-US" dirty="0"/>
                    </a:p>
                  </a:txBody>
                  <a:tcPr/>
                </a:tc>
                <a:extLst>
                  <a:ext uri="{0D108BD9-81ED-4DB2-BD59-A6C34878D82A}">
                    <a16:rowId xmlns:a16="http://schemas.microsoft.com/office/drawing/2014/main" val="4043581659"/>
                  </a:ext>
                </a:extLst>
              </a:tr>
              <a:tr h="370840">
                <a:tc>
                  <a:txBody>
                    <a:bodyPr/>
                    <a:lstStyle/>
                    <a:p>
                      <a:r>
                        <a:rPr lang="en-US" sz="1619" b="0" i="0" u="none" strike="noStrike" kern="1200" baseline="0" dirty="0" smtClean="0">
                          <a:solidFill>
                            <a:schemeClr val="dk1"/>
                          </a:solidFill>
                          <a:latin typeface="+mn-lt"/>
                          <a:ea typeface="+mn-ea"/>
                          <a:cs typeface="+mn-cs"/>
                        </a:rPr>
                        <a:t>SW−services</a:t>
                      </a:r>
                      <a:endParaRPr lang="en-US" dirty="0"/>
                    </a:p>
                  </a:txBody>
                  <a:tcPr/>
                </a:tc>
                <a:tc>
                  <a:txBody>
                    <a:bodyPr/>
                    <a:lstStyle/>
                    <a:p>
                      <a:r>
                        <a:rPr lang="en-US" sz="1619" b="0" i="0" u="none" strike="noStrike" kern="1200" baseline="0" dirty="0" smtClean="0">
                          <a:solidFill>
                            <a:schemeClr val="dk1"/>
                          </a:solidFill>
                          <a:latin typeface="+mn-lt"/>
                          <a:ea typeface="+mn-ea"/>
                          <a:cs typeface="+mn-cs"/>
                        </a:rPr>
                        <a:t>In order to detect interface problems for C−functions as early as possible, more than the mandatory </a:t>
                      </a:r>
                      <a:r>
                        <a:rPr lang="en-US" sz="1619" b="0" i="0" u="none" strike="noStrike" kern="1200" baseline="0" dirty="0" smtClean="0">
                          <a:solidFill>
                            <a:srgbClr val="FF0000"/>
                          </a:solidFill>
                          <a:latin typeface="+mn-lt"/>
                          <a:ea typeface="+mn-ea"/>
                          <a:cs typeface="+mn-cs"/>
                        </a:rPr>
                        <a:t>required information </a:t>
                      </a:r>
                      <a:r>
                        <a:rPr lang="en-US" sz="1619" b="0" i="0" u="none" strike="noStrike" kern="1200" baseline="0" dirty="0" smtClean="0">
                          <a:solidFill>
                            <a:schemeClr val="dk1"/>
                          </a:solidFill>
                          <a:latin typeface="+mn-lt"/>
                          <a:ea typeface="+mn-ea"/>
                          <a:cs typeface="+mn-cs"/>
                        </a:rPr>
                        <a:t>should be specified when importing an item in a </a:t>
                      </a:r>
                      <a:r>
                        <a:rPr lang="en-US" sz="1619" b="0" i="0" u="none" strike="noStrike" kern="1200" baseline="0" dirty="0" err="1" smtClean="0">
                          <a:solidFill>
                            <a:schemeClr val="dk1"/>
                          </a:solidFill>
                          <a:latin typeface="+mn-lt"/>
                          <a:ea typeface="+mn-ea"/>
                          <a:cs typeface="+mn-cs"/>
                        </a:rPr>
                        <a:t>PaVaSt</a:t>
                      </a:r>
                      <a:r>
                        <a:rPr lang="en-US" sz="1619" b="0" i="0" u="none" strike="noStrike" kern="1200" baseline="0" dirty="0" smtClean="0">
                          <a:solidFill>
                            <a:schemeClr val="dk1"/>
                          </a:solidFill>
                          <a:latin typeface="+mn-lt"/>
                          <a:ea typeface="+mn-ea"/>
                          <a:cs typeface="+mn-cs"/>
                        </a:rPr>
                        <a:t>−file. This enables the tool chain to perform a consistency check between the exporting and importing functional component.</a:t>
                      </a:r>
                      <a:endParaRPr lang="en-US" dirty="0"/>
                    </a:p>
                  </a:txBody>
                  <a:tcPr/>
                </a:tc>
                <a:extLst>
                  <a:ext uri="{0D108BD9-81ED-4DB2-BD59-A6C34878D82A}">
                    <a16:rowId xmlns:a16="http://schemas.microsoft.com/office/drawing/2014/main" val="262131732"/>
                  </a:ext>
                </a:extLst>
              </a:tr>
              <a:tr h="370840">
                <a:tc>
                  <a:txBody>
                    <a:bodyPr/>
                    <a:lstStyle/>
                    <a:p>
                      <a:r>
                        <a:rPr lang="en-US" sz="1619" b="0" i="0" u="none" strike="noStrike" kern="1200" baseline="0" dirty="0" smtClean="0">
                          <a:solidFill>
                            <a:schemeClr val="dk1"/>
                          </a:solidFill>
                          <a:latin typeface="+mn-lt"/>
                          <a:ea typeface="+mn-ea"/>
                          <a:cs typeface="+mn-cs"/>
                        </a:rPr>
                        <a:t>central services (C−Functions)</a:t>
                      </a:r>
                      <a:endParaRPr lang="en-US" dirty="0"/>
                    </a:p>
                  </a:txBody>
                  <a:tcPr/>
                </a:tc>
                <a:tc>
                  <a:txBody>
                    <a:bodyPr/>
                    <a:lstStyle/>
                    <a:p>
                      <a:r>
                        <a:rPr lang="en-US" sz="1619" b="0" i="0" u="none" strike="noStrike" kern="1200" baseline="0" dirty="0" smtClean="0">
                          <a:solidFill>
                            <a:schemeClr val="dk1"/>
                          </a:solidFill>
                          <a:latin typeface="+mn-lt"/>
                          <a:ea typeface="+mn-ea"/>
                          <a:cs typeface="+mn-cs"/>
                        </a:rPr>
                        <a:t>C−functions </a:t>
                      </a:r>
                      <a:r>
                        <a:rPr lang="en-US" sz="1619" b="1" i="0" u="none" strike="noStrike" kern="1200" baseline="0" dirty="0" smtClean="0">
                          <a:solidFill>
                            <a:srgbClr val="FF0000"/>
                          </a:solidFill>
                          <a:latin typeface="+mn-lt"/>
                          <a:ea typeface="+mn-ea"/>
                          <a:cs typeface="+mn-cs"/>
                        </a:rPr>
                        <a:t>need not </a:t>
                      </a:r>
                      <a:r>
                        <a:rPr lang="en-US" sz="1619" b="0" i="0" u="none" strike="noStrike" kern="1200" baseline="0" dirty="0" smtClean="0">
                          <a:solidFill>
                            <a:schemeClr val="dk1"/>
                          </a:solidFill>
                          <a:latin typeface="+mn-lt"/>
                          <a:ea typeface="+mn-ea"/>
                          <a:cs typeface="+mn-cs"/>
                        </a:rPr>
                        <a:t>be described in the import interface and they are not considered in the interface checks of the architecture checks.</a:t>
                      </a:r>
                    </a:p>
                    <a:p>
                      <a:endParaRPr lang="en-US" sz="1619" b="0" i="0" u="none" strike="noStrike" kern="1200" baseline="0" dirty="0" smtClean="0">
                        <a:solidFill>
                          <a:schemeClr val="dk1"/>
                        </a:solidFill>
                        <a:latin typeface="+mn-lt"/>
                        <a:ea typeface="+mn-ea"/>
                        <a:cs typeface="+mn-cs"/>
                      </a:endParaRPr>
                    </a:p>
                    <a:p>
                      <a:r>
                        <a:rPr lang="en-US" sz="1619" b="0" i="0" u="none" strike="noStrike" kern="1200" baseline="0" dirty="0" smtClean="0">
                          <a:solidFill>
                            <a:schemeClr val="dk1"/>
                          </a:solidFill>
                          <a:latin typeface="+mn-lt"/>
                          <a:ea typeface="+mn-ea"/>
                          <a:cs typeface="+mn-cs"/>
                        </a:rPr>
                        <a:t>Hint: As soon as this interfaces are described, there will also be the need to </a:t>
                      </a:r>
                      <a:r>
                        <a:rPr lang="en-US" sz="1619" b="0" i="0" u="none" strike="noStrike" kern="1200" baseline="0" dirty="0" err="1" smtClean="0">
                          <a:solidFill>
                            <a:schemeClr val="dk1"/>
                          </a:solidFill>
                          <a:latin typeface="+mn-lt"/>
                          <a:ea typeface="+mn-ea"/>
                          <a:cs typeface="+mn-cs"/>
                        </a:rPr>
                        <a:t>specifiy</a:t>
                      </a:r>
                      <a:r>
                        <a:rPr lang="en-US" sz="1619" b="0" i="0" u="none" strike="noStrike" kern="1200" baseline="0" dirty="0" smtClean="0">
                          <a:solidFill>
                            <a:schemeClr val="dk1"/>
                          </a:solidFill>
                          <a:latin typeface="+mn-lt"/>
                          <a:ea typeface="+mn-ea"/>
                          <a:cs typeface="+mn-cs"/>
                        </a:rPr>
                        <a:t> also the import interface for this central services</a:t>
                      </a:r>
                    </a:p>
                    <a:p>
                      <a:r>
                        <a:rPr lang="en-US" sz="1619" b="0" i="0" u="none" strike="noStrike" kern="1200" baseline="0" dirty="0" smtClean="0">
                          <a:solidFill>
                            <a:schemeClr val="dk1"/>
                          </a:solidFill>
                          <a:latin typeface="+mn-lt"/>
                          <a:ea typeface="+mn-ea"/>
                          <a:cs typeface="+mn-cs"/>
                        </a:rPr>
                        <a:t>(SRV, BSW, DSM).</a:t>
                      </a:r>
                      <a:endParaRPr lang="en-US" dirty="0"/>
                    </a:p>
                  </a:txBody>
                  <a:tcPr/>
                </a:tc>
                <a:extLst>
                  <a:ext uri="{0D108BD9-81ED-4DB2-BD59-A6C34878D82A}">
                    <a16:rowId xmlns:a16="http://schemas.microsoft.com/office/drawing/2014/main" val="3557234136"/>
                  </a:ext>
                </a:extLst>
              </a:tr>
            </a:tbl>
          </a:graphicData>
        </a:graphic>
      </p:graphicFrame>
    </p:spTree>
    <p:custDataLst>
      <p:tags r:id="rId1"/>
    </p:custDataLst>
    <p:extLst>
      <p:ext uri="{BB962C8B-B14F-4D97-AF65-F5344CB8AC3E}">
        <p14:creationId xmlns:p14="http://schemas.microsoft.com/office/powerpoint/2010/main" val="382740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2018-10-22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6.4.3.1 Import </a:t>
            </a:r>
            <a:r>
              <a:rPr lang="en-US" sz="2800" dirty="0" smtClean="0">
                <a:solidFill>
                  <a:srgbClr val="A80163"/>
                </a:solidFill>
              </a:rPr>
              <a:t>interface [2/3</a:t>
            </a:r>
            <a:r>
              <a:rPr lang="en-US" sz="2800" dirty="0">
                <a:solidFill>
                  <a:srgbClr val="A80163"/>
                </a:solidFill>
              </a:rPr>
              <a:t>]</a:t>
            </a:r>
            <a:r>
              <a:rPr lang="en-US" sz="2800" dirty="0" smtClean="0">
                <a:solidFill>
                  <a:srgbClr val="A80163"/>
                </a:solidFill>
              </a:rPr>
              <a:t/>
            </a:r>
            <a:br>
              <a:rPr lang="en-US" sz="2800" dirty="0" smtClean="0">
                <a:solidFill>
                  <a:srgbClr val="A80163"/>
                </a:solidFill>
              </a:rPr>
            </a:br>
            <a:r>
              <a:rPr lang="en-US" dirty="0" smtClean="0"/>
              <a:t>Additional </a:t>
            </a:r>
            <a:r>
              <a:rPr lang="en-US" dirty="0"/>
              <a:t>definition properties for imported variables and parameters</a:t>
            </a:r>
            <a:endParaRPr lang="en-US" sz="2800" dirty="0">
              <a:solidFill>
                <a:srgbClr val="A80163"/>
              </a:solidFill>
            </a:endParaRPr>
          </a:p>
        </p:txBody>
      </p:sp>
      <p:graphicFrame>
        <p:nvGraphicFramePr>
          <p:cNvPr id="10" name="Content Placeholder 9"/>
          <p:cNvGraphicFramePr>
            <a:graphicFrameLocks noGrp="1"/>
          </p:cNvGraphicFramePr>
          <p:nvPr>
            <p:ph idx="1"/>
            <p:custDataLst>
              <p:tags r:id="rId9"/>
            </p:custDataLst>
            <p:extLst>
              <p:ext uri="{D42A27DB-BD31-4B8C-83A1-F6EECF244321}">
                <p14:modId xmlns:p14="http://schemas.microsoft.com/office/powerpoint/2010/main" val="725520045"/>
              </p:ext>
            </p:extLst>
          </p:nvPr>
        </p:nvGraphicFramePr>
        <p:xfrm>
          <a:off x="2067122" y="1651929"/>
          <a:ext cx="7678858" cy="3844608"/>
        </p:xfrm>
        <a:graphic>
          <a:graphicData uri="http://schemas.openxmlformats.org/drawingml/2006/table">
            <a:tbl>
              <a:tblPr firstRow="1" bandRow="1">
                <a:tableStyleId>{5C22544A-7EE6-4342-B048-85BDC9FD1C3A}</a:tableStyleId>
              </a:tblPr>
              <a:tblGrid>
                <a:gridCol w="1912073">
                  <a:extLst>
                    <a:ext uri="{9D8B030D-6E8A-4147-A177-3AD203B41FA5}">
                      <a16:colId xmlns:a16="http://schemas.microsoft.com/office/drawing/2014/main" val="2208878341"/>
                    </a:ext>
                  </a:extLst>
                </a:gridCol>
                <a:gridCol w="5766785">
                  <a:extLst>
                    <a:ext uri="{9D8B030D-6E8A-4147-A177-3AD203B41FA5}">
                      <a16:colId xmlns:a16="http://schemas.microsoft.com/office/drawing/2014/main" val="1920187566"/>
                    </a:ext>
                  </a:extLst>
                </a:gridCol>
              </a:tblGrid>
              <a:tr h="523712">
                <a:tc>
                  <a:txBody>
                    <a:bodyPr/>
                    <a:lstStyle/>
                    <a:p>
                      <a:r>
                        <a:rPr lang="en-US" sz="1300" b="1" i="0" u="none" strike="noStrike" kern="1200" baseline="0" dirty="0" smtClean="0">
                          <a:solidFill>
                            <a:schemeClr val="lt1"/>
                          </a:solidFill>
                          <a:latin typeface="+mn-lt"/>
                          <a:ea typeface="+mn-ea"/>
                          <a:cs typeface="+mn-cs"/>
                        </a:rPr>
                        <a:t>Imported element</a:t>
                      </a:r>
                      <a:endParaRPr lang="en-US" sz="1300" dirty="0"/>
                    </a:p>
                  </a:txBody>
                  <a:tcPr/>
                </a:tc>
                <a:tc>
                  <a:txBody>
                    <a:bodyPr/>
                    <a:lstStyle/>
                    <a:p>
                      <a:r>
                        <a:rPr lang="en-US" sz="1300" b="1" i="0" u="none" strike="noStrike" kern="1200" baseline="0" dirty="0" smtClean="0">
                          <a:solidFill>
                            <a:schemeClr val="lt1"/>
                          </a:solidFill>
                          <a:latin typeface="+mn-lt"/>
                          <a:ea typeface="+mn-ea"/>
                          <a:cs typeface="+mn-cs"/>
                        </a:rPr>
                        <a:t>Additional definition properties on importing side</a:t>
                      </a:r>
                      <a:endParaRPr lang="en-US" sz="1300" dirty="0"/>
                    </a:p>
                  </a:txBody>
                  <a:tcPr/>
                </a:tc>
                <a:extLst>
                  <a:ext uri="{0D108BD9-81ED-4DB2-BD59-A6C34878D82A}">
                    <a16:rowId xmlns:a16="http://schemas.microsoft.com/office/drawing/2014/main" val="1256472280"/>
                  </a:ext>
                </a:extLst>
              </a:tr>
              <a:tr h="360216">
                <a:tc>
                  <a:txBody>
                    <a:bodyPr/>
                    <a:lstStyle/>
                    <a:p>
                      <a:r>
                        <a:rPr lang="en-US" sz="1300" b="0" i="0" u="none" strike="noStrike" kern="1200" baseline="0" dirty="0" smtClean="0">
                          <a:solidFill>
                            <a:schemeClr val="dk1"/>
                          </a:solidFill>
                          <a:latin typeface="+mn-lt"/>
                          <a:ea typeface="+mn-ea"/>
                          <a:cs typeface="+mn-cs"/>
                        </a:rPr>
                        <a:t>Imported bit</a:t>
                      </a:r>
                      <a:endParaRPr lang="en-US" sz="1300" dirty="0"/>
                    </a:p>
                  </a:txBody>
                  <a:tcPr/>
                </a:tc>
                <a:tc>
                  <a:txBody>
                    <a:bodyPr/>
                    <a:lstStyle/>
                    <a:p>
                      <a:r>
                        <a:rPr lang="en-US" sz="1300" b="0" i="0" u="none" strike="noStrike" kern="1200" baseline="0" dirty="0" smtClean="0">
                          <a:solidFill>
                            <a:schemeClr val="dk1"/>
                          </a:solidFill>
                          <a:latin typeface="+mn-lt"/>
                          <a:ea typeface="+mn-ea"/>
                          <a:cs typeface="+mn-cs"/>
                        </a:rPr>
                        <a:t>only mandatory elements: Category, Implementation Policy</a:t>
                      </a:r>
                      <a:endParaRPr lang="en-US" sz="1300" dirty="0"/>
                    </a:p>
                  </a:txBody>
                  <a:tcPr/>
                </a:tc>
                <a:extLst>
                  <a:ext uri="{0D108BD9-81ED-4DB2-BD59-A6C34878D82A}">
                    <a16:rowId xmlns:a16="http://schemas.microsoft.com/office/drawing/2014/main" val="4043581659"/>
                  </a:ext>
                </a:extLst>
              </a:tr>
              <a:tr h="1125058">
                <a:tc>
                  <a:txBody>
                    <a:bodyPr/>
                    <a:lstStyle/>
                    <a:p>
                      <a:r>
                        <a:rPr lang="en-US" sz="1300" b="0" i="0" u="none" strike="noStrike" kern="1200" baseline="0" dirty="0" smtClean="0">
                          <a:solidFill>
                            <a:schemeClr val="dk1"/>
                          </a:solidFill>
                          <a:latin typeface="+mn-lt"/>
                          <a:ea typeface="+mn-ea"/>
                          <a:cs typeface="+mn-cs"/>
                        </a:rPr>
                        <a:t>Imported message</a:t>
                      </a:r>
                      <a:endParaRPr lang="en-US" sz="1300" dirty="0"/>
                    </a:p>
                  </a:txBody>
                  <a:tcPr/>
                </a:tc>
                <a:tc>
                  <a:txBody>
                    <a:bodyPr/>
                    <a:lstStyle/>
                    <a:p>
                      <a:r>
                        <a:rPr lang="en-US" sz="1300" b="0" i="0" u="none" strike="noStrike" kern="1200" baseline="0" dirty="0" smtClean="0">
                          <a:solidFill>
                            <a:schemeClr val="dk1"/>
                          </a:solidFill>
                          <a:latin typeface="+mn-lt"/>
                          <a:ea typeface="+mn-ea"/>
                          <a:cs typeface="+mn-cs"/>
                        </a:rPr>
                        <a:t>Implementation Policy = MESSAGE</a:t>
                      </a:r>
                    </a:p>
                    <a:p>
                      <a:r>
                        <a:rPr lang="en-US" sz="1300" b="0" i="0" u="none" strike="noStrike" kern="1200" baseline="0" dirty="0" smtClean="0">
                          <a:solidFill>
                            <a:schemeClr val="dk1"/>
                          </a:solidFill>
                          <a:latin typeface="+mn-lt"/>
                          <a:ea typeface="+mn-ea"/>
                          <a:cs typeface="+mn-cs"/>
                        </a:rPr>
                        <a:t>Base type</a:t>
                      </a:r>
                    </a:p>
                    <a:p>
                      <a:r>
                        <a:rPr lang="en-US" sz="1300" b="0" i="0" u="none" strike="noStrike" kern="1200" baseline="0" dirty="0" smtClean="0">
                          <a:solidFill>
                            <a:schemeClr val="dk1"/>
                          </a:solidFill>
                          <a:latin typeface="+mn-lt"/>
                          <a:ea typeface="+mn-ea"/>
                          <a:cs typeface="+mn-cs"/>
                        </a:rPr>
                        <a:t>Computation method</a:t>
                      </a:r>
                    </a:p>
                    <a:p>
                      <a:r>
                        <a:rPr lang="en-US" sz="1300" b="0" i="0" u="none" strike="noStrike" kern="1200" baseline="0" dirty="0" smtClean="0">
                          <a:solidFill>
                            <a:schemeClr val="dk1"/>
                          </a:solidFill>
                          <a:latin typeface="+mn-lt"/>
                          <a:ea typeface="+mn-ea"/>
                          <a:cs typeface="+mn-cs"/>
                        </a:rPr>
                        <a:t>Data constraint</a:t>
                      </a:r>
                    </a:p>
                    <a:p>
                      <a:r>
                        <a:rPr lang="en-US" sz="1300" b="0" i="0" u="none" strike="noStrike" kern="1200" baseline="0" dirty="0" smtClean="0">
                          <a:solidFill>
                            <a:schemeClr val="dk1"/>
                          </a:solidFill>
                          <a:latin typeface="+mn-lt"/>
                          <a:ea typeface="+mn-ea"/>
                          <a:cs typeface="+mn-cs"/>
                        </a:rPr>
                        <a:t>Array size</a:t>
                      </a:r>
                      <a:endParaRPr lang="en-US" sz="1300" dirty="0"/>
                    </a:p>
                  </a:txBody>
                  <a:tcPr/>
                </a:tc>
                <a:extLst>
                  <a:ext uri="{0D108BD9-81ED-4DB2-BD59-A6C34878D82A}">
                    <a16:rowId xmlns:a16="http://schemas.microsoft.com/office/drawing/2014/main" val="262131732"/>
                  </a:ext>
                </a:extLst>
              </a:tr>
              <a:tr h="917811">
                <a:tc>
                  <a:txBody>
                    <a:bodyPr/>
                    <a:lstStyle/>
                    <a:p>
                      <a:r>
                        <a:rPr lang="en-US" sz="1300" b="0" i="0" u="none" strike="noStrike" kern="1200" baseline="0" dirty="0" smtClean="0">
                          <a:solidFill>
                            <a:schemeClr val="dk1"/>
                          </a:solidFill>
                          <a:latin typeface="+mn-lt"/>
                          <a:ea typeface="+mn-ea"/>
                          <a:cs typeface="+mn-cs"/>
                        </a:rPr>
                        <a:t>Imported variable</a:t>
                      </a:r>
                      <a:endParaRPr lang="en-US" sz="1300" dirty="0"/>
                    </a:p>
                  </a:txBody>
                  <a:tcPr/>
                </a:tc>
                <a:tc>
                  <a:txBody>
                    <a:bodyPr/>
                    <a:lstStyle/>
                    <a:p>
                      <a:r>
                        <a:rPr lang="en-US" sz="1300" b="0" i="0" u="none" strike="noStrike" kern="1200" baseline="0" dirty="0" smtClean="0">
                          <a:solidFill>
                            <a:schemeClr val="dk1"/>
                          </a:solidFill>
                          <a:latin typeface="+mn-lt"/>
                          <a:ea typeface="+mn-ea"/>
                          <a:cs typeface="+mn-cs"/>
                        </a:rPr>
                        <a:t>Base type</a:t>
                      </a:r>
                    </a:p>
                    <a:p>
                      <a:r>
                        <a:rPr lang="en-US" sz="1300" b="0" i="0" u="none" strike="noStrike" kern="1200" baseline="0" dirty="0" smtClean="0">
                          <a:solidFill>
                            <a:schemeClr val="dk1"/>
                          </a:solidFill>
                          <a:latin typeface="+mn-lt"/>
                          <a:ea typeface="+mn-ea"/>
                          <a:cs typeface="+mn-cs"/>
                        </a:rPr>
                        <a:t>Computation method</a:t>
                      </a:r>
                    </a:p>
                    <a:p>
                      <a:r>
                        <a:rPr lang="en-US" sz="1300" b="0" i="0" u="none" strike="noStrike" kern="1200" baseline="0" dirty="0" smtClean="0">
                          <a:solidFill>
                            <a:schemeClr val="dk1"/>
                          </a:solidFill>
                          <a:latin typeface="+mn-lt"/>
                          <a:ea typeface="+mn-ea"/>
                          <a:cs typeface="+mn-cs"/>
                        </a:rPr>
                        <a:t>Data constraint</a:t>
                      </a:r>
                    </a:p>
                    <a:p>
                      <a:r>
                        <a:rPr lang="en-US" sz="1300" b="0" i="0" u="none" strike="noStrike" kern="1200" baseline="0" dirty="0" smtClean="0">
                          <a:solidFill>
                            <a:schemeClr val="dk1"/>
                          </a:solidFill>
                          <a:latin typeface="+mn-lt"/>
                          <a:ea typeface="+mn-ea"/>
                          <a:cs typeface="+mn-cs"/>
                        </a:rPr>
                        <a:t>Array size</a:t>
                      </a:r>
                      <a:endParaRPr lang="en-US" sz="1300" dirty="0"/>
                    </a:p>
                  </a:txBody>
                  <a:tcPr/>
                </a:tc>
                <a:extLst>
                  <a:ext uri="{0D108BD9-81ED-4DB2-BD59-A6C34878D82A}">
                    <a16:rowId xmlns:a16="http://schemas.microsoft.com/office/drawing/2014/main" val="3557234136"/>
                  </a:ext>
                </a:extLst>
              </a:tr>
              <a:tr h="917811">
                <a:tc>
                  <a:txBody>
                    <a:bodyPr/>
                    <a:lstStyle/>
                    <a:p>
                      <a:r>
                        <a:rPr lang="en-US" sz="1300" b="0" i="0" u="none" strike="noStrike" kern="1200" baseline="0" dirty="0" smtClean="0">
                          <a:solidFill>
                            <a:schemeClr val="dk1"/>
                          </a:solidFill>
                          <a:latin typeface="+mn-lt"/>
                          <a:ea typeface="+mn-ea"/>
                          <a:cs typeface="+mn-cs"/>
                        </a:rPr>
                        <a:t>Imported (adj.) system constant</a:t>
                      </a:r>
                      <a:endParaRPr lang="en-US" sz="1300" dirty="0"/>
                    </a:p>
                  </a:txBody>
                  <a:tcPr/>
                </a:tc>
                <a:tc>
                  <a:txBody>
                    <a:bodyPr/>
                    <a:lstStyle/>
                    <a:p>
                      <a:r>
                        <a:rPr lang="en-US" sz="1300" b="0" i="0" u="none" strike="noStrike" kern="1200" baseline="0" dirty="0" smtClean="0">
                          <a:solidFill>
                            <a:schemeClr val="dk1"/>
                          </a:solidFill>
                          <a:latin typeface="+mn-lt"/>
                          <a:ea typeface="+mn-ea"/>
                          <a:cs typeface="+mn-cs"/>
                        </a:rPr>
                        <a:t>Base type</a:t>
                      </a:r>
                    </a:p>
                    <a:p>
                      <a:r>
                        <a:rPr lang="en-US" sz="1300" b="0" i="0" u="none" strike="noStrike" kern="1200" baseline="0" dirty="0" smtClean="0">
                          <a:solidFill>
                            <a:schemeClr val="dk1"/>
                          </a:solidFill>
                          <a:latin typeface="+mn-lt"/>
                          <a:ea typeface="+mn-ea"/>
                          <a:cs typeface="+mn-cs"/>
                        </a:rPr>
                        <a:t>Computation method</a:t>
                      </a:r>
                    </a:p>
                    <a:p>
                      <a:r>
                        <a:rPr lang="en-US" sz="1300" b="0" i="0" u="none" strike="noStrike" kern="1200" baseline="0" dirty="0" smtClean="0">
                          <a:solidFill>
                            <a:schemeClr val="dk1"/>
                          </a:solidFill>
                          <a:latin typeface="+mn-lt"/>
                          <a:ea typeface="+mn-ea"/>
                          <a:cs typeface="+mn-cs"/>
                        </a:rPr>
                        <a:t>Data constraint</a:t>
                      </a:r>
                      <a:endParaRPr lang="en-US" sz="1300" dirty="0"/>
                    </a:p>
                  </a:txBody>
                  <a:tcPr/>
                </a:tc>
                <a:extLst>
                  <a:ext uri="{0D108BD9-81ED-4DB2-BD59-A6C34878D82A}">
                    <a16:rowId xmlns:a16="http://schemas.microsoft.com/office/drawing/2014/main" val="2909398333"/>
                  </a:ext>
                </a:extLst>
              </a:tr>
            </a:tbl>
          </a:graphicData>
        </a:graphic>
      </p:graphicFrame>
    </p:spTree>
    <p:custDataLst>
      <p:tags r:id="rId1"/>
    </p:custDataLst>
    <p:extLst>
      <p:ext uri="{BB962C8B-B14F-4D97-AF65-F5344CB8AC3E}">
        <p14:creationId xmlns:p14="http://schemas.microsoft.com/office/powerpoint/2010/main" val="2999613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2018-10-22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6.4.3.1 Import </a:t>
            </a:r>
            <a:r>
              <a:rPr lang="en-US" sz="2800" dirty="0" smtClean="0">
                <a:solidFill>
                  <a:srgbClr val="A80163"/>
                </a:solidFill>
              </a:rPr>
              <a:t>interface [3/3</a:t>
            </a:r>
            <a:r>
              <a:rPr lang="en-US" sz="2800" dirty="0">
                <a:solidFill>
                  <a:srgbClr val="A80163"/>
                </a:solidFill>
              </a:rPr>
              <a:t>]</a:t>
            </a:r>
            <a:r>
              <a:rPr lang="en-US" sz="2800" dirty="0" smtClean="0">
                <a:solidFill>
                  <a:srgbClr val="A80163"/>
                </a:solidFill>
              </a:rPr>
              <a:t/>
            </a:r>
            <a:br>
              <a:rPr lang="en-US" sz="2800" dirty="0" smtClean="0">
                <a:solidFill>
                  <a:srgbClr val="A80163"/>
                </a:solidFill>
              </a:rPr>
            </a:br>
            <a:r>
              <a:rPr lang="en-US" sz="2800" dirty="0" smtClean="0">
                <a:solidFill>
                  <a:srgbClr val="A80163"/>
                </a:solidFill>
              </a:rPr>
              <a:t/>
            </a:r>
            <a:br>
              <a:rPr lang="en-US" sz="2800" dirty="0" smtClean="0">
                <a:solidFill>
                  <a:srgbClr val="A80163"/>
                </a:solidFill>
              </a:rPr>
            </a:br>
            <a:r>
              <a:rPr lang="en-US" dirty="0" smtClean="0"/>
              <a:t>Additional </a:t>
            </a:r>
            <a:r>
              <a:rPr lang="en-US" dirty="0"/>
              <a:t>definition properties for imported variables and parameters</a:t>
            </a:r>
            <a:endParaRPr lang="en-US" dirty="0">
              <a:solidFill>
                <a:srgbClr val="A80163"/>
              </a:solidFill>
            </a:endParaRPr>
          </a:p>
        </p:txBody>
      </p:sp>
      <p:graphicFrame>
        <p:nvGraphicFramePr>
          <p:cNvPr id="10" name="Content Placeholder 9"/>
          <p:cNvGraphicFramePr>
            <a:graphicFrameLocks noGrp="1"/>
          </p:cNvGraphicFramePr>
          <p:nvPr>
            <p:ph idx="1"/>
            <p:custDataLst>
              <p:tags r:id="rId9"/>
            </p:custDataLst>
            <p:extLst>
              <p:ext uri="{D42A27DB-BD31-4B8C-83A1-F6EECF244321}">
                <p14:modId xmlns:p14="http://schemas.microsoft.com/office/powerpoint/2010/main" val="4237185467"/>
              </p:ext>
            </p:extLst>
          </p:nvPr>
        </p:nvGraphicFramePr>
        <p:xfrm>
          <a:off x="1868739" y="1823545"/>
          <a:ext cx="7678858" cy="3494252"/>
        </p:xfrm>
        <a:graphic>
          <a:graphicData uri="http://schemas.openxmlformats.org/drawingml/2006/table">
            <a:tbl>
              <a:tblPr firstRow="1" bandRow="1">
                <a:tableStyleId>{5C22544A-7EE6-4342-B048-85BDC9FD1C3A}</a:tableStyleId>
              </a:tblPr>
              <a:tblGrid>
                <a:gridCol w="1912073">
                  <a:extLst>
                    <a:ext uri="{9D8B030D-6E8A-4147-A177-3AD203B41FA5}">
                      <a16:colId xmlns:a16="http://schemas.microsoft.com/office/drawing/2014/main" val="2208878341"/>
                    </a:ext>
                  </a:extLst>
                </a:gridCol>
                <a:gridCol w="5766785">
                  <a:extLst>
                    <a:ext uri="{9D8B030D-6E8A-4147-A177-3AD203B41FA5}">
                      <a16:colId xmlns:a16="http://schemas.microsoft.com/office/drawing/2014/main" val="1920187566"/>
                    </a:ext>
                  </a:extLst>
                </a:gridCol>
              </a:tblGrid>
              <a:tr h="360216">
                <a:tc>
                  <a:txBody>
                    <a:bodyPr/>
                    <a:lstStyle/>
                    <a:p>
                      <a:r>
                        <a:rPr lang="en-US" sz="1300" b="1" i="0" u="none" strike="noStrike" kern="1200" baseline="0" dirty="0" smtClean="0">
                          <a:solidFill>
                            <a:schemeClr val="lt1"/>
                          </a:solidFill>
                          <a:latin typeface="+mn-lt"/>
                          <a:ea typeface="+mn-ea"/>
                          <a:cs typeface="+mn-cs"/>
                        </a:rPr>
                        <a:t>Imported element</a:t>
                      </a:r>
                      <a:endParaRPr lang="en-US" sz="1300" dirty="0"/>
                    </a:p>
                  </a:txBody>
                  <a:tcPr/>
                </a:tc>
                <a:tc>
                  <a:txBody>
                    <a:bodyPr/>
                    <a:lstStyle/>
                    <a:p>
                      <a:r>
                        <a:rPr lang="en-US" sz="1300" b="1" i="0" u="none" strike="noStrike" kern="1200" baseline="0" dirty="0" smtClean="0">
                          <a:solidFill>
                            <a:schemeClr val="lt1"/>
                          </a:solidFill>
                          <a:latin typeface="+mn-lt"/>
                          <a:ea typeface="+mn-ea"/>
                          <a:cs typeface="+mn-cs"/>
                        </a:rPr>
                        <a:t>Additional definition properties on importing side</a:t>
                      </a:r>
                      <a:endParaRPr lang="en-US" sz="1300" dirty="0"/>
                    </a:p>
                  </a:txBody>
                  <a:tcPr/>
                </a:tc>
                <a:extLst>
                  <a:ext uri="{0D108BD9-81ED-4DB2-BD59-A6C34878D82A}">
                    <a16:rowId xmlns:a16="http://schemas.microsoft.com/office/drawing/2014/main" val="1256472280"/>
                  </a:ext>
                </a:extLst>
              </a:tr>
              <a:tr h="360216">
                <a:tc>
                  <a:txBody>
                    <a:bodyPr/>
                    <a:lstStyle/>
                    <a:p>
                      <a:r>
                        <a:rPr lang="en-US" sz="1300" b="0" i="0" u="none" strike="noStrike" kern="1200" baseline="0" dirty="0" smtClean="0">
                          <a:solidFill>
                            <a:schemeClr val="dk1"/>
                          </a:solidFill>
                          <a:latin typeface="+mn-lt"/>
                          <a:ea typeface="+mn-ea"/>
                          <a:cs typeface="+mn-cs"/>
                        </a:rPr>
                        <a:t>Imported calibration parameter</a:t>
                      </a:r>
                      <a:endParaRPr lang="en-US" sz="1300" dirty="0"/>
                    </a:p>
                  </a:txBody>
                  <a:tcPr/>
                </a:tc>
                <a:tc>
                  <a:txBody>
                    <a:bodyPr/>
                    <a:lstStyle/>
                    <a:p>
                      <a:r>
                        <a:rPr lang="en-US" sz="1300" b="0" i="0" u="none" strike="noStrike" kern="1200" baseline="0" dirty="0" smtClean="0">
                          <a:solidFill>
                            <a:schemeClr val="dk1"/>
                          </a:solidFill>
                          <a:latin typeface="+mn-lt"/>
                          <a:ea typeface="+mn-ea"/>
                          <a:cs typeface="+mn-cs"/>
                        </a:rPr>
                        <a:t>Base type</a:t>
                      </a:r>
                    </a:p>
                    <a:p>
                      <a:r>
                        <a:rPr lang="en-US" sz="1300" b="0" i="0" u="none" strike="noStrike" kern="1200" baseline="0" dirty="0" smtClean="0">
                          <a:solidFill>
                            <a:schemeClr val="dk1"/>
                          </a:solidFill>
                          <a:latin typeface="+mn-lt"/>
                          <a:ea typeface="+mn-ea"/>
                          <a:cs typeface="+mn-cs"/>
                        </a:rPr>
                        <a:t>Computation </a:t>
                      </a:r>
                      <a:r>
                        <a:rPr lang="en-US" sz="1300" b="0" i="0" u="none" strike="noStrike" kern="1200" baseline="0" dirty="0" smtClean="0">
                          <a:solidFill>
                            <a:schemeClr val="dk1"/>
                          </a:solidFill>
                          <a:latin typeface="+mn-lt"/>
                          <a:ea typeface="+mn-ea"/>
                          <a:cs typeface="+mn-cs"/>
                        </a:rPr>
                        <a:t>method</a:t>
                      </a:r>
                      <a:endParaRPr lang="en-US" sz="1300" b="0" i="0" u="none" strike="noStrike" kern="1200" baseline="0" dirty="0" smtClean="0">
                        <a:solidFill>
                          <a:schemeClr val="dk1"/>
                        </a:solidFill>
                        <a:latin typeface="+mn-lt"/>
                        <a:ea typeface="+mn-ea"/>
                        <a:cs typeface="+mn-cs"/>
                      </a:endParaRPr>
                    </a:p>
                    <a:p>
                      <a:r>
                        <a:rPr lang="en-US" sz="1300" b="0" i="0" u="none" strike="noStrike" kern="1200" baseline="0" dirty="0" smtClean="0">
                          <a:solidFill>
                            <a:schemeClr val="dk1"/>
                          </a:solidFill>
                          <a:latin typeface="+mn-lt"/>
                          <a:ea typeface="+mn-ea"/>
                          <a:cs typeface="+mn-cs"/>
                        </a:rPr>
                        <a:t>Data </a:t>
                      </a:r>
                      <a:r>
                        <a:rPr lang="en-US" sz="1300" b="0" i="0" u="none" strike="noStrike" kern="1200" baseline="0" dirty="0" smtClean="0">
                          <a:solidFill>
                            <a:schemeClr val="dk1"/>
                          </a:solidFill>
                          <a:latin typeface="+mn-lt"/>
                          <a:ea typeface="+mn-ea"/>
                          <a:cs typeface="+mn-cs"/>
                        </a:rPr>
                        <a:t>constraint</a:t>
                      </a:r>
                      <a:endParaRPr lang="en-US" sz="1300" b="0" i="0" u="none" strike="noStrike" kern="1200" baseline="0" dirty="0" smtClean="0">
                        <a:solidFill>
                          <a:schemeClr val="dk1"/>
                        </a:solidFill>
                        <a:latin typeface="+mn-lt"/>
                        <a:ea typeface="+mn-ea"/>
                        <a:cs typeface="+mn-cs"/>
                      </a:endParaRPr>
                    </a:p>
                    <a:p>
                      <a:r>
                        <a:rPr lang="en-US" sz="1300" b="0" i="0" u="none" strike="noStrike" kern="1200" baseline="0" dirty="0" smtClean="0">
                          <a:solidFill>
                            <a:schemeClr val="dk1"/>
                          </a:solidFill>
                          <a:latin typeface="+mn-lt"/>
                          <a:ea typeface="+mn-ea"/>
                          <a:cs typeface="+mn-cs"/>
                        </a:rPr>
                        <a:t>Array </a:t>
                      </a:r>
                      <a:r>
                        <a:rPr lang="en-US" sz="1300" b="0" i="0" u="none" strike="noStrike" kern="1200" baseline="0" dirty="0" smtClean="0">
                          <a:solidFill>
                            <a:schemeClr val="dk1"/>
                          </a:solidFill>
                          <a:latin typeface="+mn-lt"/>
                          <a:ea typeface="+mn-ea"/>
                          <a:cs typeface="+mn-cs"/>
                        </a:rPr>
                        <a:t>size</a:t>
                      </a:r>
                      <a:endParaRPr lang="en-US" sz="1300" dirty="0"/>
                    </a:p>
                  </a:txBody>
                  <a:tcPr/>
                </a:tc>
                <a:extLst>
                  <a:ext uri="{0D108BD9-81ED-4DB2-BD59-A6C34878D82A}">
                    <a16:rowId xmlns:a16="http://schemas.microsoft.com/office/drawing/2014/main" val="4043581659"/>
                  </a:ext>
                </a:extLst>
              </a:tr>
              <a:tr h="1125058">
                <a:tc>
                  <a:txBody>
                    <a:bodyPr/>
                    <a:lstStyle/>
                    <a:p>
                      <a:r>
                        <a:rPr lang="en-US" sz="1300" b="0" i="0" u="none" strike="noStrike" kern="1200" baseline="0" dirty="0" smtClean="0">
                          <a:solidFill>
                            <a:schemeClr val="dk1"/>
                          </a:solidFill>
                          <a:latin typeface="+mn-lt"/>
                          <a:ea typeface="+mn-ea"/>
                          <a:cs typeface="+mn-cs"/>
                        </a:rPr>
                        <a:t>Imported calibration curve, map</a:t>
                      </a:r>
                      <a:endParaRPr lang="en-US" sz="1300" dirty="0"/>
                    </a:p>
                  </a:txBody>
                  <a:tcPr/>
                </a:tc>
                <a:tc>
                  <a:txBody>
                    <a:bodyPr/>
                    <a:lstStyle/>
                    <a:p>
                      <a:r>
                        <a:rPr lang="en-US" sz="1300" b="0" i="0" u="none" strike="noStrike" kern="1200" baseline="0" dirty="0" smtClean="0">
                          <a:solidFill>
                            <a:schemeClr val="dk1"/>
                          </a:solidFill>
                          <a:latin typeface="+mn-lt"/>
                          <a:ea typeface="+mn-ea"/>
                          <a:cs typeface="+mn-cs"/>
                        </a:rPr>
                        <a:t>Base type</a:t>
                      </a:r>
                    </a:p>
                    <a:p>
                      <a:r>
                        <a:rPr lang="en-US" sz="1300" b="0" i="0" u="none" strike="noStrike" kern="1200" baseline="0" dirty="0" smtClean="0">
                          <a:solidFill>
                            <a:schemeClr val="dk1"/>
                          </a:solidFill>
                          <a:latin typeface="+mn-lt"/>
                          <a:ea typeface="+mn-ea"/>
                          <a:cs typeface="+mn-cs"/>
                        </a:rPr>
                        <a:t>Record layout</a:t>
                      </a:r>
                    </a:p>
                    <a:p>
                      <a:r>
                        <a:rPr lang="en-US" sz="1300" b="0" i="0" u="none" strike="noStrike" kern="1200" baseline="0" dirty="0" smtClean="0">
                          <a:solidFill>
                            <a:schemeClr val="dk1"/>
                          </a:solidFill>
                          <a:latin typeface="+mn-lt"/>
                          <a:ea typeface="+mn-ea"/>
                          <a:cs typeface="+mn-cs"/>
                        </a:rPr>
                        <a:t>Computation method (</a:t>
                      </a:r>
                      <a:r>
                        <a:rPr lang="en-US" sz="1300" b="0" i="0" u="none" strike="noStrike" kern="1200" baseline="0" dirty="0" err="1" smtClean="0">
                          <a:solidFill>
                            <a:schemeClr val="dk1"/>
                          </a:solidFill>
                          <a:latin typeface="+mn-lt"/>
                          <a:ea typeface="+mn-ea"/>
                          <a:cs typeface="+mn-cs"/>
                        </a:rPr>
                        <a:t>inputx,y</a:t>
                      </a:r>
                      <a:r>
                        <a:rPr lang="en-US" sz="1300" b="0" i="0" u="none" strike="noStrike" kern="1200" baseline="0" dirty="0" smtClean="0">
                          <a:solidFill>
                            <a:schemeClr val="dk1"/>
                          </a:solidFill>
                          <a:latin typeface="+mn-lt"/>
                          <a:ea typeface="+mn-ea"/>
                          <a:cs typeface="+mn-cs"/>
                        </a:rPr>
                        <a:t>, output)</a:t>
                      </a:r>
                    </a:p>
                    <a:p>
                      <a:r>
                        <a:rPr lang="en-US" sz="1300" b="0" i="0" u="none" strike="noStrike" kern="1200" baseline="0" dirty="0" smtClean="0">
                          <a:solidFill>
                            <a:schemeClr val="dk1"/>
                          </a:solidFill>
                          <a:latin typeface="+mn-lt"/>
                          <a:ea typeface="+mn-ea"/>
                          <a:cs typeface="+mn-cs"/>
                        </a:rPr>
                        <a:t>Data constraint</a:t>
                      </a:r>
                    </a:p>
                    <a:p>
                      <a:r>
                        <a:rPr lang="en-US" sz="1300" b="0" i="0" u="none" strike="noStrike" kern="1200" baseline="0" dirty="0" smtClean="0">
                          <a:solidFill>
                            <a:schemeClr val="dk1"/>
                          </a:solidFill>
                          <a:latin typeface="+mn-lt"/>
                          <a:ea typeface="+mn-ea"/>
                          <a:cs typeface="+mn-cs"/>
                        </a:rPr>
                        <a:t>Array size (GMAP, GCUR))</a:t>
                      </a:r>
                      <a:endParaRPr lang="en-US" sz="1300" dirty="0"/>
                    </a:p>
                  </a:txBody>
                  <a:tcPr/>
                </a:tc>
                <a:extLst>
                  <a:ext uri="{0D108BD9-81ED-4DB2-BD59-A6C34878D82A}">
                    <a16:rowId xmlns:a16="http://schemas.microsoft.com/office/drawing/2014/main" val="262131732"/>
                  </a:ext>
                </a:extLst>
              </a:tr>
              <a:tr h="1125058">
                <a:tc>
                  <a:txBody>
                    <a:bodyPr/>
                    <a:lstStyle/>
                    <a:p>
                      <a:r>
                        <a:rPr lang="en-US" sz="1300" b="0" i="0" u="none" strike="noStrike" kern="1200" baseline="0" dirty="0" smtClean="0">
                          <a:solidFill>
                            <a:schemeClr val="dk1"/>
                          </a:solidFill>
                          <a:latin typeface="+mn-lt"/>
                          <a:ea typeface="+mn-ea"/>
                          <a:cs typeface="+mn-cs"/>
                        </a:rPr>
                        <a:t>Imported SW−Service</a:t>
                      </a:r>
                      <a:endParaRPr lang="en-US" sz="1300" dirty="0"/>
                    </a:p>
                  </a:txBody>
                  <a:tcPr/>
                </a:tc>
                <a:tc>
                  <a:txBody>
                    <a:bodyPr/>
                    <a:lstStyle/>
                    <a:p>
                      <a:r>
                        <a:rPr lang="en-US" sz="1300" b="0" i="0" u="none" strike="noStrike" kern="1200" baseline="0" dirty="0" smtClean="0">
                          <a:solidFill>
                            <a:schemeClr val="dk1"/>
                          </a:solidFill>
                          <a:latin typeface="+mn-lt"/>
                          <a:ea typeface="+mn-ea"/>
                          <a:cs typeface="+mn-cs"/>
                        </a:rPr>
                        <a:t>Return Value</a:t>
                      </a:r>
                    </a:p>
                    <a:p>
                      <a:r>
                        <a:rPr lang="en-US" sz="1300" b="0" i="0" u="none" strike="noStrike" kern="1200" baseline="0" dirty="0" smtClean="0">
                          <a:solidFill>
                            <a:schemeClr val="dk1"/>
                          </a:solidFill>
                          <a:latin typeface="+mn-lt"/>
                          <a:ea typeface="+mn-ea"/>
                          <a:cs typeface="+mn-cs"/>
                        </a:rPr>
                        <a:t>Service arguments</a:t>
                      </a:r>
                    </a:p>
                    <a:p>
                      <a:r>
                        <a:rPr lang="en-US" sz="1300" b="0" i="0" u="none" strike="noStrike" kern="1200" baseline="0" dirty="0" smtClean="0">
                          <a:solidFill>
                            <a:schemeClr val="dk1"/>
                          </a:solidFill>
                          <a:latin typeface="+mn-lt"/>
                          <a:ea typeface="+mn-ea"/>
                          <a:cs typeface="+mn-cs"/>
                        </a:rPr>
                        <a:t>Service properties − Re−entrance</a:t>
                      </a:r>
                      <a:endParaRPr lang="en-US" sz="1300" dirty="0"/>
                    </a:p>
                  </a:txBody>
                  <a:tcPr/>
                </a:tc>
                <a:extLst>
                  <a:ext uri="{0D108BD9-81ED-4DB2-BD59-A6C34878D82A}">
                    <a16:rowId xmlns:a16="http://schemas.microsoft.com/office/drawing/2014/main" val="2740699157"/>
                  </a:ext>
                </a:extLst>
              </a:tr>
            </a:tbl>
          </a:graphicData>
        </a:graphic>
      </p:graphicFrame>
    </p:spTree>
    <p:custDataLst>
      <p:tags r:id="rId1"/>
    </p:custDataLst>
    <p:extLst>
      <p:ext uri="{BB962C8B-B14F-4D97-AF65-F5344CB8AC3E}">
        <p14:creationId xmlns:p14="http://schemas.microsoft.com/office/powerpoint/2010/main" val="178683198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BOSCH2"/>
  <p:tag name="CFG.CUSTOMERVERSION" val="9"/>
  <p:tag name="ML_1" val="RBVH_Hc1"/>
  <p:tag name="ML_2" val="Bosch2.mcr"/>
  <p:tag name="ML_LAYOUT_RESOURCE" val="BOSCH2_16_9.mcr"/>
  <p:tag name="FIELD.CONF.SUFFIX.CONTENT" val="\n | "/>
  <p:tag name="FIELD.CONF.COMBOINDEX" val="0"/>
  <p:tag name="FIELD.REM_ABL.SUFFIX.CONTENT" val="&#10;\n"/>
  <p:tag name="FIELD.COPY.CONTENT" val="© Robert Bosch Engineering and Business Solutions Vietnam Company Limited 2018. All rights reserved, also regarding any disposal, exploitation, reproduction, editing, distribution, as well as in the event of applications for industrial property rights."/>
  <p:tag name="FIELD.COPY.VALUE" val="© Robert Bosch Engineering and Business Solutions Vietnam Company Limited 2018.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DPT.CONTENT" val="RBVH/EJV31"/>
  <p:tag name="FIELD.DPT.VALUE" val="RBVH/EJV31 | "/>
  <p:tag name="FIELD.DPT.SUFFIX.CONTENT" val=" | "/>
  <p:tag name="MIWBCLNT.HOMEURL" val="C:\Program Files (x86)\eForms\FB\portal_index.htm"/>
  <p:tag name="FIELDS.INITIALIZED" val="1"/>
  <p:tag name="FIELD.DATE.COMBOINDEX" val="-2"/>
  <p:tag name="FIELD.REM_ABL.COMBOINDEX" val="-2"/>
  <p:tag name="FIELD.CHAPTER.CONTENT" val="Coding Guideline"/>
  <p:tag name="FIELD.CHAPTER.VALUE" val="Coding Guideline"/>
  <p:tag name="FIELD.CHAPTER.COMBOINDEX" val="-2"/>
  <p:tag name="FIELD.REM_ANL.COMBOINDEX" val="-2"/>
  <p:tag name="FIELD.DPT.COMBOINDEX" val="-2"/>
  <p:tag name="CONFIG" val="BOSCH2"/>
  <p:tag name="CFG.VERSION" val="0"/>
  <p:tag name="CFG.LAYOUTID" val="Bosch Layout 16:9 (new colored style)"/>
  <p:tag name="CFG.LAYOUTRES" val="BOSCH2_16_9"/>
  <p:tag name="MAPNAME" val="Map1"/>
  <p:tag name="LICENSEKEY" val="46504b9e-b1c9-48ed-967f-a36de42ae84b"/>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FIELD.DATE.CONTENT" val="2018-10-22"/>
  <p:tag name="FIELD.DATE.VALUE" val="2018-10-22"/>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GraphicUser"/>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0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0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0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0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0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0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0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10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08.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0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1.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GraphicUser"/>
  <p:tag name="COLORSETGROUPCLASSNAME" val="ColorSetGroup1"/>
  <p:tag name="FONTSETGROUPCLASSNAME" val="FontSetGroup1"/>
  <p:tag name="SHAPECLASSNAME" val="TitleOnTitleSlides"/>
  <p:tag name="SHAPECLASSPROTECTIONTYPE" val="3"/>
  <p:tag name="COLORS" val="-2;-2;-2;-2;-1;-2"/>
</p:tagLst>
</file>

<file path=ppt/tags/tag11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1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1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1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1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1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1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17.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S.INITIALIZED" val="1"/>
  <p:tag name="ML_1" val="RBVH_Hc1"/>
  <p:tag name="ML_2" val="Bosch2.mcr"/>
  <p:tag name="ML_LAYOUT_RESOURCE" val="BOSCH2_16_9.mcr"/>
  <p:tag name="SHAPESETGROUPCLASSNAME" val="ShapeSetGroup1"/>
  <p:tag name="SHAPESETCLASSNAME" val="EndSlide"/>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1_SHAPECLASSPROTECTIONTYPE" val="0"/>
  <p:tag name="TITLE 2_SHAPECLASSPROTECTIONTYPE" val="3"/>
  <p:tag name="PICTURE 5_SHAPECLASSPROTECTIONTYPE" val="15"/>
  <p:tag name="FIELD.CHAPTER.COMBOINDEX" val="-2"/>
  <p:tag name="FIELD.REM_ANL.COMBOINDEX" val="-2"/>
  <p:tag name="FIELD.DPT.CONTENT" val="RBVH/EJV3"/>
  <p:tag name="FIELD.DPT.VALUE" val="RBVH/EJV3 | "/>
  <p:tag name="FIELD.DPT.COMBOINDEX" val="-2"/>
</p:tagLst>
</file>

<file path=ppt/tags/tag118.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EndSlide"/>
  <p:tag name="COLORSETGROUPCLASSNAME" val="ColorSetGroup1"/>
  <p:tag name="FONTSETGROUPCLASSNAME" val="FontSetGroup1"/>
  <p:tag name="SHAPECLASSNAME" val="HiddenSubtitle"/>
  <p:tag name="SHAPECLASSPROTECTIONTYPE" val="0"/>
  <p:tag name="ML_SENDTOBACK" val=" 1"/>
</p:tagLst>
</file>

<file path=ppt/tags/tag11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Supergraphic-Light-Gray-16-9.png"/>
  <p:tag name="ML_SENDTOBACK" val=" 1"/>
  <p:tag name="MLI" val="1"/>
  <p:tag name="SHAPECLASSNAME" val="SupergraphicGray"/>
  <p:tag name="SHAPECLASSPROTECTIONTYPE" val="15"/>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Logo2016.emf"/>
  <p:tag name="MLI" val="1"/>
  <p:tag name="SHAPECLASSNAME" val="LogoOnSlides"/>
  <p:tag name="SHAPECLASSPROTECTIONTYPE" val="15"/>
</p:tagLst>
</file>

<file path=ppt/tags/tag12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22.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Black;-2"/>
  <p:tag name="COLORSETCLASSNAME" val="ColorSet1"/>
  <p:tag name="MLI" val="1"/>
  <p:tag name="SHAPESETGROUPCLASSNAME" val="ShapeSetGroup1"/>
  <p:tag name="SHAPESETCLASSNAME" val="EndSlide"/>
  <p:tag name="COLORSETGROUPCLASSNAME" val="ColorSetGroup1"/>
  <p:tag name="FONTSETGROUPCLASSNAME" val="FontSetGroup1"/>
  <p:tag name="SHAPECLASSNAME" val="TextOnEndSlide"/>
  <p:tag name="SHAPECLASSPROTECTIONTYPE" val="3"/>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S.INITIALIZED" val="1"/>
  <p:tag name="ML_1" val="RBVH_Hc1"/>
  <p:tag name="ML_2" val="Bosch2.mcr"/>
  <p:tag name="ML_LAYOUT_RESOURCE" val="BOSCH2_16_9.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FIELD.CHAPTER.COMBOINDEX" val="-2"/>
  <p:tag name="FIELD.REM_ANL.COMBOINDEX" val="-2"/>
  <p:tag name="FIELD.DPT.CONTENT" val="RBVH/EJV3"/>
  <p:tag name="FIELD.DPT.VALUE" val="RBVH/EJV3 | "/>
  <p:tag name="FIELD.DPT.COMBOINDEX" val="-2"/>
</p:tagLst>
</file>

<file path=ppt/tags/tag1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1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1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1"/>
  <p:tag name="FONTSETGROUPCLASSNAME" val="FontSetGroup1"/>
  <p:tag name="SHAPECLASSNAME" val="Attachment"/>
  <p:tag name="SHAPECLASSPROTECTIONTYPE" val="3"/>
</p:tagLst>
</file>

<file path=ppt/tags/tag1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StaticAgenda"/>
  <p:tag name="COLORSETGROUPCLASSNAME" val="ColorSetGroup1"/>
  <p:tag name="FONTSETGROUPCLASSNAME" val="FontSetGroup1"/>
  <p:tag name="SHAPECLASSNAME" val="BodyOnAgenda"/>
  <p:tag name="SHAPECLASSPROTECTIONTYPE" val="0"/>
  <p:tag name="COLORS" val="-2;-2;-2;-2;-1;-2"/>
</p:tagLst>
</file>

<file path=ppt/tags/tag22.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2"/>
  <p:tag name="FIELD.REM_ANL.COMBOINDEX" val="-2"/>
  <p:tag name="FIELD.DPT.CONTENT" val="RBVH/EJV3"/>
  <p:tag name="FIELD.DPT.VALUE" val="RBVH/EJV3 | "/>
  <p:tag name="FIELD.DPT.COMBOINDEX" val="-2"/>
</p:tagLst>
</file>

<file path=ppt/tags/tag2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2"/>
  <p:tag name="FIELD.REM_ANL.COMBOINDEX" val="-2"/>
  <p:tag name="FIELD.DPT.CONTENT" val="RBVH/EJV3"/>
  <p:tag name="FIELD.DPT.VALUE" val="RBVH/EJV3 | "/>
  <p:tag name="FIELD.DPT.COMBOINDEX" val="-2"/>
</p:tagLst>
</file>

<file path=ppt/tags/tag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3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41.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2"/>
  <p:tag name="FIELD.REM_ANL.COMBOINDEX" val="-2"/>
  <p:tag name="FIELD.DPT.CONTENT" val="RBVH/EJV3"/>
  <p:tag name="FIELD.DPT.VALUE" val="RBVH/EJV3 | "/>
  <p:tag name="FIELD.DPT.COMBOINDEX" val="-2"/>
</p:tagLst>
</file>

<file path=ppt/tags/tag4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4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4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2"/>
  <p:tag name="FIELD.REM_ANL.COMBOINDEX" val="-2"/>
  <p:tag name="FIELD.DPT.CONTENT" val="RBVH/EJV3"/>
  <p:tag name="FIELD.DPT.VALUE" val="RBVH/EJV3 | "/>
  <p:tag name="FIELD.DPT.COMBOINDEX" val="-2"/>
</p:tagLst>
</file>

<file path=ppt/tags/tag5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5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5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59.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2"/>
  <p:tag name="FIELD.REM_ANL.COMBOINDEX" val="-2"/>
  <p:tag name="FIELD.DPT.CONTENT" val="RBVH/EJV3"/>
  <p:tag name="FIELD.DPT.VALUE" val="RBVH/EJV3 | "/>
  <p:tag name="FIELD.DPT.COMBOINDEX" val="-2"/>
</p:tagLst>
</file>

<file path=ppt/tags/tag6.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TitleGraphicUser"/>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PICTURE 5_SHAPECLASSPROTECTIONTYPE" val="0"/>
  <p:tag name="SUBTITLE 2_SHAPECLASSPROTECTIONTYPE" val="0"/>
  <p:tag name="TITLE 1_SHAPECLASSPROTECTIONTYPE" val="3"/>
</p:tagLst>
</file>

<file path=ppt/tags/tag6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6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8.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2"/>
  <p:tag name="FIELD.REM_ANL.COMBOINDEX" val="-2"/>
  <p:tag name="FIELD.DPT.CONTENT" val="RBVH/EJV3"/>
  <p:tag name="FIELD.DPT.VALUE" val="RBVH/EJV3 | "/>
  <p:tag name="FIELD.DPT.COMBOINDEX" val="-2"/>
</p:tagLst>
</file>

<file path=ppt/tags/tag6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GraphicUser"/>
  <p:tag name="COLORSETGROUPCLASSNAME" val="ColorSetGroup1"/>
  <p:tag name="FONTSETGROUPCLASSNAME" val="FontSetGroup1"/>
  <p:tag name="SHAPECLASSNAME" val="HiddenSubtitle"/>
  <p:tag name="SHAPECLASSPROTECTIONTYPE" val="0"/>
  <p:tag name="ML_SENDTOBACK" val=" 1"/>
</p:tagLst>
</file>

<file path=ppt/tags/tag7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7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7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7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7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7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3;-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7.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2"/>
  <p:tag name="FIELD.REM_ANL.COMBOINDEX" val="-2"/>
  <p:tag name="FIELD.DPT.CONTENT" val="RBVH/EJV3"/>
  <p:tag name="FIELD.DPT.VALUE" val="RBVH/EJV3 | "/>
  <p:tag name="FIELD.DPT.COMBOINDEX" val="-2"/>
</p:tagLst>
</file>

<file path=ppt/tags/tag7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7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GraphicUser"/>
  <p:tag name="COLORSETGROUPCLASSNAME" val="ColorSetGroup1"/>
  <p:tag name="FONTSETGROUPCLASSNAME" val="FontSetGroup1"/>
  <p:tag name="SHAPECLASSFILE" val="BoschSamplePic16-9.jpg"/>
  <p:tag name="ML_SENDTOBACK" val=" 1"/>
  <p:tag name="MLI" val="1"/>
  <p:tag name="SHAPECLASSNAME" val="FullPageGraphic"/>
  <p:tag name="SHAPECLASSPROTECTIONTYPE" val="0"/>
  <p:tag name="COLORS" val="-2;-2;-2;-2;-1;-2"/>
</p:tagLst>
</file>

<file path=ppt/tags/tag8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8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8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8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8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3;-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6.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8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8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8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GraphicUser"/>
  <p:tag name="COLORSETGROUPCLASSNAME" val="ColorSetGroup1"/>
  <p:tag name="FONTSETGROUPCLASSNAME" val="FontSetGroup1"/>
  <p:tag name="SHAPECLASSFILE" val="BoschLogo2016.emf"/>
  <p:tag name="MLI" val="1"/>
  <p:tag name="SHAPECLASSNAME" val="LogoOnSlides"/>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9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9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9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9.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docProps/app.xml><?xml version="1.0" encoding="utf-8"?>
<Properties xmlns="http://schemas.openxmlformats.org/officeDocument/2006/extended-properties" xmlns:vt="http://schemas.openxmlformats.org/officeDocument/2006/docPropsVTypes">
  <Template/>
  <TotalTime>0</TotalTime>
  <Words>1664</Words>
  <Application>Microsoft Office PowerPoint</Application>
  <PresentationFormat>Custom</PresentationFormat>
  <Paragraphs>171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Bosch Office Sans</vt:lpstr>
      <vt:lpstr>Wingdings 3</vt:lpstr>
      <vt:lpstr>Bosch</vt:lpstr>
      <vt:lpstr> Coding GUIDELINE</vt:lpstr>
      <vt:lpstr>Agenda</vt:lpstr>
      <vt:lpstr>Overview of Standard</vt:lpstr>
      <vt:lpstr>6.4.1 Introduction</vt:lpstr>
      <vt:lpstr>6.4.2 Calibration parameters in interfaces</vt:lpstr>
      <vt:lpstr>6.4.3 Interface consistency</vt:lpstr>
      <vt:lpstr>6.4.3.1 Import interface [1/3] </vt:lpstr>
      <vt:lpstr>6.4.3.1 Import interface [2/3] Additional definition properties for imported variables and parameters</vt:lpstr>
      <vt:lpstr>6.4.3.1 Import interface [3/3]  Additional definition properties for imported variables and parameters</vt:lpstr>
      <vt:lpstr>6.4.3.2 Export interface</vt:lpstr>
      <vt:lpstr>6.4.3.2 Export interface</vt:lpstr>
      <vt:lpstr>6.4.3.2 Export interface</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Thanh Tin (RBVH/EJV31)</dc:creator>
  <cp:lastModifiedBy>Mai Thanh Tin (RBVH/EJV31)</cp:lastModifiedBy>
  <cp:revision>40</cp:revision>
  <dcterms:created xsi:type="dcterms:W3CDTF">2018-08-05T08:45:20Z</dcterms:created>
  <dcterms:modified xsi:type="dcterms:W3CDTF">2018-10-23T13:24:36Z</dcterms:modified>
</cp:coreProperties>
</file>