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69" r:id="rId5"/>
    <p:sldId id="263" r:id="rId6"/>
    <p:sldId id="268" r:id="rId7"/>
    <p:sldId id="270" r:id="rId8"/>
    <p:sldId id="271" r:id="rId9"/>
    <p:sldId id="272" r:id="rId10"/>
    <p:sldId id="273" r:id="rId11"/>
    <p:sldId id="274" r:id="rId12"/>
    <p:sldId id="275" r:id="rId13"/>
    <p:sldId id="276" r:id="rId14"/>
    <p:sldId id="277" r:id="rId15"/>
    <p:sldId id="278" r:id="rId16"/>
    <p:sldId id="279" r:id="rId17"/>
    <p:sldId id="265" r:id="rId18"/>
  </p:sldIdLst>
  <p:sldSz cx="10969625" cy="6170613"/>
  <p:notesSz cx="6858000" cy="9144000"/>
  <p:custDataLst>
    <p:tags r:id="rId19"/>
  </p:custDataLst>
  <p:defaultTextStyle>
    <a:defPPr>
      <a:defRPr lang="en-US"/>
    </a:defPPr>
    <a:lvl1pPr marL="0" algn="l" defTabSz="914400" rtl="0" eaLnBrk="1" latinLnBrk="0" hangingPunct="1">
      <a:buFontTx/>
      <a:buNone/>
      <a:defRPr lang="en-GB"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1" autoAdjust="0"/>
    <p:restoredTop sz="94660"/>
  </p:normalViewPr>
  <p:slideViewPr>
    <p:cSldViewPr snapToGrid="0">
      <p:cViewPr varScale="1">
        <p:scale>
          <a:sx n="81" d="100"/>
          <a:sy n="81" d="100"/>
        </p:scale>
        <p:origin x="822" y="78"/>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424301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80216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527464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60178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2197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28569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84362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1483331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89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25510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1936774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4"/>
            </p:custDataLst>
          </p:nvPr>
        </p:nvPicPr>
        <p:blipFill>
          <a:blip r:embed="rId16">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908896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tags" Target="../tags/tag103.xml"/><Relationship Id="rId5" Type="http://schemas.openxmlformats.org/officeDocument/2006/relationships/tags" Target="../tags/tag97.xml"/><Relationship Id="rId10" Type="http://schemas.openxmlformats.org/officeDocument/2006/relationships/tags" Target="../tags/tag102.xml"/><Relationship Id="rId4" Type="http://schemas.openxmlformats.org/officeDocument/2006/relationships/tags" Target="../tags/tag96.xml"/><Relationship Id="rId9" Type="http://schemas.openxmlformats.org/officeDocument/2006/relationships/tags" Target="../tags/tag101.xml"/></Relationships>
</file>

<file path=ppt/slides/_rels/slide11.xml.rels><?xml version="1.0" encoding="UTF-8" standalone="yes"?>
<Relationships xmlns="http://schemas.openxmlformats.org/package/2006/relationships"><Relationship Id="rId8" Type="http://schemas.openxmlformats.org/officeDocument/2006/relationships/tags" Target="../tags/tag111.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0" Type="http://schemas.openxmlformats.org/officeDocument/2006/relationships/tags" Target="../tags/tag113.xml"/><Relationship Id="rId4" Type="http://schemas.openxmlformats.org/officeDocument/2006/relationships/tags" Target="../tags/tag107.xml"/><Relationship Id="rId9" Type="http://schemas.openxmlformats.org/officeDocument/2006/relationships/tags" Target="../tags/tag112.xml"/></Relationships>
</file>

<file path=ppt/slides/_rels/slide12.xml.rels><?xml version="1.0" encoding="UTF-8" standalone="yes"?>
<Relationships xmlns="http://schemas.openxmlformats.org/package/2006/relationships"><Relationship Id="rId8" Type="http://schemas.openxmlformats.org/officeDocument/2006/relationships/tags" Target="../tags/tag122.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slideLayout" Target="../slideLayouts/slideLayout2.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0" Type="http://schemas.openxmlformats.org/officeDocument/2006/relationships/tags" Target="../tags/tag124.xml"/><Relationship Id="rId4" Type="http://schemas.openxmlformats.org/officeDocument/2006/relationships/tags" Target="../tags/tag118.xml"/><Relationship Id="rId9" Type="http://schemas.openxmlformats.org/officeDocument/2006/relationships/tags" Target="../tags/tag123.xml"/></Relationships>
</file>

<file path=ppt/slides/_rels/slide13.xml.rels><?xml version="1.0" encoding="UTF-8" standalone="yes"?>
<Relationships xmlns="http://schemas.openxmlformats.org/package/2006/relationships"><Relationship Id="rId8" Type="http://schemas.openxmlformats.org/officeDocument/2006/relationships/tags" Target="../tags/tag133.xml"/><Relationship Id="rId3" Type="http://schemas.openxmlformats.org/officeDocument/2006/relationships/tags" Target="../tags/tag128.xml"/><Relationship Id="rId7" Type="http://schemas.openxmlformats.org/officeDocument/2006/relationships/tags" Target="../tags/tag13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slideLayout" Target="../slideLayouts/slideLayout2.xml"/><Relationship Id="rId5" Type="http://schemas.openxmlformats.org/officeDocument/2006/relationships/tags" Target="../tags/tag130.xml"/><Relationship Id="rId10" Type="http://schemas.openxmlformats.org/officeDocument/2006/relationships/tags" Target="../tags/tag135.xml"/><Relationship Id="rId4" Type="http://schemas.openxmlformats.org/officeDocument/2006/relationships/tags" Target="../tags/tag129.xml"/><Relationship Id="rId9" Type="http://schemas.openxmlformats.org/officeDocument/2006/relationships/tags" Target="../tags/tag134.xml"/></Relationships>
</file>

<file path=ppt/slides/_rels/slide14.xml.rels><?xml version="1.0" encoding="UTF-8" standalone="yes"?>
<Relationships xmlns="http://schemas.openxmlformats.org/package/2006/relationships"><Relationship Id="rId8" Type="http://schemas.openxmlformats.org/officeDocument/2006/relationships/tags" Target="../tags/tag143.xml"/><Relationship Id="rId3" Type="http://schemas.openxmlformats.org/officeDocument/2006/relationships/tags" Target="../tags/tag138.xml"/><Relationship Id="rId7" Type="http://schemas.openxmlformats.org/officeDocument/2006/relationships/tags" Target="../tags/tag142.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slideLayout" Target="../slideLayouts/slideLayout2.xml"/><Relationship Id="rId5" Type="http://schemas.openxmlformats.org/officeDocument/2006/relationships/tags" Target="../tags/tag140.xml"/><Relationship Id="rId10" Type="http://schemas.openxmlformats.org/officeDocument/2006/relationships/tags" Target="../tags/tag145.xml"/><Relationship Id="rId4" Type="http://schemas.openxmlformats.org/officeDocument/2006/relationships/tags" Target="../tags/tag139.xml"/><Relationship Id="rId9" Type="http://schemas.openxmlformats.org/officeDocument/2006/relationships/tags" Target="../tags/tag144.xml"/></Relationships>
</file>

<file path=ppt/slides/_rels/slide15.xml.rels><?xml version="1.0" encoding="UTF-8" standalone="yes"?>
<Relationships xmlns="http://schemas.openxmlformats.org/package/2006/relationships"><Relationship Id="rId8" Type="http://schemas.openxmlformats.org/officeDocument/2006/relationships/tags" Target="../tags/tag153.xml"/><Relationship Id="rId3" Type="http://schemas.openxmlformats.org/officeDocument/2006/relationships/tags" Target="../tags/tag148.xml"/><Relationship Id="rId7" Type="http://schemas.openxmlformats.org/officeDocument/2006/relationships/tags" Target="../tags/tag152.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slideLayout" Target="../slideLayouts/slideLayout2.xml"/><Relationship Id="rId5" Type="http://schemas.openxmlformats.org/officeDocument/2006/relationships/tags" Target="../tags/tag150.xml"/><Relationship Id="rId10" Type="http://schemas.openxmlformats.org/officeDocument/2006/relationships/tags" Target="../tags/tag155.xml"/><Relationship Id="rId4" Type="http://schemas.openxmlformats.org/officeDocument/2006/relationships/tags" Target="../tags/tag149.xml"/><Relationship Id="rId9" Type="http://schemas.openxmlformats.org/officeDocument/2006/relationships/tags" Target="../tags/tag154.xml"/></Relationships>
</file>

<file path=ppt/slides/_rels/slide16.xml.rels><?xml version="1.0" encoding="UTF-8" standalone="yes"?>
<Relationships xmlns="http://schemas.openxmlformats.org/package/2006/relationships"><Relationship Id="rId8" Type="http://schemas.openxmlformats.org/officeDocument/2006/relationships/tags" Target="../tags/tag163.xml"/><Relationship Id="rId13" Type="http://schemas.openxmlformats.org/officeDocument/2006/relationships/image" Target="../media/image5.png"/><Relationship Id="rId3" Type="http://schemas.openxmlformats.org/officeDocument/2006/relationships/tags" Target="../tags/tag158.xml"/><Relationship Id="rId7" Type="http://schemas.openxmlformats.org/officeDocument/2006/relationships/tags" Target="../tags/tag162.xml"/><Relationship Id="rId12" Type="http://schemas.openxmlformats.org/officeDocument/2006/relationships/slideLayout" Target="../slideLayouts/slideLayout2.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11" Type="http://schemas.openxmlformats.org/officeDocument/2006/relationships/tags" Target="../tags/tag166.xml"/><Relationship Id="rId5" Type="http://schemas.openxmlformats.org/officeDocument/2006/relationships/tags" Target="../tags/tag160.xml"/><Relationship Id="rId10" Type="http://schemas.openxmlformats.org/officeDocument/2006/relationships/tags" Target="../tags/tag165.xml"/><Relationship Id="rId4" Type="http://schemas.openxmlformats.org/officeDocument/2006/relationships/tags" Target="../tags/tag159.xml"/><Relationship Id="rId9" Type="http://schemas.openxmlformats.org/officeDocument/2006/relationships/tags" Target="../tags/tag164.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69.xml"/><Relationship Id="rId7" Type="http://schemas.openxmlformats.org/officeDocument/2006/relationships/tags" Target="../tags/tag173.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10" Type="http://schemas.openxmlformats.org/officeDocument/2006/relationships/slideLayout" Target="../slideLayouts/slideLayout2.xml"/><Relationship Id="rId4" Type="http://schemas.openxmlformats.org/officeDocument/2006/relationships/tags" Target="../tags/tag15.xml"/><Relationship Id="rId9" Type="http://schemas.openxmlformats.org/officeDocument/2006/relationships/tags" Target="../tags/tag20.xml"/></Relationships>
</file>

<file path=ppt/slides/_rels/slide3.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2.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4.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slideLayout" Target="../slideLayouts/slideLayout2.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s/_rels/slide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slideLayout" Target="../slideLayouts/slideLayout2.xml"/><Relationship Id="rId5" Type="http://schemas.openxmlformats.org/officeDocument/2006/relationships/tags" Target="../tags/tag4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s>
</file>

<file path=ppt/slides/_rels/slide6.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slideLayout" Target="../slideLayouts/slideLayout2.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s>
</file>

<file path=ppt/slides/_rels/slide7.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slideLayout" Target="../slideLayouts/slideLayout2.xml"/><Relationship Id="rId5" Type="http://schemas.openxmlformats.org/officeDocument/2006/relationships/tags" Target="../tags/tag67.xml"/><Relationship Id="rId10" Type="http://schemas.openxmlformats.org/officeDocument/2006/relationships/tags" Target="../tags/tag72.xml"/><Relationship Id="rId4" Type="http://schemas.openxmlformats.org/officeDocument/2006/relationships/tags" Target="../tags/tag66.xml"/><Relationship Id="rId9" Type="http://schemas.openxmlformats.org/officeDocument/2006/relationships/tags" Target="../tags/tag71.xml"/></Relationships>
</file>

<file path=ppt/slides/_rels/slide8.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slideLayout" Target="../slideLayouts/slideLayout2.xml"/><Relationship Id="rId5" Type="http://schemas.openxmlformats.org/officeDocument/2006/relationships/tags" Target="../tags/tag77.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s>
</file>

<file path=ppt/slides/_rels/slide9.xml.rels><?xml version="1.0" encoding="UTF-8" standalone="yes"?>
<Relationships xmlns="http://schemas.openxmlformats.org/package/2006/relationships"><Relationship Id="rId8" Type="http://schemas.openxmlformats.org/officeDocument/2006/relationships/tags" Target="../tags/tag90.xml"/><Relationship Id="rId3" Type="http://schemas.openxmlformats.org/officeDocument/2006/relationships/tags" Target="../tags/tag85.xml"/><Relationship Id="rId7" Type="http://schemas.openxmlformats.org/officeDocument/2006/relationships/tags" Target="../tags/tag89.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slideLayout" Target="../slideLayouts/slideLayout2.xml"/><Relationship Id="rId5" Type="http://schemas.openxmlformats.org/officeDocument/2006/relationships/tags" Target="../tags/tag87.xml"/><Relationship Id="rId10" Type="http://schemas.openxmlformats.org/officeDocument/2006/relationships/tags" Target="../tags/tag92.xml"/><Relationship Id="rId4" Type="http://schemas.openxmlformats.org/officeDocument/2006/relationships/tags" Target="../tags/tag86.xml"/><Relationship Id="rId9" Type="http://schemas.openxmlformats.org/officeDocument/2006/relationships/tags" Target="../tags/tag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GB"/>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rmAutofit fontScale="90000"/>
          </a:bodyPr>
          <a:lstStyle/>
          <a:p>
            <a:pPr algn="ctr"/>
            <a:r>
              <a:rPr lang="en-US" sz="4000" dirty="0">
                <a:solidFill>
                  <a:schemeClr val="bg1"/>
                </a:solidFill>
              </a:rPr>
              <a:t>DGS Coding Guidelines Sharing</a:t>
            </a:r>
            <a:r>
              <a:rPr lang="en-US" sz="4446" dirty="0"/>
              <a:t/>
            </a:r>
            <a:br>
              <a:rPr lang="en-US" sz="4446" dirty="0"/>
            </a:br>
            <a:r>
              <a:rPr lang="en-US" sz="4446" dirty="0" smtClean="0"/>
              <a:t/>
            </a:r>
            <a:br>
              <a:rPr lang="en-US" sz="4446" dirty="0" smtClean="0"/>
            </a:br>
            <a:r>
              <a:rPr lang="en-GB" b="1" dirty="0" smtClean="0"/>
              <a:t>MDG1C/MEDC17 Concepts</a:t>
            </a:r>
            <a:br>
              <a:rPr lang="en-GB" b="1" dirty="0" smtClean="0"/>
            </a:br>
            <a:r>
              <a:rPr lang="en-GB" b="1" dirty="0" smtClean="0"/>
              <a:t>								</a:t>
            </a:r>
            <a:r>
              <a:rPr lang="en-GB" sz="1200" b="1" dirty="0" smtClean="0"/>
              <a:t>presenter: Pham Thi </a:t>
            </a:r>
            <a:r>
              <a:rPr lang="en-GB" sz="1200" b="1" dirty="0" err="1" smtClean="0"/>
              <a:t>mInh</a:t>
            </a:r>
            <a:r>
              <a:rPr lang="en-GB" sz="1200" b="1" dirty="0" smtClean="0"/>
              <a:t> Nhat(EJV33)</a:t>
            </a:r>
            <a:br>
              <a:rPr lang="en-GB" sz="1200" b="1" dirty="0" smtClean="0"/>
            </a:br>
            <a:r>
              <a:rPr lang="en-GB" sz="1200" b="1" dirty="0" smtClean="0"/>
              <a:t>                      								Hoang Xuan Manh(EJV34)</a:t>
            </a:r>
            <a:br>
              <a:rPr lang="en-GB" sz="1200" b="1" dirty="0" smtClean="0"/>
            </a:br>
            <a:endParaRPr lang="en-GB" dirty="0"/>
          </a:p>
        </p:txBody>
      </p:sp>
    </p:spTree>
    <p:custDataLst>
      <p:tags r:id="rId1"/>
    </p:custDataLst>
    <p:extLst>
      <p:ext uri="{BB962C8B-B14F-4D97-AF65-F5344CB8AC3E}">
        <p14:creationId xmlns:p14="http://schemas.microsoft.com/office/powerpoint/2010/main" val="2306696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GB" sz="2800" b="1" dirty="0"/>
              <a:t>6.5 Variables and Messages</a:t>
            </a:r>
            <a:endParaRPr lang="en-GB"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12" name="Title 1"/>
          <p:cNvSpPr txBox="1">
            <a:spLocks/>
          </p:cNvSpPr>
          <p:nvPr>
            <p:custDataLst>
              <p:tags r:id="rId8"/>
            </p:custDataLst>
          </p:nvPr>
        </p:nvSpPr>
        <p:spPr>
          <a:xfrm>
            <a:off x="259080" y="647700"/>
            <a:ext cx="10452100" cy="38862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nSpc>
                <a:spcPct val="89000"/>
              </a:lnSpc>
              <a:spcBef>
                <a:spcPts val="0"/>
              </a:spcBef>
            </a:pPr>
            <a:r>
              <a:rPr lang="en-US" sz="2000" b="1" dirty="0" smtClean="0"/>
              <a:t>6.5.6 Bits and </a:t>
            </a:r>
            <a:r>
              <a:rPr lang="en-US" sz="2000" b="1" dirty="0" err="1" smtClean="0"/>
              <a:t>boolean</a:t>
            </a:r>
            <a:r>
              <a:rPr lang="en-US" sz="2000" b="1" dirty="0" smtClean="0"/>
              <a:t> variables/messages</a:t>
            </a:r>
            <a:endParaRPr lang="en-GB" sz="2000" dirty="0">
              <a:solidFill>
                <a:srgbClr val="A80163"/>
              </a:solidFill>
            </a:endParaRPr>
          </a:p>
        </p:txBody>
      </p:sp>
      <p:sp>
        <p:nvSpPr>
          <p:cNvPr id="13" name="Title 10_"/>
          <p:cNvSpPr txBox="1">
            <a:spLocks/>
          </p:cNvSpPr>
          <p:nvPr>
            <p:custDataLst>
              <p:tags r:id="rId9"/>
            </p:custDataLst>
          </p:nvPr>
        </p:nvSpPr>
        <p:spPr>
          <a:xfrm>
            <a:off x="266700" y="925264"/>
            <a:ext cx="10452100" cy="388800"/>
          </a:xfrm>
          <a:prstGeom prst="rect">
            <a:avLst/>
          </a:prstGeom>
        </p:spPr>
        <p:txBody>
          <a:bodyPr vert="horz" lIns="0" tIns="0" rIns="0" bIns="0" rtlCol="0" anchor="ctr">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r>
              <a:rPr lang="en-US" i="1" dirty="0">
                <a:latin typeface="+mn-lt"/>
                <a:cs typeface="Times New Roman" pitchFamily="18" charset="0"/>
              </a:rPr>
              <a:t>6.5.6.4 Access to bits in C-file </a:t>
            </a:r>
            <a:endParaRPr lang="en-GB" i="1" dirty="0">
              <a:latin typeface="+mn-lt"/>
            </a:endParaRPr>
          </a:p>
        </p:txBody>
      </p:sp>
      <p:sp>
        <p:nvSpPr>
          <p:cNvPr id="14" name="Content Placeholder 2_"/>
          <p:cNvSpPr txBox="1">
            <a:spLocks/>
          </p:cNvSpPr>
          <p:nvPr>
            <p:custDataLst>
              <p:tags r:id="rId10"/>
            </p:custDataLst>
          </p:nvPr>
        </p:nvSpPr>
        <p:spPr>
          <a:xfrm>
            <a:off x="259079" y="1320414"/>
            <a:ext cx="10452100" cy="4551749"/>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0" indent="0">
              <a:buSzPct val="25000"/>
              <a:buNone/>
            </a:pPr>
            <a:r>
              <a:rPr lang="en-US" altLang="en-US" sz="2000" dirty="0">
                <a:latin typeface="+mn-lt"/>
                <a:cs typeface="Times New Roman" panose="02020603050405020304" pitchFamily="18" charset="0"/>
              </a:rPr>
              <a:t>Access to the bits shall only be done by using the bit macros ( GET_, PUT_, SET_, CLR_) which are provided by DAMOS during the header file generation.</a:t>
            </a:r>
            <a:r>
              <a:rPr lang="en-US" altLang="en-US" dirty="0">
                <a:latin typeface="+mn-lt"/>
                <a:cs typeface="Times New Roman" panose="02020603050405020304" pitchFamily="18" charset="0"/>
              </a:rPr>
              <a:t/>
            </a:r>
            <a:br>
              <a:rPr lang="en-US" altLang="en-US" dirty="0">
                <a:latin typeface="+mn-lt"/>
                <a:cs typeface="Times New Roman" panose="02020603050405020304" pitchFamily="18" charset="0"/>
              </a:rPr>
            </a:br>
            <a:r>
              <a:rPr lang="en-US" altLang="en-US" dirty="0">
                <a:latin typeface="+mn-lt"/>
                <a:cs typeface="Times New Roman" panose="02020603050405020304" pitchFamily="18" charset="0"/>
              </a:rPr>
              <a:t>/* Example */</a:t>
            </a:r>
            <a:br>
              <a:rPr lang="en-US" altLang="en-US" dirty="0">
                <a:latin typeface="+mn-lt"/>
                <a:cs typeface="Times New Roman" panose="02020603050405020304" pitchFamily="18" charset="0"/>
              </a:rPr>
            </a:br>
            <a:r>
              <a:rPr lang="en-US" altLang="en-US" dirty="0" err="1">
                <a:solidFill>
                  <a:schemeClr val="accent3">
                    <a:lumMod val="60000"/>
                    <a:lumOff val="40000"/>
                  </a:schemeClr>
                </a:solidFill>
                <a:latin typeface="+mn-lt"/>
                <a:cs typeface="Times New Roman" panose="02020603050405020304" pitchFamily="18" charset="0"/>
              </a:rPr>
              <a:t>GET_CrCtl_bTstRes</a:t>
            </a:r>
            <a:r>
              <a:rPr lang="en-US" altLang="en-US" dirty="0">
                <a:solidFill>
                  <a:schemeClr val="accent3">
                    <a:lumMod val="60000"/>
                    <a:lumOff val="40000"/>
                  </a:schemeClr>
                </a:solidFill>
                <a:latin typeface="+mn-lt"/>
                <a:cs typeface="Times New Roman" panose="02020603050405020304" pitchFamily="18" charset="0"/>
              </a:rPr>
              <a:t>;</a:t>
            </a:r>
            <a:br>
              <a:rPr lang="en-US" altLang="en-US" dirty="0">
                <a:solidFill>
                  <a:schemeClr val="accent3">
                    <a:lumMod val="60000"/>
                    <a:lumOff val="40000"/>
                  </a:schemeClr>
                </a:solidFill>
                <a:latin typeface="+mn-lt"/>
                <a:cs typeface="Times New Roman" panose="02020603050405020304" pitchFamily="18" charset="0"/>
              </a:rPr>
            </a:br>
            <a:r>
              <a:rPr lang="en-US" altLang="en-US" dirty="0" err="1">
                <a:solidFill>
                  <a:schemeClr val="accent3">
                    <a:lumMod val="60000"/>
                    <a:lumOff val="40000"/>
                  </a:schemeClr>
                </a:solidFill>
                <a:latin typeface="+mn-lt"/>
                <a:cs typeface="Times New Roman" panose="02020603050405020304" pitchFamily="18" charset="0"/>
              </a:rPr>
              <a:t>SET_CrCtl_bTstRes</a:t>
            </a:r>
            <a:r>
              <a:rPr lang="en-US" altLang="en-US" dirty="0">
                <a:solidFill>
                  <a:schemeClr val="accent3">
                    <a:lumMod val="60000"/>
                    <a:lumOff val="40000"/>
                  </a:schemeClr>
                </a:solidFill>
                <a:latin typeface="+mn-lt"/>
                <a:cs typeface="Times New Roman" panose="02020603050405020304" pitchFamily="18" charset="0"/>
              </a:rPr>
              <a:t>;</a:t>
            </a:r>
            <a:br>
              <a:rPr lang="en-US" altLang="en-US" dirty="0">
                <a:solidFill>
                  <a:schemeClr val="accent3">
                    <a:lumMod val="60000"/>
                    <a:lumOff val="40000"/>
                  </a:schemeClr>
                </a:solidFill>
                <a:latin typeface="+mn-lt"/>
                <a:cs typeface="Times New Roman" panose="02020603050405020304" pitchFamily="18" charset="0"/>
              </a:rPr>
            </a:br>
            <a:r>
              <a:rPr lang="en-US" altLang="en-US" dirty="0" err="1">
                <a:solidFill>
                  <a:schemeClr val="accent3">
                    <a:lumMod val="60000"/>
                    <a:lumOff val="40000"/>
                  </a:schemeClr>
                </a:solidFill>
                <a:latin typeface="+mn-lt"/>
                <a:cs typeface="Times New Roman" panose="02020603050405020304" pitchFamily="18" charset="0"/>
              </a:rPr>
              <a:t>CLR_CrCtl_bTstRes</a:t>
            </a:r>
            <a:r>
              <a:rPr lang="en-US" altLang="en-US" dirty="0">
                <a:solidFill>
                  <a:schemeClr val="accent3">
                    <a:lumMod val="60000"/>
                    <a:lumOff val="40000"/>
                  </a:schemeClr>
                </a:solidFill>
                <a:latin typeface="+mn-lt"/>
                <a:cs typeface="Times New Roman" panose="02020603050405020304" pitchFamily="18" charset="0"/>
              </a:rPr>
              <a:t>;</a:t>
            </a:r>
            <a:br>
              <a:rPr lang="en-US" altLang="en-US" dirty="0">
                <a:solidFill>
                  <a:schemeClr val="accent3">
                    <a:lumMod val="60000"/>
                    <a:lumOff val="40000"/>
                  </a:schemeClr>
                </a:solidFill>
                <a:latin typeface="+mn-lt"/>
                <a:cs typeface="Times New Roman" panose="02020603050405020304" pitchFamily="18" charset="0"/>
              </a:rPr>
            </a:br>
            <a:r>
              <a:rPr lang="en-US" altLang="en-US" dirty="0" err="1">
                <a:solidFill>
                  <a:schemeClr val="accent3">
                    <a:lumMod val="60000"/>
                    <a:lumOff val="40000"/>
                  </a:schemeClr>
                </a:solidFill>
                <a:latin typeface="+mn-lt"/>
                <a:cs typeface="Times New Roman" panose="02020603050405020304" pitchFamily="18" charset="0"/>
              </a:rPr>
              <a:t>PUT_CrCtl_bTiExp</a:t>
            </a:r>
            <a:r>
              <a:rPr lang="en-US" altLang="en-US" dirty="0">
                <a:solidFill>
                  <a:schemeClr val="accent3">
                    <a:lumMod val="60000"/>
                    <a:lumOff val="40000"/>
                  </a:schemeClr>
                </a:solidFill>
                <a:latin typeface="+mn-lt"/>
                <a:cs typeface="Times New Roman" panose="02020603050405020304" pitchFamily="18" charset="0"/>
              </a:rPr>
              <a:t>(</a:t>
            </a:r>
            <a:r>
              <a:rPr lang="en-US" altLang="en-US" dirty="0" err="1">
                <a:solidFill>
                  <a:schemeClr val="accent3">
                    <a:lumMod val="60000"/>
                    <a:lumOff val="40000"/>
                  </a:schemeClr>
                </a:solidFill>
                <a:latin typeface="+mn-lt"/>
                <a:cs typeface="Times New Roman" panose="02020603050405020304" pitchFamily="18" charset="0"/>
              </a:rPr>
              <a:t>CrCtl_tiMax</a:t>
            </a:r>
            <a:r>
              <a:rPr lang="en-US" altLang="en-US" dirty="0">
                <a:solidFill>
                  <a:schemeClr val="accent3">
                    <a:lumMod val="60000"/>
                    <a:lumOff val="40000"/>
                  </a:schemeClr>
                </a:solidFill>
                <a:latin typeface="+mn-lt"/>
                <a:cs typeface="Times New Roman" panose="02020603050405020304" pitchFamily="18" charset="0"/>
              </a:rPr>
              <a:t> &gt; CRCTL_MAXTIM</a:t>
            </a:r>
            <a:r>
              <a:rPr lang="en-US" altLang="en-US" dirty="0" smtClean="0">
                <a:solidFill>
                  <a:schemeClr val="accent3">
                    <a:lumMod val="60000"/>
                    <a:lumOff val="40000"/>
                  </a:schemeClr>
                </a:solidFill>
                <a:latin typeface="+mn-lt"/>
                <a:cs typeface="Times New Roman" panose="02020603050405020304" pitchFamily="18" charset="0"/>
              </a:rPr>
              <a:t>);</a:t>
            </a:r>
          </a:p>
          <a:p>
            <a:pPr marL="0" indent="0">
              <a:buSzPct val="25000"/>
              <a:buNone/>
            </a:pPr>
            <a:r>
              <a:rPr lang="en-US" altLang="en-US" dirty="0">
                <a:latin typeface="+mn-lt"/>
                <a:cs typeface="Times New Roman" panose="02020603050405020304" pitchFamily="18" charset="0"/>
              </a:rPr>
              <a:t/>
            </a:r>
            <a:br>
              <a:rPr lang="en-US" altLang="en-US" dirty="0">
                <a:latin typeface="+mn-lt"/>
                <a:cs typeface="Times New Roman" panose="02020603050405020304" pitchFamily="18" charset="0"/>
              </a:rPr>
            </a:br>
            <a:r>
              <a:rPr lang="en-US" altLang="en-US" b="1" dirty="0">
                <a:latin typeface="+mn-lt"/>
                <a:cs typeface="Times New Roman" panose="02020603050405020304" pitchFamily="18" charset="0"/>
              </a:rPr>
              <a:t>Hint </a:t>
            </a:r>
            <a:r>
              <a:rPr lang="en-US" altLang="en-US" dirty="0">
                <a:latin typeface="+mn-lt"/>
                <a:cs typeface="Times New Roman" panose="02020603050405020304" pitchFamily="18" charset="0"/>
              </a:rPr>
              <a:t>No system constant queries are allowed inside macro definitions as this will cause a compiler error.</a:t>
            </a:r>
            <a:br>
              <a:rPr lang="en-US" altLang="en-US" dirty="0">
                <a:latin typeface="+mn-lt"/>
                <a:cs typeface="Times New Roman" panose="02020603050405020304" pitchFamily="18" charset="0"/>
              </a:rPr>
            </a:br>
            <a:r>
              <a:rPr lang="en-US" altLang="en-US" dirty="0">
                <a:latin typeface="+mn-lt"/>
                <a:cs typeface="Times New Roman" panose="02020603050405020304" pitchFamily="18" charset="0"/>
              </a:rPr>
              <a:t>E.g</a:t>
            </a:r>
            <a:r>
              <a:rPr lang="en-US" altLang="en-US" dirty="0" smtClean="0">
                <a:latin typeface="+mn-lt"/>
                <a:cs typeface="Times New Roman" panose="02020603050405020304" pitchFamily="18" charset="0"/>
              </a:rPr>
              <a:t>.:</a:t>
            </a:r>
          </a:p>
          <a:p>
            <a:pPr marL="0" indent="0">
              <a:buSzPct val="25000"/>
              <a:buNone/>
            </a:pPr>
            <a:r>
              <a:rPr lang="en-US" sz="1400" dirty="0" smtClean="0">
                <a:latin typeface="+mn-lt"/>
              </a:rPr>
              <a:t/>
            </a:r>
            <a:br>
              <a:rPr lang="en-US" sz="1400" dirty="0" smtClean="0">
                <a:latin typeface="+mn-lt"/>
              </a:rPr>
            </a:br>
            <a:endParaRPr lang="en-GB" sz="1600" dirty="0">
              <a:latin typeface="+mn-lt"/>
            </a:endParaRPr>
          </a:p>
        </p:txBody>
      </p:sp>
      <p:graphicFrame>
        <p:nvGraphicFramePr>
          <p:cNvPr id="2" name="Table 1"/>
          <p:cNvGraphicFramePr>
            <a:graphicFrameLocks noGrp="1"/>
          </p:cNvGraphicFramePr>
          <p:nvPr>
            <p:custDataLst>
              <p:tags r:id="rId11"/>
            </p:custDataLst>
            <p:extLst>
              <p:ext uri="{D42A27DB-BD31-4B8C-83A1-F6EECF244321}">
                <p14:modId xmlns:p14="http://schemas.microsoft.com/office/powerpoint/2010/main" val="307120949"/>
              </p:ext>
            </p:extLst>
          </p:nvPr>
        </p:nvGraphicFramePr>
        <p:xfrm>
          <a:off x="266700" y="1284163"/>
          <a:ext cx="10256522" cy="4023360"/>
        </p:xfrm>
        <a:graphic>
          <a:graphicData uri="http://schemas.openxmlformats.org/drawingml/2006/table">
            <a:tbl>
              <a:tblPr firstRow="1" bandRow="1">
                <a:tableStyleId>{5C22544A-7EE6-4342-B048-85BDC9FD1C3A}</a:tableStyleId>
              </a:tblPr>
              <a:tblGrid>
                <a:gridCol w="5128261">
                  <a:extLst>
                    <a:ext uri="{9D8B030D-6E8A-4147-A177-3AD203B41FA5}">
                      <a16:colId xmlns:a16="http://schemas.microsoft.com/office/drawing/2014/main" val="1403043837"/>
                    </a:ext>
                  </a:extLst>
                </a:gridCol>
                <a:gridCol w="5128261">
                  <a:extLst>
                    <a:ext uri="{9D8B030D-6E8A-4147-A177-3AD203B41FA5}">
                      <a16:colId xmlns:a16="http://schemas.microsoft.com/office/drawing/2014/main" val="672621360"/>
                    </a:ext>
                  </a:extLst>
                </a:gridCol>
              </a:tblGrid>
              <a:tr h="324751">
                <a:tc>
                  <a:txBody>
                    <a:bodyPr/>
                    <a:lstStyle/>
                    <a:p>
                      <a:r>
                        <a:rPr lang="en-GB" sz="1800" dirty="0" smtClean="0">
                          <a:latin typeface="+mn-lt"/>
                        </a:rPr>
                        <a:t>Wrong</a:t>
                      </a:r>
                      <a:endParaRPr lang="en-GB" sz="1800" dirty="0">
                        <a:latin typeface="+mn-lt"/>
                      </a:endParaRPr>
                    </a:p>
                  </a:txBody>
                  <a:tcPr/>
                </a:tc>
                <a:tc>
                  <a:txBody>
                    <a:bodyPr/>
                    <a:lstStyle/>
                    <a:p>
                      <a:r>
                        <a:rPr lang="en-GB" sz="1800" dirty="0" smtClean="0">
                          <a:latin typeface="+mn-lt"/>
                        </a:rPr>
                        <a:t>Correct</a:t>
                      </a:r>
                      <a:endParaRPr lang="en-GB" sz="1800" dirty="0">
                        <a:latin typeface="+mn-lt"/>
                      </a:endParaRPr>
                    </a:p>
                  </a:txBody>
                  <a:tcPr/>
                </a:tc>
                <a:extLst>
                  <a:ext uri="{0D108BD9-81ED-4DB2-BD59-A6C34878D82A}">
                    <a16:rowId xmlns:a16="http://schemas.microsoft.com/office/drawing/2014/main" val="1684613363"/>
                  </a:ext>
                </a:extLst>
              </a:tr>
              <a:tr h="3519470">
                <a:tc>
                  <a:txBody>
                    <a:bodyPr/>
                    <a:lstStyle/>
                    <a:p>
                      <a:r>
                        <a:rPr lang="en-US" altLang="en-US" sz="1800" dirty="0" err="1" smtClean="0">
                          <a:latin typeface="+mn-lt"/>
                          <a:cs typeface="Times New Roman" panose="02020603050405020304" pitchFamily="18" charset="0"/>
                        </a:rPr>
                        <a:t>PUT_CrCtl_bVara</a:t>
                      </a:r>
                      <a:r>
                        <a:rPr lang="en-US" altLang="en-US" sz="1800" dirty="0" smtClean="0">
                          <a:latin typeface="+mn-lt"/>
                          <a:cs typeface="Times New Roman" panose="02020603050405020304" pitchFamily="18" charset="0"/>
                        </a:rPr>
                        <a:t> (</a:t>
                      </a:r>
                      <a:r>
                        <a:rPr lang="en-US" altLang="en-US" sz="1800" dirty="0" err="1" smtClean="0">
                          <a:latin typeface="+mn-lt"/>
                          <a:cs typeface="Times New Roman" panose="02020603050405020304" pitchFamily="18" charset="0"/>
                        </a:rPr>
                        <a:t>GET_CrCtl_bVarb</a:t>
                      </a:r>
                      <a:r>
                        <a:rPr lang="en-US" altLang="en-US" sz="1800" dirty="0" smtClean="0">
                          <a:latin typeface="+mn-lt"/>
                          <a:cs typeface="Times New Roman" panose="02020603050405020304" pitchFamily="18" charset="0"/>
                        </a:rPr>
                        <a:t> || !(</a:t>
                      </a:r>
                      <a:r>
                        <a:rPr lang="en-US" altLang="en-US" sz="1800" dirty="0" err="1" smtClean="0">
                          <a:latin typeface="+mn-lt"/>
                          <a:cs typeface="Times New Roman" panose="02020603050405020304" pitchFamily="18" charset="0"/>
                        </a:rPr>
                        <a:t>GET_CrCtl_bVarc</a:t>
                      </a:r>
                      <a:r>
                        <a:rPr lang="en-US" altLang="en-US" sz="1800" dirty="0" smtClean="0">
                          <a:latin typeface="+mn-lt"/>
                          <a:cs typeface="Times New Roman" panose="02020603050405020304" pitchFamily="18" charset="0"/>
                        </a:rPr>
                        <a:t/>
                      </a:r>
                      <a:br>
                        <a:rPr lang="en-US" altLang="en-US" sz="1800" dirty="0" smtClean="0">
                          <a:latin typeface="+mn-lt"/>
                          <a:cs typeface="Times New Roman" panose="02020603050405020304" pitchFamily="18" charset="0"/>
                        </a:rPr>
                      </a:br>
                      <a:r>
                        <a:rPr lang="en-US" altLang="en-US" sz="1800" dirty="0" smtClean="0">
                          <a:latin typeface="+mn-lt"/>
                          <a:cs typeface="Times New Roman" panose="02020603050405020304" pitchFamily="18" charset="0"/>
                        </a:rPr>
                        <a:t>#if (HSP_SC &gt; 0)</a:t>
                      </a:r>
                      <a:br>
                        <a:rPr lang="en-US" altLang="en-US" sz="1800" dirty="0" smtClean="0">
                          <a:latin typeface="+mn-lt"/>
                          <a:cs typeface="Times New Roman" panose="02020603050405020304" pitchFamily="18" charset="0"/>
                        </a:rPr>
                      </a:br>
                      <a:r>
                        <a:rPr lang="en-US" altLang="en-US" sz="1800" dirty="0" smtClean="0">
                          <a:latin typeface="+mn-lt"/>
                          <a:cs typeface="Times New Roman" panose="02020603050405020304" pitchFamily="18" charset="0"/>
                        </a:rPr>
                        <a:t>|| </a:t>
                      </a:r>
                      <a:r>
                        <a:rPr lang="en-US" altLang="en-US" sz="1800" dirty="0" err="1" smtClean="0">
                          <a:latin typeface="+mn-lt"/>
                          <a:cs typeface="Times New Roman" panose="02020603050405020304" pitchFamily="18" charset="0"/>
                        </a:rPr>
                        <a:t>GET_CrCtl_bVard</a:t>
                      </a:r>
                      <a:r>
                        <a:rPr lang="en-US" altLang="en-US" sz="1800" dirty="0" smtClean="0">
                          <a:latin typeface="+mn-lt"/>
                          <a:cs typeface="Times New Roman" panose="02020603050405020304" pitchFamily="18" charset="0"/>
                        </a:rPr>
                        <a:t/>
                      </a:r>
                      <a:br>
                        <a:rPr lang="en-US" altLang="en-US" sz="1800" dirty="0" smtClean="0">
                          <a:latin typeface="+mn-lt"/>
                          <a:cs typeface="Times New Roman" panose="02020603050405020304" pitchFamily="18" charset="0"/>
                        </a:rPr>
                      </a:br>
                      <a:r>
                        <a:rPr lang="en-US" altLang="en-US" sz="1800" dirty="0" smtClean="0">
                          <a:latin typeface="+mn-lt"/>
                          <a:cs typeface="Times New Roman" panose="02020603050405020304" pitchFamily="18" charset="0"/>
                        </a:rPr>
                        <a:t>#</a:t>
                      </a:r>
                      <a:r>
                        <a:rPr lang="en-US" altLang="en-US" sz="1800" dirty="0" err="1" smtClean="0">
                          <a:latin typeface="+mn-lt"/>
                          <a:cs typeface="Times New Roman" panose="02020603050405020304" pitchFamily="18" charset="0"/>
                        </a:rPr>
                        <a:t>endif</a:t>
                      </a:r>
                      <a:r>
                        <a:rPr lang="en-US" altLang="en-US" sz="1800" dirty="0" smtClean="0">
                          <a:latin typeface="+mn-lt"/>
                          <a:cs typeface="Times New Roman" panose="02020603050405020304" pitchFamily="18" charset="0"/>
                        </a:rPr>
                        <a:t/>
                      </a:r>
                      <a:br>
                        <a:rPr lang="en-US" altLang="en-US" sz="1800" dirty="0" smtClean="0">
                          <a:latin typeface="+mn-lt"/>
                          <a:cs typeface="Times New Roman" panose="02020603050405020304" pitchFamily="18" charset="0"/>
                        </a:rPr>
                      </a:br>
                      <a:r>
                        <a:rPr lang="en-US" altLang="en-US" sz="1800" dirty="0" smtClean="0">
                          <a:latin typeface="+mn-lt"/>
                          <a:cs typeface="Times New Roman" panose="02020603050405020304" pitchFamily="18" charset="0"/>
                        </a:rPr>
                        <a:t>)</a:t>
                      </a:r>
                      <a:br>
                        <a:rPr lang="en-US" altLang="en-US" sz="1800" dirty="0" smtClean="0">
                          <a:latin typeface="+mn-lt"/>
                          <a:cs typeface="Times New Roman" panose="02020603050405020304" pitchFamily="18" charset="0"/>
                        </a:rPr>
                      </a:br>
                      <a:r>
                        <a:rPr lang="en-US" altLang="en-US" sz="1800" dirty="0" smtClean="0">
                          <a:latin typeface="+mn-lt"/>
                          <a:cs typeface="Times New Roman" panose="02020603050405020304" pitchFamily="18" charset="0"/>
                        </a:rPr>
                        <a:t>);</a:t>
                      </a:r>
                      <a:endParaRPr lang="en-GB" sz="1800" dirty="0">
                        <a:latin typeface="+mn-lt"/>
                      </a:endParaRPr>
                    </a:p>
                  </a:txBody>
                  <a:tcPr/>
                </a:tc>
                <a:tc>
                  <a:txBody>
                    <a:bodyPr/>
                    <a:lstStyle/>
                    <a:p>
                      <a:r>
                        <a:rPr lang="en-US" altLang="en-US" sz="1800" dirty="0" smtClean="0">
                          <a:latin typeface="+mn-lt"/>
                          <a:cs typeface="Times New Roman" panose="02020603050405020304" pitchFamily="18" charset="0"/>
                        </a:rPr>
                        <a:t>if ( </a:t>
                      </a:r>
                      <a:r>
                        <a:rPr lang="en-US" altLang="en-US" sz="1800" dirty="0" err="1" smtClean="0">
                          <a:latin typeface="+mn-lt"/>
                          <a:cs typeface="Times New Roman" panose="02020603050405020304" pitchFamily="18" charset="0"/>
                        </a:rPr>
                        <a:t>GET_CrCtl_bVarb</a:t>
                      </a:r>
                      <a:r>
                        <a:rPr lang="en-US" altLang="en-US" sz="1800" dirty="0" smtClean="0">
                          <a:latin typeface="+mn-lt"/>
                          <a:cs typeface="Times New Roman" panose="02020603050405020304" pitchFamily="18" charset="0"/>
                        </a:rPr>
                        <a:t> || !( </a:t>
                      </a:r>
                      <a:r>
                        <a:rPr lang="en-US" altLang="en-US" sz="1800" dirty="0" err="1" smtClean="0">
                          <a:latin typeface="+mn-lt"/>
                          <a:cs typeface="Times New Roman" panose="02020603050405020304" pitchFamily="18" charset="0"/>
                        </a:rPr>
                        <a:t>GET_CrCtl_bVarc</a:t>
                      </a:r>
                      <a:r>
                        <a:rPr lang="en-US" altLang="en-US" sz="1800" dirty="0" smtClean="0">
                          <a:latin typeface="+mn-lt"/>
                          <a:cs typeface="Times New Roman" panose="02020603050405020304" pitchFamily="18" charset="0"/>
                        </a:rPr>
                        <a:t/>
                      </a:r>
                      <a:br>
                        <a:rPr lang="en-US" altLang="en-US" sz="1800" dirty="0" smtClean="0">
                          <a:latin typeface="+mn-lt"/>
                          <a:cs typeface="Times New Roman" panose="02020603050405020304" pitchFamily="18" charset="0"/>
                        </a:rPr>
                      </a:br>
                      <a:r>
                        <a:rPr lang="en-US" altLang="en-US" sz="1800" dirty="0" smtClean="0">
                          <a:latin typeface="+mn-lt"/>
                          <a:cs typeface="Times New Roman" panose="02020603050405020304" pitchFamily="18" charset="0"/>
                        </a:rPr>
                        <a:t>#if (HSP_SY &gt; 0)</a:t>
                      </a:r>
                      <a:br>
                        <a:rPr lang="en-US" altLang="en-US" sz="1800" dirty="0" smtClean="0">
                          <a:latin typeface="+mn-lt"/>
                          <a:cs typeface="Times New Roman" panose="02020603050405020304" pitchFamily="18" charset="0"/>
                        </a:rPr>
                      </a:br>
                      <a:r>
                        <a:rPr lang="en-US" altLang="en-US" sz="1800" dirty="0" smtClean="0">
                          <a:latin typeface="+mn-lt"/>
                          <a:cs typeface="Times New Roman" panose="02020603050405020304" pitchFamily="18" charset="0"/>
                        </a:rPr>
                        <a:t>|| </a:t>
                      </a:r>
                      <a:r>
                        <a:rPr lang="en-US" altLang="en-US" sz="1800" dirty="0" err="1" smtClean="0">
                          <a:latin typeface="+mn-lt"/>
                          <a:cs typeface="Times New Roman" panose="02020603050405020304" pitchFamily="18" charset="0"/>
                        </a:rPr>
                        <a:t>GET_CrCtl_bVard</a:t>
                      </a:r>
                      <a:r>
                        <a:rPr lang="en-US" altLang="en-US" sz="1800" dirty="0" smtClean="0">
                          <a:latin typeface="+mn-lt"/>
                          <a:cs typeface="Times New Roman" panose="02020603050405020304" pitchFamily="18" charset="0"/>
                        </a:rPr>
                        <a:t/>
                      </a:r>
                      <a:br>
                        <a:rPr lang="en-US" altLang="en-US" sz="1800" dirty="0" smtClean="0">
                          <a:latin typeface="+mn-lt"/>
                          <a:cs typeface="Times New Roman" panose="02020603050405020304" pitchFamily="18" charset="0"/>
                        </a:rPr>
                      </a:br>
                      <a:r>
                        <a:rPr lang="en-US" altLang="en-US" sz="1800" dirty="0" smtClean="0">
                          <a:latin typeface="+mn-lt"/>
                          <a:cs typeface="Times New Roman" panose="02020603050405020304" pitchFamily="18" charset="0"/>
                        </a:rPr>
                        <a:t>#</a:t>
                      </a:r>
                      <a:r>
                        <a:rPr lang="en-US" altLang="en-US" sz="1800" dirty="0" err="1" smtClean="0">
                          <a:latin typeface="+mn-lt"/>
                          <a:cs typeface="Times New Roman" panose="02020603050405020304" pitchFamily="18" charset="0"/>
                        </a:rPr>
                        <a:t>endif</a:t>
                      </a:r>
                      <a:r>
                        <a:rPr lang="en-US" altLang="en-US" sz="1800" dirty="0" smtClean="0">
                          <a:latin typeface="+mn-lt"/>
                          <a:cs typeface="Times New Roman" panose="02020603050405020304" pitchFamily="18" charset="0"/>
                        </a:rPr>
                        <a:t/>
                      </a:r>
                      <a:br>
                        <a:rPr lang="en-US" altLang="en-US" sz="1800" dirty="0" smtClean="0">
                          <a:latin typeface="+mn-lt"/>
                          <a:cs typeface="Times New Roman" panose="02020603050405020304" pitchFamily="18" charset="0"/>
                        </a:rPr>
                      </a:br>
                      <a:r>
                        <a:rPr lang="en-US" altLang="en-US" sz="1800" dirty="0" smtClean="0">
                          <a:latin typeface="+mn-lt"/>
                          <a:cs typeface="Times New Roman" panose="02020603050405020304" pitchFamily="18" charset="0"/>
                        </a:rPr>
                        <a:t>)</a:t>
                      </a:r>
                      <a:br>
                        <a:rPr lang="en-US" altLang="en-US" sz="1800" dirty="0" smtClean="0">
                          <a:latin typeface="+mn-lt"/>
                          <a:cs typeface="Times New Roman" panose="02020603050405020304" pitchFamily="18" charset="0"/>
                        </a:rPr>
                      </a:br>
                      <a:r>
                        <a:rPr lang="en-US" altLang="en-US" sz="1800" dirty="0" smtClean="0">
                          <a:latin typeface="+mn-lt"/>
                          <a:cs typeface="Times New Roman" panose="02020603050405020304" pitchFamily="18" charset="0"/>
                        </a:rPr>
                        <a:t>)</a:t>
                      </a:r>
                      <a:br>
                        <a:rPr lang="en-US" altLang="en-US" sz="1800" dirty="0" smtClean="0">
                          <a:latin typeface="+mn-lt"/>
                          <a:cs typeface="Times New Roman" panose="02020603050405020304" pitchFamily="18" charset="0"/>
                        </a:rPr>
                      </a:br>
                      <a:r>
                        <a:rPr lang="en-US" altLang="en-US" sz="1800" dirty="0" smtClean="0">
                          <a:latin typeface="+mn-lt"/>
                          <a:cs typeface="Times New Roman" panose="02020603050405020304" pitchFamily="18" charset="0"/>
                        </a:rPr>
                        <a:t>{</a:t>
                      </a:r>
                      <a:br>
                        <a:rPr lang="en-US" altLang="en-US" sz="1800" dirty="0" smtClean="0">
                          <a:latin typeface="+mn-lt"/>
                          <a:cs typeface="Times New Roman" panose="02020603050405020304" pitchFamily="18" charset="0"/>
                        </a:rPr>
                      </a:br>
                      <a:r>
                        <a:rPr lang="en-US" altLang="en-US" sz="1800" dirty="0" err="1" smtClean="0">
                          <a:latin typeface="+mn-lt"/>
                          <a:cs typeface="Times New Roman" panose="02020603050405020304" pitchFamily="18" charset="0"/>
                        </a:rPr>
                        <a:t>SET_CrCtl_bVara</a:t>
                      </a:r>
                      <a:r>
                        <a:rPr lang="en-US" altLang="en-US" sz="1800" dirty="0" smtClean="0">
                          <a:latin typeface="+mn-lt"/>
                          <a:cs typeface="Times New Roman" panose="02020603050405020304" pitchFamily="18" charset="0"/>
                        </a:rPr>
                        <a:t>;</a:t>
                      </a:r>
                      <a:br>
                        <a:rPr lang="en-US" altLang="en-US" sz="1800" dirty="0" smtClean="0">
                          <a:latin typeface="+mn-lt"/>
                          <a:cs typeface="Times New Roman" panose="02020603050405020304" pitchFamily="18" charset="0"/>
                        </a:rPr>
                      </a:br>
                      <a:r>
                        <a:rPr lang="en-US" altLang="en-US" sz="1800" dirty="0" smtClean="0">
                          <a:latin typeface="+mn-lt"/>
                          <a:cs typeface="Times New Roman" panose="02020603050405020304" pitchFamily="18" charset="0"/>
                        </a:rPr>
                        <a:t>}</a:t>
                      </a:r>
                      <a:br>
                        <a:rPr lang="en-US" altLang="en-US" sz="1800" dirty="0" smtClean="0">
                          <a:latin typeface="+mn-lt"/>
                          <a:cs typeface="Times New Roman" panose="02020603050405020304" pitchFamily="18" charset="0"/>
                        </a:rPr>
                      </a:br>
                      <a:r>
                        <a:rPr lang="en-US" altLang="en-US" sz="1800" dirty="0" smtClean="0">
                          <a:latin typeface="+mn-lt"/>
                          <a:cs typeface="Times New Roman" panose="02020603050405020304" pitchFamily="18" charset="0"/>
                        </a:rPr>
                        <a:t>else</a:t>
                      </a:r>
                      <a:br>
                        <a:rPr lang="en-US" altLang="en-US" sz="1800" dirty="0" smtClean="0">
                          <a:latin typeface="+mn-lt"/>
                          <a:cs typeface="Times New Roman" panose="02020603050405020304" pitchFamily="18" charset="0"/>
                        </a:rPr>
                      </a:br>
                      <a:r>
                        <a:rPr lang="en-US" altLang="en-US" sz="1800" dirty="0" smtClean="0">
                          <a:latin typeface="+mn-lt"/>
                          <a:cs typeface="Times New Roman" panose="02020603050405020304" pitchFamily="18" charset="0"/>
                        </a:rPr>
                        <a:t>{</a:t>
                      </a:r>
                      <a:br>
                        <a:rPr lang="en-US" altLang="en-US" sz="1800" dirty="0" smtClean="0">
                          <a:latin typeface="+mn-lt"/>
                          <a:cs typeface="Times New Roman" panose="02020603050405020304" pitchFamily="18" charset="0"/>
                        </a:rPr>
                      </a:br>
                      <a:r>
                        <a:rPr lang="en-US" altLang="en-US" sz="1800" dirty="0" err="1" smtClean="0">
                          <a:latin typeface="+mn-lt"/>
                          <a:cs typeface="Times New Roman" panose="02020603050405020304" pitchFamily="18" charset="0"/>
                        </a:rPr>
                        <a:t>CLR_CrCtl_bVara</a:t>
                      </a:r>
                      <a:r>
                        <a:rPr lang="en-US" altLang="en-US" sz="1800" dirty="0" smtClean="0">
                          <a:latin typeface="+mn-lt"/>
                          <a:cs typeface="Times New Roman" panose="02020603050405020304" pitchFamily="18" charset="0"/>
                        </a:rPr>
                        <a:t>;</a:t>
                      </a:r>
                      <a:br>
                        <a:rPr lang="en-US" altLang="en-US" sz="1800" dirty="0" smtClean="0">
                          <a:latin typeface="+mn-lt"/>
                          <a:cs typeface="Times New Roman" panose="02020603050405020304" pitchFamily="18" charset="0"/>
                        </a:rPr>
                      </a:br>
                      <a:r>
                        <a:rPr lang="en-US" altLang="en-US" sz="1800" dirty="0" smtClean="0">
                          <a:latin typeface="+mn-lt"/>
                          <a:cs typeface="Times New Roman" panose="02020603050405020304" pitchFamily="18" charset="0"/>
                        </a:rPr>
                        <a:t>}</a:t>
                      </a:r>
                      <a:endParaRPr lang="en-GB" sz="1800" dirty="0">
                        <a:latin typeface="+mn-lt"/>
                      </a:endParaRPr>
                    </a:p>
                  </a:txBody>
                  <a:tcPr/>
                </a:tc>
                <a:extLst>
                  <a:ext uri="{0D108BD9-81ED-4DB2-BD59-A6C34878D82A}">
                    <a16:rowId xmlns:a16="http://schemas.microsoft.com/office/drawing/2014/main" val="1563232716"/>
                  </a:ext>
                </a:extLst>
              </a:tr>
            </a:tbl>
          </a:graphicData>
        </a:graphic>
      </p:graphicFrame>
    </p:spTree>
    <p:custDataLst>
      <p:tags r:id="rId1"/>
    </p:custDataLst>
    <p:extLst>
      <p:ext uri="{BB962C8B-B14F-4D97-AF65-F5344CB8AC3E}">
        <p14:creationId xmlns:p14="http://schemas.microsoft.com/office/powerpoint/2010/main" val="322912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GB" sz="2800" b="1" dirty="0"/>
              <a:t>6.5 Variables and Messages</a:t>
            </a:r>
            <a:endParaRPr lang="en-GB"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12" name="Title 1"/>
          <p:cNvSpPr txBox="1">
            <a:spLocks/>
          </p:cNvSpPr>
          <p:nvPr>
            <p:custDataLst>
              <p:tags r:id="rId8"/>
            </p:custDataLst>
          </p:nvPr>
        </p:nvSpPr>
        <p:spPr>
          <a:xfrm>
            <a:off x="259080" y="647700"/>
            <a:ext cx="10452100" cy="38862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nSpc>
                <a:spcPct val="89000"/>
              </a:lnSpc>
              <a:spcBef>
                <a:spcPts val="0"/>
              </a:spcBef>
            </a:pPr>
            <a:r>
              <a:rPr lang="en-US" sz="2000" b="1" dirty="0" smtClean="0"/>
              <a:t>6.5.6 Bits and </a:t>
            </a:r>
            <a:r>
              <a:rPr lang="en-US" sz="2000" b="1" dirty="0" err="1" smtClean="0"/>
              <a:t>boolean</a:t>
            </a:r>
            <a:r>
              <a:rPr lang="en-US" sz="2000" b="1" dirty="0" smtClean="0"/>
              <a:t> variables/messages</a:t>
            </a:r>
            <a:endParaRPr lang="en-GB" sz="2000" dirty="0">
              <a:solidFill>
                <a:srgbClr val="A80163"/>
              </a:solidFill>
            </a:endParaRPr>
          </a:p>
        </p:txBody>
      </p:sp>
      <p:sp>
        <p:nvSpPr>
          <p:cNvPr id="13" name="Title 10_"/>
          <p:cNvSpPr txBox="1">
            <a:spLocks/>
          </p:cNvSpPr>
          <p:nvPr>
            <p:custDataLst>
              <p:tags r:id="rId9"/>
            </p:custDataLst>
          </p:nvPr>
        </p:nvSpPr>
        <p:spPr>
          <a:xfrm>
            <a:off x="266700" y="925264"/>
            <a:ext cx="10452100" cy="388800"/>
          </a:xfrm>
          <a:prstGeom prst="rect">
            <a:avLst/>
          </a:prstGeom>
        </p:spPr>
        <p:txBody>
          <a:bodyPr vert="horz" lIns="0" tIns="0" rIns="0" bIns="0" rtlCol="0" anchor="ctr">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r>
              <a:rPr lang="en-US" i="1" dirty="0">
                <a:latin typeface="+mn-lt"/>
                <a:cs typeface="Times New Roman" pitchFamily="18" charset="0"/>
              </a:rPr>
              <a:t>6.5.6.5 Assignment integer types to _bit type </a:t>
            </a:r>
            <a:endParaRPr lang="en-GB" i="1" dirty="0">
              <a:latin typeface="+mn-lt"/>
            </a:endParaRPr>
          </a:p>
        </p:txBody>
      </p:sp>
      <p:sp>
        <p:nvSpPr>
          <p:cNvPr id="14" name="Content Placeholder 2_"/>
          <p:cNvSpPr txBox="1">
            <a:spLocks/>
          </p:cNvSpPr>
          <p:nvPr>
            <p:custDataLst>
              <p:tags r:id="rId10"/>
            </p:custDataLst>
          </p:nvPr>
        </p:nvSpPr>
        <p:spPr>
          <a:xfrm>
            <a:off x="259079" y="1320414"/>
            <a:ext cx="10452100" cy="4551749"/>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0" indent="0">
              <a:buSzPct val="25000"/>
              <a:buNone/>
            </a:pPr>
            <a:r>
              <a:rPr lang="en-US" sz="1400" dirty="0" smtClean="0">
                <a:latin typeface="+mn-lt"/>
              </a:rPr>
              <a:t/>
            </a:r>
            <a:br>
              <a:rPr lang="en-US" sz="1400" dirty="0" smtClean="0">
                <a:latin typeface="+mn-lt"/>
              </a:rPr>
            </a:br>
            <a:endParaRPr lang="en-GB" sz="1600" dirty="0">
              <a:latin typeface="+mn-lt"/>
            </a:endParaRPr>
          </a:p>
        </p:txBody>
      </p:sp>
      <p:sp>
        <p:nvSpPr>
          <p:cNvPr id="15" name="Shape 48"/>
          <p:cNvSpPr txBox="1">
            <a:spLocks noChangeArrowheads="1"/>
          </p:cNvSpPr>
          <p:nvPr>
            <p:custDataLst>
              <p:tags r:id="rId11"/>
            </p:custDataLst>
          </p:nvPr>
        </p:nvSpPr>
        <p:spPr bwMode="auto">
          <a:xfrm>
            <a:off x="431800" y="1320414"/>
            <a:ext cx="10160000" cy="427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ct val="25000"/>
            </a:pPr>
            <a:r>
              <a:rPr lang="en-US" altLang="en-US" sz="1600" dirty="0">
                <a:latin typeface="+mn-lt"/>
                <a:cs typeface="Times New Roman" panose="02020603050405020304" pitchFamily="18" charset="0"/>
              </a:rPr>
              <a:t>This chapter is given to explain the problems with single bits. Because of portability reasons the type _bit is not allowed in "normal“ application code. Only in central files like service routines the _bit-type may be used.</a:t>
            </a:r>
            <a:br>
              <a:rPr lang="en-US" altLang="en-US" sz="1600" dirty="0">
                <a:latin typeface="+mn-lt"/>
                <a:cs typeface="Times New Roman" panose="02020603050405020304" pitchFamily="18" charset="0"/>
              </a:rPr>
            </a:br>
            <a:r>
              <a:rPr lang="en-US" altLang="en-US" sz="1600" dirty="0">
                <a:latin typeface="+mn-lt"/>
                <a:cs typeface="Times New Roman" panose="02020603050405020304" pitchFamily="18" charset="0"/>
              </a:rPr>
              <a:t>It is not allowed to assign an integer variable to a _bit, because different compiler behave different in this case. Therefore an assignment to a single bit shall always be done by a </a:t>
            </a:r>
            <a:r>
              <a:rPr lang="en-US" altLang="en-US" sz="1600" dirty="0" err="1">
                <a:latin typeface="+mn-lt"/>
                <a:cs typeface="Times New Roman" panose="02020603050405020304" pitchFamily="18" charset="0"/>
              </a:rPr>
              <a:t>boolean</a:t>
            </a:r>
            <a:r>
              <a:rPr lang="en-US" altLang="en-US" sz="1600" dirty="0">
                <a:latin typeface="+mn-lt"/>
                <a:cs typeface="Times New Roman" panose="02020603050405020304" pitchFamily="18" charset="0"/>
              </a:rPr>
              <a:t> result.</a:t>
            </a:r>
            <a:br>
              <a:rPr lang="en-US" altLang="en-US" sz="1600" dirty="0">
                <a:latin typeface="+mn-lt"/>
                <a:cs typeface="Times New Roman" panose="02020603050405020304" pitchFamily="18" charset="0"/>
              </a:rPr>
            </a:br>
            <a:r>
              <a:rPr lang="en-US" altLang="en-US" sz="1600" dirty="0">
                <a:latin typeface="+mn-lt"/>
                <a:cs typeface="Times New Roman" panose="02020603050405020304" pitchFamily="18" charset="0"/>
              </a:rPr>
              <a:t>An experiment with different compiler may show the problem:</a:t>
            </a:r>
            <a:br>
              <a:rPr lang="en-US" altLang="en-US" sz="1600" dirty="0">
                <a:latin typeface="+mn-lt"/>
                <a:cs typeface="Times New Roman" panose="02020603050405020304" pitchFamily="18" charset="0"/>
              </a:rPr>
            </a:br>
            <a:r>
              <a:rPr lang="en-US" altLang="en-US" sz="1600" dirty="0">
                <a:latin typeface="+mn-lt"/>
                <a:cs typeface="Times New Roman" panose="02020603050405020304" pitchFamily="18" charset="0"/>
              </a:rPr>
              <a:t>E.g.</a:t>
            </a:r>
            <a:br>
              <a:rPr lang="en-US" altLang="en-US" sz="1600" dirty="0">
                <a:latin typeface="+mn-lt"/>
                <a:cs typeface="Times New Roman" panose="02020603050405020304" pitchFamily="18" charset="0"/>
              </a:rPr>
            </a:br>
            <a:r>
              <a:rPr lang="en-US" altLang="en-US" sz="1600" dirty="0" err="1">
                <a:solidFill>
                  <a:schemeClr val="accent3">
                    <a:lumMod val="60000"/>
                    <a:lumOff val="40000"/>
                  </a:schemeClr>
                </a:solidFill>
                <a:latin typeface="+mn-lt"/>
                <a:cs typeface="Times New Roman" panose="02020603050405020304" pitchFamily="18" charset="0"/>
              </a:rPr>
              <a:t>int</a:t>
            </a:r>
            <a:r>
              <a:rPr lang="en-US" altLang="en-US" sz="1600" dirty="0">
                <a:solidFill>
                  <a:schemeClr val="accent3">
                    <a:lumMod val="60000"/>
                    <a:lumOff val="40000"/>
                  </a:schemeClr>
                </a:solidFill>
                <a:latin typeface="+mn-lt"/>
                <a:cs typeface="Times New Roman" panose="02020603050405020304" pitchFamily="18" charset="0"/>
              </a:rPr>
              <a:t> main(void)</a:t>
            </a:r>
            <a:br>
              <a:rPr lang="en-US" altLang="en-US" sz="1600" dirty="0">
                <a:solidFill>
                  <a:schemeClr val="accent3">
                    <a:lumMod val="60000"/>
                    <a:lumOff val="40000"/>
                  </a:schemeClr>
                </a:solidFill>
                <a:latin typeface="+mn-lt"/>
                <a:cs typeface="Times New Roman" panose="02020603050405020304" pitchFamily="18" charset="0"/>
              </a:rPr>
            </a:br>
            <a:r>
              <a:rPr lang="en-US" altLang="en-US" sz="1600" dirty="0">
                <a:solidFill>
                  <a:schemeClr val="accent3">
                    <a:lumMod val="60000"/>
                    <a:lumOff val="40000"/>
                  </a:schemeClr>
                </a:solidFill>
                <a:latin typeface="+mn-lt"/>
                <a:cs typeface="Times New Roman" panose="02020603050405020304" pitchFamily="18" charset="0"/>
              </a:rPr>
              <a:t>{</a:t>
            </a:r>
            <a:br>
              <a:rPr lang="en-US" altLang="en-US" sz="1600" dirty="0">
                <a:solidFill>
                  <a:schemeClr val="accent3">
                    <a:lumMod val="60000"/>
                    <a:lumOff val="40000"/>
                  </a:schemeClr>
                </a:solidFill>
                <a:latin typeface="+mn-lt"/>
                <a:cs typeface="Times New Roman" panose="02020603050405020304" pitchFamily="18" charset="0"/>
              </a:rPr>
            </a:br>
            <a:r>
              <a:rPr lang="en-US" altLang="en-US" sz="1600" dirty="0">
                <a:solidFill>
                  <a:schemeClr val="accent3">
                    <a:lumMod val="60000"/>
                    <a:lumOff val="40000"/>
                  </a:schemeClr>
                </a:solidFill>
                <a:latin typeface="+mn-lt"/>
                <a:cs typeface="Times New Roman" panose="02020603050405020304" pitchFamily="18" charset="0"/>
              </a:rPr>
              <a:t>uint8 _Var_u8;</a:t>
            </a:r>
            <a:br>
              <a:rPr lang="en-US" altLang="en-US" sz="1600" dirty="0">
                <a:solidFill>
                  <a:schemeClr val="accent3">
                    <a:lumMod val="60000"/>
                    <a:lumOff val="40000"/>
                  </a:schemeClr>
                </a:solidFill>
                <a:latin typeface="+mn-lt"/>
                <a:cs typeface="Times New Roman" panose="02020603050405020304" pitchFamily="18" charset="0"/>
              </a:rPr>
            </a:br>
            <a:r>
              <a:rPr lang="en-US" altLang="en-US" sz="1600" dirty="0">
                <a:solidFill>
                  <a:schemeClr val="accent3">
                    <a:lumMod val="60000"/>
                    <a:lumOff val="40000"/>
                  </a:schemeClr>
                </a:solidFill>
                <a:latin typeface="+mn-lt"/>
                <a:cs typeface="Times New Roman" panose="02020603050405020304" pitchFamily="18" charset="0"/>
              </a:rPr>
              <a:t>_bit _</a:t>
            </a:r>
            <a:r>
              <a:rPr lang="en-US" altLang="en-US" sz="1600" dirty="0" err="1">
                <a:solidFill>
                  <a:schemeClr val="accent3">
                    <a:lumMod val="60000"/>
                    <a:lumOff val="40000"/>
                  </a:schemeClr>
                </a:solidFill>
                <a:latin typeface="+mn-lt"/>
                <a:cs typeface="Times New Roman" panose="02020603050405020304" pitchFamily="18" charset="0"/>
              </a:rPr>
              <a:t>bTest</a:t>
            </a:r>
            <a:r>
              <a:rPr lang="en-US" altLang="en-US" sz="1600" dirty="0">
                <a:solidFill>
                  <a:schemeClr val="accent3">
                    <a:lumMod val="60000"/>
                    <a:lumOff val="40000"/>
                  </a:schemeClr>
                </a:solidFill>
                <a:latin typeface="+mn-lt"/>
                <a:cs typeface="Times New Roman" panose="02020603050405020304" pitchFamily="18" charset="0"/>
              </a:rPr>
              <a:t>; /* </a:t>
            </a:r>
            <a:r>
              <a:rPr lang="en-US" altLang="en-US" sz="1600" dirty="0" err="1">
                <a:solidFill>
                  <a:schemeClr val="accent3">
                    <a:lumMod val="60000"/>
                    <a:lumOff val="40000"/>
                  </a:schemeClr>
                </a:solidFill>
                <a:latin typeface="+mn-lt"/>
                <a:cs typeface="Times New Roman" panose="02020603050405020304" pitchFamily="18" charset="0"/>
              </a:rPr>
              <a:t>Singlebit</a:t>
            </a:r>
            <a:r>
              <a:rPr lang="en-US" altLang="en-US" sz="1600" dirty="0">
                <a:solidFill>
                  <a:schemeClr val="accent3">
                    <a:lumMod val="60000"/>
                    <a:lumOff val="40000"/>
                  </a:schemeClr>
                </a:solidFill>
                <a:latin typeface="+mn-lt"/>
                <a:cs typeface="Times New Roman" panose="02020603050405020304" pitchFamily="18" charset="0"/>
              </a:rPr>
              <a:t> */</a:t>
            </a:r>
            <a:br>
              <a:rPr lang="en-US" altLang="en-US" sz="1600" dirty="0">
                <a:solidFill>
                  <a:schemeClr val="accent3">
                    <a:lumMod val="60000"/>
                    <a:lumOff val="40000"/>
                  </a:schemeClr>
                </a:solidFill>
                <a:latin typeface="+mn-lt"/>
                <a:cs typeface="Times New Roman" panose="02020603050405020304" pitchFamily="18" charset="0"/>
              </a:rPr>
            </a:br>
            <a:r>
              <a:rPr lang="en-US" altLang="en-US" sz="1600" dirty="0">
                <a:solidFill>
                  <a:schemeClr val="accent3">
                    <a:lumMod val="60000"/>
                    <a:lumOff val="40000"/>
                  </a:schemeClr>
                </a:solidFill>
                <a:latin typeface="+mn-lt"/>
                <a:cs typeface="Times New Roman" panose="02020603050405020304" pitchFamily="18" charset="0"/>
              </a:rPr>
              <a:t>_Var_u8 = 2;</a:t>
            </a:r>
            <a:br>
              <a:rPr lang="en-US" altLang="en-US" sz="1600" dirty="0">
                <a:solidFill>
                  <a:schemeClr val="accent3">
                    <a:lumMod val="60000"/>
                    <a:lumOff val="40000"/>
                  </a:schemeClr>
                </a:solidFill>
                <a:latin typeface="+mn-lt"/>
                <a:cs typeface="Times New Roman" panose="02020603050405020304" pitchFamily="18" charset="0"/>
              </a:rPr>
            </a:br>
            <a:r>
              <a:rPr lang="en-US" altLang="en-US" sz="1600" dirty="0">
                <a:solidFill>
                  <a:schemeClr val="accent3">
                    <a:lumMod val="60000"/>
                    <a:lumOff val="40000"/>
                  </a:schemeClr>
                </a:solidFill>
                <a:latin typeface="+mn-lt"/>
                <a:cs typeface="Times New Roman" panose="02020603050405020304" pitchFamily="18" charset="0"/>
              </a:rPr>
              <a:t>_</a:t>
            </a:r>
            <a:r>
              <a:rPr lang="en-US" altLang="en-US" sz="1600" dirty="0" err="1">
                <a:solidFill>
                  <a:schemeClr val="accent3">
                    <a:lumMod val="60000"/>
                    <a:lumOff val="40000"/>
                  </a:schemeClr>
                </a:solidFill>
                <a:latin typeface="+mn-lt"/>
                <a:cs typeface="Times New Roman" panose="02020603050405020304" pitchFamily="18" charset="0"/>
              </a:rPr>
              <a:t>bTest</a:t>
            </a:r>
            <a:r>
              <a:rPr lang="en-US" altLang="en-US" sz="1600" dirty="0">
                <a:solidFill>
                  <a:schemeClr val="accent3">
                    <a:lumMod val="60000"/>
                    <a:lumOff val="40000"/>
                  </a:schemeClr>
                </a:solidFill>
                <a:latin typeface="+mn-lt"/>
                <a:cs typeface="Times New Roman" panose="02020603050405020304" pitchFamily="18" charset="0"/>
              </a:rPr>
              <a:t> = (_bit) _Var_u8;</a:t>
            </a:r>
            <a:br>
              <a:rPr lang="en-US" altLang="en-US" sz="1600" dirty="0">
                <a:solidFill>
                  <a:schemeClr val="accent3">
                    <a:lumMod val="60000"/>
                    <a:lumOff val="40000"/>
                  </a:schemeClr>
                </a:solidFill>
                <a:latin typeface="+mn-lt"/>
                <a:cs typeface="Times New Roman" panose="02020603050405020304" pitchFamily="18" charset="0"/>
              </a:rPr>
            </a:br>
            <a:r>
              <a:rPr lang="en-US" altLang="en-US" sz="1600" dirty="0">
                <a:solidFill>
                  <a:schemeClr val="accent3">
                    <a:lumMod val="60000"/>
                    <a:lumOff val="40000"/>
                  </a:schemeClr>
                </a:solidFill>
                <a:latin typeface="+mn-lt"/>
                <a:cs typeface="Times New Roman" panose="02020603050405020304" pitchFamily="18" charset="0"/>
              </a:rPr>
              <a:t>/* Tasking: _</a:t>
            </a:r>
            <a:r>
              <a:rPr lang="en-US" altLang="en-US" sz="1600" dirty="0" err="1">
                <a:solidFill>
                  <a:schemeClr val="accent3">
                    <a:lumMod val="60000"/>
                    <a:lumOff val="40000"/>
                  </a:schemeClr>
                </a:solidFill>
                <a:latin typeface="+mn-lt"/>
                <a:cs typeface="Times New Roman" panose="02020603050405020304" pitchFamily="18" charset="0"/>
              </a:rPr>
              <a:t>bTest</a:t>
            </a:r>
            <a:r>
              <a:rPr lang="en-US" altLang="en-US" sz="1600" dirty="0">
                <a:solidFill>
                  <a:schemeClr val="accent3">
                    <a:lumMod val="60000"/>
                    <a:lumOff val="40000"/>
                  </a:schemeClr>
                </a:solidFill>
                <a:latin typeface="+mn-lt"/>
                <a:cs typeface="Times New Roman" panose="02020603050405020304" pitchFamily="18" charset="0"/>
              </a:rPr>
              <a:t> = 1 */</a:t>
            </a:r>
            <a:br>
              <a:rPr lang="en-US" altLang="en-US" sz="1600" dirty="0">
                <a:solidFill>
                  <a:schemeClr val="accent3">
                    <a:lumMod val="60000"/>
                    <a:lumOff val="40000"/>
                  </a:schemeClr>
                </a:solidFill>
                <a:latin typeface="+mn-lt"/>
                <a:cs typeface="Times New Roman" panose="02020603050405020304" pitchFamily="18" charset="0"/>
              </a:rPr>
            </a:br>
            <a:r>
              <a:rPr lang="en-US" altLang="en-US" sz="1600" dirty="0">
                <a:solidFill>
                  <a:schemeClr val="accent3">
                    <a:lumMod val="60000"/>
                    <a:lumOff val="40000"/>
                  </a:schemeClr>
                </a:solidFill>
                <a:latin typeface="+mn-lt"/>
                <a:cs typeface="Times New Roman" panose="02020603050405020304" pitchFamily="18" charset="0"/>
              </a:rPr>
              <a:t>/* </a:t>
            </a:r>
            <a:r>
              <a:rPr lang="en-US" altLang="en-US" sz="1600" dirty="0" err="1">
                <a:solidFill>
                  <a:schemeClr val="accent3">
                    <a:lumMod val="60000"/>
                    <a:lumOff val="40000"/>
                  </a:schemeClr>
                </a:solidFill>
                <a:latin typeface="+mn-lt"/>
                <a:cs typeface="Times New Roman" panose="02020603050405020304" pitchFamily="18" charset="0"/>
              </a:rPr>
              <a:t>WindRiver</a:t>
            </a:r>
            <a:r>
              <a:rPr lang="en-US" altLang="en-US" sz="1600" dirty="0">
                <a:solidFill>
                  <a:schemeClr val="accent3">
                    <a:lumMod val="60000"/>
                    <a:lumOff val="40000"/>
                  </a:schemeClr>
                </a:solidFill>
                <a:latin typeface="+mn-lt"/>
                <a:cs typeface="Times New Roman" panose="02020603050405020304" pitchFamily="18" charset="0"/>
              </a:rPr>
              <a:t>: _</a:t>
            </a:r>
            <a:r>
              <a:rPr lang="en-US" altLang="en-US" sz="1600" dirty="0" err="1">
                <a:solidFill>
                  <a:schemeClr val="accent3">
                    <a:lumMod val="60000"/>
                    <a:lumOff val="40000"/>
                  </a:schemeClr>
                </a:solidFill>
                <a:latin typeface="+mn-lt"/>
                <a:cs typeface="Times New Roman" panose="02020603050405020304" pitchFamily="18" charset="0"/>
              </a:rPr>
              <a:t>bTest</a:t>
            </a:r>
            <a:r>
              <a:rPr lang="en-US" altLang="en-US" sz="1600" dirty="0">
                <a:solidFill>
                  <a:schemeClr val="accent3">
                    <a:lumMod val="60000"/>
                    <a:lumOff val="40000"/>
                  </a:schemeClr>
                </a:solidFill>
                <a:latin typeface="+mn-lt"/>
                <a:cs typeface="Times New Roman" panose="02020603050405020304" pitchFamily="18" charset="0"/>
              </a:rPr>
              <a:t> = 2 */</a:t>
            </a:r>
            <a:br>
              <a:rPr lang="en-US" altLang="en-US" sz="1600" dirty="0">
                <a:solidFill>
                  <a:schemeClr val="accent3">
                    <a:lumMod val="60000"/>
                    <a:lumOff val="40000"/>
                  </a:schemeClr>
                </a:solidFill>
                <a:latin typeface="+mn-lt"/>
                <a:cs typeface="Times New Roman" panose="02020603050405020304" pitchFamily="18" charset="0"/>
              </a:rPr>
            </a:br>
            <a:r>
              <a:rPr lang="en-US" altLang="en-US" sz="1600" dirty="0">
                <a:solidFill>
                  <a:schemeClr val="accent3">
                    <a:lumMod val="60000"/>
                    <a:lumOff val="40000"/>
                  </a:schemeClr>
                </a:solidFill>
                <a:latin typeface="+mn-lt"/>
                <a:cs typeface="Times New Roman" panose="02020603050405020304" pitchFamily="18" charset="0"/>
              </a:rPr>
              <a:t>/* </a:t>
            </a:r>
            <a:r>
              <a:rPr lang="en-US" altLang="en-US" sz="1600" dirty="0" err="1">
                <a:solidFill>
                  <a:schemeClr val="accent3">
                    <a:lumMod val="60000"/>
                    <a:lumOff val="40000"/>
                  </a:schemeClr>
                </a:solidFill>
                <a:latin typeface="+mn-lt"/>
                <a:cs typeface="Times New Roman" panose="02020603050405020304" pitchFamily="18" charset="0"/>
              </a:rPr>
              <a:t>HighTec</a:t>
            </a:r>
            <a:r>
              <a:rPr lang="en-US" altLang="en-US" sz="1600" dirty="0">
                <a:solidFill>
                  <a:schemeClr val="accent3">
                    <a:lumMod val="60000"/>
                    <a:lumOff val="40000"/>
                  </a:schemeClr>
                </a:solidFill>
                <a:latin typeface="+mn-lt"/>
                <a:cs typeface="Times New Roman" panose="02020603050405020304" pitchFamily="18" charset="0"/>
              </a:rPr>
              <a:t>: _</a:t>
            </a:r>
            <a:r>
              <a:rPr lang="en-US" altLang="en-US" sz="1600" dirty="0" err="1">
                <a:solidFill>
                  <a:schemeClr val="accent3">
                    <a:lumMod val="60000"/>
                    <a:lumOff val="40000"/>
                  </a:schemeClr>
                </a:solidFill>
                <a:latin typeface="+mn-lt"/>
                <a:cs typeface="Times New Roman" panose="02020603050405020304" pitchFamily="18" charset="0"/>
              </a:rPr>
              <a:t>bTest</a:t>
            </a:r>
            <a:r>
              <a:rPr lang="en-US" altLang="en-US" sz="1600" dirty="0">
                <a:solidFill>
                  <a:schemeClr val="accent3">
                    <a:lumMod val="60000"/>
                    <a:lumOff val="40000"/>
                  </a:schemeClr>
                </a:solidFill>
                <a:latin typeface="+mn-lt"/>
                <a:cs typeface="Times New Roman" panose="02020603050405020304" pitchFamily="18" charset="0"/>
              </a:rPr>
              <a:t> = 0 */</a:t>
            </a:r>
            <a:br>
              <a:rPr lang="en-US" altLang="en-US" sz="1600" dirty="0">
                <a:solidFill>
                  <a:schemeClr val="accent3">
                    <a:lumMod val="60000"/>
                    <a:lumOff val="40000"/>
                  </a:schemeClr>
                </a:solidFill>
                <a:latin typeface="+mn-lt"/>
                <a:cs typeface="Times New Roman" panose="02020603050405020304" pitchFamily="18" charset="0"/>
              </a:rPr>
            </a:br>
            <a:r>
              <a:rPr lang="en-US" altLang="en-US" sz="1600" dirty="0">
                <a:solidFill>
                  <a:schemeClr val="accent3">
                    <a:lumMod val="60000"/>
                    <a:lumOff val="40000"/>
                  </a:schemeClr>
                </a:solidFill>
                <a:latin typeface="+mn-lt"/>
                <a:cs typeface="Times New Roman" panose="02020603050405020304" pitchFamily="18" charset="0"/>
              </a:rPr>
              <a:t>return (0);</a:t>
            </a:r>
            <a:br>
              <a:rPr lang="en-US" altLang="en-US" sz="1600" dirty="0">
                <a:solidFill>
                  <a:schemeClr val="accent3">
                    <a:lumMod val="60000"/>
                    <a:lumOff val="40000"/>
                  </a:schemeClr>
                </a:solidFill>
                <a:latin typeface="+mn-lt"/>
                <a:cs typeface="Times New Roman" panose="02020603050405020304" pitchFamily="18" charset="0"/>
              </a:rPr>
            </a:br>
            <a:r>
              <a:rPr lang="en-US" altLang="en-US" sz="1600" dirty="0">
                <a:solidFill>
                  <a:schemeClr val="accent3">
                    <a:lumMod val="60000"/>
                    <a:lumOff val="40000"/>
                  </a:schemeClr>
                </a:solidFill>
                <a:latin typeface="+mn-lt"/>
                <a:cs typeface="Times New Roman" panose="02020603050405020304" pitchFamily="18" charset="0"/>
              </a:rPr>
              <a:t>}</a:t>
            </a:r>
            <a:br>
              <a:rPr lang="en-US" altLang="en-US" sz="1600" dirty="0">
                <a:solidFill>
                  <a:schemeClr val="accent3">
                    <a:lumMod val="60000"/>
                    <a:lumOff val="40000"/>
                  </a:schemeClr>
                </a:solidFill>
                <a:latin typeface="+mn-lt"/>
                <a:cs typeface="Times New Roman" panose="02020603050405020304" pitchFamily="18" charset="0"/>
              </a:rPr>
            </a:br>
            <a:endParaRPr lang="en-US" altLang="en-US" sz="1600" dirty="0">
              <a:solidFill>
                <a:schemeClr val="accent3">
                  <a:lumMod val="60000"/>
                  <a:lumOff val="40000"/>
                </a:schemeClr>
              </a:solidFill>
              <a:latin typeface="+mn-lt"/>
              <a:cs typeface="Times New Roman" panose="02020603050405020304" pitchFamily="18" charset="0"/>
            </a:endParaRPr>
          </a:p>
        </p:txBody>
      </p:sp>
    </p:spTree>
    <p:custDataLst>
      <p:tags r:id="rId1"/>
    </p:custDataLst>
    <p:extLst>
      <p:ext uri="{BB962C8B-B14F-4D97-AF65-F5344CB8AC3E}">
        <p14:creationId xmlns:p14="http://schemas.microsoft.com/office/powerpoint/2010/main" val="157584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GB" sz="2800" b="1" dirty="0"/>
              <a:t>6.5 Variables and Messages</a:t>
            </a:r>
            <a:endParaRPr lang="en-GB"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12" name="Title 1"/>
          <p:cNvSpPr txBox="1">
            <a:spLocks/>
          </p:cNvSpPr>
          <p:nvPr>
            <p:custDataLst>
              <p:tags r:id="rId8"/>
            </p:custDataLst>
          </p:nvPr>
        </p:nvSpPr>
        <p:spPr>
          <a:xfrm>
            <a:off x="259080" y="647700"/>
            <a:ext cx="10452100" cy="38862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nSpc>
                <a:spcPct val="89000"/>
              </a:lnSpc>
              <a:spcBef>
                <a:spcPts val="0"/>
              </a:spcBef>
            </a:pPr>
            <a:r>
              <a:rPr lang="en-US" sz="2000" b="1" dirty="0" smtClean="0"/>
              <a:t>6.5.6 Bits and </a:t>
            </a:r>
            <a:r>
              <a:rPr lang="en-US" sz="2000" b="1" dirty="0" err="1" smtClean="0"/>
              <a:t>boolean</a:t>
            </a:r>
            <a:r>
              <a:rPr lang="en-US" sz="2000" b="1" dirty="0" smtClean="0"/>
              <a:t> variables/messages</a:t>
            </a:r>
            <a:endParaRPr lang="en-GB" sz="2000" dirty="0">
              <a:solidFill>
                <a:srgbClr val="A80163"/>
              </a:solidFill>
            </a:endParaRPr>
          </a:p>
        </p:txBody>
      </p:sp>
      <p:sp>
        <p:nvSpPr>
          <p:cNvPr id="13" name="Title 10_"/>
          <p:cNvSpPr txBox="1">
            <a:spLocks/>
          </p:cNvSpPr>
          <p:nvPr>
            <p:custDataLst>
              <p:tags r:id="rId9"/>
            </p:custDataLst>
          </p:nvPr>
        </p:nvSpPr>
        <p:spPr>
          <a:xfrm>
            <a:off x="266700" y="925264"/>
            <a:ext cx="10452100" cy="388800"/>
          </a:xfrm>
          <a:prstGeom prst="rect">
            <a:avLst/>
          </a:prstGeom>
        </p:spPr>
        <p:txBody>
          <a:bodyPr vert="horz" lIns="0" tIns="0" rIns="0" bIns="0" rtlCol="0" anchor="ctr">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r>
              <a:rPr lang="en-US" i="1" dirty="0">
                <a:latin typeface="+mn-lt"/>
                <a:cs typeface="Times New Roman" pitchFamily="18" charset="0"/>
              </a:rPr>
              <a:t>6.5.6.5 Assignment integer types to _bit type </a:t>
            </a:r>
            <a:endParaRPr lang="en-GB" i="1" dirty="0">
              <a:latin typeface="+mn-lt"/>
            </a:endParaRPr>
          </a:p>
        </p:txBody>
      </p:sp>
      <p:sp>
        <p:nvSpPr>
          <p:cNvPr id="14" name="Content Placeholder 2_"/>
          <p:cNvSpPr txBox="1">
            <a:spLocks/>
          </p:cNvSpPr>
          <p:nvPr>
            <p:custDataLst>
              <p:tags r:id="rId10"/>
            </p:custDataLst>
          </p:nvPr>
        </p:nvSpPr>
        <p:spPr>
          <a:xfrm>
            <a:off x="259079" y="1320414"/>
            <a:ext cx="10452100" cy="4551749"/>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0" indent="0">
              <a:buSzPct val="25000"/>
              <a:buNone/>
            </a:pPr>
            <a:r>
              <a:rPr lang="en-US" sz="1400" dirty="0" smtClean="0">
                <a:latin typeface="+mn-lt"/>
              </a:rPr>
              <a:t/>
            </a:r>
            <a:br>
              <a:rPr lang="en-US" sz="1400" dirty="0" smtClean="0">
                <a:latin typeface="+mn-lt"/>
              </a:rPr>
            </a:br>
            <a:endParaRPr lang="en-GB" sz="1600" dirty="0">
              <a:latin typeface="+mn-lt"/>
            </a:endParaRPr>
          </a:p>
        </p:txBody>
      </p:sp>
      <p:sp>
        <p:nvSpPr>
          <p:cNvPr id="15" name="Shape 48"/>
          <p:cNvSpPr txBox="1">
            <a:spLocks noChangeArrowheads="1"/>
          </p:cNvSpPr>
          <p:nvPr>
            <p:custDataLst>
              <p:tags r:id="rId11"/>
            </p:custDataLst>
          </p:nvPr>
        </p:nvSpPr>
        <p:spPr bwMode="auto">
          <a:xfrm>
            <a:off x="431800" y="1320414"/>
            <a:ext cx="10160000" cy="427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SzPct val="25000"/>
            </a:pPr>
            <a:r>
              <a:rPr lang="en-US" altLang="en-US" sz="1800" b="1" dirty="0">
                <a:latin typeface="+mn-lt"/>
                <a:cs typeface="Times New Roman" panose="02020603050405020304" pitchFamily="18" charset="0"/>
              </a:rPr>
              <a:t>Reason: </a:t>
            </a:r>
          </a:p>
          <a:p>
            <a:pPr>
              <a:buSzPct val="25000"/>
            </a:pPr>
            <a:r>
              <a:rPr lang="en-US" altLang="en-US" sz="1800" dirty="0">
                <a:latin typeface="+mn-lt"/>
                <a:cs typeface="Times New Roman" panose="02020603050405020304" pitchFamily="18" charset="0"/>
              </a:rPr>
              <a:t>binary view of _Var_u8: _Var_u8 = 0000 0010</a:t>
            </a:r>
            <a:br>
              <a:rPr lang="en-US" altLang="en-US" sz="1800" dirty="0">
                <a:latin typeface="+mn-lt"/>
                <a:cs typeface="Times New Roman" panose="02020603050405020304" pitchFamily="18" charset="0"/>
              </a:rPr>
            </a:br>
            <a:r>
              <a:rPr lang="en-US" altLang="en-US" sz="1800" dirty="0" err="1">
                <a:latin typeface="+mn-lt"/>
                <a:cs typeface="Times New Roman" panose="02020603050405020304" pitchFamily="18" charset="0"/>
              </a:rPr>
              <a:t>HighTec</a:t>
            </a:r>
            <a:r>
              <a:rPr lang="en-US" altLang="en-US" sz="1800" dirty="0">
                <a:latin typeface="+mn-lt"/>
                <a:cs typeface="Times New Roman" panose="02020603050405020304" pitchFamily="18" charset="0"/>
              </a:rPr>
              <a:t> checks the last bit,</a:t>
            </a:r>
            <a:br>
              <a:rPr lang="en-US" altLang="en-US" sz="1800" dirty="0">
                <a:latin typeface="+mn-lt"/>
                <a:cs typeface="Times New Roman" panose="02020603050405020304" pitchFamily="18" charset="0"/>
              </a:rPr>
            </a:br>
            <a:r>
              <a:rPr lang="en-US" altLang="en-US" sz="1800" dirty="0" err="1">
                <a:latin typeface="+mn-lt"/>
                <a:cs typeface="Times New Roman" panose="02020603050405020304" pitchFamily="18" charset="0"/>
              </a:rPr>
              <a:t>WindRiver</a:t>
            </a:r>
            <a:r>
              <a:rPr lang="en-US" altLang="en-US" sz="1800" dirty="0">
                <a:latin typeface="+mn-lt"/>
                <a:cs typeface="Times New Roman" panose="02020603050405020304" pitchFamily="18" charset="0"/>
              </a:rPr>
              <a:t> interprets this value as uint8,</a:t>
            </a:r>
            <a:br>
              <a:rPr lang="en-US" altLang="en-US" sz="1800" dirty="0">
                <a:latin typeface="+mn-lt"/>
                <a:cs typeface="Times New Roman" panose="02020603050405020304" pitchFamily="18" charset="0"/>
              </a:rPr>
            </a:br>
            <a:r>
              <a:rPr lang="en-US" altLang="en-US" sz="1800" dirty="0">
                <a:latin typeface="+mn-lt"/>
                <a:cs typeface="Times New Roman" panose="02020603050405020304" pitchFamily="18" charset="0"/>
              </a:rPr>
              <a:t>Tasking checks (_Var_u8 &gt; 0) or (_Var_u8 == 0).</a:t>
            </a:r>
          </a:p>
          <a:p>
            <a:pPr>
              <a:buSzPct val="25000"/>
            </a:pPr>
            <a:r>
              <a:rPr lang="en-US" altLang="en-US" sz="1800" b="1" dirty="0">
                <a:latin typeface="+mn-lt"/>
                <a:cs typeface="Times New Roman" panose="02020603050405020304" pitchFamily="18" charset="0"/>
              </a:rPr>
              <a:t/>
            </a:r>
            <a:br>
              <a:rPr lang="en-US" altLang="en-US" sz="1800" b="1" dirty="0">
                <a:latin typeface="+mn-lt"/>
                <a:cs typeface="Times New Roman" panose="02020603050405020304" pitchFamily="18" charset="0"/>
              </a:rPr>
            </a:br>
            <a:r>
              <a:rPr lang="en-US" altLang="en-US" sz="1800" b="1" dirty="0">
                <a:latin typeface="+mn-lt"/>
                <a:cs typeface="Times New Roman" panose="02020603050405020304" pitchFamily="18" charset="0"/>
              </a:rPr>
              <a:t>The solution is:</a:t>
            </a:r>
            <a:r>
              <a:rPr lang="en-US" altLang="en-US" sz="1800" dirty="0">
                <a:latin typeface="+mn-lt"/>
                <a:cs typeface="Times New Roman" panose="02020603050405020304" pitchFamily="18" charset="0"/>
              </a:rPr>
              <a:t/>
            </a:r>
            <a:br>
              <a:rPr lang="en-US" altLang="en-US" sz="1800" dirty="0">
                <a:latin typeface="+mn-lt"/>
                <a:cs typeface="Times New Roman" panose="02020603050405020304" pitchFamily="18" charset="0"/>
              </a:rPr>
            </a:br>
            <a:r>
              <a:rPr lang="en-US" altLang="en-US" sz="1800" dirty="0">
                <a:solidFill>
                  <a:schemeClr val="accent3">
                    <a:lumMod val="60000"/>
                    <a:lumOff val="40000"/>
                  </a:schemeClr>
                </a:solidFill>
                <a:latin typeface="+mn-lt"/>
                <a:cs typeface="Times New Roman" panose="02020603050405020304" pitchFamily="18" charset="0"/>
              </a:rPr>
              <a:t>_</a:t>
            </a:r>
            <a:r>
              <a:rPr lang="en-US" altLang="en-US" sz="1800" dirty="0" err="1">
                <a:solidFill>
                  <a:schemeClr val="accent3">
                    <a:lumMod val="60000"/>
                    <a:lumOff val="40000"/>
                  </a:schemeClr>
                </a:solidFill>
                <a:latin typeface="+mn-lt"/>
                <a:cs typeface="Times New Roman" panose="02020603050405020304" pitchFamily="18" charset="0"/>
              </a:rPr>
              <a:t>bTest</a:t>
            </a:r>
            <a:r>
              <a:rPr lang="en-US" altLang="en-US" sz="1800" dirty="0">
                <a:solidFill>
                  <a:schemeClr val="accent3">
                    <a:lumMod val="60000"/>
                    <a:lumOff val="40000"/>
                  </a:schemeClr>
                </a:solidFill>
                <a:latin typeface="+mn-lt"/>
                <a:cs typeface="Times New Roman" panose="02020603050405020304" pitchFamily="18" charset="0"/>
              </a:rPr>
              <a:t> = (_Var_u8 &gt; 0);</a:t>
            </a:r>
            <a:r>
              <a:rPr lang="en-US" altLang="en-US" sz="1800" dirty="0">
                <a:latin typeface="+mn-lt"/>
                <a:cs typeface="Times New Roman" panose="02020603050405020304" pitchFamily="18" charset="0"/>
              </a:rPr>
              <a:t/>
            </a:r>
            <a:br>
              <a:rPr lang="en-US" altLang="en-US" sz="1800" dirty="0">
                <a:latin typeface="+mn-lt"/>
                <a:cs typeface="Times New Roman" panose="02020603050405020304" pitchFamily="18" charset="0"/>
              </a:rPr>
            </a:br>
            <a:r>
              <a:rPr lang="en-US" altLang="en-US" sz="1800" dirty="0">
                <a:latin typeface="+mn-lt"/>
                <a:cs typeface="Times New Roman" panose="02020603050405020304" pitchFamily="18" charset="0"/>
              </a:rPr>
              <a:t>In code access to single bits shall only be done via macros.</a:t>
            </a:r>
            <a:br>
              <a:rPr lang="en-US" altLang="en-US" sz="1800" dirty="0">
                <a:latin typeface="+mn-lt"/>
                <a:cs typeface="Times New Roman" panose="02020603050405020304" pitchFamily="18" charset="0"/>
              </a:rPr>
            </a:br>
            <a:r>
              <a:rPr lang="en-US" altLang="en-US" sz="1800" dirty="0" err="1">
                <a:solidFill>
                  <a:schemeClr val="accent3">
                    <a:lumMod val="60000"/>
                    <a:lumOff val="40000"/>
                  </a:schemeClr>
                </a:solidFill>
                <a:latin typeface="+mn-lt"/>
                <a:cs typeface="Times New Roman" panose="02020603050405020304" pitchFamily="18" charset="0"/>
              </a:rPr>
              <a:t>CrCtl_flgXyz_Put</a:t>
            </a:r>
            <a:r>
              <a:rPr lang="en-US" altLang="en-US" sz="1800" dirty="0">
                <a:solidFill>
                  <a:schemeClr val="accent3">
                    <a:lumMod val="60000"/>
                    <a:lumOff val="40000"/>
                  </a:schemeClr>
                </a:solidFill>
                <a:latin typeface="+mn-lt"/>
                <a:cs typeface="Times New Roman" panose="02020603050405020304" pitchFamily="18" charset="0"/>
              </a:rPr>
              <a:t>(CrCtl_Var_s16);</a:t>
            </a:r>
            <a:r>
              <a:rPr lang="en-US" altLang="en-US" sz="1600" dirty="0">
                <a:latin typeface="+mn-lt"/>
                <a:cs typeface="Times New Roman" panose="02020603050405020304" pitchFamily="18" charset="0"/>
              </a:rPr>
              <a:t/>
            </a:r>
            <a:br>
              <a:rPr lang="en-US" altLang="en-US" sz="1600" dirty="0">
                <a:latin typeface="+mn-lt"/>
                <a:cs typeface="Times New Roman" panose="02020603050405020304" pitchFamily="18" charset="0"/>
              </a:rPr>
            </a:br>
            <a:endParaRPr lang="en-US" altLang="en-US" sz="1600" dirty="0">
              <a:solidFill>
                <a:srgbClr val="A8B1B8"/>
              </a:solidFill>
              <a:latin typeface="+mn-lt"/>
              <a:cs typeface="Times New Roman" panose="02020603050405020304" pitchFamily="18" charset="0"/>
            </a:endParaRPr>
          </a:p>
        </p:txBody>
      </p:sp>
    </p:spTree>
    <p:custDataLst>
      <p:tags r:id="rId1"/>
    </p:custDataLst>
    <p:extLst>
      <p:ext uri="{BB962C8B-B14F-4D97-AF65-F5344CB8AC3E}">
        <p14:creationId xmlns:p14="http://schemas.microsoft.com/office/powerpoint/2010/main" val="1171772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10" name="TextBox 9"/>
          <p:cNvSpPr txBox="1">
            <a:spLocks/>
          </p:cNvSpPr>
          <p:nvPr>
            <p:custDataLst>
              <p:tags r:id="rId7"/>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GB" sz="2800" b="1" dirty="0"/>
              <a:t>6.5 Variables and Messages</a:t>
            </a:r>
            <a:endParaRPr lang="en-GB" sz="2800" kern="0" dirty="0"/>
          </a:p>
        </p:txBody>
      </p:sp>
      <p:sp>
        <p:nvSpPr>
          <p:cNvPr id="11" name="Title 1"/>
          <p:cNvSpPr txBox="1">
            <a:spLocks/>
          </p:cNvSpPr>
          <p:nvPr>
            <p:custDataLst>
              <p:tags r:id="rId8"/>
            </p:custDataLst>
          </p:nvPr>
        </p:nvSpPr>
        <p:spPr>
          <a:xfrm>
            <a:off x="259080" y="647700"/>
            <a:ext cx="10452100" cy="38862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nSpc>
                <a:spcPct val="89000"/>
              </a:lnSpc>
              <a:spcBef>
                <a:spcPts val="0"/>
              </a:spcBef>
            </a:pPr>
            <a:r>
              <a:rPr lang="en-US" sz="2000" b="1" dirty="0" smtClean="0"/>
              <a:t>6.5.7 </a:t>
            </a:r>
            <a:r>
              <a:rPr lang="en-US" sz="2000" b="1" dirty="0"/>
              <a:t>Measurement points</a:t>
            </a:r>
            <a:endParaRPr lang="en-GB" sz="2000" b="1" dirty="0">
              <a:solidFill>
                <a:srgbClr val="A80163"/>
              </a:solidFill>
            </a:endParaRPr>
          </a:p>
        </p:txBody>
      </p:sp>
      <p:sp>
        <p:nvSpPr>
          <p:cNvPr id="13" name="Content Placeholder 2_"/>
          <p:cNvSpPr txBox="1">
            <a:spLocks/>
          </p:cNvSpPr>
          <p:nvPr>
            <p:custDataLst>
              <p:tags r:id="rId9"/>
            </p:custDataLst>
          </p:nvPr>
        </p:nvSpPr>
        <p:spPr>
          <a:xfrm>
            <a:off x="259079" y="1320414"/>
            <a:ext cx="10452100" cy="4551749"/>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0" indent="0">
              <a:buSzPct val="25000"/>
              <a:buNone/>
            </a:pPr>
            <a:r>
              <a:rPr lang="en-US" sz="1400" dirty="0" smtClean="0">
                <a:latin typeface="+mn-lt"/>
              </a:rPr>
              <a:t/>
            </a:r>
            <a:br>
              <a:rPr lang="en-US" sz="1400" dirty="0" smtClean="0">
                <a:latin typeface="+mn-lt"/>
              </a:rPr>
            </a:br>
            <a:endParaRPr lang="en-GB" sz="1600" dirty="0">
              <a:latin typeface="+mn-lt"/>
            </a:endParaRPr>
          </a:p>
        </p:txBody>
      </p:sp>
      <p:sp>
        <p:nvSpPr>
          <p:cNvPr id="14" name="Shape 48"/>
          <p:cNvSpPr txBox="1">
            <a:spLocks noChangeArrowheads="1"/>
          </p:cNvSpPr>
          <p:nvPr>
            <p:custDataLst>
              <p:tags r:id="rId10"/>
            </p:custDataLst>
          </p:nvPr>
        </p:nvSpPr>
        <p:spPr bwMode="auto">
          <a:xfrm>
            <a:off x="410845" y="1328185"/>
            <a:ext cx="10160000" cy="427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buFont typeface="Wingdings" panose="05000000000000000000" pitchFamily="2" charset="2"/>
              <a:buChar char="Ø"/>
            </a:pPr>
            <a:r>
              <a:rPr lang="en-US" sz="1800" dirty="0">
                <a:latin typeface="+mj-lt"/>
              </a:rPr>
              <a:t>The concept of measurement points </a:t>
            </a:r>
            <a:r>
              <a:rPr lang="en-US" sz="1800" dirty="0" smtClean="0">
                <a:latin typeface="+mj-lt"/>
              </a:rPr>
              <a:t>is obsolete.</a:t>
            </a:r>
          </a:p>
          <a:p>
            <a:pPr marL="285750" indent="-285750">
              <a:buFont typeface="Wingdings" panose="05000000000000000000" pitchFamily="2" charset="2"/>
              <a:buChar char="Ø"/>
            </a:pPr>
            <a:r>
              <a:rPr lang="en-US" sz="1800" dirty="0">
                <a:latin typeface="+mj-lt"/>
              </a:rPr>
              <a:t>Currently those variables which shall be used only for measurements with help of a calibration device are simply defined as </a:t>
            </a:r>
            <a:r>
              <a:rPr lang="en-US" sz="1800" dirty="0" smtClean="0">
                <a:latin typeface="+mj-lt"/>
              </a:rPr>
              <a:t>standard (FC</a:t>
            </a:r>
            <a:r>
              <a:rPr lang="en-US" sz="1800" dirty="0">
                <a:latin typeface="+mj-lt"/>
              </a:rPr>
              <a:t>−local) variables in the </a:t>
            </a:r>
            <a:r>
              <a:rPr lang="en-US" sz="1800" dirty="0" err="1">
                <a:latin typeface="+mj-lt"/>
              </a:rPr>
              <a:t>PaVaSt</a:t>
            </a:r>
            <a:r>
              <a:rPr lang="en-US" sz="1800" dirty="0">
                <a:latin typeface="+mj-lt"/>
              </a:rPr>
              <a:t> files</a:t>
            </a:r>
            <a:r>
              <a:rPr lang="en-US" sz="1800" dirty="0" smtClean="0">
                <a:latin typeface="+mj-lt"/>
              </a:rPr>
              <a:t>.</a:t>
            </a:r>
          </a:p>
          <a:p>
            <a:pPr marL="285750" indent="-285750">
              <a:buFont typeface="Wingdings" panose="05000000000000000000" pitchFamily="2" charset="2"/>
              <a:buChar char="Ø"/>
            </a:pPr>
            <a:r>
              <a:rPr lang="en-US" sz="1800" dirty="0">
                <a:latin typeface="+mj-lt"/>
              </a:rPr>
              <a:t>Local variables used as measurement </a:t>
            </a:r>
            <a:r>
              <a:rPr lang="en-US" sz="1800" dirty="0" smtClean="0">
                <a:latin typeface="+mj-lt"/>
              </a:rPr>
              <a:t>point</a:t>
            </a:r>
          </a:p>
          <a:p>
            <a:pPr marL="1028700" lvl="1">
              <a:buFont typeface="Arial" panose="020B0604020202020204" pitchFamily="34" charset="0"/>
              <a:buChar char="•"/>
            </a:pPr>
            <a:r>
              <a:rPr lang="en-US" sz="1800" dirty="0">
                <a:latin typeface="+mj-lt"/>
              </a:rPr>
              <a:t>Make sparing use of measurement points because they are using ECU resources</a:t>
            </a:r>
            <a:r>
              <a:rPr lang="en-US" sz="1800" dirty="0" smtClean="0">
                <a:latin typeface="+mj-lt"/>
              </a:rPr>
              <a:t>.</a:t>
            </a:r>
          </a:p>
          <a:p>
            <a:pPr marL="1028700" lvl="1">
              <a:buFont typeface="Arial" panose="020B0604020202020204" pitchFamily="34" charset="0"/>
              <a:buChar char="•"/>
            </a:pPr>
            <a:r>
              <a:rPr lang="en-US" sz="1800" dirty="0">
                <a:latin typeface="+mj-lt"/>
              </a:rPr>
              <a:t>Measurement points are (FC−local) variables, no parameters, maps, </a:t>
            </a:r>
            <a:r>
              <a:rPr lang="en-US" sz="1800" dirty="0" smtClean="0">
                <a:latin typeface="+mj-lt"/>
              </a:rPr>
              <a:t>classes.</a:t>
            </a:r>
            <a:endParaRPr lang="en-US" altLang="en-US" sz="1800" dirty="0">
              <a:latin typeface="+mj-lt"/>
              <a:cs typeface="Times New Roman" panose="02020603050405020304" pitchFamily="18" charset="0"/>
            </a:endParaRPr>
          </a:p>
          <a:p>
            <a:pPr marL="285750" lvl="1">
              <a:buFont typeface="Wingdings" panose="05000000000000000000" pitchFamily="2" charset="2"/>
              <a:buChar char="Ø"/>
            </a:pPr>
            <a:r>
              <a:rPr lang="en-US" sz="1800" dirty="0">
                <a:latin typeface="+mj-lt"/>
              </a:rPr>
              <a:t>Standard local variables are used for measurement, therefore reading is </a:t>
            </a:r>
            <a:r>
              <a:rPr lang="en-US" sz="1800" dirty="0" smtClean="0">
                <a:latin typeface="+mj-lt"/>
              </a:rPr>
              <a:t>allowed</a:t>
            </a:r>
            <a:r>
              <a:rPr lang="en-US" sz="1800" dirty="0" smtClean="0">
                <a:latin typeface="+mj-lt"/>
                <a:cs typeface="Times New Roman" panose="02020603050405020304" pitchFamily="18" charset="0"/>
              </a:rPr>
              <a:t>.</a:t>
            </a:r>
            <a:endParaRPr lang="en-US" sz="1800" dirty="0">
              <a:solidFill>
                <a:srgbClr val="A8B1B8"/>
              </a:solidFill>
              <a:latin typeface="+mj-lt"/>
              <a:cs typeface="Times New Roman" panose="02020603050405020304" pitchFamily="18" charset="0"/>
            </a:endParaRPr>
          </a:p>
          <a:p>
            <a:pPr marL="285750" indent="-285750">
              <a:buFont typeface="Wingdings" panose="05000000000000000000" pitchFamily="2" charset="2"/>
              <a:buChar char="Ø"/>
            </a:pPr>
            <a:r>
              <a:rPr lang="en-US" sz="1800" dirty="0">
                <a:latin typeface="+mj-lt"/>
              </a:rPr>
              <a:t>M</a:t>
            </a:r>
            <a:r>
              <a:rPr lang="en-US" sz="1800" dirty="0" smtClean="0">
                <a:latin typeface="+mj-lt"/>
              </a:rPr>
              <a:t>essages </a:t>
            </a:r>
            <a:r>
              <a:rPr lang="en-US" sz="1800" dirty="0">
                <a:latin typeface="+mj-lt"/>
              </a:rPr>
              <a:t>can be measured, global variables can be measured, the term "measurement point" in </a:t>
            </a:r>
            <a:r>
              <a:rPr lang="en-US" sz="1800" dirty="0" smtClean="0">
                <a:latin typeface="+mj-lt"/>
              </a:rPr>
              <a:t>this case </a:t>
            </a:r>
            <a:r>
              <a:rPr lang="en-US" sz="1800" dirty="0">
                <a:latin typeface="+mj-lt"/>
              </a:rPr>
              <a:t>is not a technical term, it is simply used for variables which are entered to the code/</a:t>
            </a:r>
            <a:r>
              <a:rPr lang="en-US" sz="1800" dirty="0" err="1">
                <a:latin typeface="+mj-lt"/>
              </a:rPr>
              <a:t>PaVaSt</a:t>
            </a:r>
            <a:r>
              <a:rPr lang="en-US" sz="1800" dirty="0">
                <a:latin typeface="+mj-lt"/>
              </a:rPr>
              <a:t> specification in order to be displayed on </a:t>
            </a:r>
            <a:r>
              <a:rPr lang="en-US" sz="1800" dirty="0" smtClean="0">
                <a:latin typeface="+mj-lt"/>
              </a:rPr>
              <a:t>a calibration device.</a:t>
            </a:r>
            <a:endParaRPr lang="en-US" sz="1800" dirty="0">
              <a:latin typeface="+mj-lt"/>
            </a:endParaRPr>
          </a:p>
        </p:txBody>
      </p:sp>
    </p:spTree>
    <p:custDataLst>
      <p:tags r:id="rId1"/>
    </p:custDataLst>
    <p:extLst>
      <p:ext uri="{BB962C8B-B14F-4D97-AF65-F5344CB8AC3E}">
        <p14:creationId xmlns:p14="http://schemas.microsoft.com/office/powerpoint/2010/main" val="2710987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10" name="TextBox 9"/>
          <p:cNvSpPr txBox="1">
            <a:spLocks/>
          </p:cNvSpPr>
          <p:nvPr>
            <p:custDataLst>
              <p:tags r:id="rId7"/>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GB" sz="2800" b="1" dirty="0"/>
              <a:t>6.5 Variables and Messages</a:t>
            </a:r>
            <a:endParaRPr lang="en-GB" sz="2800" kern="0" dirty="0"/>
          </a:p>
        </p:txBody>
      </p:sp>
      <p:sp>
        <p:nvSpPr>
          <p:cNvPr id="11" name="Title 1"/>
          <p:cNvSpPr txBox="1">
            <a:spLocks/>
          </p:cNvSpPr>
          <p:nvPr>
            <p:custDataLst>
              <p:tags r:id="rId8"/>
            </p:custDataLst>
          </p:nvPr>
        </p:nvSpPr>
        <p:spPr>
          <a:xfrm>
            <a:off x="259080" y="647700"/>
            <a:ext cx="10452100" cy="38862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nSpc>
                <a:spcPct val="89000"/>
              </a:lnSpc>
              <a:spcBef>
                <a:spcPts val="0"/>
              </a:spcBef>
            </a:pPr>
            <a:r>
              <a:rPr lang="en-US" sz="2000" b="1" dirty="0" smtClean="0"/>
              <a:t>6.5.8 </a:t>
            </a:r>
            <a:r>
              <a:rPr lang="en-US" sz="2000" b="1" dirty="0">
                <a:latin typeface="+mj-lt"/>
                <a:cs typeface="Arial" panose="020B0604020202020204" pitchFamily="34" charset="0"/>
              </a:rPr>
              <a:t>Constant variables</a:t>
            </a:r>
            <a:endParaRPr lang="en-GB" sz="2000" b="1" dirty="0">
              <a:solidFill>
                <a:srgbClr val="A80163"/>
              </a:solidFill>
              <a:latin typeface="+mj-lt"/>
              <a:cs typeface="Arial" panose="020B0604020202020204" pitchFamily="34" charset="0"/>
            </a:endParaRPr>
          </a:p>
        </p:txBody>
      </p:sp>
      <p:sp>
        <p:nvSpPr>
          <p:cNvPr id="12" name="Content Placeholder 2_"/>
          <p:cNvSpPr txBox="1">
            <a:spLocks/>
          </p:cNvSpPr>
          <p:nvPr>
            <p:custDataLst>
              <p:tags r:id="rId9"/>
            </p:custDataLst>
          </p:nvPr>
        </p:nvSpPr>
        <p:spPr>
          <a:xfrm>
            <a:off x="259079" y="1320414"/>
            <a:ext cx="10452100" cy="4551749"/>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0" indent="0">
              <a:buSzPct val="25000"/>
              <a:buNone/>
            </a:pPr>
            <a:r>
              <a:rPr lang="en-US" sz="1400" dirty="0" smtClean="0">
                <a:latin typeface="+mn-lt"/>
              </a:rPr>
              <a:t/>
            </a:r>
            <a:br>
              <a:rPr lang="en-US" sz="1400" dirty="0" smtClean="0">
                <a:latin typeface="+mn-lt"/>
              </a:rPr>
            </a:br>
            <a:endParaRPr lang="en-GB" sz="1600" dirty="0">
              <a:latin typeface="+mn-lt"/>
            </a:endParaRPr>
          </a:p>
        </p:txBody>
      </p:sp>
      <p:sp>
        <p:nvSpPr>
          <p:cNvPr id="13" name="Shape 48"/>
          <p:cNvSpPr txBox="1">
            <a:spLocks noChangeArrowheads="1"/>
          </p:cNvSpPr>
          <p:nvPr>
            <p:custDataLst>
              <p:tags r:id="rId10"/>
            </p:custDataLst>
          </p:nvPr>
        </p:nvSpPr>
        <p:spPr bwMode="auto">
          <a:xfrm>
            <a:off x="405129" y="1385184"/>
            <a:ext cx="10160000" cy="427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buFont typeface="Wingdings" panose="05000000000000000000" pitchFamily="2" charset="2"/>
              <a:buChar char="Ø"/>
            </a:pPr>
            <a:r>
              <a:rPr lang="en-US" sz="1800" dirty="0">
                <a:latin typeface="+mj-lt"/>
              </a:rPr>
              <a:t>Once defined, constants are only allowed to be read.  Any write access to constants </a:t>
            </a:r>
            <a:r>
              <a:rPr lang="en-US" sz="1800" dirty="0" smtClean="0">
                <a:latin typeface="+mj-lt"/>
              </a:rPr>
              <a:t>is forbidden</a:t>
            </a:r>
            <a:r>
              <a:rPr lang="en-US" sz="1800" dirty="0">
                <a:latin typeface="+mj-lt"/>
              </a:rPr>
              <a:t>.  Usually constants are located in FLASH memory so any write access to constants usually (depending on chip configuration) results in a runtime error / trap</a:t>
            </a:r>
            <a:r>
              <a:rPr lang="en-US" sz="1800" dirty="0" smtClean="0">
                <a:latin typeface="+mj-lt"/>
              </a:rPr>
              <a:t>.</a:t>
            </a:r>
          </a:p>
          <a:p>
            <a:pPr marL="1028700" lvl="1">
              <a:buFont typeface="Arial" panose="020B0604020202020204" pitchFamily="34" charset="0"/>
              <a:buChar char="•"/>
            </a:pPr>
            <a:r>
              <a:rPr lang="en-US" sz="1800" dirty="0">
                <a:latin typeface="+mj-lt"/>
              </a:rPr>
              <a:t>This does not applies to System Constants: they are implemented as #defines</a:t>
            </a:r>
            <a:r>
              <a:rPr lang="en-US" sz="1800" dirty="0" smtClean="0">
                <a:latin typeface="+mj-lt"/>
              </a:rPr>
              <a:t>.</a:t>
            </a:r>
          </a:p>
          <a:p>
            <a:pPr lvl="1" indent="0"/>
            <a:endParaRPr lang="en-US" sz="1800" dirty="0" smtClean="0">
              <a:latin typeface="+mj-lt"/>
            </a:endParaRPr>
          </a:p>
          <a:p>
            <a:pPr lvl="7"/>
            <a:r>
              <a:rPr lang="en-US" dirty="0" err="1">
                <a:latin typeface="+mj-lt"/>
              </a:rPr>
              <a:t>c</a:t>
            </a:r>
            <a:r>
              <a:rPr lang="en-US" dirty="0" err="1" smtClean="0">
                <a:latin typeface="+mj-lt"/>
              </a:rPr>
              <a:t>onst</a:t>
            </a:r>
            <a:r>
              <a:rPr lang="en-US" dirty="0" smtClean="0">
                <a:latin typeface="+mj-lt"/>
              </a:rPr>
              <a:t> uint8 XYZ_numElement_cu8;</a:t>
            </a:r>
          </a:p>
          <a:p>
            <a:pPr lvl="7"/>
            <a:endParaRPr lang="en-US" dirty="0" smtClean="0">
              <a:latin typeface="+mj-lt"/>
            </a:endParaRPr>
          </a:p>
          <a:p>
            <a:pPr marL="1084263" lvl="7" indent="-285750">
              <a:buFont typeface="Arial" panose="020B0604020202020204" pitchFamily="34" charset="0"/>
              <a:buChar char="•"/>
            </a:pPr>
            <a:r>
              <a:rPr lang="en-US" sz="1800" dirty="0">
                <a:latin typeface="+mj-lt"/>
              </a:rPr>
              <a:t>The attribute "</a:t>
            </a:r>
            <a:r>
              <a:rPr lang="en-US" sz="1800" dirty="0" err="1">
                <a:latin typeface="+mj-lt"/>
              </a:rPr>
              <a:t>const</a:t>
            </a:r>
            <a:r>
              <a:rPr lang="en-US" sz="1800" dirty="0">
                <a:latin typeface="+mj-lt"/>
              </a:rPr>
              <a:t>" can not be specified in </a:t>
            </a:r>
            <a:r>
              <a:rPr lang="en-US" sz="1800" dirty="0" err="1">
                <a:latin typeface="+mj-lt"/>
              </a:rPr>
              <a:t>PaVaSt</a:t>
            </a:r>
            <a:r>
              <a:rPr lang="en-US" sz="1800" dirty="0">
                <a:latin typeface="+mj-lt"/>
              </a:rPr>
              <a:t>. With the current tool chain constant variables can not be specified and processed.</a:t>
            </a:r>
            <a:endParaRPr lang="en-US" sz="1800" dirty="0" smtClean="0">
              <a:latin typeface="+mj-lt"/>
            </a:endParaRPr>
          </a:p>
          <a:p>
            <a:pPr lvl="1" indent="0"/>
            <a:endParaRPr lang="en-US" sz="1800" dirty="0"/>
          </a:p>
        </p:txBody>
      </p:sp>
    </p:spTree>
    <p:custDataLst>
      <p:tags r:id="rId1"/>
    </p:custDataLst>
    <p:extLst>
      <p:ext uri="{BB962C8B-B14F-4D97-AF65-F5344CB8AC3E}">
        <p14:creationId xmlns:p14="http://schemas.microsoft.com/office/powerpoint/2010/main" val="2309318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10" name="TextBox 9"/>
          <p:cNvSpPr txBox="1">
            <a:spLocks/>
          </p:cNvSpPr>
          <p:nvPr>
            <p:custDataLst>
              <p:tags r:id="rId7"/>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GB" sz="2800" b="1" dirty="0"/>
              <a:t>6.5 Variables and Messages</a:t>
            </a:r>
            <a:endParaRPr lang="en-GB" sz="2800" kern="0" dirty="0"/>
          </a:p>
        </p:txBody>
      </p:sp>
      <p:sp>
        <p:nvSpPr>
          <p:cNvPr id="11" name="Title 1"/>
          <p:cNvSpPr txBox="1">
            <a:spLocks/>
          </p:cNvSpPr>
          <p:nvPr>
            <p:custDataLst>
              <p:tags r:id="rId8"/>
            </p:custDataLst>
          </p:nvPr>
        </p:nvSpPr>
        <p:spPr>
          <a:xfrm>
            <a:off x="259080" y="647700"/>
            <a:ext cx="10452100" cy="38862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nSpc>
                <a:spcPct val="89000"/>
              </a:lnSpc>
              <a:spcBef>
                <a:spcPts val="0"/>
              </a:spcBef>
            </a:pPr>
            <a:r>
              <a:rPr lang="en-US" sz="2000" b="1" dirty="0" smtClean="0"/>
              <a:t>6.5.9 </a:t>
            </a:r>
            <a:r>
              <a:rPr lang="en-US" sz="2000" b="1" dirty="0"/>
              <a:t>State Variables</a:t>
            </a:r>
            <a:endParaRPr lang="en-GB" sz="2000" b="1" dirty="0">
              <a:solidFill>
                <a:srgbClr val="A80163"/>
              </a:solidFill>
              <a:latin typeface="+mj-lt"/>
              <a:cs typeface="Arial" panose="020B0604020202020204" pitchFamily="34" charset="0"/>
            </a:endParaRPr>
          </a:p>
        </p:txBody>
      </p:sp>
      <p:sp>
        <p:nvSpPr>
          <p:cNvPr id="12" name="Content Placeholder 2_"/>
          <p:cNvSpPr txBox="1">
            <a:spLocks/>
          </p:cNvSpPr>
          <p:nvPr>
            <p:custDataLst>
              <p:tags r:id="rId9"/>
            </p:custDataLst>
          </p:nvPr>
        </p:nvSpPr>
        <p:spPr>
          <a:xfrm>
            <a:off x="259079" y="1320414"/>
            <a:ext cx="10452100" cy="4551749"/>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0" indent="0">
              <a:buSzPct val="25000"/>
              <a:buNone/>
            </a:pPr>
            <a:r>
              <a:rPr lang="en-US" sz="1400" dirty="0" smtClean="0">
                <a:latin typeface="+mn-lt"/>
              </a:rPr>
              <a:t/>
            </a:r>
            <a:br>
              <a:rPr lang="en-US" sz="1400" dirty="0" smtClean="0">
                <a:latin typeface="+mn-lt"/>
              </a:rPr>
            </a:br>
            <a:endParaRPr lang="en-GB" sz="1600" dirty="0">
              <a:latin typeface="+mn-lt"/>
            </a:endParaRPr>
          </a:p>
        </p:txBody>
      </p:sp>
      <p:sp>
        <p:nvSpPr>
          <p:cNvPr id="13" name="Shape 48"/>
          <p:cNvSpPr txBox="1">
            <a:spLocks noChangeArrowheads="1"/>
          </p:cNvSpPr>
          <p:nvPr>
            <p:custDataLst>
              <p:tags r:id="rId10"/>
            </p:custDataLst>
          </p:nvPr>
        </p:nvSpPr>
        <p:spPr bwMode="auto">
          <a:xfrm>
            <a:off x="423983" y="1357561"/>
            <a:ext cx="10160000" cy="427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buFont typeface="Wingdings" panose="05000000000000000000" pitchFamily="2" charset="2"/>
              <a:buChar char="Ø"/>
            </a:pPr>
            <a:r>
              <a:rPr lang="en-US" sz="1800" dirty="0">
                <a:latin typeface="+mj-lt"/>
              </a:rPr>
              <a:t>For state machines always verbal computation methods and local system constants shall be used to enhance readability </a:t>
            </a:r>
            <a:r>
              <a:rPr lang="en-US" sz="1800" dirty="0" err="1">
                <a:latin typeface="+mj-lt"/>
              </a:rPr>
              <a:t>forthe</a:t>
            </a:r>
            <a:r>
              <a:rPr lang="en-US" sz="1800" dirty="0">
                <a:latin typeface="+mj-lt"/>
              </a:rPr>
              <a:t> </a:t>
            </a:r>
            <a:r>
              <a:rPr lang="en-US" sz="1800" dirty="0" smtClean="0">
                <a:latin typeface="+mj-lt"/>
              </a:rPr>
              <a:t>documentation </a:t>
            </a:r>
            <a:r>
              <a:rPr lang="en-US" sz="1800" dirty="0">
                <a:latin typeface="+mj-lt"/>
              </a:rPr>
              <a:t>and the INCA </a:t>
            </a:r>
            <a:r>
              <a:rPr lang="en-US" sz="1800" dirty="0" smtClean="0">
                <a:latin typeface="+mj-lt"/>
              </a:rPr>
              <a:t>display.</a:t>
            </a:r>
          </a:p>
          <a:p>
            <a:pPr marL="285750" indent="-285750">
              <a:buFont typeface="Wingdings" panose="05000000000000000000" pitchFamily="2" charset="2"/>
              <a:buChar char="Ø"/>
            </a:pPr>
            <a:r>
              <a:rPr lang="en-US" sz="1800" dirty="0"/>
              <a:t>The rule applies for "ASCET−state machines</a:t>
            </a:r>
            <a:r>
              <a:rPr lang="en-US" sz="1800" dirty="0" smtClean="0"/>
              <a:t>".</a:t>
            </a:r>
          </a:p>
          <a:p>
            <a:pPr marL="285750" indent="-285750">
              <a:buFont typeface="Wingdings" panose="05000000000000000000" pitchFamily="2" charset="2"/>
              <a:buChar char="Ø"/>
            </a:pPr>
            <a:r>
              <a:rPr lang="en-US" sz="1800" dirty="0"/>
              <a:t>In case of the more general meaning of "system states": The literals used in the C−code and in the model description shall be </a:t>
            </a:r>
            <a:r>
              <a:rPr lang="en-US" sz="1800" dirty="0" smtClean="0"/>
              <a:t>identical to </a:t>
            </a:r>
            <a:r>
              <a:rPr lang="en-US" sz="1800" dirty="0"/>
              <a:t>the literals given in the computation </a:t>
            </a:r>
            <a:r>
              <a:rPr lang="en-US" sz="1800" dirty="0" smtClean="0"/>
              <a:t>method (TAB_VERB)</a:t>
            </a:r>
          </a:p>
          <a:p>
            <a:pPr marL="285750" indent="-285750">
              <a:buFont typeface="Wingdings" panose="05000000000000000000" pitchFamily="2" charset="2"/>
              <a:buChar char="Ø"/>
            </a:pPr>
            <a:r>
              <a:rPr lang="en-US" sz="1800" dirty="0"/>
              <a:t>The literals for the C−code shall not be given only as #defines in *.h files, but shall be specified as system constants in the </a:t>
            </a:r>
            <a:r>
              <a:rPr lang="en-US" sz="1800" dirty="0" err="1"/>
              <a:t>PaVaSt</a:t>
            </a:r>
            <a:r>
              <a:rPr lang="en-US" sz="1800" dirty="0"/>
              <a:t> file</a:t>
            </a:r>
            <a:r>
              <a:rPr lang="en-US" sz="1800" dirty="0" smtClean="0"/>
              <a:t>.</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latin typeface="+mj-lt"/>
            </a:endParaRPr>
          </a:p>
        </p:txBody>
      </p:sp>
    </p:spTree>
    <p:custDataLst>
      <p:tags r:id="rId1"/>
    </p:custDataLst>
    <p:extLst>
      <p:ext uri="{BB962C8B-B14F-4D97-AF65-F5344CB8AC3E}">
        <p14:creationId xmlns:p14="http://schemas.microsoft.com/office/powerpoint/2010/main" val="26873495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16</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10" name="TextBox 9"/>
          <p:cNvSpPr txBox="1">
            <a:spLocks/>
          </p:cNvSpPr>
          <p:nvPr>
            <p:custDataLst>
              <p:tags r:id="rId7"/>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GB" sz="2800" b="1" dirty="0"/>
              <a:t>6.5 Variables and Messages</a:t>
            </a:r>
            <a:endParaRPr lang="en-GB" sz="2800" kern="0" dirty="0"/>
          </a:p>
        </p:txBody>
      </p:sp>
      <p:sp>
        <p:nvSpPr>
          <p:cNvPr id="11" name="Title 1"/>
          <p:cNvSpPr txBox="1">
            <a:spLocks/>
          </p:cNvSpPr>
          <p:nvPr>
            <p:custDataLst>
              <p:tags r:id="rId8"/>
            </p:custDataLst>
          </p:nvPr>
        </p:nvSpPr>
        <p:spPr>
          <a:xfrm>
            <a:off x="259080" y="647700"/>
            <a:ext cx="10452100" cy="38862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nSpc>
                <a:spcPct val="89000"/>
              </a:lnSpc>
              <a:spcBef>
                <a:spcPts val="0"/>
              </a:spcBef>
            </a:pPr>
            <a:r>
              <a:rPr lang="en-US" sz="2000" b="1" dirty="0" smtClean="0"/>
              <a:t>6.5.9 </a:t>
            </a:r>
            <a:r>
              <a:rPr lang="en-US" sz="2000" b="1" dirty="0"/>
              <a:t>State Variables</a:t>
            </a:r>
            <a:endParaRPr lang="en-GB" sz="2000" b="1" dirty="0">
              <a:solidFill>
                <a:srgbClr val="A80163"/>
              </a:solidFill>
              <a:latin typeface="+mj-lt"/>
              <a:cs typeface="Arial" panose="020B0604020202020204" pitchFamily="34" charset="0"/>
            </a:endParaRPr>
          </a:p>
        </p:txBody>
      </p:sp>
      <p:sp>
        <p:nvSpPr>
          <p:cNvPr id="12" name="Content Placeholder 2_"/>
          <p:cNvSpPr txBox="1">
            <a:spLocks/>
          </p:cNvSpPr>
          <p:nvPr>
            <p:custDataLst>
              <p:tags r:id="rId9"/>
            </p:custDataLst>
          </p:nvPr>
        </p:nvSpPr>
        <p:spPr>
          <a:xfrm>
            <a:off x="259079" y="1320414"/>
            <a:ext cx="10452100" cy="4551749"/>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0" indent="0">
              <a:buSzPct val="25000"/>
              <a:buNone/>
            </a:pPr>
            <a:r>
              <a:rPr lang="en-US" sz="1400" dirty="0" smtClean="0">
                <a:latin typeface="+mn-lt"/>
              </a:rPr>
              <a:t/>
            </a:r>
            <a:br>
              <a:rPr lang="en-US" sz="1400" dirty="0" smtClean="0">
                <a:latin typeface="+mn-lt"/>
              </a:rPr>
            </a:br>
            <a:endParaRPr lang="en-GB" sz="1600" dirty="0">
              <a:latin typeface="+mn-lt"/>
            </a:endParaRPr>
          </a:p>
        </p:txBody>
      </p:sp>
      <p:sp>
        <p:nvSpPr>
          <p:cNvPr id="13" name="Shape 48"/>
          <p:cNvSpPr txBox="1">
            <a:spLocks noChangeArrowheads="1"/>
          </p:cNvSpPr>
          <p:nvPr>
            <p:custDataLst>
              <p:tags r:id="rId10"/>
            </p:custDataLst>
          </p:nvPr>
        </p:nvSpPr>
        <p:spPr bwMode="auto">
          <a:xfrm>
            <a:off x="423983" y="1357561"/>
            <a:ext cx="10160000" cy="427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buFont typeface="Wingdings" panose="05000000000000000000" pitchFamily="2" charset="2"/>
              <a:buChar char="Ø"/>
            </a:pPr>
            <a:r>
              <a:rPr lang="en-US" sz="1800" dirty="0">
                <a:latin typeface="+mj-lt"/>
              </a:rPr>
              <a:t>Some more details</a:t>
            </a:r>
            <a:r>
              <a:rPr lang="en-US" sz="1800" dirty="0" smtClean="0">
                <a:latin typeface="+mj-lt"/>
              </a:rPr>
              <a:t>:</a:t>
            </a:r>
          </a:p>
          <a:p>
            <a:pPr marL="1028700" lvl="1">
              <a:buFont typeface="Arial" panose="020B0604020202020204" pitchFamily="34" charset="0"/>
              <a:buChar char="•"/>
            </a:pPr>
            <a:r>
              <a:rPr lang="en-US" sz="1600" dirty="0">
                <a:latin typeface="+mj-lt"/>
              </a:rPr>
              <a:t>Those existing state names, which are only existing as #defines in *.h files and which are used by many components, these shall be </a:t>
            </a:r>
            <a:r>
              <a:rPr lang="en-US" sz="1600" dirty="0" smtClean="0">
                <a:latin typeface="+mj-lt"/>
              </a:rPr>
              <a:t>transferred </a:t>
            </a:r>
            <a:r>
              <a:rPr lang="en-US" sz="1600" dirty="0">
                <a:latin typeface="+mj-lt"/>
              </a:rPr>
              <a:t>to </a:t>
            </a:r>
            <a:r>
              <a:rPr lang="en-US" sz="1600" dirty="0" err="1">
                <a:latin typeface="+mj-lt"/>
              </a:rPr>
              <a:t>PaVaSt</a:t>
            </a:r>
            <a:r>
              <a:rPr lang="en-US" sz="1600" dirty="0" smtClean="0">
                <a:latin typeface="+mj-lt"/>
              </a:rPr>
              <a:t>.</a:t>
            </a:r>
          </a:p>
          <a:p>
            <a:pPr marL="1028700" lvl="1">
              <a:buFont typeface="Arial" panose="020B0604020202020204" pitchFamily="34" charset="0"/>
              <a:buChar char="•"/>
            </a:pPr>
            <a:r>
              <a:rPr lang="en-US" sz="1600" dirty="0"/>
              <a:t>Literals for ASCET−state machines are supported only from on ASCET 6</a:t>
            </a:r>
            <a:endParaRPr lang="en-US" sz="1600" dirty="0">
              <a:latin typeface="+mj-lt"/>
            </a:endParaRPr>
          </a:p>
          <a:p>
            <a:pPr marL="1028700" lvl="1">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latin typeface="+mj-lt"/>
            </a:endParaRPr>
          </a:p>
        </p:txBody>
      </p:sp>
      <p:pic>
        <p:nvPicPr>
          <p:cNvPr id="14" name="Picture 13"/>
          <p:cNvPicPr>
            <a:picLocks noChangeAspect="1"/>
          </p:cNvPicPr>
          <p:nvPr>
            <p:custDataLst>
              <p:tags r:id="rId11"/>
            </p:custDataLst>
          </p:nvPr>
        </p:nvPicPr>
        <p:blipFill>
          <a:blip r:embed="rId13"/>
          <a:stretch>
            <a:fillRect/>
          </a:stretch>
        </p:blipFill>
        <p:spPr>
          <a:xfrm>
            <a:off x="2989450" y="2447466"/>
            <a:ext cx="4222055" cy="3029727"/>
          </a:xfrm>
          <a:prstGeom prst="rect">
            <a:avLst/>
          </a:prstGeom>
        </p:spPr>
      </p:pic>
    </p:spTree>
    <p:custDataLst>
      <p:tags r:id="rId1"/>
    </p:custDataLst>
    <p:extLst>
      <p:ext uri="{BB962C8B-B14F-4D97-AF65-F5344CB8AC3E}">
        <p14:creationId xmlns:p14="http://schemas.microsoft.com/office/powerpoint/2010/main" val="1275632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17</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3" name="Content Placeholder 2"/>
          <p:cNvSpPr>
            <a:spLocks noGrp="1"/>
          </p:cNvSpPr>
          <p:nvPr>
            <p:ph idx="1"/>
            <p:custDataLst>
              <p:tags r:id="rId7"/>
            </p:custDataLst>
          </p:nvPr>
        </p:nvSpPr>
        <p:spPr>
          <a:xfrm>
            <a:off x="259080" y="324000"/>
            <a:ext cx="10452100" cy="51395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gn="ctr">
              <a:buNone/>
            </a:pPr>
            <a:endParaRPr lang="en-GB" sz="8000" dirty="0" smtClean="0"/>
          </a:p>
          <a:p>
            <a:pPr marL="0" indent="0" algn="ctr">
              <a:buNone/>
            </a:pPr>
            <a:r>
              <a:rPr lang="en-GB" sz="8000" i="1" dirty="0" smtClean="0"/>
              <a:t>THANK YOU!</a:t>
            </a:r>
            <a:endParaRPr lang="en-GB" sz="8000" i="1" dirty="0"/>
          </a:p>
        </p:txBody>
      </p:sp>
    </p:spTree>
    <p:custDataLst>
      <p:tags r:id="rId1"/>
    </p:custDataLst>
    <p:extLst>
      <p:ext uri="{BB962C8B-B14F-4D97-AF65-F5344CB8AC3E}">
        <p14:creationId xmlns:p14="http://schemas.microsoft.com/office/powerpoint/2010/main" val="116527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GB" sz="2800" b="1" dirty="0"/>
              <a:t>6.5 Variables and Messages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Agenda</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GB" b="1" dirty="0" smtClean="0"/>
              <a:t>6.5.6 Bits </a:t>
            </a:r>
            <a:r>
              <a:rPr lang="en-GB" b="1" dirty="0"/>
              <a:t>and </a:t>
            </a:r>
            <a:r>
              <a:rPr lang="en-GB" b="1" dirty="0" err="1"/>
              <a:t>boolean</a:t>
            </a:r>
            <a:r>
              <a:rPr lang="en-GB" b="1" dirty="0"/>
              <a:t> </a:t>
            </a:r>
            <a:r>
              <a:rPr lang="en-GB" b="1" dirty="0" smtClean="0"/>
              <a:t>variables/messages</a:t>
            </a:r>
          </a:p>
          <a:p>
            <a:r>
              <a:rPr lang="en-GB" b="1" dirty="0" smtClean="0"/>
              <a:t>6.5.7 Measurement points</a:t>
            </a:r>
          </a:p>
          <a:p>
            <a:r>
              <a:rPr lang="en-GB" b="1" dirty="0" smtClean="0"/>
              <a:t>6.5.8 </a:t>
            </a:r>
            <a:r>
              <a:rPr lang="en-GB" b="1" dirty="0"/>
              <a:t>Constant </a:t>
            </a:r>
            <a:r>
              <a:rPr lang="en-GB" b="1" dirty="0" smtClean="0"/>
              <a:t>variables</a:t>
            </a:r>
          </a:p>
          <a:p>
            <a:r>
              <a:rPr lang="en-GB" b="1" dirty="0" smtClean="0"/>
              <a:t>6.5.9 </a:t>
            </a:r>
            <a:r>
              <a:rPr lang="en-GB" b="1" dirty="0"/>
              <a:t>State </a:t>
            </a:r>
            <a:r>
              <a:rPr lang="en-GB" b="1" dirty="0" smtClean="0"/>
              <a:t>Variables</a:t>
            </a:r>
          </a:p>
        </p:txBody>
      </p:sp>
    </p:spTree>
    <p:custDataLst>
      <p:tags r:id="rId1"/>
    </p:custDataLst>
    <p:extLst>
      <p:ext uri="{BB962C8B-B14F-4D97-AF65-F5344CB8AC3E}">
        <p14:creationId xmlns:p14="http://schemas.microsoft.com/office/powerpoint/2010/main" val="3037286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GB" sz="2800" b="1" dirty="0"/>
              <a:t>6.5 Variables and Messages</a:t>
            </a:r>
            <a:endParaRPr lang="en-GB"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000" b="1" dirty="0"/>
              <a:t>6.5.6 Bits and </a:t>
            </a:r>
            <a:r>
              <a:rPr lang="en-US" sz="2000" b="1" dirty="0" err="1"/>
              <a:t>boolean</a:t>
            </a:r>
            <a:r>
              <a:rPr lang="en-US" sz="2000" b="1" dirty="0"/>
              <a:t> variables/messages</a:t>
            </a:r>
            <a:endParaRPr lang="en-GB" sz="2000" dirty="0">
              <a:solidFill>
                <a:srgbClr val="A80163"/>
              </a:solidFill>
            </a:endParaRPr>
          </a:p>
        </p:txBody>
      </p:sp>
      <p:sp>
        <p:nvSpPr>
          <p:cNvPr id="3" name="Content Placeholder 2"/>
          <p:cNvSpPr>
            <a:spLocks noGrp="1"/>
          </p:cNvSpPr>
          <p:nvPr>
            <p:ph idx="1"/>
            <p:custDataLst>
              <p:tags r:id="rId9"/>
            </p:custDataLst>
          </p:nvPr>
        </p:nvSpPr>
        <p:spPr>
          <a:xfrm>
            <a:off x="259080" y="1424940"/>
            <a:ext cx="10452100" cy="4038599"/>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b="1" dirty="0">
                <a:latin typeface="+mj-lt"/>
              </a:rPr>
              <a:t>Terms and definitions </a:t>
            </a:r>
            <a:endParaRPr lang="en-US" dirty="0" smtClean="0">
              <a:latin typeface="+mj-lt"/>
            </a:endParaRPr>
          </a:p>
          <a:p>
            <a:r>
              <a:rPr lang="en-US" dirty="0" smtClean="0">
                <a:latin typeface="+mj-lt"/>
              </a:rPr>
              <a:t>A </a:t>
            </a:r>
            <a:r>
              <a:rPr lang="en-US" i="1" dirty="0" smtClean="0">
                <a:latin typeface="+mj-lt"/>
              </a:rPr>
              <a:t>bit </a:t>
            </a:r>
            <a:r>
              <a:rPr lang="en-US" dirty="0" smtClean="0">
                <a:latin typeface="+mj-lt"/>
              </a:rPr>
              <a:t>is defined to be a unit of data storage in the execution environment large enough to hold an object that may have one of two values.</a:t>
            </a:r>
          </a:p>
          <a:p>
            <a:r>
              <a:rPr lang="en-US" dirty="0" smtClean="0">
                <a:latin typeface="+mj-lt"/>
              </a:rPr>
              <a:t>A </a:t>
            </a:r>
            <a:r>
              <a:rPr lang="en-US" i="1" dirty="0" err="1" smtClean="0">
                <a:latin typeface="+mj-lt"/>
              </a:rPr>
              <a:t>boolean</a:t>
            </a:r>
            <a:r>
              <a:rPr lang="en-US" i="1" dirty="0" smtClean="0">
                <a:latin typeface="+mj-lt"/>
              </a:rPr>
              <a:t> variable </a:t>
            </a:r>
            <a:r>
              <a:rPr lang="en-US" dirty="0" smtClean="0">
                <a:latin typeface="+mj-lt"/>
              </a:rPr>
              <a:t>is a variable which has only the values 0 and 1 (MEDC17/MDG1: FALSE,TRUE).</a:t>
            </a:r>
          </a:p>
          <a:p>
            <a:r>
              <a:rPr lang="en-US" dirty="0" smtClean="0">
                <a:latin typeface="+mj-lt"/>
              </a:rPr>
              <a:t>The term </a:t>
            </a:r>
            <a:r>
              <a:rPr lang="en-US" i="1" dirty="0" smtClean="0">
                <a:latin typeface="+mj-lt"/>
              </a:rPr>
              <a:t>bit base </a:t>
            </a:r>
            <a:r>
              <a:rPr lang="en-US" dirty="0" smtClean="0">
                <a:latin typeface="+mj-lt"/>
              </a:rPr>
              <a:t>is used for host−variables, in which bits are collected to save RAM.</a:t>
            </a:r>
          </a:p>
          <a:p>
            <a:r>
              <a:rPr lang="en-US" dirty="0" smtClean="0">
                <a:latin typeface="+mj-lt"/>
              </a:rPr>
              <a:t>The term </a:t>
            </a:r>
            <a:r>
              <a:rPr lang="en-US" i="1" dirty="0" smtClean="0">
                <a:latin typeface="+mj-lt"/>
              </a:rPr>
              <a:t>packed bit </a:t>
            </a:r>
            <a:r>
              <a:rPr lang="en-US" dirty="0" smtClean="0">
                <a:latin typeface="+mj-lt"/>
              </a:rPr>
              <a:t>is used in the following to describe a named bit inside a bit base.</a:t>
            </a:r>
          </a:p>
          <a:p>
            <a:r>
              <a:rPr lang="en-US" i="1" dirty="0" smtClean="0">
                <a:latin typeface="+mj-lt"/>
              </a:rPr>
              <a:t>Bit fields </a:t>
            </a:r>
            <a:r>
              <a:rPr lang="en-US" dirty="0" smtClean="0">
                <a:latin typeface="+mj-lt"/>
              </a:rPr>
              <a:t>are defined in ISO C ( Example: </a:t>
            </a:r>
            <a:r>
              <a:rPr lang="en-US" dirty="0" err="1" smtClean="0">
                <a:latin typeface="+mj-lt"/>
              </a:rPr>
              <a:t>struct</a:t>
            </a:r>
            <a:r>
              <a:rPr lang="en-US" dirty="0" smtClean="0">
                <a:latin typeface="+mj-lt"/>
              </a:rPr>
              <a:t> {uint8 </a:t>
            </a:r>
            <a:r>
              <a:rPr lang="en-US" dirty="0" err="1" smtClean="0">
                <a:latin typeface="+mj-lt"/>
              </a:rPr>
              <a:t>var</a:t>
            </a:r>
            <a:r>
              <a:rPr lang="en-US" dirty="0" smtClean="0">
                <a:latin typeface="+mj-lt"/>
              </a:rPr>
              <a:t> : 5} ).</a:t>
            </a:r>
          </a:p>
          <a:p>
            <a:pPr marL="0" indent="0">
              <a:buNone/>
            </a:pPr>
            <a:r>
              <a:rPr lang="en-US" b="1" dirty="0">
                <a:latin typeface="+mj-lt"/>
              </a:rPr>
              <a:t>Reason for the DGS MEDC17/MDG1 bit handling </a:t>
            </a:r>
            <a:r>
              <a:rPr lang="en-US" b="1" dirty="0" smtClean="0">
                <a:latin typeface="+mj-lt"/>
              </a:rPr>
              <a:t>concept</a:t>
            </a:r>
          </a:p>
          <a:p>
            <a:pPr marL="0" indent="0">
              <a:buNone/>
            </a:pPr>
            <a:r>
              <a:rPr lang="en-US" dirty="0">
                <a:solidFill>
                  <a:srgbClr val="FF0000"/>
                </a:solidFill>
                <a:latin typeface="+mj-lt"/>
                <a:cs typeface="Times New Roman" pitchFamily="18" charset="0"/>
              </a:rPr>
              <a:t>MEDC17 provides bit-addressable memory in normal RAM and protected RAM, therefore single bit variables can be used to store binary states efficiently. As compiler extension the native type _bit is provided to declare bits in MEDC17. But the addressable _bit is not portable to MDG1 which does not provide the addressable _bit type </a:t>
            </a:r>
            <a:r>
              <a:rPr lang="en-US" sz="1400" dirty="0"/>
              <a:t/>
            </a:r>
            <a:br>
              <a:rPr lang="en-US" sz="1400" dirty="0"/>
            </a:br>
            <a:endParaRPr lang="en-GB" sz="1600" dirty="0"/>
          </a:p>
        </p:txBody>
      </p:sp>
      <p:sp>
        <p:nvSpPr>
          <p:cNvPr id="11" name="TextBox 10"/>
          <p:cNvSpPr txBox="1"/>
          <p:nvPr>
            <p:custDataLst>
              <p:tags r:id="rId10"/>
            </p:custDataLst>
          </p:nvPr>
        </p:nvSpPr>
        <p:spPr>
          <a:xfrm>
            <a:off x="259080" y="1042670"/>
            <a:ext cx="9434285" cy="444137"/>
          </a:xfrm>
          <a:prstGeom prst="rect">
            <a:avLst/>
          </a:prstGeom>
          <a:noFill/>
        </p:spPr>
        <p:txBody>
          <a:bodyPr wrap="square" lIns="0" tIns="0" rIns="0" bIns="0" rtlCol="0">
            <a:noAutofit/>
          </a:bodyPr>
          <a:lstStyle/>
          <a:p>
            <a:pPr>
              <a:lnSpc>
                <a:spcPct val="107000"/>
              </a:lnSpc>
              <a:spcBef>
                <a:spcPts val="500"/>
              </a:spcBef>
            </a:pPr>
            <a:r>
              <a:rPr lang="en-GB" i="1" dirty="0"/>
              <a:t>6.5.6.1 Introduction</a:t>
            </a:r>
            <a:endParaRPr kumimoji="0" lang="en-GB" i="1"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1717792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GB" sz="2800" b="1" dirty="0"/>
              <a:t>6.5 Variables and Messages</a:t>
            </a:r>
            <a:endParaRPr lang="en-GB"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000" b="1" dirty="0"/>
              <a:t>6.5.6 Bits and </a:t>
            </a:r>
            <a:r>
              <a:rPr lang="en-US" sz="2000" b="1" dirty="0" err="1"/>
              <a:t>boolean</a:t>
            </a:r>
            <a:r>
              <a:rPr lang="en-US" sz="2000" b="1" dirty="0"/>
              <a:t> variables/messages</a:t>
            </a:r>
            <a:endParaRPr lang="en-GB" sz="2000" dirty="0">
              <a:solidFill>
                <a:srgbClr val="A80163"/>
              </a:solidFill>
            </a:endParaRPr>
          </a:p>
        </p:txBody>
      </p:sp>
      <p:sp>
        <p:nvSpPr>
          <p:cNvPr id="3" name="Content Placeholder 2"/>
          <p:cNvSpPr>
            <a:spLocks noGrp="1"/>
          </p:cNvSpPr>
          <p:nvPr>
            <p:ph idx="1"/>
            <p:custDataLst>
              <p:tags r:id="rId9"/>
            </p:custDataLst>
          </p:nvPr>
        </p:nvSpPr>
        <p:spPr>
          <a:xfrm>
            <a:off x="259080" y="1424940"/>
            <a:ext cx="10452100" cy="4038599"/>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1600" dirty="0">
                <a:latin typeface="+mn-lt"/>
              </a:rPr>
              <a:t>All the following possibilities to </a:t>
            </a:r>
            <a:r>
              <a:rPr lang="en-US" sz="1600" dirty="0" err="1">
                <a:latin typeface="+mn-lt"/>
              </a:rPr>
              <a:t>specifiy</a:t>
            </a:r>
            <a:r>
              <a:rPr lang="en-US" sz="1600" dirty="0">
                <a:latin typeface="+mn-lt"/>
              </a:rPr>
              <a:t> single bits directly in C−code have severe disadvantages:</a:t>
            </a:r>
          </a:p>
          <a:p>
            <a:r>
              <a:rPr lang="en-US" sz="1600" dirty="0" smtClean="0">
                <a:latin typeface="+mn-lt"/>
              </a:rPr>
              <a:t>data </a:t>
            </a:r>
            <a:r>
              <a:rPr lang="en-US" sz="1600" dirty="0">
                <a:latin typeface="+mn-lt"/>
              </a:rPr>
              <a:t>type _bit: not allowed, because of lack of portability,</a:t>
            </a:r>
          </a:p>
          <a:p>
            <a:r>
              <a:rPr lang="en-US" sz="1600" dirty="0" smtClean="0">
                <a:latin typeface="+mn-lt"/>
              </a:rPr>
              <a:t>data </a:t>
            </a:r>
            <a:r>
              <a:rPr lang="en-US" sz="1600" dirty="0">
                <a:latin typeface="+mn-lt"/>
              </a:rPr>
              <a:t>type uint8 or sint8: not allowed, waste RAM, data type does not characterize the </a:t>
            </a:r>
            <a:r>
              <a:rPr lang="en-US" sz="1600" dirty="0" err="1">
                <a:latin typeface="+mn-lt"/>
              </a:rPr>
              <a:t>boolean</a:t>
            </a:r>
            <a:r>
              <a:rPr lang="en-US" sz="1600" dirty="0">
                <a:latin typeface="+mn-lt"/>
              </a:rPr>
              <a:t> character of the variable,</a:t>
            </a:r>
          </a:p>
          <a:p>
            <a:r>
              <a:rPr lang="en-US" sz="1600" dirty="0" smtClean="0">
                <a:latin typeface="+mn-lt"/>
              </a:rPr>
              <a:t>data </a:t>
            </a:r>
            <a:r>
              <a:rPr lang="en-US" sz="1600" dirty="0">
                <a:latin typeface="+mn-lt"/>
              </a:rPr>
              <a:t>type bool or </a:t>
            </a:r>
            <a:r>
              <a:rPr lang="en-US" sz="1600" dirty="0" err="1">
                <a:latin typeface="+mn-lt"/>
              </a:rPr>
              <a:t>boolean</a:t>
            </a:r>
            <a:r>
              <a:rPr lang="en-US" sz="1600" dirty="0">
                <a:latin typeface="+mn-lt"/>
              </a:rPr>
              <a:t>: o.k., but also uses one byte per variable,</a:t>
            </a:r>
          </a:p>
          <a:p>
            <a:r>
              <a:rPr lang="en-US" sz="1600" dirty="0" smtClean="0">
                <a:latin typeface="+mn-lt"/>
              </a:rPr>
              <a:t>packed </a:t>
            </a:r>
            <a:r>
              <a:rPr lang="en-US" sz="1600" dirty="0">
                <a:latin typeface="+mn-lt"/>
              </a:rPr>
              <a:t>bit inside a bit base: not allowed, not supported by AUTOSAR, only exception is to pack bits inside classes </a:t>
            </a:r>
            <a:endParaRPr lang="en-US" sz="1600" dirty="0" smtClean="0">
              <a:latin typeface="+mn-lt"/>
            </a:endParaRPr>
          </a:p>
          <a:p>
            <a:r>
              <a:rPr lang="en-US" sz="1600" dirty="0" smtClean="0">
                <a:latin typeface="+mn-lt"/>
              </a:rPr>
              <a:t>bit </a:t>
            </a:r>
            <a:r>
              <a:rPr lang="en-US" sz="1600" dirty="0">
                <a:latin typeface="+mn-lt"/>
              </a:rPr>
              <a:t>fields: Are only allowed in a portable way </a:t>
            </a:r>
            <a:endParaRPr lang="en-US" sz="1600" dirty="0" smtClean="0">
              <a:latin typeface="+mn-lt"/>
            </a:endParaRPr>
          </a:p>
          <a:p>
            <a:pPr marL="0" indent="0">
              <a:buNone/>
            </a:pPr>
            <a:r>
              <a:rPr lang="en-US" sz="1600" dirty="0" smtClean="0">
                <a:latin typeface="+mn-lt"/>
              </a:rPr>
              <a:t>The </a:t>
            </a:r>
            <a:r>
              <a:rPr lang="en-US" sz="1600" dirty="0">
                <a:latin typeface="+mn-lt"/>
              </a:rPr>
              <a:t>MEDC17 bit handling concept which is described in the following chapters </a:t>
            </a:r>
            <a:r>
              <a:rPr lang="en-US" sz="1600" dirty="0" err="1">
                <a:latin typeface="+mn-lt"/>
              </a:rPr>
              <a:t>fullfills</a:t>
            </a:r>
            <a:r>
              <a:rPr lang="en-US" sz="1600" dirty="0">
                <a:latin typeface="+mn-lt"/>
              </a:rPr>
              <a:t> the following requirements:</a:t>
            </a:r>
          </a:p>
          <a:p>
            <a:r>
              <a:rPr lang="en-US" sz="1600" dirty="0" smtClean="0">
                <a:latin typeface="+mn-lt"/>
              </a:rPr>
              <a:t>it </a:t>
            </a:r>
            <a:r>
              <a:rPr lang="en-US" sz="1600" dirty="0">
                <a:latin typeface="+mn-lt"/>
              </a:rPr>
              <a:t>is portable and can be used on all kind of platforms,</a:t>
            </a:r>
          </a:p>
          <a:p>
            <a:r>
              <a:rPr lang="en-US" sz="1600" dirty="0" smtClean="0">
                <a:latin typeface="+mn-lt"/>
              </a:rPr>
              <a:t>it </a:t>
            </a:r>
            <a:r>
              <a:rPr lang="en-US" sz="1600" dirty="0">
                <a:latin typeface="+mn-lt"/>
              </a:rPr>
              <a:t>is ECU resources saving,</a:t>
            </a:r>
          </a:p>
          <a:p>
            <a:r>
              <a:rPr lang="en-US" sz="1600" dirty="0" smtClean="0">
                <a:latin typeface="+mn-lt"/>
              </a:rPr>
              <a:t>it </a:t>
            </a:r>
            <a:r>
              <a:rPr lang="en-US" sz="1600" dirty="0">
                <a:latin typeface="+mn-lt"/>
              </a:rPr>
              <a:t>is easy to implement,</a:t>
            </a:r>
          </a:p>
          <a:p>
            <a:r>
              <a:rPr lang="en-US" sz="1600" dirty="0" smtClean="0">
                <a:latin typeface="+mn-lt"/>
              </a:rPr>
              <a:t>it </a:t>
            </a:r>
            <a:r>
              <a:rPr lang="en-US" sz="1600" dirty="0">
                <a:latin typeface="+mn-lt"/>
              </a:rPr>
              <a:t>can be prepared for SW−sharing in a simple way.</a:t>
            </a:r>
            <a:r>
              <a:rPr lang="en-US" sz="1400" dirty="0"/>
              <a:t/>
            </a:r>
            <a:br>
              <a:rPr lang="en-US" sz="1400" dirty="0"/>
            </a:br>
            <a:endParaRPr lang="en-GB" sz="1600" dirty="0"/>
          </a:p>
        </p:txBody>
      </p:sp>
      <p:sp>
        <p:nvSpPr>
          <p:cNvPr id="11" name="TextBox 10"/>
          <p:cNvSpPr txBox="1"/>
          <p:nvPr>
            <p:custDataLst>
              <p:tags r:id="rId10"/>
            </p:custDataLst>
          </p:nvPr>
        </p:nvSpPr>
        <p:spPr>
          <a:xfrm>
            <a:off x="259080" y="1042670"/>
            <a:ext cx="9434285" cy="444137"/>
          </a:xfrm>
          <a:prstGeom prst="rect">
            <a:avLst/>
          </a:prstGeom>
          <a:noFill/>
        </p:spPr>
        <p:txBody>
          <a:bodyPr wrap="square" lIns="0" tIns="0" rIns="0" bIns="0" rtlCol="0">
            <a:noAutofit/>
          </a:bodyPr>
          <a:lstStyle/>
          <a:p>
            <a:pPr>
              <a:lnSpc>
                <a:spcPct val="107000"/>
              </a:lnSpc>
              <a:spcBef>
                <a:spcPts val="500"/>
              </a:spcBef>
            </a:pPr>
            <a:r>
              <a:rPr lang="en-GB" i="1" dirty="0"/>
              <a:t>6.5.6.1 Introduction</a:t>
            </a:r>
            <a:endParaRPr kumimoji="0" lang="en-GB" i="1"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112540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GB" sz="2800" b="1" dirty="0"/>
              <a:t>6.5 Variables and Messages</a:t>
            </a:r>
            <a:endParaRPr lang="en-GB"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3" name="Content Placeholder 2"/>
          <p:cNvSpPr>
            <a:spLocks noGrp="1"/>
          </p:cNvSpPr>
          <p:nvPr>
            <p:ph idx="1"/>
            <p:custDataLst>
              <p:tags r:id="rId8"/>
            </p:custDataLst>
          </p:nvPr>
        </p:nvSpPr>
        <p:spPr>
          <a:xfrm>
            <a:off x="259080" y="1555668"/>
            <a:ext cx="10452100" cy="3907872"/>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SzPct val="25000"/>
              <a:buNone/>
            </a:pPr>
            <a:r>
              <a:rPr lang="en-US" altLang="en-US" sz="2000" b="1" dirty="0">
                <a:latin typeface="Times New Roman" panose="02020603050405020304" pitchFamily="18" charset="0"/>
                <a:cs typeface="Times New Roman" panose="02020603050405020304" pitchFamily="18" charset="0"/>
              </a:rPr>
              <a:t>Conventions for BIT and VALUE variables and messages</a:t>
            </a:r>
            <a:r>
              <a:rPr lang="en-US" altLang="en-US" sz="2000" dirty="0">
                <a:latin typeface="Times New Roman" panose="02020603050405020304" pitchFamily="18" charset="0"/>
                <a:cs typeface="Times New Roman" panose="02020603050405020304" pitchFamily="18" charset="0"/>
              </a:rPr>
              <a:t/>
            </a:r>
            <a:br>
              <a:rPr lang="en-US" altLang="en-US" sz="2000" dirty="0">
                <a:latin typeface="Times New Roman" panose="02020603050405020304" pitchFamily="18" charset="0"/>
                <a:cs typeface="Times New Roman" panose="02020603050405020304" pitchFamily="18" charset="0"/>
              </a:rPr>
            </a:br>
            <a:r>
              <a:rPr lang="en-US" altLang="en-US" b="1" dirty="0">
                <a:latin typeface="Times New Roman" panose="02020603050405020304" pitchFamily="18" charset="0"/>
                <a:cs typeface="Times New Roman" panose="02020603050405020304" pitchFamily="18" charset="0"/>
              </a:rPr>
              <a:t>Instruction</a:t>
            </a:r>
          </a:p>
          <a:p>
            <a:pPr marL="0" indent="0">
              <a:buSzPct val="25000"/>
              <a:buNone/>
            </a:pPr>
            <a:r>
              <a:rPr lang="en-US" altLang="en-US" dirty="0">
                <a:latin typeface="+mn-lt"/>
                <a:cs typeface="Times New Roman" panose="02020603050405020304" pitchFamily="18" charset="0"/>
              </a:rPr>
              <a:t> 1. Only the standard types which are provided in the common header include chain and the base types which are </a:t>
            </a:r>
            <a:r>
              <a:rPr lang="en-US" altLang="en-US" dirty="0" smtClean="0">
                <a:latin typeface="+mn-lt"/>
                <a:cs typeface="Times New Roman" panose="02020603050405020304" pitchFamily="18" charset="0"/>
              </a:rPr>
              <a:t>supported by </a:t>
            </a:r>
            <a:r>
              <a:rPr lang="en-US" altLang="en-US" dirty="0">
                <a:latin typeface="+mn-lt"/>
                <a:cs typeface="Times New Roman" panose="02020603050405020304" pitchFamily="18" charset="0"/>
              </a:rPr>
              <a:t>the tool chain shall be used everywhere in the MEDC17 and MDG1 software.</a:t>
            </a:r>
            <a:r>
              <a:rPr lang="en-US" altLang="en-US" i="1" dirty="0">
                <a:latin typeface="+mn-lt"/>
                <a:cs typeface="Times New Roman" panose="02020603050405020304" pitchFamily="18" charset="0"/>
              </a:rPr>
              <a:t/>
            </a:r>
            <a:br>
              <a:rPr lang="en-US" altLang="en-US" i="1" dirty="0">
                <a:latin typeface="+mn-lt"/>
                <a:cs typeface="Times New Roman" panose="02020603050405020304" pitchFamily="18" charset="0"/>
              </a:rPr>
            </a:br>
            <a:r>
              <a:rPr lang="en-US" altLang="en-US" dirty="0">
                <a:latin typeface="+mn-lt"/>
                <a:cs typeface="Times New Roman" panose="02020603050405020304" pitchFamily="18" charset="0"/>
              </a:rPr>
              <a:t>2. The base types bool, </a:t>
            </a:r>
            <a:r>
              <a:rPr lang="en-US" altLang="en-US" dirty="0" err="1">
                <a:latin typeface="+mn-lt"/>
                <a:cs typeface="Times New Roman" panose="02020603050405020304" pitchFamily="18" charset="0"/>
              </a:rPr>
              <a:t>boolean</a:t>
            </a:r>
            <a:r>
              <a:rPr lang="en-US" altLang="en-US" dirty="0">
                <a:latin typeface="+mn-lt"/>
                <a:cs typeface="Times New Roman" panose="02020603050405020304" pitchFamily="18" charset="0"/>
              </a:rPr>
              <a:t> and bit shall be considered of BIT category. No other base types shall be specified.</a:t>
            </a:r>
            <a:br>
              <a:rPr lang="en-US" altLang="en-US" dirty="0">
                <a:latin typeface="+mn-lt"/>
                <a:cs typeface="Times New Roman" panose="02020603050405020304" pitchFamily="18" charset="0"/>
              </a:rPr>
            </a:br>
            <a:r>
              <a:rPr lang="en-US" altLang="en-US" dirty="0">
                <a:latin typeface="+mn-lt"/>
                <a:cs typeface="Times New Roman" panose="02020603050405020304" pitchFamily="18" charset="0"/>
              </a:rPr>
              <a:t>3. Only Manual Code and ASCET (not </a:t>
            </a:r>
            <a:r>
              <a:rPr lang="en-US" altLang="en-US" dirty="0" err="1">
                <a:latin typeface="+mn-lt"/>
                <a:cs typeface="Times New Roman" panose="02020603050405020304" pitchFamily="18" charset="0"/>
              </a:rPr>
              <a:t>Mathlab</a:t>
            </a:r>
            <a:r>
              <a:rPr lang="en-US" altLang="en-US" dirty="0">
                <a:latin typeface="+mn-lt"/>
                <a:cs typeface="Times New Roman" panose="02020603050405020304" pitchFamily="18" charset="0"/>
              </a:rPr>
              <a:t>/Simulink): Variables and messages of BIT category should be specified in </a:t>
            </a:r>
            <a:r>
              <a:rPr lang="en-US" altLang="en-US" dirty="0" err="1">
                <a:latin typeface="+mn-lt"/>
                <a:cs typeface="Times New Roman" panose="02020603050405020304" pitchFamily="18" charset="0"/>
              </a:rPr>
              <a:t>PaVaSt</a:t>
            </a:r>
            <a:r>
              <a:rPr lang="en-US" altLang="en-US" dirty="0">
                <a:latin typeface="+mn-lt"/>
                <a:cs typeface="Times New Roman" panose="02020603050405020304" pitchFamily="18" charset="0"/>
              </a:rPr>
              <a:t> by using DAMOS-models (</a:t>
            </a:r>
            <a:r>
              <a:rPr lang="en-US" altLang="en-US" dirty="0" err="1">
                <a:latin typeface="+mn-lt"/>
                <a:cs typeface="Times New Roman" panose="02020603050405020304" pitchFamily="18" charset="0"/>
              </a:rPr>
              <a:t>TYP_MsgBitNoReIni</a:t>
            </a:r>
            <a:r>
              <a:rPr lang="en-US" altLang="en-US" dirty="0">
                <a:latin typeface="+mn-lt"/>
                <a:cs typeface="Times New Roman" panose="02020603050405020304" pitchFamily="18" charset="0"/>
              </a:rPr>
              <a:t>, </a:t>
            </a:r>
            <a:r>
              <a:rPr lang="en-US" altLang="en-US" dirty="0" err="1">
                <a:latin typeface="+mn-lt"/>
                <a:cs typeface="Times New Roman" panose="02020603050405020304" pitchFamily="18" charset="0"/>
              </a:rPr>
              <a:t>TYP_SingleBit</a:t>
            </a:r>
            <a:r>
              <a:rPr lang="en-US" altLang="en-US" dirty="0">
                <a:latin typeface="+mn-lt"/>
                <a:cs typeface="Times New Roman" panose="02020603050405020304" pitchFamily="18" charset="0"/>
              </a:rPr>
              <a:t>*).</a:t>
            </a:r>
            <a:br>
              <a:rPr lang="en-US" altLang="en-US" dirty="0">
                <a:latin typeface="+mn-lt"/>
                <a:cs typeface="Times New Roman" panose="02020603050405020304" pitchFamily="18" charset="0"/>
              </a:rPr>
            </a:br>
            <a:r>
              <a:rPr lang="en-US" altLang="en-US" dirty="0">
                <a:latin typeface="+mn-lt"/>
                <a:cs typeface="Times New Roman" panose="02020603050405020304" pitchFamily="18" charset="0"/>
              </a:rPr>
              <a:t>4. The CATEGORY VALUE shall not be used together with bit, bool and </a:t>
            </a:r>
            <a:r>
              <a:rPr lang="en-US" altLang="en-US" dirty="0" err="1">
                <a:latin typeface="+mn-lt"/>
                <a:cs typeface="Times New Roman" panose="02020603050405020304" pitchFamily="18" charset="0"/>
              </a:rPr>
              <a:t>boolean</a:t>
            </a:r>
            <a:r>
              <a:rPr lang="en-US" altLang="en-US" dirty="0">
                <a:latin typeface="+mn-lt"/>
                <a:cs typeface="Times New Roman" panose="02020603050405020304" pitchFamily="18" charset="0"/>
              </a:rPr>
              <a:t> type.</a:t>
            </a:r>
            <a:br>
              <a:rPr lang="en-US" altLang="en-US" dirty="0">
                <a:latin typeface="+mn-lt"/>
                <a:cs typeface="Times New Roman" panose="02020603050405020304" pitchFamily="18" charset="0"/>
              </a:rPr>
            </a:br>
            <a:r>
              <a:rPr lang="en-US" altLang="en-US" dirty="0">
                <a:latin typeface="+mn-lt"/>
                <a:cs typeface="Times New Roman" panose="02020603050405020304" pitchFamily="18" charset="0"/>
              </a:rPr>
              <a:t>5. In C-Code the variables and messages of BIT category and bit type shall be accessed only via the tool chain generated macros GET_,SET_, PUT_, CLR_ .</a:t>
            </a:r>
            <a:br>
              <a:rPr lang="en-US" altLang="en-US" dirty="0">
                <a:latin typeface="+mn-lt"/>
                <a:cs typeface="Times New Roman" panose="02020603050405020304" pitchFamily="18" charset="0"/>
              </a:rPr>
            </a:br>
            <a:r>
              <a:rPr lang="en-US" altLang="en-US" dirty="0">
                <a:latin typeface="+mn-lt"/>
                <a:cs typeface="Times New Roman" panose="02020603050405020304" pitchFamily="18" charset="0"/>
              </a:rPr>
              <a:t>6. No assumptions shall be taken about the representation of the variables specified by the category BIT and base type bit or bool/</a:t>
            </a:r>
            <a:r>
              <a:rPr lang="en-US" altLang="en-US" dirty="0" err="1">
                <a:latin typeface="+mn-lt"/>
                <a:cs typeface="Times New Roman" panose="02020603050405020304" pitchFamily="18" charset="0"/>
              </a:rPr>
              <a:t>boolean</a:t>
            </a:r>
            <a:r>
              <a:rPr lang="en-US" altLang="en-US" dirty="0" smtClean="0">
                <a:latin typeface="+mn-lt"/>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a:r>
            <a:br>
              <a:rPr lang="en-US" altLang="en-US" sz="2000" dirty="0">
                <a:latin typeface="Times New Roman" panose="02020603050405020304" pitchFamily="18" charset="0"/>
                <a:cs typeface="Times New Roman" panose="02020603050405020304" pitchFamily="18" charset="0"/>
              </a:rPr>
            </a:br>
            <a:endParaRPr lang="en-US" altLang="en-US" sz="2000" dirty="0">
              <a:solidFill>
                <a:srgbClr val="A8B1B8"/>
              </a:solidFill>
              <a:latin typeface="Times New Roman" panose="02020603050405020304" pitchFamily="18" charset="0"/>
              <a:cs typeface="Times New Roman" panose="02020603050405020304" pitchFamily="18" charset="0"/>
            </a:endParaRPr>
          </a:p>
        </p:txBody>
      </p:sp>
      <p:sp>
        <p:nvSpPr>
          <p:cNvPr id="11" name="Title 10"/>
          <p:cNvSpPr>
            <a:spLocks noGrp="1"/>
          </p:cNvSpPr>
          <p:nvPr>
            <p:ph type="title"/>
            <p:custDataLst>
              <p:tags r:id="rId9"/>
            </p:custDataLst>
          </p:nvPr>
        </p:nvSpPr>
        <p:spPr>
          <a:xfrm>
            <a:off x="259079" y="959554"/>
            <a:ext cx="10452100" cy="388800"/>
          </a:xfrm>
        </p:spPr>
        <p:txBody>
          <a:bodyPr/>
          <a:lstStyle/>
          <a:p>
            <a:r>
              <a:rPr lang="en-US" i="1" dirty="0">
                <a:latin typeface="+mn-lt"/>
                <a:cs typeface="Times New Roman" pitchFamily="18" charset="0"/>
              </a:rPr>
              <a:t>6.5.6.2 MEDC17/MDG1 Category BIT base type bit/bool</a:t>
            </a:r>
            <a:endParaRPr lang="en-GB" i="1" dirty="0">
              <a:latin typeface="+mn-lt"/>
            </a:endParaRPr>
          </a:p>
        </p:txBody>
      </p:sp>
      <p:sp>
        <p:nvSpPr>
          <p:cNvPr id="12" name="Title 1"/>
          <p:cNvSpPr txBox="1">
            <a:spLocks/>
          </p:cNvSpPr>
          <p:nvPr>
            <p:custDataLst>
              <p:tags r:id="rId10"/>
            </p:custDataLst>
          </p:nvPr>
        </p:nvSpPr>
        <p:spPr>
          <a:xfrm>
            <a:off x="259080" y="647700"/>
            <a:ext cx="10452100" cy="38862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nSpc>
                <a:spcPct val="89000"/>
              </a:lnSpc>
              <a:spcBef>
                <a:spcPts val="0"/>
              </a:spcBef>
            </a:pPr>
            <a:r>
              <a:rPr lang="en-US" sz="2000" b="1" smtClean="0"/>
              <a:t>6.5.6 Bits and boolean variables/messages</a:t>
            </a:r>
            <a:endParaRPr lang="en-GB" sz="2000" dirty="0">
              <a:solidFill>
                <a:srgbClr val="A80163"/>
              </a:solidFill>
            </a:endParaRPr>
          </a:p>
        </p:txBody>
      </p:sp>
    </p:spTree>
    <p:custDataLst>
      <p:tags r:id="rId1"/>
    </p:custDataLst>
    <p:extLst>
      <p:ext uri="{BB962C8B-B14F-4D97-AF65-F5344CB8AC3E}">
        <p14:creationId xmlns:p14="http://schemas.microsoft.com/office/powerpoint/2010/main" val="562792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GB" sz="2800" b="1" dirty="0"/>
              <a:t>6.5 Variables and Messages</a:t>
            </a:r>
            <a:endParaRPr lang="en-GB"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11" name="Title 10"/>
          <p:cNvSpPr>
            <a:spLocks noGrp="1"/>
          </p:cNvSpPr>
          <p:nvPr>
            <p:ph type="title"/>
            <p:custDataLst>
              <p:tags r:id="rId8"/>
            </p:custDataLst>
          </p:nvPr>
        </p:nvSpPr>
        <p:spPr>
          <a:xfrm>
            <a:off x="259079" y="959554"/>
            <a:ext cx="10452100" cy="388800"/>
          </a:xfrm>
        </p:spPr>
        <p:txBody>
          <a:bodyPr/>
          <a:lstStyle/>
          <a:p>
            <a:r>
              <a:rPr lang="en-US" i="1" dirty="0">
                <a:latin typeface="+mn-lt"/>
                <a:cs typeface="Times New Roman" pitchFamily="18" charset="0"/>
              </a:rPr>
              <a:t>6.5.6.2 MEDC17/MDG1 Category BIT base type bit/bool</a:t>
            </a:r>
            <a:endParaRPr lang="en-GB" i="1" dirty="0">
              <a:latin typeface="+mn-lt"/>
            </a:endParaRPr>
          </a:p>
        </p:txBody>
      </p:sp>
      <p:sp>
        <p:nvSpPr>
          <p:cNvPr id="3" name="Content Placeholder 2"/>
          <p:cNvSpPr>
            <a:spLocks noGrp="1"/>
          </p:cNvSpPr>
          <p:nvPr>
            <p:ph idx="1"/>
            <p:custDataLst>
              <p:tags r:id="rId9"/>
            </p:custDataLst>
          </p:nvPr>
        </p:nvSpPr>
        <p:spPr>
          <a:xfrm>
            <a:off x="259080" y="1271588"/>
            <a:ext cx="10452100" cy="87153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SzPct val="25000"/>
              <a:buNone/>
            </a:pPr>
            <a:r>
              <a:rPr lang="en-US" altLang="en-US" dirty="0" smtClean="0">
                <a:latin typeface="+mn-lt"/>
                <a:cs typeface="Times New Roman" panose="02020603050405020304" pitchFamily="18" charset="0"/>
              </a:rPr>
              <a:t>=&gt;  </a:t>
            </a:r>
            <a:r>
              <a:rPr lang="en-US" altLang="en-US" dirty="0">
                <a:solidFill>
                  <a:srgbClr val="FF0000"/>
                </a:solidFill>
                <a:latin typeface="+mn-lt"/>
                <a:cs typeface="Times New Roman" panose="02020603050405020304" pitchFamily="18" charset="0"/>
              </a:rPr>
              <a:t>The reason for this rules is that variables and messages of category BIT are implemented with different native types or keywords in different</a:t>
            </a:r>
            <a:br>
              <a:rPr lang="en-US" altLang="en-US" dirty="0">
                <a:solidFill>
                  <a:srgbClr val="FF0000"/>
                </a:solidFill>
                <a:latin typeface="+mn-lt"/>
                <a:cs typeface="Times New Roman" panose="02020603050405020304" pitchFamily="18" charset="0"/>
              </a:rPr>
            </a:br>
            <a:r>
              <a:rPr lang="en-US" altLang="en-US" dirty="0">
                <a:solidFill>
                  <a:srgbClr val="FF0000"/>
                </a:solidFill>
                <a:latin typeface="+mn-lt"/>
                <a:cs typeface="Times New Roman" panose="02020603050405020304" pitchFamily="18" charset="0"/>
              </a:rPr>
              <a:t>tool chains. </a:t>
            </a:r>
            <a:r>
              <a:rPr lang="en-US" altLang="en-US" sz="2000" dirty="0">
                <a:latin typeface="Times New Roman" panose="02020603050405020304" pitchFamily="18" charset="0"/>
                <a:cs typeface="Times New Roman" panose="02020603050405020304" pitchFamily="18" charset="0"/>
              </a:rPr>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r>
            <a:br>
              <a:rPr lang="en-US" altLang="en-US" sz="2000" dirty="0">
                <a:latin typeface="Times New Roman" panose="02020603050405020304" pitchFamily="18" charset="0"/>
                <a:cs typeface="Times New Roman" panose="02020603050405020304" pitchFamily="18" charset="0"/>
              </a:rPr>
            </a:br>
            <a:endParaRPr lang="en-US" altLang="en-US" sz="2000" dirty="0">
              <a:solidFill>
                <a:srgbClr val="A8B1B8"/>
              </a:solidFill>
              <a:latin typeface="Times New Roman" panose="02020603050405020304" pitchFamily="18" charset="0"/>
              <a:cs typeface="Times New Roman" panose="02020603050405020304" pitchFamily="18" charset="0"/>
            </a:endParaRPr>
          </a:p>
        </p:txBody>
      </p:sp>
      <p:sp>
        <p:nvSpPr>
          <p:cNvPr id="12" name="Title 1"/>
          <p:cNvSpPr txBox="1">
            <a:spLocks/>
          </p:cNvSpPr>
          <p:nvPr>
            <p:custDataLst>
              <p:tags r:id="rId10"/>
            </p:custDataLst>
          </p:nvPr>
        </p:nvSpPr>
        <p:spPr>
          <a:xfrm>
            <a:off x="259080" y="647700"/>
            <a:ext cx="10452100" cy="38862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nSpc>
                <a:spcPct val="89000"/>
              </a:lnSpc>
              <a:spcBef>
                <a:spcPts val="0"/>
              </a:spcBef>
            </a:pPr>
            <a:r>
              <a:rPr lang="en-US" sz="2000" b="1" smtClean="0"/>
              <a:t>6.5.6 Bits and boolean variables/messages</a:t>
            </a:r>
            <a:endParaRPr lang="en-GB" sz="2000" dirty="0">
              <a:solidFill>
                <a:srgbClr val="A80163"/>
              </a:solidFill>
            </a:endParaRPr>
          </a:p>
        </p:txBody>
      </p:sp>
      <p:sp>
        <p:nvSpPr>
          <p:cNvPr id="13" name="Title 10_"/>
          <p:cNvSpPr txBox="1">
            <a:spLocks/>
          </p:cNvSpPr>
          <p:nvPr>
            <p:custDataLst>
              <p:tags r:id="rId11"/>
            </p:custDataLst>
          </p:nvPr>
        </p:nvSpPr>
        <p:spPr>
          <a:xfrm>
            <a:off x="259079" y="2038896"/>
            <a:ext cx="10452100" cy="388800"/>
          </a:xfrm>
          <a:prstGeom prst="rect">
            <a:avLst/>
          </a:prstGeom>
        </p:spPr>
        <p:txBody>
          <a:bodyPr vert="horz" lIns="0" tIns="0" rIns="0" bIns="0" rtlCol="0" anchor="ctr">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r>
              <a:rPr lang="en-GB" i="1" dirty="0"/>
              <a:t>6.5.6.3 Single bit specification</a:t>
            </a:r>
            <a:endParaRPr lang="en-GB" i="1" dirty="0">
              <a:latin typeface="+mn-lt"/>
            </a:endParaRPr>
          </a:p>
        </p:txBody>
      </p:sp>
      <p:sp>
        <p:nvSpPr>
          <p:cNvPr id="14" name="Content Placeholder 2_"/>
          <p:cNvSpPr txBox="1">
            <a:spLocks/>
          </p:cNvSpPr>
          <p:nvPr>
            <p:custDataLst>
              <p:tags r:id="rId12"/>
            </p:custDataLst>
          </p:nvPr>
        </p:nvSpPr>
        <p:spPr>
          <a:xfrm>
            <a:off x="259079" y="2351271"/>
            <a:ext cx="10452100" cy="3520892"/>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0" indent="0">
              <a:buNone/>
            </a:pPr>
            <a:r>
              <a:rPr lang="en-US" b="1" dirty="0" smtClean="0"/>
              <a:t>Instruction</a:t>
            </a:r>
          </a:p>
          <a:p>
            <a:pPr marL="0" indent="0">
              <a:buNone/>
            </a:pPr>
            <a:r>
              <a:rPr lang="en-US" sz="1550" dirty="0" smtClean="0">
                <a:latin typeface="+mn-lt"/>
              </a:rPr>
              <a:t>Single </a:t>
            </a:r>
            <a:r>
              <a:rPr lang="en-US" sz="1550" dirty="0">
                <a:latin typeface="+mn-lt"/>
              </a:rPr>
              <a:t>bits shall be defined in </a:t>
            </a:r>
            <a:r>
              <a:rPr lang="en-US" sz="1550" dirty="0" err="1">
                <a:latin typeface="+mn-lt"/>
              </a:rPr>
              <a:t>PaVaSt</a:t>
            </a:r>
            <a:r>
              <a:rPr lang="en-US" sz="1550" dirty="0">
                <a:latin typeface="+mn-lt"/>
              </a:rPr>
              <a:t> by using the DAMOS models TYP_* in case of manual coding.</a:t>
            </a:r>
          </a:p>
          <a:p>
            <a:pPr marL="0" indent="0">
              <a:buNone/>
            </a:pPr>
            <a:r>
              <a:rPr lang="en-US" sz="1550" dirty="0">
                <a:latin typeface="+mn-lt"/>
              </a:rPr>
              <a:t>The DAMOS models help to avoid any inconsistencies in the bit definition. Therefore this rule is given for manual coding.</a:t>
            </a:r>
          </a:p>
          <a:p>
            <a:pPr marL="0" indent="0">
              <a:buNone/>
            </a:pPr>
            <a:r>
              <a:rPr lang="en-US" sz="1550" dirty="0">
                <a:latin typeface="+mn-lt"/>
              </a:rPr>
              <a:t>Code generators like ASCET and MLSL do not mandatorily generate DAMOS models, because inconsistencies in definition can already </a:t>
            </a:r>
            <a:r>
              <a:rPr lang="en-US" sz="1550" dirty="0" smtClean="0">
                <a:latin typeface="+mn-lt"/>
              </a:rPr>
              <a:t>be avoided </a:t>
            </a:r>
            <a:r>
              <a:rPr lang="en-US" sz="1550" dirty="0">
                <a:latin typeface="+mn-lt"/>
              </a:rPr>
              <a:t>in the generators themselves.</a:t>
            </a:r>
          </a:p>
          <a:p>
            <a:pPr marL="0" indent="0">
              <a:buNone/>
            </a:pPr>
            <a:r>
              <a:rPr lang="en-US" sz="1550" dirty="0">
                <a:latin typeface="+mn-lt"/>
              </a:rPr>
              <a:t>Some examples are given </a:t>
            </a:r>
            <a:r>
              <a:rPr lang="en-US" sz="1550" dirty="0" smtClean="0">
                <a:latin typeface="+mn-lt"/>
              </a:rPr>
              <a:t>below:</a:t>
            </a:r>
          </a:p>
          <a:p>
            <a:r>
              <a:rPr lang="en-GB" sz="1550" dirty="0" err="1" smtClean="0">
                <a:latin typeface="+mn-lt"/>
              </a:rPr>
              <a:t>TYP_MsgBitNoReIni</a:t>
            </a:r>
            <a:endParaRPr lang="en-GB" sz="1550" dirty="0" smtClean="0">
              <a:latin typeface="+mn-lt"/>
            </a:endParaRPr>
          </a:p>
          <a:p>
            <a:r>
              <a:rPr lang="en-GB" sz="1550" dirty="0" err="1" smtClean="0">
                <a:latin typeface="+mn-lt"/>
              </a:rPr>
              <a:t>TYP_SingleBitNoReIni</a:t>
            </a:r>
            <a:endParaRPr lang="en-GB" sz="1550" dirty="0">
              <a:latin typeface="+mn-lt"/>
            </a:endParaRPr>
          </a:p>
          <a:p>
            <a:r>
              <a:rPr lang="en-GB" sz="1550" dirty="0" err="1" smtClean="0">
                <a:latin typeface="+mn-lt"/>
              </a:rPr>
              <a:t>TYP_SingleBitNonVolatile</a:t>
            </a:r>
            <a:r>
              <a:rPr lang="en-GB" sz="1550" dirty="0" smtClean="0">
                <a:latin typeface="+mn-lt"/>
              </a:rPr>
              <a:t> </a:t>
            </a:r>
            <a:r>
              <a:rPr lang="en-GB" sz="1550" dirty="0">
                <a:latin typeface="+mn-lt"/>
              </a:rPr>
              <a:t>(mapped to uint8 for MEDC17)</a:t>
            </a:r>
          </a:p>
          <a:p>
            <a:r>
              <a:rPr lang="en-GB" sz="1550" dirty="0" err="1" smtClean="0">
                <a:latin typeface="+mn-lt"/>
              </a:rPr>
              <a:t>TYP_SingleBitProtected</a:t>
            </a:r>
            <a:r>
              <a:rPr lang="en-US" sz="1400" dirty="0" smtClean="0"/>
              <a:t/>
            </a:r>
            <a:br>
              <a:rPr lang="en-US" sz="1400" dirty="0" smtClean="0"/>
            </a:br>
            <a:endParaRPr lang="en-GB" sz="1600" dirty="0"/>
          </a:p>
        </p:txBody>
      </p:sp>
    </p:spTree>
    <p:custDataLst>
      <p:tags r:id="rId1"/>
    </p:custDataLst>
    <p:extLst>
      <p:ext uri="{BB962C8B-B14F-4D97-AF65-F5344CB8AC3E}">
        <p14:creationId xmlns:p14="http://schemas.microsoft.com/office/powerpoint/2010/main" val="867915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GB" sz="2800" b="1" dirty="0"/>
              <a:t>6.5 Variables and Messages</a:t>
            </a:r>
            <a:endParaRPr lang="en-GB"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12" name="Title 1"/>
          <p:cNvSpPr txBox="1">
            <a:spLocks/>
          </p:cNvSpPr>
          <p:nvPr>
            <p:custDataLst>
              <p:tags r:id="rId8"/>
            </p:custDataLst>
          </p:nvPr>
        </p:nvSpPr>
        <p:spPr>
          <a:xfrm>
            <a:off x="259080" y="647700"/>
            <a:ext cx="10452100" cy="38862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nSpc>
                <a:spcPct val="89000"/>
              </a:lnSpc>
              <a:spcBef>
                <a:spcPts val="0"/>
              </a:spcBef>
            </a:pPr>
            <a:r>
              <a:rPr lang="en-US" sz="2000" b="1" smtClean="0"/>
              <a:t>6.5.6 Bits and boolean variables/messages</a:t>
            </a:r>
            <a:endParaRPr lang="en-GB" sz="2000" dirty="0">
              <a:solidFill>
                <a:srgbClr val="A80163"/>
              </a:solidFill>
            </a:endParaRPr>
          </a:p>
        </p:txBody>
      </p:sp>
      <p:sp>
        <p:nvSpPr>
          <p:cNvPr id="13" name="Title 10_"/>
          <p:cNvSpPr txBox="1">
            <a:spLocks/>
          </p:cNvSpPr>
          <p:nvPr>
            <p:custDataLst>
              <p:tags r:id="rId9"/>
            </p:custDataLst>
          </p:nvPr>
        </p:nvSpPr>
        <p:spPr>
          <a:xfrm>
            <a:off x="266700" y="925264"/>
            <a:ext cx="10452100" cy="388800"/>
          </a:xfrm>
          <a:prstGeom prst="rect">
            <a:avLst/>
          </a:prstGeom>
        </p:spPr>
        <p:txBody>
          <a:bodyPr vert="horz" lIns="0" tIns="0" rIns="0" bIns="0" rtlCol="0" anchor="ctr">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r>
              <a:rPr lang="en-GB" i="1" dirty="0"/>
              <a:t>6.5.6.3 Single bit specification</a:t>
            </a:r>
            <a:endParaRPr lang="en-GB" i="1" dirty="0">
              <a:latin typeface="+mn-lt"/>
            </a:endParaRPr>
          </a:p>
        </p:txBody>
      </p:sp>
      <p:sp>
        <p:nvSpPr>
          <p:cNvPr id="14" name="Content Placeholder 2_"/>
          <p:cNvSpPr txBox="1">
            <a:spLocks/>
          </p:cNvSpPr>
          <p:nvPr>
            <p:custDataLst>
              <p:tags r:id="rId10"/>
            </p:custDataLst>
          </p:nvPr>
        </p:nvSpPr>
        <p:spPr>
          <a:xfrm>
            <a:off x="259079" y="1320414"/>
            <a:ext cx="10452100" cy="4551749"/>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0" indent="0">
              <a:buSzPct val="25000"/>
              <a:buNone/>
              <a:defRPr/>
            </a:pPr>
            <a:r>
              <a:rPr lang="en-US" b="1" dirty="0">
                <a:latin typeface="+mn-lt"/>
                <a:cs typeface="Times New Roman" pitchFamily="18" charset="0"/>
              </a:rPr>
              <a:t>Hint</a:t>
            </a:r>
          </a:p>
          <a:p>
            <a:pPr marL="0" indent="0">
              <a:buSzPct val="25000"/>
              <a:buNone/>
              <a:defRPr/>
            </a:pPr>
            <a:r>
              <a:rPr lang="en-US" dirty="0">
                <a:latin typeface="+mn-lt"/>
                <a:cs typeface="Times New Roman" pitchFamily="18" charset="0"/>
              </a:rPr>
              <a:t>Relevant for MDG1:</a:t>
            </a:r>
          </a:p>
          <a:p>
            <a:pPr marL="0" indent="0">
              <a:buSzPct val="25000"/>
              <a:buNone/>
              <a:defRPr/>
            </a:pPr>
            <a:r>
              <a:rPr lang="en-US" dirty="0">
                <a:latin typeface="+mn-lt"/>
                <a:cs typeface="Times New Roman" pitchFamily="18" charset="0"/>
              </a:rPr>
              <a:t>1. MCOP  provides support for message storage in </a:t>
            </a:r>
            <a:r>
              <a:rPr lang="en-US" dirty="0" err="1">
                <a:latin typeface="+mn-lt"/>
                <a:cs typeface="Times New Roman" pitchFamily="18" charset="0"/>
              </a:rPr>
              <a:t>nvRAM</a:t>
            </a:r>
            <a:r>
              <a:rPr lang="en-US" dirty="0">
                <a:latin typeface="+mn-lt"/>
                <a:cs typeface="Times New Roman" pitchFamily="18" charset="0"/>
              </a:rPr>
              <a:t> (backwards compatibility to MEDC17 through a SW-build switch) and </a:t>
            </a:r>
          </a:p>
          <a:p>
            <a:pPr marL="0" indent="0">
              <a:buSzPct val="25000"/>
              <a:buNone/>
              <a:defRPr/>
            </a:pPr>
            <a:r>
              <a:rPr lang="en-US" dirty="0">
                <a:latin typeface="+mn-lt"/>
                <a:cs typeface="Times New Roman" pitchFamily="18" charset="0"/>
              </a:rPr>
              <a:t>2. no addressable bits are provided in </a:t>
            </a:r>
            <a:r>
              <a:rPr lang="en-US" dirty="0" err="1">
                <a:latin typeface="+mn-lt"/>
                <a:cs typeface="Times New Roman" pitchFamily="18" charset="0"/>
              </a:rPr>
              <a:t>nvRAM</a:t>
            </a:r>
            <a:r>
              <a:rPr lang="en-US" dirty="0">
                <a:latin typeface="+mn-lt"/>
                <a:cs typeface="Times New Roman" pitchFamily="18" charset="0"/>
              </a:rPr>
              <a:t>. </a:t>
            </a:r>
            <a:br>
              <a:rPr lang="en-US" dirty="0">
                <a:latin typeface="+mn-lt"/>
                <a:cs typeface="Times New Roman" pitchFamily="18" charset="0"/>
              </a:rPr>
            </a:br>
            <a:r>
              <a:rPr lang="en-US" dirty="0">
                <a:latin typeface="+mn-lt"/>
                <a:cs typeface="Times New Roman" pitchFamily="18" charset="0"/>
              </a:rPr>
              <a:t>Which DAMOS model TYP_* is used relates 1. to the memory location and 2. whether the single bit shall be specified as a message</a:t>
            </a:r>
            <a:r>
              <a:rPr lang="en-US" dirty="0" smtClean="0">
                <a:latin typeface="+mn-lt"/>
                <a:cs typeface="Times New Roman" pitchFamily="18" charset="0"/>
              </a:rPr>
              <a:t>.</a:t>
            </a:r>
          </a:p>
          <a:p>
            <a:pPr marL="0" indent="0">
              <a:buSzPct val="25000"/>
              <a:buNone/>
              <a:defRPr/>
            </a:pPr>
            <a:r>
              <a:rPr lang="en-US" sz="1400" dirty="0" err="1" smtClean="0">
                <a:latin typeface="+mn-lt"/>
                <a:cs typeface="Times New Roman" pitchFamily="18" charset="0"/>
              </a:rPr>
              <a:t>Exp</a:t>
            </a:r>
            <a:r>
              <a:rPr lang="en-US" sz="1400" dirty="0" smtClean="0">
                <a:latin typeface="+mn-lt"/>
                <a:cs typeface="Times New Roman" pitchFamily="18" charset="0"/>
              </a:rPr>
              <a:t>: </a:t>
            </a:r>
          </a:p>
          <a:p>
            <a:pPr marL="0" indent="0">
              <a:buSzPct val="25000"/>
              <a:buNone/>
              <a:defRPr/>
            </a:pPr>
            <a:r>
              <a:rPr lang="en-US" altLang="en-US" sz="1300" b="1" dirty="0">
                <a:solidFill>
                  <a:schemeClr val="accent3">
                    <a:lumMod val="60000"/>
                    <a:lumOff val="40000"/>
                  </a:schemeClr>
                </a:solidFill>
                <a:latin typeface="+mn-lt"/>
                <a:cs typeface="Times New Roman" panose="02020603050405020304" pitchFamily="18" charset="0"/>
              </a:rPr>
              <a:t>&lt;SW-VARIABLE&gt;</a:t>
            </a:r>
            <a:br>
              <a:rPr lang="en-US" altLang="en-US" sz="1300" b="1" dirty="0">
                <a:solidFill>
                  <a:schemeClr val="accent3">
                    <a:lumMod val="60000"/>
                    <a:lumOff val="40000"/>
                  </a:schemeClr>
                </a:solidFill>
                <a:latin typeface="+mn-lt"/>
                <a:cs typeface="Times New Roman" panose="02020603050405020304" pitchFamily="18" charset="0"/>
              </a:rPr>
            </a:br>
            <a:r>
              <a:rPr lang="en-US" altLang="en-US" sz="1300" b="1" dirty="0">
                <a:solidFill>
                  <a:schemeClr val="accent3">
                    <a:lumMod val="60000"/>
                    <a:lumOff val="40000"/>
                  </a:schemeClr>
                </a:solidFill>
                <a:latin typeface="+mn-lt"/>
                <a:cs typeface="Times New Roman" panose="02020603050405020304" pitchFamily="18" charset="0"/>
              </a:rPr>
              <a:t>	</a:t>
            </a:r>
            <a:r>
              <a:rPr lang="en-US" altLang="en-US" sz="1300" b="1" dirty="0" smtClean="0">
                <a:solidFill>
                  <a:schemeClr val="accent3">
                    <a:lumMod val="60000"/>
                    <a:lumOff val="40000"/>
                  </a:schemeClr>
                </a:solidFill>
                <a:latin typeface="+mn-lt"/>
                <a:cs typeface="Times New Roman" panose="02020603050405020304" pitchFamily="18" charset="0"/>
              </a:rPr>
              <a:t>&lt;</a:t>
            </a:r>
            <a:r>
              <a:rPr lang="en-US" altLang="en-US" sz="1300" b="1" dirty="0">
                <a:solidFill>
                  <a:schemeClr val="accent3">
                    <a:lumMod val="60000"/>
                    <a:lumOff val="40000"/>
                  </a:schemeClr>
                </a:solidFill>
                <a:latin typeface="+mn-lt"/>
                <a:cs typeface="Times New Roman" panose="02020603050405020304" pitchFamily="18" charset="0"/>
              </a:rPr>
              <a:t>SHORT-NAME&gt;</a:t>
            </a:r>
            <a:r>
              <a:rPr lang="en-US" altLang="en-US" sz="1300" b="1" dirty="0" err="1">
                <a:latin typeface="+mn-lt"/>
                <a:cs typeface="Times New Roman" panose="02020603050405020304" pitchFamily="18" charset="0"/>
              </a:rPr>
              <a:t>CrCtl_bTstRes</a:t>
            </a:r>
            <a:r>
              <a:rPr lang="en-US" altLang="en-US" sz="1300" b="1" dirty="0">
                <a:solidFill>
                  <a:schemeClr val="accent3">
                    <a:lumMod val="60000"/>
                    <a:lumOff val="40000"/>
                  </a:schemeClr>
                </a:solidFill>
                <a:latin typeface="+mn-lt"/>
                <a:cs typeface="Times New Roman" panose="02020603050405020304" pitchFamily="18" charset="0"/>
              </a:rPr>
              <a:t>&lt;/SHORT-NAME&gt;</a:t>
            </a:r>
            <a:br>
              <a:rPr lang="en-US" altLang="en-US" sz="1300" b="1" dirty="0">
                <a:solidFill>
                  <a:schemeClr val="accent3">
                    <a:lumMod val="60000"/>
                    <a:lumOff val="40000"/>
                  </a:schemeClr>
                </a:solidFill>
                <a:latin typeface="+mn-lt"/>
                <a:cs typeface="Times New Roman" panose="02020603050405020304" pitchFamily="18" charset="0"/>
              </a:rPr>
            </a:br>
            <a:r>
              <a:rPr lang="en-US" altLang="en-US" sz="1300" b="1" dirty="0" smtClean="0">
                <a:solidFill>
                  <a:schemeClr val="accent3">
                    <a:lumMod val="60000"/>
                    <a:lumOff val="40000"/>
                  </a:schemeClr>
                </a:solidFill>
                <a:latin typeface="+mn-lt"/>
                <a:cs typeface="Times New Roman" panose="02020603050405020304" pitchFamily="18" charset="0"/>
              </a:rPr>
              <a:t>	&lt;</a:t>
            </a:r>
            <a:r>
              <a:rPr lang="en-US" altLang="en-US" sz="1300" b="1" dirty="0">
                <a:solidFill>
                  <a:schemeClr val="accent3">
                    <a:lumMod val="60000"/>
                    <a:lumOff val="40000"/>
                  </a:schemeClr>
                </a:solidFill>
                <a:latin typeface="+mn-lt"/>
                <a:cs typeface="Times New Roman" panose="02020603050405020304" pitchFamily="18" charset="0"/>
              </a:rPr>
              <a:t>CATEGORY&gt;</a:t>
            </a:r>
            <a:r>
              <a:rPr lang="en-US" altLang="en-US" sz="1300" b="1" dirty="0">
                <a:latin typeface="+mn-lt"/>
                <a:cs typeface="Times New Roman" panose="02020603050405020304" pitchFamily="18" charset="0"/>
              </a:rPr>
              <a:t>BIT</a:t>
            </a:r>
            <a:r>
              <a:rPr lang="en-US" altLang="en-US" sz="1300" b="1" dirty="0">
                <a:solidFill>
                  <a:schemeClr val="accent3">
                    <a:lumMod val="60000"/>
                    <a:lumOff val="40000"/>
                  </a:schemeClr>
                </a:solidFill>
                <a:latin typeface="+mn-lt"/>
                <a:cs typeface="Times New Roman" panose="02020603050405020304" pitchFamily="18" charset="0"/>
              </a:rPr>
              <a:t>&lt;/CATEGORY&gt;</a:t>
            </a:r>
            <a:br>
              <a:rPr lang="en-US" altLang="en-US" sz="1300" b="1" dirty="0">
                <a:solidFill>
                  <a:schemeClr val="accent3">
                    <a:lumMod val="60000"/>
                    <a:lumOff val="40000"/>
                  </a:schemeClr>
                </a:solidFill>
                <a:latin typeface="+mn-lt"/>
                <a:cs typeface="Times New Roman" panose="02020603050405020304" pitchFamily="18" charset="0"/>
              </a:rPr>
            </a:br>
            <a:r>
              <a:rPr lang="en-US" altLang="en-US" sz="1300" b="1" dirty="0" smtClean="0">
                <a:solidFill>
                  <a:schemeClr val="accent3">
                    <a:lumMod val="60000"/>
                    <a:lumOff val="40000"/>
                  </a:schemeClr>
                </a:solidFill>
                <a:latin typeface="+mn-lt"/>
                <a:cs typeface="Times New Roman" panose="02020603050405020304" pitchFamily="18" charset="0"/>
              </a:rPr>
              <a:t>	&lt;</a:t>
            </a:r>
            <a:r>
              <a:rPr lang="en-US" altLang="en-US" sz="1300" b="1" dirty="0">
                <a:solidFill>
                  <a:schemeClr val="accent3">
                    <a:lumMod val="60000"/>
                    <a:lumOff val="40000"/>
                  </a:schemeClr>
                </a:solidFill>
                <a:latin typeface="+mn-lt"/>
                <a:cs typeface="Times New Roman" panose="02020603050405020304" pitchFamily="18" charset="0"/>
              </a:rPr>
              <a:t>SW-DATA-DEF-PROPS&gt;</a:t>
            </a:r>
            <a:br>
              <a:rPr lang="en-US" altLang="en-US" sz="1300" b="1" dirty="0">
                <a:solidFill>
                  <a:schemeClr val="accent3">
                    <a:lumMod val="60000"/>
                    <a:lumOff val="40000"/>
                  </a:schemeClr>
                </a:solidFill>
                <a:latin typeface="+mn-lt"/>
                <a:cs typeface="Times New Roman" panose="02020603050405020304" pitchFamily="18" charset="0"/>
              </a:rPr>
            </a:br>
            <a:r>
              <a:rPr lang="en-US" altLang="en-US" sz="1300" b="1" dirty="0" smtClean="0">
                <a:solidFill>
                  <a:schemeClr val="accent3">
                    <a:lumMod val="60000"/>
                    <a:lumOff val="40000"/>
                  </a:schemeClr>
                </a:solidFill>
                <a:latin typeface="+mn-lt"/>
                <a:cs typeface="Times New Roman" panose="02020603050405020304" pitchFamily="18" charset="0"/>
              </a:rPr>
              <a:t>		&lt;</a:t>
            </a:r>
            <a:r>
              <a:rPr lang="en-US" altLang="en-US" sz="1300" b="1" dirty="0">
                <a:solidFill>
                  <a:schemeClr val="accent3">
                    <a:lumMod val="60000"/>
                    <a:lumOff val="40000"/>
                  </a:schemeClr>
                </a:solidFill>
                <a:latin typeface="+mn-lt"/>
                <a:cs typeface="Times New Roman" panose="02020603050405020304" pitchFamily="18" charset="0"/>
              </a:rPr>
              <a:t>SW-CALIBRATION-ACCESS&gt;</a:t>
            </a:r>
            <a:r>
              <a:rPr lang="en-US" altLang="en-US" sz="1300" b="1" dirty="0">
                <a:latin typeface="+mn-lt"/>
                <a:cs typeface="Times New Roman" panose="02020603050405020304" pitchFamily="18" charset="0"/>
              </a:rPr>
              <a:t>READ-ONLY</a:t>
            </a:r>
            <a:r>
              <a:rPr lang="en-US" altLang="en-US" sz="1300" b="1" dirty="0">
                <a:solidFill>
                  <a:schemeClr val="accent3">
                    <a:lumMod val="60000"/>
                    <a:lumOff val="40000"/>
                  </a:schemeClr>
                </a:solidFill>
                <a:latin typeface="+mn-lt"/>
                <a:cs typeface="Times New Roman" panose="02020603050405020304" pitchFamily="18" charset="0"/>
              </a:rPr>
              <a:t>&lt;/SW-CALIBRATION-ACCESS&gt;</a:t>
            </a:r>
            <a:br>
              <a:rPr lang="en-US" altLang="en-US" sz="1300" b="1" dirty="0">
                <a:solidFill>
                  <a:schemeClr val="accent3">
                    <a:lumMod val="60000"/>
                    <a:lumOff val="40000"/>
                  </a:schemeClr>
                </a:solidFill>
                <a:latin typeface="+mn-lt"/>
                <a:cs typeface="Times New Roman" panose="02020603050405020304" pitchFamily="18" charset="0"/>
              </a:rPr>
            </a:br>
            <a:r>
              <a:rPr lang="en-US" altLang="en-US" sz="1300" b="1" dirty="0" smtClean="0">
                <a:solidFill>
                  <a:schemeClr val="accent3">
                    <a:lumMod val="60000"/>
                    <a:lumOff val="40000"/>
                  </a:schemeClr>
                </a:solidFill>
                <a:latin typeface="+mn-lt"/>
                <a:cs typeface="Times New Roman" panose="02020603050405020304" pitchFamily="18" charset="0"/>
              </a:rPr>
              <a:t>		&lt;</a:t>
            </a:r>
            <a:r>
              <a:rPr lang="en-US" altLang="en-US" sz="1300" b="1" dirty="0">
                <a:solidFill>
                  <a:schemeClr val="accent3">
                    <a:lumMod val="60000"/>
                    <a:lumOff val="40000"/>
                  </a:schemeClr>
                </a:solidFill>
                <a:latin typeface="+mn-lt"/>
                <a:cs typeface="Times New Roman" panose="02020603050405020304" pitchFamily="18" charset="0"/>
              </a:rPr>
              <a:t>SW-CLASS-REF&gt;</a:t>
            </a:r>
            <a:r>
              <a:rPr lang="en-US" altLang="en-US" sz="1300" b="1" dirty="0" err="1">
                <a:latin typeface="+mn-lt"/>
                <a:cs typeface="Times New Roman" panose="02020603050405020304" pitchFamily="18" charset="0"/>
              </a:rPr>
              <a:t>TYP_MsgBitNoReIni</a:t>
            </a:r>
            <a:r>
              <a:rPr lang="en-US" altLang="en-US" sz="1300" b="1" dirty="0">
                <a:solidFill>
                  <a:schemeClr val="accent3">
                    <a:lumMod val="60000"/>
                    <a:lumOff val="40000"/>
                  </a:schemeClr>
                </a:solidFill>
                <a:latin typeface="+mn-lt"/>
                <a:cs typeface="Times New Roman" panose="02020603050405020304" pitchFamily="18" charset="0"/>
              </a:rPr>
              <a:t>&lt;/SW-CLASS-REF&gt;</a:t>
            </a:r>
            <a:br>
              <a:rPr lang="en-US" altLang="en-US" sz="1300" b="1" dirty="0">
                <a:solidFill>
                  <a:schemeClr val="accent3">
                    <a:lumMod val="60000"/>
                    <a:lumOff val="40000"/>
                  </a:schemeClr>
                </a:solidFill>
                <a:latin typeface="+mn-lt"/>
                <a:cs typeface="Times New Roman" panose="02020603050405020304" pitchFamily="18" charset="0"/>
              </a:rPr>
            </a:br>
            <a:r>
              <a:rPr lang="en-US" altLang="en-US" sz="1300" b="1" dirty="0" smtClean="0">
                <a:solidFill>
                  <a:schemeClr val="accent3">
                    <a:lumMod val="60000"/>
                    <a:lumOff val="40000"/>
                  </a:schemeClr>
                </a:solidFill>
                <a:latin typeface="+mn-lt"/>
                <a:cs typeface="Times New Roman" panose="02020603050405020304" pitchFamily="18" charset="0"/>
              </a:rPr>
              <a:t>	&lt;/</a:t>
            </a:r>
            <a:r>
              <a:rPr lang="en-US" altLang="en-US" sz="1300" b="1" dirty="0">
                <a:solidFill>
                  <a:schemeClr val="accent3">
                    <a:lumMod val="60000"/>
                    <a:lumOff val="40000"/>
                  </a:schemeClr>
                </a:solidFill>
                <a:latin typeface="+mn-lt"/>
                <a:cs typeface="Times New Roman" panose="02020603050405020304" pitchFamily="18" charset="0"/>
              </a:rPr>
              <a:t>SW-DATA-DEF-PROPS&gt;</a:t>
            </a:r>
            <a:r>
              <a:rPr lang="en-US" altLang="en-US" sz="1300" dirty="0">
                <a:solidFill>
                  <a:schemeClr val="accent3">
                    <a:lumMod val="60000"/>
                    <a:lumOff val="40000"/>
                  </a:schemeClr>
                </a:solidFill>
                <a:latin typeface="+mn-lt"/>
                <a:cs typeface="Times New Roman" panose="02020603050405020304" pitchFamily="18" charset="0"/>
              </a:rPr>
              <a:t> </a:t>
            </a:r>
            <a:br>
              <a:rPr lang="en-US" altLang="en-US" sz="1300" dirty="0">
                <a:solidFill>
                  <a:schemeClr val="accent3">
                    <a:lumMod val="60000"/>
                    <a:lumOff val="40000"/>
                  </a:schemeClr>
                </a:solidFill>
                <a:latin typeface="+mn-lt"/>
                <a:cs typeface="Times New Roman" panose="02020603050405020304" pitchFamily="18" charset="0"/>
              </a:rPr>
            </a:br>
            <a:r>
              <a:rPr lang="en-US" altLang="en-US" sz="1300" b="1" dirty="0">
                <a:solidFill>
                  <a:schemeClr val="accent3">
                    <a:lumMod val="60000"/>
                    <a:lumOff val="40000"/>
                  </a:schemeClr>
                </a:solidFill>
                <a:latin typeface="+mn-lt"/>
                <a:cs typeface="Times New Roman" panose="02020603050405020304" pitchFamily="18" charset="0"/>
              </a:rPr>
              <a:t>&lt;/SW-VARIABLE&gt;</a:t>
            </a:r>
            <a:r>
              <a:rPr lang="en-US" sz="1400" dirty="0" smtClean="0"/>
              <a:t/>
            </a:r>
            <a:br>
              <a:rPr lang="en-US" sz="1400" dirty="0" smtClean="0"/>
            </a:br>
            <a:endParaRPr lang="en-GB" sz="1600" dirty="0"/>
          </a:p>
        </p:txBody>
      </p:sp>
    </p:spTree>
    <p:custDataLst>
      <p:tags r:id="rId1"/>
    </p:custDataLst>
    <p:extLst>
      <p:ext uri="{BB962C8B-B14F-4D97-AF65-F5344CB8AC3E}">
        <p14:creationId xmlns:p14="http://schemas.microsoft.com/office/powerpoint/2010/main" val="2431907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GB" sz="2800" b="1" dirty="0"/>
              <a:t>6.5 Variables and Messages</a:t>
            </a:r>
            <a:endParaRPr lang="en-GB"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12" name="Title 1"/>
          <p:cNvSpPr txBox="1">
            <a:spLocks/>
          </p:cNvSpPr>
          <p:nvPr>
            <p:custDataLst>
              <p:tags r:id="rId8"/>
            </p:custDataLst>
          </p:nvPr>
        </p:nvSpPr>
        <p:spPr>
          <a:xfrm>
            <a:off x="259080" y="647700"/>
            <a:ext cx="10452100" cy="38862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nSpc>
                <a:spcPct val="89000"/>
              </a:lnSpc>
              <a:spcBef>
                <a:spcPts val="0"/>
              </a:spcBef>
            </a:pPr>
            <a:r>
              <a:rPr lang="en-US" sz="2000" b="1" smtClean="0"/>
              <a:t>6.5.6 Bits and boolean variables/messages</a:t>
            </a:r>
            <a:endParaRPr lang="en-GB" sz="2000" dirty="0">
              <a:solidFill>
                <a:srgbClr val="A80163"/>
              </a:solidFill>
            </a:endParaRPr>
          </a:p>
        </p:txBody>
      </p:sp>
      <p:sp>
        <p:nvSpPr>
          <p:cNvPr id="13" name="Title 10_"/>
          <p:cNvSpPr txBox="1">
            <a:spLocks/>
          </p:cNvSpPr>
          <p:nvPr>
            <p:custDataLst>
              <p:tags r:id="rId9"/>
            </p:custDataLst>
          </p:nvPr>
        </p:nvSpPr>
        <p:spPr>
          <a:xfrm>
            <a:off x="266700" y="925264"/>
            <a:ext cx="10452100" cy="388800"/>
          </a:xfrm>
          <a:prstGeom prst="rect">
            <a:avLst/>
          </a:prstGeom>
        </p:spPr>
        <p:txBody>
          <a:bodyPr vert="horz" lIns="0" tIns="0" rIns="0" bIns="0" rtlCol="0" anchor="ctr">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r>
              <a:rPr lang="en-GB" i="1" dirty="0"/>
              <a:t>6.5.6.3 Single bit specification</a:t>
            </a:r>
            <a:endParaRPr lang="en-GB" i="1" dirty="0">
              <a:latin typeface="+mn-lt"/>
            </a:endParaRPr>
          </a:p>
        </p:txBody>
      </p:sp>
      <p:sp>
        <p:nvSpPr>
          <p:cNvPr id="14" name="Content Placeholder 2_"/>
          <p:cNvSpPr txBox="1">
            <a:spLocks/>
          </p:cNvSpPr>
          <p:nvPr>
            <p:custDataLst>
              <p:tags r:id="rId10"/>
            </p:custDataLst>
          </p:nvPr>
        </p:nvSpPr>
        <p:spPr>
          <a:xfrm>
            <a:off x="259079" y="1320414"/>
            <a:ext cx="10452100" cy="4551749"/>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0" indent="0">
              <a:buNone/>
            </a:pPr>
            <a:r>
              <a:rPr lang="en-US" dirty="0">
                <a:latin typeface="+mn-lt"/>
              </a:rPr>
              <a:t>In order to have a complete specification and allow future optimizations it is necessary to specify in which process the single bit is written:</a:t>
            </a:r>
          </a:p>
          <a:p>
            <a:pPr marL="0" indent="0">
              <a:buNone/>
            </a:pPr>
            <a:r>
              <a:rPr lang="en-US" altLang="en-US" sz="1400" b="1" dirty="0">
                <a:solidFill>
                  <a:schemeClr val="accent3">
                    <a:lumMod val="60000"/>
                    <a:lumOff val="40000"/>
                  </a:schemeClr>
                </a:solidFill>
                <a:latin typeface="+mn-lt"/>
                <a:cs typeface="Times New Roman" panose="02020603050405020304" pitchFamily="18" charset="0"/>
              </a:rPr>
              <a:t>&lt;SW-SERVICE&gt;</a:t>
            </a:r>
            <a:br>
              <a:rPr lang="en-US" altLang="en-US" sz="1400" b="1" dirty="0">
                <a:solidFill>
                  <a:schemeClr val="accent3">
                    <a:lumMod val="60000"/>
                    <a:lumOff val="40000"/>
                  </a:schemeClr>
                </a:solidFill>
                <a:latin typeface="+mn-lt"/>
                <a:cs typeface="Times New Roman" panose="02020603050405020304" pitchFamily="18" charset="0"/>
              </a:rPr>
            </a:br>
            <a:r>
              <a:rPr lang="en-US" altLang="en-US" sz="1400" b="1" dirty="0" smtClean="0">
                <a:solidFill>
                  <a:schemeClr val="accent3">
                    <a:lumMod val="60000"/>
                    <a:lumOff val="40000"/>
                  </a:schemeClr>
                </a:solidFill>
                <a:latin typeface="+mn-lt"/>
                <a:cs typeface="Times New Roman" panose="02020603050405020304" pitchFamily="18" charset="0"/>
              </a:rPr>
              <a:t>	&lt;SHORT-NAME&gt;</a:t>
            </a:r>
            <a:r>
              <a:rPr lang="en-US" altLang="en-US" sz="1400" b="1" dirty="0" smtClean="0">
                <a:latin typeface="+mn-lt"/>
                <a:cs typeface="Times New Roman" panose="02020603050405020304" pitchFamily="18" charset="0"/>
              </a:rPr>
              <a:t>CrCtl_Adap_200ms</a:t>
            </a:r>
            <a:r>
              <a:rPr lang="en-US" altLang="en-US" sz="1400" dirty="0" smtClean="0">
                <a:solidFill>
                  <a:schemeClr val="accent3">
                    <a:lumMod val="60000"/>
                    <a:lumOff val="40000"/>
                  </a:schemeClr>
                </a:solidFill>
                <a:latin typeface="+mn-lt"/>
                <a:cs typeface="Times New Roman" panose="02020603050405020304" pitchFamily="18" charset="0"/>
              </a:rPr>
              <a:t>&lt;</a:t>
            </a:r>
            <a:r>
              <a:rPr lang="en-US" altLang="en-US" sz="1400" b="1" dirty="0" smtClean="0">
                <a:solidFill>
                  <a:schemeClr val="accent3">
                    <a:lumMod val="60000"/>
                    <a:lumOff val="40000"/>
                  </a:schemeClr>
                </a:solidFill>
                <a:latin typeface="+mn-lt"/>
                <a:cs typeface="Times New Roman" panose="02020603050405020304" pitchFamily="18" charset="0"/>
              </a:rPr>
              <a:t>/</a:t>
            </a:r>
            <a:r>
              <a:rPr lang="en-US" altLang="en-US" sz="1400" b="1" dirty="0">
                <a:solidFill>
                  <a:schemeClr val="accent3">
                    <a:lumMod val="60000"/>
                    <a:lumOff val="40000"/>
                  </a:schemeClr>
                </a:solidFill>
                <a:latin typeface="+mn-lt"/>
                <a:cs typeface="Times New Roman" panose="02020603050405020304" pitchFamily="18" charset="0"/>
              </a:rPr>
              <a:t>SHORT-NAME&gt;</a:t>
            </a:r>
            <a:br>
              <a:rPr lang="en-US" altLang="en-US" sz="1400" b="1" dirty="0">
                <a:solidFill>
                  <a:schemeClr val="accent3">
                    <a:lumMod val="60000"/>
                    <a:lumOff val="40000"/>
                  </a:schemeClr>
                </a:solidFill>
                <a:latin typeface="+mn-lt"/>
                <a:cs typeface="Times New Roman" panose="02020603050405020304" pitchFamily="18" charset="0"/>
              </a:rPr>
            </a:br>
            <a:r>
              <a:rPr lang="en-US" altLang="en-US" sz="1400" b="1" dirty="0" smtClean="0">
                <a:solidFill>
                  <a:schemeClr val="accent3">
                    <a:lumMod val="60000"/>
                    <a:lumOff val="40000"/>
                  </a:schemeClr>
                </a:solidFill>
                <a:latin typeface="+mn-lt"/>
                <a:cs typeface="Times New Roman" panose="02020603050405020304" pitchFamily="18" charset="0"/>
              </a:rPr>
              <a:t>	&lt;CATEGORY&gt;</a:t>
            </a:r>
            <a:r>
              <a:rPr lang="en-US" altLang="en-US" sz="1400" b="1" dirty="0" smtClean="0">
                <a:latin typeface="+mn-lt"/>
                <a:cs typeface="Times New Roman" panose="02020603050405020304" pitchFamily="18" charset="0"/>
              </a:rPr>
              <a:t>PROCESS</a:t>
            </a:r>
            <a:r>
              <a:rPr lang="en-US" altLang="en-US" sz="1400" b="1" dirty="0" smtClean="0">
                <a:solidFill>
                  <a:schemeClr val="accent3">
                    <a:lumMod val="60000"/>
                    <a:lumOff val="40000"/>
                  </a:schemeClr>
                </a:solidFill>
                <a:latin typeface="+mn-lt"/>
                <a:cs typeface="Times New Roman" panose="02020603050405020304" pitchFamily="18" charset="0"/>
              </a:rPr>
              <a:t>&lt;/</a:t>
            </a:r>
            <a:r>
              <a:rPr lang="en-US" altLang="en-US" sz="1400" b="1" dirty="0">
                <a:solidFill>
                  <a:schemeClr val="accent3">
                    <a:lumMod val="60000"/>
                    <a:lumOff val="40000"/>
                  </a:schemeClr>
                </a:solidFill>
                <a:latin typeface="+mn-lt"/>
                <a:cs typeface="Times New Roman" panose="02020603050405020304" pitchFamily="18" charset="0"/>
              </a:rPr>
              <a:t>CATEGORY&gt;</a:t>
            </a:r>
            <a:br>
              <a:rPr lang="en-US" altLang="en-US" sz="1400" b="1" dirty="0">
                <a:solidFill>
                  <a:schemeClr val="accent3">
                    <a:lumMod val="60000"/>
                    <a:lumOff val="40000"/>
                  </a:schemeClr>
                </a:solidFill>
                <a:latin typeface="+mn-lt"/>
                <a:cs typeface="Times New Roman" panose="02020603050405020304" pitchFamily="18" charset="0"/>
              </a:rPr>
            </a:br>
            <a:r>
              <a:rPr lang="en-US" altLang="en-US" sz="1400" b="1" dirty="0" smtClean="0">
                <a:solidFill>
                  <a:schemeClr val="accent3">
                    <a:lumMod val="60000"/>
                    <a:lumOff val="40000"/>
                  </a:schemeClr>
                </a:solidFill>
                <a:latin typeface="+mn-lt"/>
                <a:cs typeface="Times New Roman" panose="02020603050405020304" pitchFamily="18" charset="0"/>
              </a:rPr>
              <a:t>	...</a:t>
            </a:r>
            <a:r>
              <a:rPr lang="en-US" altLang="en-US" sz="1400" b="1" dirty="0">
                <a:solidFill>
                  <a:schemeClr val="accent3">
                    <a:lumMod val="60000"/>
                    <a:lumOff val="40000"/>
                  </a:schemeClr>
                </a:solidFill>
                <a:latin typeface="+mn-lt"/>
                <a:cs typeface="Times New Roman" panose="02020603050405020304" pitchFamily="18" charset="0"/>
              </a:rPr>
              <a:t/>
            </a:r>
            <a:br>
              <a:rPr lang="en-US" altLang="en-US" sz="1400" b="1" dirty="0">
                <a:solidFill>
                  <a:schemeClr val="accent3">
                    <a:lumMod val="60000"/>
                    <a:lumOff val="40000"/>
                  </a:schemeClr>
                </a:solidFill>
                <a:latin typeface="+mn-lt"/>
                <a:cs typeface="Times New Roman" panose="02020603050405020304" pitchFamily="18" charset="0"/>
              </a:rPr>
            </a:br>
            <a:r>
              <a:rPr lang="en-US" altLang="en-US" sz="1400" b="1" dirty="0" smtClean="0">
                <a:solidFill>
                  <a:schemeClr val="accent3">
                    <a:lumMod val="60000"/>
                    <a:lumOff val="40000"/>
                  </a:schemeClr>
                </a:solidFill>
                <a:latin typeface="+mn-lt"/>
                <a:cs typeface="Times New Roman" panose="02020603050405020304" pitchFamily="18" charset="0"/>
              </a:rPr>
              <a:t>	&lt;</a:t>
            </a:r>
            <a:r>
              <a:rPr lang="en-US" altLang="en-US" sz="1400" b="1" dirty="0">
                <a:solidFill>
                  <a:schemeClr val="accent3">
                    <a:lumMod val="60000"/>
                    <a:lumOff val="40000"/>
                  </a:schemeClr>
                </a:solidFill>
                <a:latin typeface="+mn-lt"/>
                <a:cs typeface="Times New Roman" panose="02020603050405020304" pitchFamily="18" charset="0"/>
              </a:rPr>
              <a:t>SW-SERVICE-ACCESSED-ELEMENT-SETS&gt;</a:t>
            </a:r>
            <a:br>
              <a:rPr lang="en-US" altLang="en-US" sz="1400" b="1" dirty="0">
                <a:solidFill>
                  <a:schemeClr val="accent3">
                    <a:lumMod val="60000"/>
                    <a:lumOff val="40000"/>
                  </a:schemeClr>
                </a:solidFill>
                <a:latin typeface="+mn-lt"/>
                <a:cs typeface="Times New Roman" panose="02020603050405020304" pitchFamily="18" charset="0"/>
              </a:rPr>
            </a:br>
            <a:r>
              <a:rPr lang="en-US" altLang="en-US" sz="1400" b="1" dirty="0" smtClean="0">
                <a:solidFill>
                  <a:schemeClr val="accent3">
                    <a:lumMod val="60000"/>
                    <a:lumOff val="40000"/>
                  </a:schemeClr>
                </a:solidFill>
                <a:latin typeface="+mn-lt"/>
                <a:cs typeface="Times New Roman" panose="02020603050405020304" pitchFamily="18" charset="0"/>
              </a:rPr>
              <a:t>		&lt;</a:t>
            </a:r>
            <a:r>
              <a:rPr lang="en-US" altLang="en-US" sz="1400" b="1" dirty="0">
                <a:solidFill>
                  <a:schemeClr val="accent3">
                    <a:lumMod val="60000"/>
                    <a:lumOff val="40000"/>
                  </a:schemeClr>
                </a:solidFill>
                <a:latin typeface="+mn-lt"/>
                <a:cs typeface="Times New Roman" panose="02020603050405020304" pitchFamily="18" charset="0"/>
              </a:rPr>
              <a:t>SW-SERVICE-ACCESSED-ELEMENT-SET&gt;</a:t>
            </a:r>
            <a:br>
              <a:rPr lang="en-US" altLang="en-US" sz="1400" b="1" dirty="0">
                <a:solidFill>
                  <a:schemeClr val="accent3">
                    <a:lumMod val="60000"/>
                    <a:lumOff val="40000"/>
                  </a:schemeClr>
                </a:solidFill>
                <a:latin typeface="+mn-lt"/>
                <a:cs typeface="Times New Roman" panose="02020603050405020304" pitchFamily="18" charset="0"/>
              </a:rPr>
            </a:br>
            <a:r>
              <a:rPr lang="en-US" altLang="en-US" sz="1400" b="1" dirty="0" smtClean="0">
                <a:solidFill>
                  <a:schemeClr val="accent3">
                    <a:lumMod val="60000"/>
                    <a:lumOff val="40000"/>
                  </a:schemeClr>
                </a:solidFill>
                <a:latin typeface="+mn-lt"/>
                <a:cs typeface="Times New Roman" panose="02020603050405020304" pitchFamily="18" charset="0"/>
              </a:rPr>
              <a:t>			&lt;</a:t>
            </a:r>
            <a:r>
              <a:rPr lang="en-US" altLang="en-US" sz="1400" b="1" dirty="0">
                <a:solidFill>
                  <a:schemeClr val="accent3">
                    <a:lumMod val="60000"/>
                    <a:lumOff val="40000"/>
                  </a:schemeClr>
                </a:solidFill>
                <a:latin typeface="+mn-lt"/>
                <a:cs typeface="Times New Roman" panose="02020603050405020304" pitchFamily="18" charset="0"/>
              </a:rPr>
              <a:t>SW-ACCESSED-VARIABLES&gt;</a:t>
            </a:r>
            <a:br>
              <a:rPr lang="en-US" altLang="en-US" sz="1400" b="1" dirty="0">
                <a:solidFill>
                  <a:schemeClr val="accent3">
                    <a:lumMod val="60000"/>
                    <a:lumOff val="40000"/>
                  </a:schemeClr>
                </a:solidFill>
                <a:latin typeface="+mn-lt"/>
                <a:cs typeface="Times New Roman" panose="02020603050405020304" pitchFamily="18" charset="0"/>
              </a:rPr>
            </a:br>
            <a:r>
              <a:rPr lang="en-US" altLang="en-US" sz="1400" b="1" dirty="0" smtClean="0">
                <a:solidFill>
                  <a:schemeClr val="accent3">
                    <a:lumMod val="60000"/>
                    <a:lumOff val="40000"/>
                  </a:schemeClr>
                </a:solidFill>
                <a:latin typeface="+mn-lt"/>
                <a:cs typeface="Times New Roman" panose="02020603050405020304" pitchFamily="18" charset="0"/>
              </a:rPr>
              <a:t>				&lt;</a:t>
            </a:r>
            <a:r>
              <a:rPr lang="en-US" altLang="en-US" sz="1400" b="1" dirty="0">
                <a:solidFill>
                  <a:schemeClr val="accent3">
                    <a:lumMod val="60000"/>
                    <a:lumOff val="40000"/>
                  </a:schemeClr>
                </a:solidFill>
                <a:latin typeface="+mn-lt"/>
                <a:cs typeface="Times New Roman" panose="02020603050405020304" pitchFamily="18" charset="0"/>
              </a:rPr>
              <a:t>SW-ACCESSED-VARIABLE&gt;</a:t>
            </a:r>
            <a:br>
              <a:rPr lang="en-US" altLang="en-US" sz="1400" b="1" dirty="0">
                <a:solidFill>
                  <a:schemeClr val="accent3">
                    <a:lumMod val="60000"/>
                    <a:lumOff val="40000"/>
                  </a:schemeClr>
                </a:solidFill>
                <a:latin typeface="+mn-lt"/>
                <a:cs typeface="Times New Roman" panose="02020603050405020304" pitchFamily="18" charset="0"/>
              </a:rPr>
            </a:br>
            <a:r>
              <a:rPr lang="en-US" altLang="en-US" sz="1400" b="1" dirty="0" smtClean="0">
                <a:solidFill>
                  <a:schemeClr val="accent3">
                    <a:lumMod val="60000"/>
                    <a:lumOff val="40000"/>
                  </a:schemeClr>
                </a:solidFill>
                <a:latin typeface="+mn-lt"/>
                <a:cs typeface="Times New Roman" panose="02020603050405020304" pitchFamily="18" charset="0"/>
              </a:rPr>
              <a:t>					&lt;</a:t>
            </a:r>
            <a:r>
              <a:rPr lang="en-US" altLang="en-US" sz="1400" b="1" dirty="0">
                <a:solidFill>
                  <a:schemeClr val="accent3">
                    <a:lumMod val="60000"/>
                    <a:lumOff val="40000"/>
                  </a:schemeClr>
                </a:solidFill>
                <a:latin typeface="+mn-lt"/>
                <a:cs typeface="Times New Roman" panose="02020603050405020304" pitchFamily="18" charset="0"/>
              </a:rPr>
              <a:t>SW-VARIABLE-REF&gt;</a:t>
            </a:r>
            <a:r>
              <a:rPr lang="en-US" altLang="en-US" sz="1400" b="1" dirty="0" err="1">
                <a:latin typeface="+mn-lt"/>
                <a:cs typeface="Times New Roman" panose="02020603050405020304" pitchFamily="18" charset="0"/>
              </a:rPr>
              <a:t>CrCtl_bTstRes</a:t>
            </a:r>
            <a:r>
              <a:rPr lang="en-US" altLang="en-US" sz="1400" b="1" dirty="0">
                <a:solidFill>
                  <a:schemeClr val="accent3">
                    <a:lumMod val="60000"/>
                    <a:lumOff val="40000"/>
                  </a:schemeClr>
                </a:solidFill>
                <a:latin typeface="+mn-lt"/>
                <a:cs typeface="Times New Roman" panose="02020603050405020304" pitchFamily="18" charset="0"/>
              </a:rPr>
              <a:t>&lt;/SW-VARIABLE-REF&gt;</a:t>
            </a:r>
            <a:br>
              <a:rPr lang="en-US" altLang="en-US" sz="1400" b="1" dirty="0">
                <a:solidFill>
                  <a:schemeClr val="accent3">
                    <a:lumMod val="60000"/>
                    <a:lumOff val="40000"/>
                  </a:schemeClr>
                </a:solidFill>
                <a:latin typeface="+mn-lt"/>
                <a:cs typeface="Times New Roman" panose="02020603050405020304" pitchFamily="18" charset="0"/>
              </a:rPr>
            </a:br>
            <a:r>
              <a:rPr lang="en-US" altLang="en-US" sz="1400" b="1" dirty="0" smtClean="0">
                <a:solidFill>
                  <a:schemeClr val="accent3">
                    <a:lumMod val="60000"/>
                    <a:lumOff val="40000"/>
                  </a:schemeClr>
                </a:solidFill>
                <a:latin typeface="+mn-lt"/>
                <a:cs typeface="Times New Roman" panose="02020603050405020304" pitchFamily="18" charset="0"/>
              </a:rPr>
              <a:t>					&lt;</a:t>
            </a:r>
            <a:r>
              <a:rPr lang="en-US" altLang="en-US" sz="1400" b="1" dirty="0">
                <a:solidFill>
                  <a:schemeClr val="accent3">
                    <a:lumMod val="60000"/>
                    <a:lumOff val="40000"/>
                  </a:schemeClr>
                </a:solidFill>
                <a:latin typeface="+mn-lt"/>
                <a:cs typeface="Times New Roman" panose="02020603050405020304" pitchFamily="18" charset="0"/>
              </a:rPr>
              <a:t>SW-VARIABLE-USAGE&gt;</a:t>
            </a:r>
            <a:r>
              <a:rPr lang="en-US" altLang="en-US" sz="1400" b="1" dirty="0">
                <a:latin typeface="+mn-lt"/>
                <a:cs typeface="Times New Roman" panose="02020603050405020304" pitchFamily="18" charset="0"/>
              </a:rPr>
              <a:t>WRITE</a:t>
            </a:r>
            <a:r>
              <a:rPr lang="en-US" altLang="en-US" sz="1400" b="1" dirty="0">
                <a:solidFill>
                  <a:schemeClr val="accent3">
                    <a:lumMod val="60000"/>
                    <a:lumOff val="40000"/>
                  </a:schemeClr>
                </a:solidFill>
                <a:latin typeface="+mn-lt"/>
                <a:cs typeface="Times New Roman" panose="02020603050405020304" pitchFamily="18" charset="0"/>
              </a:rPr>
              <a:t>&lt;/SW-VARIABLE-USAGE&gt;</a:t>
            </a:r>
            <a:br>
              <a:rPr lang="en-US" altLang="en-US" sz="1400" b="1" dirty="0">
                <a:solidFill>
                  <a:schemeClr val="accent3">
                    <a:lumMod val="60000"/>
                    <a:lumOff val="40000"/>
                  </a:schemeClr>
                </a:solidFill>
                <a:latin typeface="+mn-lt"/>
                <a:cs typeface="Times New Roman" panose="02020603050405020304" pitchFamily="18" charset="0"/>
              </a:rPr>
            </a:br>
            <a:r>
              <a:rPr lang="en-US" altLang="en-US" sz="1400" b="1" dirty="0" smtClean="0">
                <a:solidFill>
                  <a:schemeClr val="accent3">
                    <a:lumMod val="60000"/>
                    <a:lumOff val="40000"/>
                  </a:schemeClr>
                </a:solidFill>
                <a:latin typeface="+mn-lt"/>
                <a:cs typeface="Times New Roman" panose="02020603050405020304" pitchFamily="18" charset="0"/>
              </a:rPr>
              <a:t>					&lt;</a:t>
            </a:r>
            <a:r>
              <a:rPr lang="en-US" altLang="en-US" sz="1400" b="1" dirty="0">
                <a:solidFill>
                  <a:schemeClr val="accent3">
                    <a:lumMod val="60000"/>
                    <a:lumOff val="40000"/>
                  </a:schemeClr>
                </a:solidFill>
                <a:latin typeface="+mn-lt"/>
                <a:cs typeface="Times New Roman" panose="02020603050405020304" pitchFamily="18" charset="0"/>
              </a:rPr>
              <a:t>SW-VARIABLE-ACCESS-IMPL&gt;</a:t>
            </a:r>
            <a:r>
              <a:rPr lang="en-US" altLang="en-US" sz="1400" b="1" dirty="0">
                <a:latin typeface="+mn-lt"/>
                <a:cs typeface="Times New Roman" panose="02020603050405020304" pitchFamily="18" charset="0"/>
              </a:rPr>
              <a:t>DIRECT</a:t>
            </a:r>
            <a:r>
              <a:rPr lang="en-US" altLang="en-US" sz="1400" b="1" dirty="0">
                <a:solidFill>
                  <a:schemeClr val="accent3">
                    <a:lumMod val="60000"/>
                    <a:lumOff val="40000"/>
                  </a:schemeClr>
                </a:solidFill>
                <a:latin typeface="+mn-lt"/>
                <a:cs typeface="Times New Roman" panose="02020603050405020304" pitchFamily="18" charset="0"/>
              </a:rPr>
              <a:t>&lt;/SW-VARIABLE-ACCESS-IMPL&gt;</a:t>
            </a:r>
            <a:br>
              <a:rPr lang="en-US" altLang="en-US" sz="1400" b="1" dirty="0">
                <a:solidFill>
                  <a:schemeClr val="accent3">
                    <a:lumMod val="60000"/>
                    <a:lumOff val="40000"/>
                  </a:schemeClr>
                </a:solidFill>
                <a:latin typeface="+mn-lt"/>
                <a:cs typeface="Times New Roman" panose="02020603050405020304" pitchFamily="18" charset="0"/>
              </a:rPr>
            </a:br>
            <a:r>
              <a:rPr lang="en-US" altLang="en-US" sz="1400" b="1" dirty="0" smtClean="0">
                <a:solidFill>
                  <a:schemeClr val="accent3">
                    <a:lumMod val="60000"/>
                    <a:lumOff val="40000"/>
                  </a:schemeClr>
                </a:solidFill>
                <a:latin typeface="+mn-lt"/>
                <a:cs typeface="Times New Roman" panose="02020603050405020304" pitchFamily="18" charset="0"/>
              </a:rPr>
              <a:t>				&lt;/</a:t>
            </a:r>
            <a:r>
              <a:rPr lang="en-US" altLang="en-US" sz="1400" b="1" dirty="0">
                <a:solidFill>
                  <a:schemeClr val="accent3">
                    <a:lumMod val="60000"/>
                    <a:lumOff val="40000"/>
                  </a:schemeClr>
                </a:solidFill>
                <a:latin typeface="+mn-lt"/>
                <a:cs typeface="Times New Roman" panose="02020603050405020304" pitchFamily="18" charset="0"/>
              </a:rPr>
              <a:t>SW-ACCESSED-VARIABLE&gt;</a:t>
            </a:r>
            <a:br>
              <a:rPr lang="en-US" altLang="en-US" sz="1400" b="1" dirty="0">
                <a:solidFill>
                  <a:schemeClr val="accent3">
                    <a:lumMod val="60000"/>
                    <a:lumOff val="40000"/>
                  </a:schemeClr>
                </a:solidFill>
                <a:latin typeface="+mn-lt"/>
                <a:cs typeface="Times New Roman" panose="02020603050405020304" pitchFamily="18" charset="0"/>
              </a:rPr>
            </a:br>
            <a:r>
              <a:rPr lang="en-US" altLang="en-US" sz="1400" b="1" dirty="0" smtClean="0">
                <a:solidFill>
                  <a:schemeClr val="accent3">
                    <a:lumMod val="60000"/>
                    <a:lumOff val="40000"/>
                  </a:schemeClr>
                </a:solidFill>
                <a:latin typeface="+mn-lt"/>
                <a:cs typeface="Times New Roman" panose="02020603050405020304" pitchFamily="18" charset="0"/>
              </a:rPr>
              <a:t>				&lt;</a:t>
            </a:r>
            <a:r>
              <a:rPr lang="en-US" altLang="en-US" sz="1400" b="1" dirty="0">
                <a:solidFill>
                  <a:schemeClr val="accent3">
                    <a:lumMod val="60000"/>
                    <a:lumOff val="40000"/>
                  </a:schemeClr>
                </a:solidFill>
                <a:latin typeface="+mn-lt"/>
                <a:cs typeface="Times New Roman" panose="02020603050405020304" pitchFamily="18" charset="0"/>
              </a:rPr>
              <a:t>SW-ACCESSED-VARIABLE&gt;</a:t>
            </a:r>
            <a:br>
              <a:rPr lang="en-US" altLang="en-US" sz="1400" b="1" dirty="0">
                <a:solidFill>
                  <a:schemeClr val="accent3">
                    <a:lumMod val="60000"/>
                    <a:lumOff val="40000"/>
                  </a:schemeClr>
                </a:solidFill>
                <a:latin typeface="+mn-lt"/>
                <a:cs typeface="Times New Roman" panose="02020603050405020304" pitchFamily="18" charset="0"/>
              </a:rPr>
            </a:br>
            <a:r>
              <a:rPr lang="en-US" altLang="en-US" sz="1400" b="1" dirty="0" smtClean="0">
                <a:solidFill>
                  <a:schemeClr val="accent3">
                    <a:lumMod val="60000"/>
                    <a:lumOff val="40000"/>
                  </a:schemeClr>
                </a:solidFill>
                <a:latin typeface="+mn-lt"/>
                <a:cs typeface="Times New Roman" panose="02020603050405020304" pitchFamily="18" charset="0"/>
              </a:rPr>
              <a:t>				...</a:t>
            </a:r>
            <a:r>
              <a:rPr lang="en-US" altLang="en-US" sz="1400" b="1" dirty="0">
                <a:solidFill>
                  <a:schemeClr val="accent3">
                    <a:lumMod val="60000"/>
                    <a:lumOff val="40000"/>
                  </a:schemeClr>
                </a:solidFill>
                <a:latin typeface="+mn-lt"/>
                <a:cs typeface="Times New Roman" panose="02020603050405020304" pitchFamily="18" charset="0"/>
              </a:rPr>
              <a:t/>
            </a:r>
            <a:br>
              <a:rPr lang="en-US" altLang="en-US" sz="1400" b="1" dirty="0">
                <a:solidFill>
                  <a:schemeClr val="accent3">
                    <a:lumMod val="60000"/>
                    <a:lumOff val="40000"/>
                  </a:schemeClr>
                </a:solidFill>
                <a:latin typeface="+mn-lt"/>
                <a:cs typeface="Times New Roman" panose="02020603050405020304" pitchFamily="18" charset="0"/>
              </a:rPr>
            </a:br>
            <a:r>
              <a:rPr lang="en-US" altLang="en-US" sz="1400" b="1" dirty="0" smtClean="0">
                <a:solidFill>
                  <a:schemeClr val="accent3">
                    <a:lumMod val="60000"/>
                    <a:lumOff val="40000"/>
                  </a:schemeClr>
                </a:solidFill>
                <a:latin typeface="+mn-lt"/>
                <a:cs typeface="Times New Roman" panose="02020603050405020304" pitchFamily="18" charset="0"/>
              </a:rPr>
              <a:t>	&lt;/</a:t>
            </a:r>
            <a:r>
              <a:rPr lang="en-US" altLang="en-US" sz="1400" b="1" dirty="0">
                <a:solidFill>
                  <a:schemeClr val="accent3">
                    <a:lumMod val="60000"/>
                    <a:lumOff val="40000"/>
                  </a:schemeClr>
                </a:solidFill>
                <a:latin typeface="+mn-lt"/>
                <a:cs typeface="Times New Roman" panose="02020603050405020304" pitchFamily="18" charset="0"/>
              </a:rPr>
              <a:t>SW-SERVICE&gt;</a:t>
            </a:r>
            <a:r>
              <a:rPr lang="en-US" sz="1400" dirty="0" smtClean="0">
                <a:latin typeface="+mn-lt"/>
              </a:rPr>
              <a:t/>
            </a:r>
            <a:br>
              <a:rPr lang="en-US" sz="1400" dirty="0" smtClean="0">
                <a:latin typeface="+mn-lt"/>
              </a:rPr>
            </a:br>
            <a:endParaRPr lang="en-GB" sz="1600" dirty="0">
              <a:latin typeface="+mn-lt"/>
            </a:endParaRPr>
          </a:p>
        </p:txBody>
      </p:sp>
    </p:spTree>
    <p:custDataLst>
      <p:tags r:id="rId1"/>
    </p:custDataLst>
    <p:extLst>
      <p:ext uri="{BB962C8B-B14F-4D97-AF65-F5344CB8AC3E}">
        <p14:creationId xmlns:p14="http://schemas.microsoft.com/office/powerpoint/2010/main" val="3246636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GB" sz="2800" b="1" dirty="0"/>
              <a:t>6.5 Variables and Messages</a:t>
            </a:r>
            <a:endParaRPr lang="en-GB"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 | 2018-08-06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12" name="Title 1"/>
          <p:cNvSpPr txBox="1">
            <a:spLocks/>
          </p:cNvSpPr>
          <p:nvPr>
            <p:custDataLst>
              <p:tags r:id="rId8"/>
            </p:custDataLst>
          </p:nvPr>
        </p:nvSpPr>
        <p:spPr>
          <a:xfrm>
            <a:off x="259080" y="647700"/>
            <a:ext cx="10452100" cy="38862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nSpc>
                <a:spcPct val="89000"/>
              </a:lnSpc>
              <a:spcBef>
                <a:spcPts val="0"/>
              </a:spcBef>
            </a:pPr>
            <a:r>
              <a:rPr lang="en-US" sz="2000" b="1" smtClean="0"/>
              <a:t>6.5.6 Bits and boolean variables/messages</a:t>
            </a:r>
            <a:endParaRPr lang="en-GB" sz="2000" dirty="0">
              <a:solidFill>
                <a:srgbClr val="A80163"/>
              </a:solidFill>
            </a:endParaRPr>
          </a:p>
        </p:txBody>
      </p:sp>
      <p:sp>
        <p:nvSpPr>
          <p:cNvPr id="13" name="Title 10_"/>
          <p:cNvSpPr txBox="1">
            <a:spLocks/>
          </p:cNvSpPr>
          <p:nvPr>
            <p:custDataLst>
              <p:tags r:id="rId9"/>
            </p:custDataLst>
          </p:nvPr>
        </p:nvSpPr>
        <p:spPr>
          <a:xfrm>
            <a:off x="266700" y="925264"/>
            <a:ext cx="10452100" cy="388800"/>
          </a:xfrm>
          <a:prstGeom prst="rect">
            <a:avLst/>
          </a:prstGeom>
        </p:spPr>
        <p:txBody>
          <a:bodyPr vert="horz" lIns="0" tIns="0" rIns="0" bIns="0" rtlCol="0" anchor="ctr">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r>
              <a:rPr lang="en-GB" i="1" dirty="0"/>
              <a:t>6.5.6.3 Single bit specification</a:t>
            </a:r>
            <a:endParaRPr lang="en-GB" i="1" dirty="0">
              <a:latin typeface="+mn-lt"/>
            </a:endParaRPr>
          </a:p>
        </p:txBody>
      </p:sp>
      <p:sp>
        <p:nvSpPr>
          <p:cNvPr id="14" name="Content Placeholder 2_"/>
          <p:cNvSpPr txBox="1">
            <a:spLocks/>
          </p:cNvSpPr>
          <p:nvPr>
            <p:custDataLst>
              <p:tags r:id="rId10"/>
            </p:custDataLst>
          </p:nvPr>
        </p:nvSpPr>
        <p:spPr>
          <a:xfrm>
            <a:off x="259079" y="1320414"/>
            <a:ext cx="10452100" cy="4551749"/>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0" indent="0">
              <a:buSzPct val="25000"/>
              <a:buNone/>
            </a:pPr>
            <a:r>
              <a:rPr lang="en-US" altLang="en-US" b="1" dirty="0">
                <a:latin typeface="+mn-lt"/>
                <a:cs typeface="Times New Roman" panose="02020603050405020304" pitchFamily="18" charset="0"/>
              </a:rPr>
              <a:t>Data type _bit not allowed inside C-structures (MEDC17)</a:t>
            </a:r>
            <a:r>
              <a:rPr lang="en-US" altLang="en-US" dirty="0">
                <a:latin typeface="+mn-lt"/>
                <a:cs typeface="Times New Roman" panose="02020603050405020304" pitchFamily="18" charset="0"/>
              </a:rPr>
              <a:t/>
            </a:r>
            <a:br>
              <a:rPr lang="en-US" altLang="en-US" dirty="0">
                <a:latin typeface="+mn-lt"/>
                <a:cs typeface="Times New Roman" panose="02020603050405020304" pitchFamily="18" charset="0"/>
              </a:rPr>
            </a:br>
            <a:r>
              <a:rPr lang="en-US" altLang="en-US" dirty="0">
                <a:latin typeface="+mn-lt"/>
                <a:cs typeface="Times New Roman" panose="02020603050405020304" pitchFamily="18" charset="0"/>
              </a:rPr>
              <a:t>C-structure elements shall not be defined by the data type _bit (MEDC17</a:t>
            </a:r>
            <a:r>
              <a:rPr lang="en-US" altLang="en-US" dirty="0" smtClean="0">
                <a:latin typeface="+mn-lt"/>
                <a:cs typeface="Times New Roman" panose="02020603050405020304" pitchFamily="18" charset="0"/>
              </a:rPr>
              <a:t>).</a:t>
            </a:r>
          </a:p>
          <a:p>
            <a:pPr marL="0" indent="0">
              <a:buSzPct val="25000"/>
              <a:buNone/>
            </a:pPr>
            <a:endParaRPr lang="en-US" altLang="en-US" dirty="0">
              <a:latin typeface="+mn-lt"/>
              <a:cs typeface="Times New Roman" panose="02020603050405020304" pitchFamily="18" charset="0"/>
            </a:endParaRPr>
          </a:p>
          <a:p>
            <a:pPr marL="0" indent="0">
              <a:buSzPct val="25000"/>
              <a:buNone/>
            </a:pPr>
            <a:r>
              <a:rPr lang="en-US" altLang="en-US" b="1" dirty="0" smtClean="0">
                <a:latin typeface="+mn-lt"/>
                <a:cs typeface="Times New Roman" panose="02020603050405020304" pitchFamily="18" charset="0"/>
              </a:rPr>
              <a:t>Hint</a:t>
            </a:r>
            <a:r>
              <a:rPr lang="en-US" altLang="en-US" dirty="0" smtClean="0">
                <a:latin typeface="+mn-lt"/>
                <a:cs typeface="Times New Roman" panose="02020603050405020304" pitchFamily="18" charset="0"/>
              </a:rPr>
              <a:t> </a:t>
            </a:r>
            <a:endParaRPr lang="en-US" altLang="en-US" dirty="0">
              <a:latin typeface="+mn-lt"/>
              <a:cs typeface="Times New Roman" panose="02020603050405020304" pitchFamily="18" charset="0"/>
            </a:endParaRPr>
          </a:p>
          <a:p>
            <a:pPr marL="0" indent="0">
              <a:buSzPct val="25000"/>
              <a:buNone/>
            </a:pPr>
            <a:r>
              <a:rPr lang="en-US" altLang="en-US" dirty="0">
                <a:latin typeface="+mn-lt"/>
                <a:cs typeface="Times New Roman" panose="02020603050405020304" pitchFamily="18" charset="0"/>
              </a:rPr>
              <a:t>ASCET - classes are also realized as C-structures. Therefore </a:t>
            </a:r>
            <a:r>
              <a:rPr lang="en-US" altLang="en-US" dirty="0" err="1">
                <a:latin typeface="+mn-lt"/>
                <a:cs typeface="Times New Roman" panose="02020603050405020304" pitchFamily="18" charset="0"/>
              </a:rPr>
              <a:t>TYP_SingleBit</a:t>
            </a:r>
            <a:r>
              <a:rPr lang="en-US" altLang="en-US" dirty="0">
                <a:latin typeface="+mn-lt"/>
                <a:cs typeface="Times New Roman" panose="02020603050405020304" pitchFamily="18" charset="0"/>
              </a:rPr>
              <a:t>* are also not allowed inside ASCET-classes.</a:t>
            </a:r>
            <a:br>
              <a:rPr lang="en-US" altLang="en-US" dirty="0">
                <a:latin typeface="+mn-lt"/>
                <a:cs typeface="Times New Roman" panose="02020603050405020304" pitchFamily="18" charset="0"/>
              </a:rPr>
            </a:br>
            <a:r>
              <a:rPr lang="en-US" altLang="en-US" dirty="0">
                <a:latin typeface="+mn-lt"/>
                <a:cs typeface="Times New Roman" panose="02020603050405020304" pitchFamily="18" charset="0"/>
              </a:rPr>
              <a:t>The possible solutions would be</a:t>
            </a:r>
            <a:br>
              <a:rPr lang="en-US" altLang="en-US" dirty="0">
                <a:latin typeface="+mn-lt"/>
                <a:cs typeface="Times New Roman" panose="02020603050405020304" pitchFamily="18" charset="0"/>
              </a:rPr>
            </a:br>
            <a:r>
              <a:rPr lang="en-US" altLang="en-US" dirty="0">
                <a:latin typeface="+mn-lt"/>
                <a:cs typeface="Times New Roman" panose="02020603050405020304" pitchFamily="18" charset="0"/>
              </a:rPr>
              <a:t>1. to define the bits of </a:t>
            </a:r>
            <a:r>
              <a:rPr lang="en-US" altLang="en-US" i="1" dirty="0">
                <a:latin typeface="+mn-lt"/>
                <a:cs typeface="Times New Roman" panose="02020603050405020304" pitchFamily="18" charset="0"/>
              </a:rPr>
              <a:t>bool </a:t>
            </a:r>
            <a:r>
              <a:rPr lang="en-US" altLang="en-US" dirty="0">
                <a:latin typeface="+mn-lt"/>
                <a:cs typeface="Times New Roman" panose="02020603050405020304" pitchFamily="18" charset="0"/>
              </a:rPr>
              <a:t>for manual code,</a:t>
            </a:r>
            <a:br>
              <a:rPr lang="en-US" altLang="en-US" dirty="0">
                <a:latin typeface="+mn-lt"/>
                <a:cs typeface="Times New Roman" panose="02020603050405020304" pitchFamily="18" charset="0"/>
              </a:rPr>
            </a:br>
            <a:r>
              <a:rPr lang="en-US" altLang="en-US" dirty="0">
                <a:latin typeface="+mn-lt"/>
                <a:cs typeface="Times New Roman" panose="02020603050405020304" pitchFamily="18" charset="0"/>
              </a:rPr>
              <a:t>2. to pack the bits in bit bases, BUT packed bits and bit bases are not supported by AUTOSAR 4.0. Therefore as a special case packed bits are allowed only in ASCET-classes. The special case of packed bits is kept in the appendices to help the developers to understand existing code and ASCET-generated code</a:t>
            </a:r>
            <a:r>
              <a:rPr lang="en-US" sz="1400" dirty="0" smtClean="0">
                <a:latin typeface="+mn-lt"/>
              </a:rPr>
              <a:t/>
            </a:r>
            <a:br>
              <a:rPr lang="en-US" sz="1400" dirty="0" smtClean="0">
                <a:latin typeface="+mn-lt"/>
              </a:rPr>
            </a:br>
            <a:endParaRPr lang="en-GB" sz="1600" dirty="0">
              <a:latin typeface="+mn-lt"/>
            </a:endParaRPr>
          </a:p>
        </p:txBody>
      </p:sp>
    </p:spTree>
    <p:custDataLst>
      <p:tags r:id="rId1"/>
    </p:custDataLst>
    <p:extLst>
      <p:ext uri="{BB962C8B-B14F-4D97-AF65-F5344CB8AC3E}">
        <p14:creationId xmlns:p14="http://schemas.microsoft.com/office/powerpoint/2010/main" val="35506514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BOSCH2"/>
  <p:tag name="CFG.CUSTOMERVERSION" val="9"/>
  <p:tag name="ML_1" val="RBVH_Hc1"/>
  <p:tag name="ML_2" val="Bosch2.mcr"/>
  <p:tag name="ML_LAYOUT_RESOURCE" val="BOSCH2_16_9.mcr"/>
  <p:tag name="FIELD.CONF.SUFFIX.CONTENT" val="\n | "/>
  <p:tag name="FIELD.CONF.COMBOINDEX" val="0"/>
  <p:tag name="FIELD.REM_ABL.SUFFIX.CONTENT" val="&#10;\n"/>
  <p:tag name="FIELD.COPY.CONTENT" val="© Robert Bosch Engineering and Business Solutions Vietnam Company Limited 2018. All rights reserved, also regarding any disposal, exploitation, reproduction, editing, distribution, as well as in the event of applications for industrial property rights."/>
  <p:tag name="FIELD.COPY.VALUE" val="© Robert Bosch Engineering and Business Solutions Vietnam Company Limited 2018.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DPT.SUFFIX.CONTENT" val=" | "/>
  <p:tag name="MIWBCLNT.HOMEURL" val="C:\Program Files (x86)\eForms\FB\portal_index.htm"/>
  <p:tag name="FIELDS.INITIALIZED" val="1"/>
  <p:tag name="FIELD.DATE.COMBOINDEX" val="-2"/>
  <p:tag name="FIELD.REM_ABL.COMBOINDEX" val="-2"/>
  <p:tag name="FIELD.CHAPTER.CONTENT" val="DGS Coding Guidelines Sharing"/>
  <p:tag name="FIELD.CHAPTER.VALUE" val="DGS Coding Guidelines Sharing"/>
  <p:tag name="FIELD.CHAPTER.COMBOINDEX" val="-2"/>
  <p:tag name="FIELD.REM_ANL.COMBOINDEX" val="-2"/>
  <p:tag name="FIELD.DPT.CONTENT" val="RBVH/EJV3"/>
  <p:tag name="FIELD.DPT.VALUE" val="RBVH/EJV3 | "/>
  <p:tag name="FIELD.DPT.COMBOINDEX" val="-2"/>
  <p:tag name="CONFIG" val="BOSCH2"/>
  <p:tag name="CFG.VERSION" val="0"/>
  <p:tag name="CFG.LAYOUTID" val="Bosch Layout 16:9 (new colored style)"/>
  <p:tag name="CFG.LAYOUTRES" val="BOSCH2_16_9"/>
  <p:tag name="MAPNAME" val="Map1"/>
  <p:tag name="LICENSEKEY" val="46504b9e-b1c9-48ed-967f-a36de42ae84b"/>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FIELD.DATE.CONTENT" val="2018-08-06"/>
  <p:tag name="FIELD.DATE.VALUE" val="2018-08-06"/>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0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04.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6.5 Variables and Messages"/>
  <p:tag name="FIELD.CHAPTER.VALUE" val="6.5 Variables and Messages"/>
  <p:tag name="FIELD.CHAPTER.COMBOINDEX" val="-2"/>
  <p:tag name="FIELD.REM_ANL.COMBOINDEX" val="-2"/>
  <p:tag name="FIELD.DPT.COMBOINDEX" val="-2"/>
</p:tagLst>
</file>

<file path=ppt/tags/tag10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0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0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0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0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1.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TitleOnTitleSlides"/>
  <p:tag name="SHAPECLASSPROTECTIONTYPE" val="3"/>
  <p:tag name="COLORS" val="-2;-2;-2;-2;-1;-2"/>
</p:tagLst>
</file>

<file path=ppt/tags/tag11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1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15.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6.5 Variables and Messages"/>
  <p:tag name="FIELD.CHAPTER.VALUE" val="6.5 Variables and Messages"/>
  <p:tag name="FIELD.CHAPTER.COMBOINDEX" val="-2"/>
  <p:tag name="FIELD.REM_ANL.COMBOINDEX" val="-2"/>
  <p:tag name="FIELD.DPT.COMBOINDEX" val="-2"/>
</p:tagLst>
</file>

<file path=ppt/tags/tag11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1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1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1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2.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DGS Coding Guidelines Sharing"/>
  <p:tag name="FIELD.CHAPTER.VALUE" val="DGS Coding Guidelines Sharing"/>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2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2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2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26.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DGS Coding Guidelines Sharing"/>
  <p:tag name="FIELD.CHAPTER.VALUE" val="DGS Coding Guidelines Sharing"/>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2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2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2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3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3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3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13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36.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DGS Coding Guidelines Sharing"/>
  <p:tag name="FIELD.CHAPTER.VALUE" val="DGS Coding Guidelines Sharing"/>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3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3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3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4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4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4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4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14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6.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DGS Coding Guidelines Sharing"/>
  <p:tag name="FIELD.CHAPTER.VALUE" val="DGS Coding Guidelines Sharing"/>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4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4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4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5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5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5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5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15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6.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DGS Coding Guidelines Sharing"/>
  <p:tag name="FIELD.CHAPTER.VALUE" val="DGS Coding Guidelines Sharing"/>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5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5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5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6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6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6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6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16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7.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DGS Coding Guidelines Sharing"/>
  <p:tag name="FIELD.CHAPTER.VALUE" val="DGS Coding Guidelines Sharing"/>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6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6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7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7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7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7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DGS Coding Guidelines Sharing"/>
  <p:tag name="FIELD.CHAPTER.VALUE" val="DGS Coding Guidelines Sharing"/>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2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DGS Coding Guidelines Sharing"/>
  <p:tag name="FIELD.CHAPTER.VALUE" val="DGS Coding Guidelines Sharing"/>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3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3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1.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DGS Coding Guidelines Sharing"/>
  <p:tag name="FIELD.CHAPTER.VALUE" val="DGS Coding Guidelines Sharing"/>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6.5 Variables and Messages"/>
  <p:tag name="FIELD.CHAPTER.VALUE" val="6.5 Variables and Messages"/>
  <p:tag name="FIELD.CHAPTER.COMBOINDEX" val="-2"/>
  <p:tag name="FIELD.REM_ANL.COMBOINDEX" val="-2"/>
  <p:tag name="FIELD.DPT.COMBOINDEX" val="-2"/>
</p:tagLst>
</file>

<file path=ppt/tags/tag5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6.xml><?xml version="1.0" encoding="utf-8"?>
<p:tagLst xmlns:a="http://schemas.openxmlformats.org/drawingml/2006/main" xmlns:r="http://schemas.openxmlformats.org/officeDocument/2006/relationships" xmlns:p="http://schemas.openxmlformats.org/presentationml/2006/main">
  <p:tag name="FIELD.CHAPTER.CONTENT" val="DGS Coding Guidelines Sharing"/>
  <p:tag name="FIELD.CHAPTER.VALUE" val="DGS Coding Guidelines Sharing"/>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TitleSupergraphic1"/>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63.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6.5 Variables and Messages"/>
  <p:tag name="FIELD.CHAPTER.VALUE" val="6.5 Variables and Messages"/>
  <p:tag name="FIELD.CHAPTER.COMBOINDEX" val="-2"/>
  <p:tag name="FIELD.REM_ANL.COMBOINDEX" val="-2"/>
  <p:tag name="FIELD.DPT.COMBOINDEX" val="-2"/>
</p:tagLst>
</file>

<file path=ppt/tags/tag6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HiddenSubtitle"/>
  <p:tag name="SHAPECLASSPROTECTIONTYPE" val="0"/>
  <p:tag name="ML_SENDTOBACK" val=" 1"/>
</p:tagLst>
</file>

<file path=ppt/tags/tag7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73.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6.5 Variables and Messages"/>
  <p:tag name="FIELD.CHAPTER.VALUE" val="6.5 Variables and Messages"/>
  <p:tag name="FIELD.CHAPTER.COMBOINDEX" val="-2"/>
  <p:tag name="FIELD.REM_ANL.COMBOINDEX" val="-2"/>
  <p:tag name="FIELD.DPT.COMBOINDEX" val="-2"/>
</p:tagLst>
</file>

<file path=ppt/tags/tag7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7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7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7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7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upergraphic-P1-16-9.png"/>
  <p:tag name="ML_SENDTOBACK" val=" 1"/>
  <p:tag name="MLI" val="1"/>
  <p:tag name="SHAPECLASSNAME" val="Supergraphic1"/>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83.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6.5 Variables and Messages"/>
  <p:tag name="FIELD.CHAPTER.VALUE" val="6.5 Variables and Messages"/>
  <p:tag name="FIELD.CHAPTER.COMBOINDEX" val="-2"/>
  <p:tag name="FIELD.REM_ANL.COMBOINDEX" val="-2"/>
  <p:tag name="FIELD.DPT.COMBOINDEX" val="-2"/>
</p:tagLst>
</file>

<file path=ppt/tags/tag8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8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8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8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8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8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Logo2016.emf"/>
  <p:tag name="MLI" val="1"/>
  <p:tag name="SHAPECLASSNAME" val="LogoOnSlides"/>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93.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DPT.CONTENT" val="RBVH/EJV3"/>
  <p:tag name="FIELD.DPT.VALUE" val="RBVH/EJV3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6.5 Variables and Messages"/>
  <p:tag name="FIELD.CHAPTER.VALUE" val="6.5 Variables and Messages"/>
  <p:tag name="FIELD.CHAPTER.COMBOINDEX" val="-2"/>
  <p:tag name="FIELD.REM_ANL.COMBOINDEX" val="-2"/>
  <p:tag name="FIELD.DPT.COMBOINDEX" val="-2"/>
</p:tagLst>
</file>

<file path=ppt/tags/tag9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9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9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9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9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9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docProps/app.xml><?xml version="1.0" encoding="utf-8"?>
<Properties xmlns="http://schemas.openxmlformats.org/officeDocument/2006/extended-properties" xmlns:vt="http://schemas.openxmlformats.org/officeDocument/2006/docPropsVTypes">
  <Template/>
  <TotalTime>0</TotalTime>
  <Words>1950</Words>
  <Application>Microsoft Office PowerPoint</Application>
  <PresentationFormat>Custom</PresentationFormat>
  <Paragraphs>176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Bosch Office Sans</vt:lpstr>
      <vt:lpstr>Times New Roman</vt:lpstr>
      <vt:lpstr>Wingdings</vt:lpstr>
      <vt:lpstr>Wingdings 3</vt:lpstr>
      <vt:lpstr>Bosch</vt:lpstr>
      <vt:lpstr>DGS Coding Guidelines Sharing  MDG1C/MEDC17 Concepts         presenter: Pham Thi mInh Nhat(EJV33)                               Hoang Xuan Manh(EJV34) </vt:lpstr>
      <vt:lpstr>Agenda</vt:lpstr>
      <vt:lpstr>6.5.6 Bits and boolean variables/messages</vt:lpstr>
      <vt:lpstr>6.5.6 Bits and boolean variables/messages</vt:lpstr>
      <vt:lpstr>6.5.6.2 MEDC17/MDG1 Category BIT base type bit/bool</vt:lpstr>
      <vt:lpstr>6.5.6.2 MEDC17/MDG1 Category BIT base type bit/bool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DGS Coding Guidelines Sharing Compiler Independency (MDG1, AUTOSAR)</dc:title>
  <dc:creator>Hoang Xuan Manh (RBVH/EJV34)</dc:creator>
  <cp:lastModifiedBy>Pham Thi Minh Nhat (RBVH/EJV33)</cp:lastModifiedBy>
  <cp:revision>41</cp:revision>
  <dcterms:created xsi:type="dcterms:W3CDTF">2018-07-09T07:20:23Z</dcterms:created>
  <dcterms:modified xsi:type="dcterms:W3CDTF">2018-10-24T03:42:38Z</dcterms:modified>
</cp:coreProperties>
</file>