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2" r:id="rId2"/>
    <p:sldId id="269" r:id="rId3"/>
    <p:sldId id="273" r:id="rId4"/>
    <p:sldId id="274" r:id="rId5"/>
    <p:sldId id="275" r:id="rId6"/>
    <p:sldId id="276" r:id="rId7"/>
    <p:sldId id="277" r:id="rId8"/>
    <p:sldId id="278" r:id="rId9"/>
    <p:sldId id="281" r:id="rId10"/>
    <p:sldId id="280" r:id="rId11"/>
    <p:sldId id="279" r:id="rId12"/>
    <p:sldId id="282" r:id="rId13"/>
    <p:sldId id="283" r:id="rId14"/>
    <p:sldId id="285" r:id="rId15"/>
    <p:sldId id="284" r:id="rId16"/>
    <p:sldId id="286" r:id="rId17"/>
  </p:sldIdLst>
  <p:sldSz cx="8228013" cy="6170613"/>
  <p:notesSz cx="6858000" cy="9144000"/>
  <p:custDataLst>
    <p:tags r:id="rId19"/>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5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1" autoAdjust="0"/>
    <p:restoredTop sz="90338" autoAdjust="0"/>
  </p:normalViewPr>
  <p:slideViewPr>
    <p:cSldViewPr snapToGrid="0">
      <p:cViewPr varScale="1">
        <p:scale>
          <a:sx n="89" d="100"/>
          <a:sy n="89" d="100"/>
        </p:scale>
        <p:origin x="1762" y="82"/>
      </p:cViewPr>
      <p:guideLst>
        <p:guide orient="horz" pos="160"/>
        <p:guide orient="horz" pos="656"/>
        <p:guide orient="horz" pos="816"/>
        <p:guide orient="horz" pos="3440"/>
        <p:guide pos="160"/>
        <p:guide pos="5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0DC09-DC25-4067-9B76-5D877806AB6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0849A1C-A6F2-4E38-806B-562A82E5880C}">
      <dgm:prSet phldrT="[Text]"/>
      <dgm:spPr/>
      <dgm:t>
        <a:bodyPr/>
        <a:lstStyle/>
        <a:p>
          <a:r>
            <a:rPr lang="en-US" dirty="0" smtClean="0"/>
            <a:t>Specification of calibration parameters</a:t>
          </a:r>
          <a:endParaRPr lang="en-US" dirty="0"/>
        </a:p>
      </dgm:t>
    </dgm:pt>
    <dgm:pt modelId="{657155D4-D2DD-41C6-AB92-A5E633795D82}" type="parTrans" cxnId="{0FA36914-0F24-4E84-8206-9A18A0533535}">
      <dgm:prSet/>
      <dgm:spPr/>
      <dgm:t>
        <a:bodyPr/>
        <a:lstStyle/>
        <a:p>
          <a:endParaRPr lang="en-US"/>
        </a:p>
      </dgm:t>
    </dgm:pt>
    <dgm:pt modelId="{01C4AF1F-4857-4D46-AF5D-0F5AC9623955}" type="sibTrans" cxnId="{0FA36914-0F24-4E84-8206-9A18A0533535}">
      <dgm:prSet/>
      <dgm:spPr/>
      <dgm:t>
        <a:bodyPr/>
        <a:lstStyle/>
        <a:p>
          <a:endParaRPr lang="en-US"/>
        </a:p>
      </dgm:t>
    </dgm:pt>
    <dgm:pt modelId="{C7FDF739-B0AC-4FCD-9A62-EB1E11CE47AE}">
      <dgm:prSet phldrT="[Text]"/>
      <dgm:spPr/>
      <dgm:t>
        <a:bodyPr/>
        <a:lstStyle/>
        <a:p>
          <a:r>
            <a:rPr lang="en-US" dirty="0" smtClean="0"/>
            <a:t>Bypass intervention points</a:t>
          </a:r>
          <a:endParaRPr lang="en-US" dirty="0"/>
        </a:p>
      </dgm:t>
    </dgm:pt>
    <dgm:pt modelId="{A9044421-3BE4-4512-A6D1-99E5D05B9EE4}" type="parTrans" cxnId="{E4662013-7494-43CC-83FB-4EB97797C0BC}">
      <dgm:prSet/>
      <dgm:spPr/>
      <dgm:t>
        <a:bodyPr/>
        <a:lstStyle/>
        <a:p>
          <a:endParaRPr lang="en-US"/>
        </a:p>
      </dgm:t>
    </dgm:pt>
    <dgm:pt modelId="{86CA3CF7-6481-459B-B461-8F2C10102E66}" type="sibTrans" cxnId="{E4662013-7494-43CC-83FB-4EB97797C0BC}">
      <dgm:prSet/>
      <dgm:spPr/>
      <dgm:t>
        <a:bodyPr/>
        <a:lstStyle/>
        <a:p>
          <a:endParaRPr lang="en-US"/>
        </a:p>
      </dgm:t>
    </dgm:pt>
    <dgm:pt modelId="{C8AA3ED8-3597-4DA1-A89A-15B902000387}">
      <dgm:prSet/>
      <dgm:spPr/>
      <dgm:t>
        <a:bodyPr/>
        <a:lstStyle/>
        <a:p>
          <a:r>
            <a:rPr lang="en-US" dirty="0" smtClean="0"/>
            <a:t>Data </a:t>
          </a:r>
          <a:r>
            <a:rPr lang="en-US" dirty="0" err="1" smtClean="0"/>
            <a:t>initialisation</a:t>
          </a:r>
          <a:r>
            <a:rPr lang="en-US" dirty="0" smtClean="0"/>
            <a:t> for parameters, maps and curves</a:t>
          </a:r>
          <a:endParaRPr lang="en-US" dirty="0"/>
        </a:p>
      </dgm:t>
    </dgm:pt>
    <dgm:pt modelId="{73D12443-3DE7-4409-949C-82049AA5076B}" type="parTrans" cxnId="{5B846481-258E-4565-9368-62B5352C4353}">
      <dgm:prSet/>
      <dgm:spPr/>
      <dgm:t>
        <a:bodyPr/>
        <a:lstStyle/>
        <a:p>
          <a:endParaRPr lang="en-US"/>
        </a:p>
      </dgm:t>
    </dgm:pt>
    <dgm:pt modelId="{E7698AD0-02EA-44C4-966D-38DC5A88391B}" type="sibTrans" cxnId="{5B846481-258E-4565-9368-62B5352C4353}">
      <dgm:prSet/>
      <dgm:spPr/>
      <dgm:t>
        <a:bodyPr/>
        <a:lstStyle/>
        <a:p>
          <a:endParaRPr lang="en-US"/>
        </a:p>
      </dgm:t>
    </dgm:pt>
    <dgm:pt modelId="{29D8A5BD-1E7C-48F4-B5E2-A679FF5224C3}">
      <dgm:prSet/>
      <dgm:spPr/>
      <dgm:t>
        <a:bodyPr/>
        <a:lstStyle/>
        <a:p>
          <a:r>
            <a:rPr lang="en-US" dirty="0" smtClean="0"/>
            <a:t>Sizing concept for axis points</a:t>
          </a:r>
          <a:endParaRPr lang="en-US" dirty="0"/>
        </a:p>
      </dgm:t>
    </dgm:pt>
    <dgm:pt modelId="{C656A5FA-FDC4-471F-B850-BE449A2ECE40}" type="parTrans" cxnId="{24BDF19B-5D38-4BA5-9FE4-49CDA3757598}">
      <dgm:prSet/>
      <dgm:spPr/>
      <dgm:t>
        <a:bodyPr/>
        <a:lstStyle/>
        <a:p>
          <a:endParaRPr lang="en-US"/>
        </a:p>
      </dgm:t>
    </dgm:pt>
    <dgm:pt modelId="{1163B055-F0B9-479E-91B8-2802418C929D}" type="sibTrans" cxnId="{24BDF19B-5D38-4BA5-9FE4-49CDA3757598}">
      <dgm:prSet/>
      <dgm:spPr/>
      <dgm:t>
        <a:bodyPr/>
        <a:lstStyle/>
        <a:p>
          <a:endParaRPr lang="en-US"/>
        </a:p>
      </dgm:t>
    </dgm:pt>
    <dgm:pt modelId="{E54DDB8C-3D1D-4EE2-A959-7A23A5B2A53E}">
      <dgm:prSet/>
      <dgm:spPr/>
      <dgm:t>
        <a:bodyPr/>
        <a:lstStyle/>
        <a:p>
          <a:r>
            <a:rPr lang="en-US" dirty="0" smtClean="0"/>
            <a:t>Variant Coding</a:t>
          </a:r>
          <a:endParaRPr lang="en-US" dirty="0"/>
        </a:p>
      </dgm:t>
    </dgm:pt>
    <dgm:pt modelId="{7CB69BF7-492F-48C0-956F-7313787D3182}" type="parTrans" cxnId="{4430799C-AB8F-49B6-838B-BCE00437FD13}">
      <dgm:prSet/>
      <dgm:spPr/>
      <dgm:t>
        <a:bodyPr/>
        <a:lstStyle/>
        <a:p>
          <a:endParaRPr lang="en-US"/>
        </a:p>
      </dgm:t>
    </dgm:pt>
    <dgm:pt modelId="{0DC186FD-EDB9-45B8-B930-C67B9A1C91AA}" type="sibTrans" cxnId="{4430799C-AB8F-49B6-838B-BCE00437FD13}">
      <dgm:prSet/>
      <dgm:spPr/>
      <dgm:t>
        <a:bodyPr/>
        <a:lstStyle/>
        <a:p>
          <a:endParaRPr lang="en-US"/>
        </a:p>
      </dgm:t>
    </dgm:pt>
    <dgm:pt modelId="{34A4C5BA-096B-44D8-B5EC-85D811046B2D}">
      <dgm:prSet phldrT="[Text]"/>
      <dgm:spPr/>
      <dgm:t>
        <a:bodyPr/>
        <a:lstStyle/>
        <a:p>
          <a:r>
            <a:rPr lang="en-US" dirty="0" smtClean="0"/>
            <a:t>Access of calibration parameters in the C−Code</a:t>
          </a:r>
          <a:endParaRPr lang="en-US" dirty="0"/>
        </a:p>
      </dgm:t>
    </dgm:pt>
    <dgm:pt modelId="{BFC49408-A2EB-4B9B-8569-224BDB72D553}" type="parTrans" cxnId="{B422CA70-8AD9-4864-8DC0-FA55E5065CE9}">
      <dgm:prSet/>
      <dgm:spPr/>
      <dgm:t>
        <a:bodyPr/>
        <a:lstStyle/>
        <a:p>
          <a:endParaRPr lang="en-US"/>
        </a:p>
      </dgm:t>
    </dgm:pt>
    <dgm:pt modelId="{96D6CFEF-B9D9-44A8-867B-4CF9700C08E2}" type="sibTrans" cxnId="{B422CA70-8AD9-4864-8DC0-FA55E5065CE9}">
      <dgm:prSet/>
      <dgm:spPr/>
      <dgm:t>
        <a:bodyPr/>
        <a:lstStyle/>
        <a:p>
          <a:endParaRPr lang="en-US"/>
        </a:p>
      </dgm:t>
    </dgm:pt>
    <dgm:pt modelId="{C290168F-D43F-43DE-9458-DBE3411E2554}" type="pres">
      <dgm:prSet presAssocID="{E9C0DC09-DC25-4067-9B76-5D877806AB6E}" presName="Name0" presStyleCnt="0">
        <dgm:presLayoutVars>
          <dgm:chMax val="7"/>
          <dgm:chPref val="7"/>
          <dgm:dir/>
        </dgm:presLayoutVars>
      </dgm:prSet>
      <dgm:spPr/>
      <dgm:t>
        <a:bodyPr/>
        <a:lstStyle/>
        <a:p>
          <a:endParaRPr lang="en-US"/>
        </a:p>
      </dgm:t>
    </dgm:pt>
    <dgm:pt modelId="{E238E20C-D181-45E7-84D0-BB2D801091B4}" type="pres">
      <dgm:prSet presAssocID="{E9C0DC09-DC25-4067-9B76-5D877806AB6E}" presName="Name1" presStyleCnt="0"/>
      <dgm:spPr/>
      <dgm:t>
        <a:bodyPr/>
        <a:lstStyle/>
        <a:p>
          <a:endParaRPr lang="en-US"/>
        </a:p>
      </dgm:t>
    </dgm:pt>
    <dgm:pt modelId="{D6083F49-E1E7-437B-975E-DAC08AE6F09C}" type="pres">
      <dgm:prSet presAssocID="{E9C0DC09-DC25-4067-9B76-5D877806AB6E}" presName="cycle" presStyleCnt="0"/>
      <dgm:spPr/>
      <dgm:t>
        <a:bodyPr/>
        <a:lstStyle/>
        <a:p>
          <a:endParaRPr lang="en-US"/>
        </a:p>
      </dgm:t>
    </dgm:pt>
    <dgm:pt modelId="{E7E27480-438B-4DAB-AB97-E17A166DECDF}" type="pres">
      <dgm:prSet presAssocID="{E9C0DC09-DC25-4067-9B76-5D877806AB6E}" presName="srcNode" presStyleLbl="node1" presStyleIdx="0" presStyleCnt="6"/>
      <dgm:spPr/>
      <dgm:t>
        <a:bodyPr/>
        <a:lstStyle/>
        <a:p>
          <a:endParaRPr lang="en-US"/>
        </a:p>
      </dgm:t>
    </dgm:pt>
    <dgm:pt modelId="{2FD7EC10-F48D-4958-8C4A-B51252B8302C}" type="pres">
      <dgm:prSet presAssocID="{E9C0DC09-DC25-4067-9B76-5D877806AB6E}" presName="conn" presStyleLbl="parChTrans1D2" presStyleIdx="0" presStyleCnt="1"/>
      <dgm:spPr/>
      <dgm:t>
        <a:bodyPr/>
        <a:lstStyle/>
        <a:p>
          <a:endParaRPr lang="en-US"/>
        </a:p>
      </dgm:t>
    </dgm:pt>
    <dgm:pt modelId="{A81E7CFE-6F38-477E-8C92-3D1C98FB4D1A}" type="pres">
      <dgm:prSet presAssocID="{E9C0DC09-DC25-4067-9B76-5D877806AB6E}" presName="extraNode" presStyleLbl="node1" presStyleIdx="0" presStyleCnt="6"/>
      <dgm:spPr/>
      <dgm:t>
        <a:bodyPr/>
        <a:lstStyle/>
        <a:p>
          <a:endParaRPr lang="en-US"/>
        </a:p>
      </dgm:t>
    </dgm:pt>
    <dgm:pt modelId="{5E258A4E-4F5D-4179-98A1-6DACE17DBDCF}" type="pres">
      <dgm:prSet presAssocID="{E9C0DC09-DC25-4067-9B76-5D877806AB6E}" presName="dstNode" presStyleLbl="node1" presStyleIdx="0" presStyleCnt="6"/>
      <dgm:spPr/>
      <dgm:t>
        <a:bodyPr/>
        <a:lstStyle/>
        <a:p>
          <a:endParaRPr lang="en-US"/>
        </a:p>
      </dgm:t>
    </dgm:pt>
    <dgm:pt modelId="{3555C89C-31AA-468A-903F-79219F84FA75}" type="pres">
      <dgm:prSet presAssocID="{40849A1C-A6F2-4E38-806B-562A82E5880C}" presName="text_1" presStyleLbl="node1" presStyleIdx="0" presStyleCnt="6">
        <dgm:presLayoutVars>
          <dgm:bulletEnabled val="1"/>
        </dgm:presLayoutVars>
      </dgm:prSet>
      <dgm:spPr/>
      <dgm:t>
        <a:bodyPr/>
        <a:lstStyle/>
        <a:p>
          <a:endParaRPr lang="en-US"/>
        </a:p>
      </dgm:t>
    </dgm:pt>
    <dgm:pt modelId="{FD52DA62-C73F-4724-BEE1-ABEEAEC56343}" type="pres">
      <dgm:prSet presAssocID="{40849A1C-A6F2-4E38-806B-562A82E5880C}" presName="accent_1" presStyleCnt="0"/>
      <dgm:spPr/>
      <dgm:t>
        <a:bodyPr/>
        <a:lstStyle/>
        <a:p>
          <a:endParaRPr lang="en-US"/>
        </a:p>
      </dgm:t>
    </dgm:pt>
    <dgm:pt modelId="{33FDD136-85AD-4600-B71F-451BE206F90F}" type="pres">
      <dgm:prSet presAssocID="{40849A1C-A6F2-4E38-806B-562A82E5880C}" presName="accentRepeatNode" presStyleLbl="solidFgAcc1" presStyleIdx="0" presStyleCnt="6"/>
      <dgm:spPr/>
      <dgm:t>
        <a:bodyPr/>
        <a:lstStyle/>
        <a:p>
          <a:endParaRPr lang="en-US"/>
        </a:p>
      </dgm:t>
    </dgm:pt>
    <dgm:pt modelId="{EF026328-FAB8-41B6-A682-20F77B19E964}" type="pres">
      <dgm:prSet presAssocID="{34A4C5BA-096B-44D8-B5EC-85D811046B2D}" presName="text_2" presStyleLbl="node1" presStyleIdx="1" presStyleCnt="6">
        <dgm:presLayoutVars>
          <dgm:bulletEnabled val="1"/>
        </dgm:presLayoutVars>
      </dgm:prSet>
      <dgm:spPr/>
      <dgm:t>
        <a:bodyPr/>
        <a:lstStyle/>
        <a:p>
          <a:endParaRPr lang="en-US"/>
        </a:p>
      </dgm:t>
    </dgm:pt>
    <dgm:pt modelId="{7B2A649F-DE50-486D-A541-9A4E32AC547C}" type="pres">
      <dgm:prSet presAssocID="{34A4C5BA-096B-44D8-B5EC-85D811046B2D}" presName="accent_2" presStyleCnt="0"/>
      <dgm:spPr/>
      <dgm:t>
        <a:bodyPr/>
        <a:lstStyle/>
        <a:p>
          <a:endParaRPr lang="en-US"/>
        </a:p>
      </dgm:t>
    </dgm:pt>
    <dgm:pt modelId="{555D0EE0-1594-4CE8-AC51-F7DB870C0C0E}" type="pres">
      <dgm:prSet presAssocID="{34A4C5BA-096B-44D8-B5EC-85D811046B2D}" presName="accentRepeatNode" presStyleLbl="solidFgAcc1" presStyleIdx="1" presStyleCnt="6"/>
      <dgm:spPr/>
      <dgm:t>
        <a:bodyPr/>
        <a:lstStyle/>
        <a:p>
          <a:endParaRPr lang="en-US"/>
        </a:p>
      </dgm:t>
    </dgm:pt>
    <dgm:pt modelId="{A4B437B2-4D3D-4D11-9BFC-6C79741F315C}" type="pres">
      <dgm:prSet presAssocID="{C8AA3ED8-3597-4DA1-A89A-15B902000387}" presName="text_3" presStyleLbl="node1" presStyleIdx="2" presStyleCnt="6">
        <dgm:presLayoutVars>
          <dgm:bulletEnabled val="1"/>
        </dgm:presLayoutVars>
      </dgm:prSet>
      <dgm:spPr/>
      <dgm:t>
        <a:bodyPr/>
        <a:lstStyle/>
        <a:p>
          <a:endParaRPr lang="en-US"/>
        </a:p>
      </dgm:t>
    </dgm:pt>
    <dgm:pt modelId="{B44950FA-A3B2-49D3-95DD-6DE738C78B12}" type="pres">
      <dgm:prSet presAssocID="{C8AA3ED8-3597-4DA1-A89A-15B902000387}" presName="accent_3" presStyleCnt="0"/>
      <dgm:spPr/>
      <dgm:t>
        <a:bodyPr/>
        <a:lstStyle/>
        <a:p>
          <a:endParaRPr lang="en-US"/>
        </a:p>
      </dgm:t>
    </dgm:pt>
    <dgm:pt modelId="{75FF1ADD-5776-4546-B10B-F184B9146DD5}" type="pres">
      <dgm:prSet presAssocID="{C8AA3ED8-3597-4DA1-A89A-15B902000387}" presName="accentRepeatNode" presStyleLbl="solidFgAcc1" presStyleIdx="2" presStyleCnt="6"/>
      <dgm:spPr/>
      <dgm:t>
        <a:bodyPr/>
        <a:lstStyle/>
        <a:p>
          <a:endParaRPr lang="en-US"/>
        </a:p>
      </dgm:t>
    </dgm:pt>
    <dgm:pt modelId="{2AD7F4EE-2C67-438F-8B44-4DCF274BF8C2}" type="pres">
      <dgm:prSet presAssocID="{29D8A5BD-1E7C-48F4-B5E2-A679FF5224C3}" presName="text_4" presStyleLbl="node1" presStyleIdx="3" presStyleCnt="6">
        <dgm:presLayoutVars>
          <dgm:bulletEnabled val="1"/>
        </dgm:presLayoutVars>
      </dgm:prSet>
      <dgm:spPr/>
      <dgm:t>
        <a:bodyPr/>
        <a:lstStyle/>
        <a:p>
          <a:endParaRPr lang="en-US"/>
        </a:p>
      </dgm:t>
    </dgm:pt>
    <dgm:pt modelId="{19B42FFC-47EC-468A-9C78-684BE5B8F3E3}" type="pres">
      <dgm:prSet presAssocID="{29D8A5BD-1E7C-48F4-B5E2-A679FF5224C3}" presName="accent_4" presStyleCnt="0"/>
      <dgm:spPr/>
      <dgm:t>
        <a:bodyPr/>
        <a:lstStyle/>
        <a:p>
          <a:endParaRPr lang="en-US"/>
        </a:p>
      </dgm:t>
    </dgm:pt>
    <dgm:pt modelId="{14486A27-2266-4DC2-B5D1-92CE8B46D6EC}" type="pres">
      <dgm:prSet presAssocID="{29D8A5BD-1E7C-48F4-B5E2-A679FF5224C3}" presName="accentRepeatNode" presStyleLbl="solidFgAcc1" presStyleIdx="3" presStyleCnt="6"/>
      <dgm:spPr/>
      <dgm:t>
        <a:bodyPr/>
        <a:lstStyle/>
        <a:p>
          <a:endParaRPr lang="en-US"/>
        </a:p>
      </dgm:t>
    </dgm:pt>
    <dgm:pt modelId="{8ED0E06F-CE21-4A60-B470-428B9B4211BA}" type="pres">
      <dgm:prSet presAssocID="{E54DDB8C-3D1D-4EE2-A959-7A23A5B2A53E}" presName="text_5" presStyleLbl="node1" presStyleIdx="4" presStyleCnt="6">
        <dgm:presLayoutVars>
          <dgm:bulletEnabled val="1"/>
        </dgm:presLayoutVars>
      </dgm:prSet>
      <dgm:spPr/>
      <dgm:t>
        <a:bodyPr/>
        <a:lstStyle/>
        <a:p>
          <a:endParaRPr lang="en-US"/>
        </a:p>
      </dgm:t>
    </dgm:pt>
    <dgm:pt modelId="{222FA9A2-3044-48F9-8770-3786559FC3B5}" type="pres">
      <dgm:prSet presAssocID="{E54DDB8C-3D1D-4EE2-A959-7A23A5B2A53E}" presName="accent_5" presStyleCnt="0"/>
      <dgm:spPr/>
      <dgm:t>
        <a:bodyPr/>
        <a:lstStyle/>
        <a:p>
          <a:endParaRPr lang="en-US"/>
        </a:p>
      </dgm:t>
    </dgm:pt>
    <dgm:pt modelId="{9C7D6BB1-E35B-47D3-811B-F57CD1CA38CE}" type="pres">
      <dgm:prSet presAssocID="{E54DDB8C-3D1D-4EE2-A959-7A23A5B2A53E}" presName="accentRepeatNode" presStyleLbl="solidFgAcc1" presStyleIdx="4" presStyleCnt="6"/>
      <dgm:spPr/>
      <dgm:t>
        <a:bodyPr/>
        <a:lstStyle/>
        <a:p>
          <a:endParaRPr lang="en-US"/>
        </a:p>
      </dgm:t>
    </dgm:pt>
    <dgm:pt modelId="{C181FBF8-FAA5-4A9C-A00B-A986693FF40A}" type="pres">
      <dgm:prSet presAssocID="{C7FDF739-B0AC-4FCD-9A62-EB1E11CE47AE}" presName="text_6" presStyleLbl="node1" presStyleIdx="5" presStyleCnt="6">
        <dgm:presLayoutVars>
          <dgm:bulletEnabled val="1"/>
        </dgm:presLayoutVars>
      </dgm:prSet>
      <dgm:spPr/>
      <dgm:t>
        <a:bodyPr/>
        <a:lstStyle/>
        <a:p>
          <a:endParaRPr lang="en-US"/>
        </a:p>
      </dgm:t>
    </dgm:pt>
    <dgm:pt modelId="{2BB63A3F-4E2E-4BAC-A3B0-B54C9ECAEC16}" type="pres">
      <dgm:prSet presAssocID="{C7FDF739-B0AC-4FCD-9A62-EB1E11CE47AE}" presName="accent_6" presStyleCnt="0"/>
      <dgm:spPr/>
      <dgm:t>
        <a:bodyPr/>
        <a:lstStyle/>
        <a:p>
          <a:endParaRPr lang="en-US"/>
        </a:p>
      </dgm:t>
    </dgm:pt>
    <dgm:pt modelId="{5B58AFB5-4C71-4167-A994-1B8018891619}" type="pres">
      <dgm:prSet presAssocID="{C7FDF739-B0AC-4FCD-9A62-EB1E11CE47AE}" presName="accentRepeatNode" presStyleLbl="solidFgAcc1" presStyleIdx="5" presStyleCnt="6"/>
      <dgm:spPr/>
      <dgm:t>
        <a:bodyPr/>
        <a:lstStyle/>
        <a:p>
          <a:endParaRPr lang="en-US"/>
        </a:p>
      </dgm:t>
    </dgm:pt>
  </dgm:ptLst>
  <dgm:cxnLst>
    <dgm:cxn modelId="{E4662013-7494-43CC-83FB-4EB97797C0BC}" srcId="{E9C0DC09-DC25-4067-9B76-5D877806AB6E}" destId="{C7FDF739-B0AC-4FCD-9A62-EB1E11CE47AE}" srcOrd="5" destOrd="0" parTransId="{A9044421-3BE4-4512-A6D1-99E5D05B9EE4}" sibTransId="{86CA3CF7-6481-459B-B461-8F2C10102E66}"/>
    <dgm:cxn modelId="{96AF42FB-7584-4AA7-B5B6-0A70402FD439}" type="presOf" srcId="{C8AA3ED8-3597-4DA1-A89A-15B902000387}" destId="{A4B437B2-4D3D-4D11-9BFC-6C79741F315C}" srcOrd="0" destOrd="0" presId="urn:microsoft.com/office/officeart/2008/layout/VerticalCurvedList"/>
    <dgm:cxn modelId="{24BDF19B-5D38-4BA5-9FE4-49CDA3757598}" srcId="{E9C0DC09-DC25-4067-9B76-5D877806AB6E}" destId="{29D8A5BD-1E7C-48F4-B5E2-A679FF5224C3}" srcOrd="3" destOrd="0" parTransId="{C656A5FA-FDC4-471F-B850-BE449A2ECE40}" sibTransId="{1163B055-F0B9-479E-91B8-2802418C929D}"/>
    <dgm:cxn modelId="{90B32589-E74E-4F45-82BB-BBF653FC0651}" type="presOf" srcId="{E9C0DC09-DC25-4067-9B76-5D877806AB6E}" destId="{C290168F-D43F-43DE-9458-DBE3411E2554}" srcOrd="0" destOrd="0" presId="urn:microsoft.com/office/officeart/2008/layout/VerticalCurvedList"/>
    <dgm:cxn modelId="{B600CAD1-507C-4F8E-B3E7-3228EC48A2BE}" type="presOf" srcId="{C7FDF739-B0AC-4FCD-9A62-EB1E11CE47AE}" destId="{C181FBF8-FAA5-4A9C-A00B-A986693FF40A}" srcOrd="0" destOrd="0" presId="urn:microsoft.com/office/officeart/2008/layout/VerticalCurvedList"/>
    <dgm:cxn modelId="{A45C3400-978F-414C-8255-F475382E0A82}" type="presOf" srcId="{34A4C5BA-096B-44D8-B5EC-85D811046B2D}" destId="{EF026328-FAB8-41B6-A682-20F77B19E964}" srcOrd="0" destOrd="0" presId="urn:microsoft.com/office/officeart/2008/layout/VerticalCurvedList"/>
    <dgm:cxn modelId="{5B846481-258E-4565-9368-62B5352C4353}" srcId="{E9C0DC09-DC25-4067-9B76-5D877806AB6E}" destId="{C8AA3ED8-3597-4DA1-A89A-15B902000387}" srcOrd="2" destOrd="0" parTransId="{73D12443-3DE7-4409-949C-82049AA5076B}" sibTransId="{E7698AD0-02EA-44C4-966D-38DC5A88391B}"/>
    <dgm:cxn modelId="{D4E4241D-C3EA-4AE8-A268-D431BEBAE2D4}" type="presOf" srcId="{E54DDB8C-3D1D-4EE2-A959-7A23A5B2A53E}" destId="{8ED0E06F-CE21-4A60-B470-428B9B4211BA}" srcOrd="0" destOrd="0" presId="urn:microsoft.com/office/officeart/2008/layout/VerticalCurvedList"/>
    <dgm:cxn modelId="{4430799C-AB8F-49B6-838B-BCE00437FD13}" srcId="{E9C0DC09-DC25-4067-9B76-5D877806AB6E}" destId="{E54DDB8C-3D1D-4EE2-A959-7A23A5B2A53E}" srcOrd="4" destOrd="0" parTransId="{7CB69BF7-492F-48C0-956F-7313787D3182}" sibTransId="{0DC186FD-EDB9-45B8-B930-C67B9A1C91AA}"/>
    <dgm:cxn modelId="{BDA29985-171B-41BB-A16C-1029BECDBBB2}" type="presOf" srcId="{40849A1C-A6F2-4E38-806B-562A82E5880C}" destId="{3555C89C-31AA-468A-903F-79219F84FA75}" srcOrd="0" destOrd="0" presId="urn:microsoft.com/office/officeart/2008/layout/VerticalCurvedList"/>
    <dgm:cxn modelId="{B422CA70-8AD9-4864-8DC0-FA55E5065CE9}" srcId="{E9C0DC09-DC25-4067-9B76-5D877806AB6E}" destId="{34A4C5BA-096B-44D8-B5EC-85D811046B2D}" srcOrd="1" destOrd="0" parTransId="{BFC49408-A2EB-4B9B-8569-224BDB72D553}" sibTransId="{96D6CFEF-B9D9-44A8-867B-4CF9700C08E2}"/>
    <dgm:cxn modelId="{8159C6D1-5861-4A67-8E14-297E7FBCD573}" type="presOf" srcId="{01C4AF1F-4857-4D46-AF5D-0F5AC9623955}" destId="{2FD7EC10-F48D-4958-8C4A-B51252B8302C}" srcOrd="0" destOrd="0" presId="urn:microsoft.com/office/officeart/2008/layout/VerticalCurvedList"/>
    <dgm:cxn modelId="{0FA36914-0F24-4E84-8206-9A18A0533535}" srcId="{E9C0DC09-DC25-4067-9B76-5D877806AB6E}" destId="{40849A1C-A6F2-4E38-806B-562A82E5880C}" srcOrd="0" destOrd="0" parTransId="{657155D4-D2DD-41C6-AB92-A5E633795D82}" sibTransId="{01C4AF1F-4857-4D46-AF5D-0F5AC9623955}"/>
    <dgm:cxn modelId="{0291EACC-B730-441F-82E9-A60EBBA013DE}" type="presOf" srcId="{29D8A5BD-1E7C-48F4-B5E2-A679FF5224C3}" destId="{2AD7F4EE-2C67-438F-8B44-4DCF274BF8C2}" srcOrd="0" destOrd="0" presId="urn:microsoft.com/office/officeart/2008/layout/VerticalCurvedList"/>
    <dgm:cxn modelId="{96F809B9-E172-432E-8098-076E09484C9F}" type="presParOf" srcId="{C290168F-D43F-43DE-9458-DBE3411E2554}" destId="{E238E20C-D181-45E7-84D0-BB2D801091B4}" srcOrd="0" destOrd="0" presId="urn:microsoft.com/office/officeart/2008/layout/VerticalCurvedList"/>
    <dgm:cxn modelId="{18D914D6-78C7-45D9-9040-1433F129E21E}" type="presParOf" srcId="{E238E20C-D181-45E7-84D0-BB2D801091B4}" destId="{D6083F49-E1E7-437B-975E-DAC08AE6F09C}" srcOrd="0" destOrd="0" presId="urn:microsoft.com/office/officeart/2008/layout/VerticalCurvedList"/>
    <dgm:cxn modelId="{DD97F412-25CF-4BBD-8A2C-A2AE985E37C6}" type="presParOf" srcId="{D6083F49-E1E7-437B-975E-DAC08AE6F09C}" destId="{E7E27480-438B-4DAB-AB97-E17A166DECDF}" srcOrd="0" destOrd="0" presId="urn:microsoft.com/office/officeart/2008/layout/VerticalCurvedList"/>
    <dgm:cxn modelId="{3303360A-41A6-46EE-99AA-411E879DA817}" type="presParOf" srcId="{D6083F49-E1E7-437B-975E-DAC08AE6F09C}" destId="{2FD7EC10-F48D-4958-8C4A-B51252B8302C}" srcOrd="1" destOrd="0" presId="urn:microsoft.com/office/officeart/2008/layout/VerticalCurvedList"/>
    <dgm:cxn modelId="{F7CF52FE-4D6C-4B28-8F90-C1D5FD87C427}" type="presParOf" srcId="{D6083F49-E1E7-437B-975E-DAC08AE6F09C}" destId="{A81E7CFE-6F38-477E-8C92-3D1C98FB4D1A}" srcOrd="2" destOrd="0" presId="urn:microsoft.com/office/officeart/2008/layout/VerticalCurvedList"/>
    <dgm:cxn modelId="{A77072AB-1C57-46A6-999B-83222B2A5D03}" type="presParOf" srcId="{D6083F49-E1E7-437B-975E-DAC08AE6F09C}" destId="{5E258A4E-4F5D-4179-98A1-6DACE17DBDCF}" srcOrd="3" destOrd="0" presId="urn:microsoft.com/office/officeart/2008/layout/VerticalCurvedList"/>
    <dgm:cxn modelId="{E2D573EE-D93C-4CBE-9FF4-B6E5F9A2854C}" type="presParOf" srcId="{E238E20C-D181-45E7-84D0-BB2D801091B4}" destId="{3555C89C-31AA-468A-903F-79219F84FA75}" srcOrd="1" destOrd="0" presId="urn:microsoft.com/office/officeart/2008/layout/VerticalCurvedList"/>
    <dgm:cxn modelId="{6951060B-8C0E-4777-A3D2-5659E9974606}" type="presParOf" srcId="{E238E20C-D181-45E7-84D0-BB2D801091B4}" destId="{FD52DA62-C73F-4724-BEE1-ABEEAEC56343}" srcOrd="2" destOrd="0" presId="urn:microsoft.com/office/officeart/2008/layout/VerticalCurvedList"/>
    <dgm:cxn modelId="{3364A1B7-BB0C-4846-814E-32A03A6A25E4}" type="presParOf" srcId="{FD52DA62-C73F-4724-BEE1-ABEEAEC56343}" destId="{33FDD136-85AD-4600-B71F-451BE206F90F}" srcOrd="0" destOrd="0" presId="urn:microsoft.com/office/officeart/2008/layout/VerticalCurvedList"/>
    <dgm:cxn modelId="{AF6C610C-116B-47A8-88D8-FB486939FE14}" type="presParOf" srcId="{E238E20C-D181-45E7-84D0-BB2D801091B4}" destId="{EF026328-FAB8-41B6-A682-20F77B19E964}" srcOrd="3" destOrd="0" presId="urn:microsoft.com/office/officeart/2008/layout/VerticalCurvedList"/>
    <dgm:cxn modelId="{A86F74B0-42E2-4A4F-A95A-B9A4681072E7}" type="presParOf" srcId="{E238E20C-D181-45E7-84D0-BB2D801091B4}" destId="{7B2A649F-DE50-486D-A541-9A4E32AC547C}" srcOrd="4" destOrd="0" presId="urn:microsoft.com/office/officeart/2008/layout/VerticalCurvedList"/>
    <dgm:cxn modelId="{8E4D6DFF-F514-45EB-9F4A-DDC4050A957A}" type="presParOf" srcId="{7B2A649F-DE50-486D-A541-9A4E32AC547C}" destId="{555D0EE0-1594-4CE8-AC51-F7DB870C0C0E}" srcOrd="0" destOrd="0" presId="urn:microsoft.com/office/officeart/2008/layout/VerticalCurvedList"/>
    <dgm:cxn modelId="{4A7DCC6A-84A2-419E-B7EF-4662B7AD2930}" type="presParOf" srcId="{E238E20C-D181-45E7-84D0-BB2D801091B4}" destId="{A4B437B2-4D3D-4D11-9BFC-6C79741F315C}" srcOrd="5" destOrd="0" presId="urn:microsoft.com/office/officeart/2008/layout/VerticalCurvedList"/>
    <dgm:cxn modelId="{AF3992EE-580C-431D-B025-47F717A7D2BD}" type="presParOf" srcId="{E238E20C-D181-45E7-84D0-BB2D801091B4}" destId="{B44950FA-A3B2-49D3-95DD-6DE738C78B12}" srcOrd="6" destOrd="0" presId="urn:microsoft.com/office/officeart/2008/layout/VerticalCurvedList"/>
    <dgm:cxn modelId="{44874D03-C711-4AF8-B2B8-A17B7468AC35}" type="presParOf" srcId="{B44950FA-A3B2-49D3-95DD-6DE738C78B12}" destId="{75FF1ADD-5776-4546-B10B-F184B9146DD5}" srcOrd="0" destOrd="0" presId="urn:microsoft.com/office/officeart/2008/layout/VerticalCurvedList"/>
    <dgm:cxn modelId="{46DCDC7A-ED13-433C-B3A1-3100D720DCDC}" type="presParOf" srcId="{E238E20C-D181-45E7-84D0-BB2D801091B4}" destId="{2AD7F4EE-2C67-438F-8B44-4DCF274BF8C2}" srcOrd="7" destOrd="0" presId="urn:microsoft.com/office/officeart/2008/layout/VerticalCurvedList"/>
    <dgm:cxn modelId="{A0190462-A5A9-469D-A677-A0D75782557C}" type="presParOf" srcId="{E238E20C-D181-45E7-84D0-BB2D801091B4}" destId="{19B42FFC-47EC-468A-9C78-684BE5B8F3E3}" srcOrd="8" destOrd="0" presId="urn:microsoft.com/office/officeart/2008/layout/VerticalCurvedList"/>
    <dgm:cxn modelId="{66692DBA-187F-4F37-8335-DBB3CC60D6B6}" type="presParOf" srcId="{19B42FFC-47EC-468A-9C78-684BE5B8F3E3}" destId="{14486A27-2266-4DC2-B5D1-92CE8B46D6EC}" srcOrd="0" destOrd="0" presId="urn:microsoft.com/office/officeart/2008/layout/VerticalCurvedList"/>
    <dgm:cxn modelId="{905386F0-F291-4134-9DF2-303E56C30E99}" type="presParOf" srcId="{E238E20C-D181-45E7-84D0-BB2D801091B4}" destId="{8ED0E06F-CE21-4A60-B470-428B9B4211BA}" srcOrd="9" destOrd="0" presId="urn:microsoft.com/office/officeart/2008/layout/VerticalCurvedList"/>
    <dgm:cxn modelId="{2F12C550-9E4E-43B5-9670-2617644B95D5}" type="presParOf" srcId="{E238E20C-D181-45E7-84D0-BB2D801091B4}" destId="{222FA9A2-3044-48F9-8770-3786559FC3B5}" srcOrd="10" destOrd="0" presId="urn:microsoft.com/office/officeart/2008/layout/VerticalCurvedList"/>
    <dgm:cxn modelId="{F66A5130-5718-47B6-898D-2CDA9C420A06}" type="presParOf" srcId="{222FA9A2-3044-48F9-8770-3786559FC3B5}" destId="{9C7D6BB1-E35B-47D3-811B-F57CD1CA38CE}" srcOrd="0" destOrd="0" presId="urn:microsoft.com/office/officeart/2008/layout/VerticalCurvedList"/>
    <dgm:cxn modelId="{758E1BE7-95D2-4C28-95EB-13BA6D0E1A91}" type="presParOf" srcId="{E238E20C-D181-45E7-84D0-BB2D801091B4}" destId="{C181FBF8-FAA5-4A9C-A00B-A986693FF40A}" srcOrd="11" destOrd="0" presId="urn:microsoft.com/office/officeart/2008/layout/VerticalCurvedList"/>
    <dgm:cxn modelId="{7D6BE3B8-DBA9-444F-8FF9-3AC3BED82ACC}" type="presParOf" srcId="{E238E20C-D181-45E7-84D0-BB2D801091B4}" destId="{2BB63A3F-4E2E-4BAC-A3B0-B54C9ECAEC16}" srcOrd="12" destOrd="0" presId="urn:microsoft.com/office/officeart/2008/layout/VerticalCurvedList"/>
    <dgm:cxn modelId="{657A43C4-685B-4C13-B5BA-C93A4DF46C5F}" type="presParOf" srcId="{2BB63A3F-4E2E-4BAC-A3B0-B54C9ECAEC16}" destId="{5B58AFB5-4C71-4167-A994-1B8018891619}" srcOrd="0" destOrd="0" presId="urn:microsoft.com/office/officeart/2008/layout/VerticalCurv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7EC10-F48D-4958-8C4A-B51252B8302C}">
      <dsp:nvSpPr>
        <dsp:cNvPr id="0" name=""/>
        <dsp:cNvSpPr/>
      </dsp:nvSpPr>
      <dsp:spPr>
        <a:xfrm>
          <a:off x="-4712876" y="-722429"/>
          <a:ext cx="5613633" cy="5613633"/>
        </a:xfrm>
        <a:prstGeom prst="blockArc">
          <a:avLst>
            <a:gd name="adj1" fmla="val 18900000"/>
            <a:gd name="adj2" fmla="val 2700000"/>
            <a:gd name="adj3" fmla="val 38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55C89C-31AA-468A-903F-79219F84FA75}">
      <dsp:nvSpPr>
        <dsp:cNvPr id="0" name=""/>
        <dsp:cNvSpPr/>
      </dsp:nvSpPr>
      <dsp:spPr>
        <a:xfrm>
          <a:off x="336274" y="219527"/>
          <a:ext cx="7315784" cy="4388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368"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Specification of calibration parameters</a:t>
          </a:r>
          <a:endParaRPr lang="en-US" sz="2200" kern="1200" dirty="0"/>
        </a:p>
      </dsp:txBody>
      <dsp:txXfrm>
        <a:off x="336274" y="219527"/>
        <a:ext cx="7315784" cy="438888"/>
      </dsp:txXfrm>
    </dsp:sp>
    <dsp:sp modelId="{33FDD136-85AD-4600-B71F-451BE206F90F}">
      <dsp:nvSpPr>
        <dsp:cNvPr id="0" name=""/>
        <dsp:cNvSpPr/>
      </dsp:nvSpPr>
      <dsp:spPr>
        <a:xfrm>
          <a:off x="61968" y="164666"/>
          <a:ext cx="548610" cy="5486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026328-FAB8-41B6-A682-20F77B19E964}">
      <dsp:nvSpPr>
        <dsp:cNvPr id="0" name=""/>
        <dsp:cNvSpPr/>
      </dsp:nvSpPr>
      <dsp:spPr>
        <a:xfrm>
          <a:off x="697290" y="877777"/>
          <a:ext cx="6954768" cy="4388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368"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Access of calibration parameters in the C−Code</a:t>
          </a:r>
          <a:endParaRPr lang="en-US" sz="2200" kern="1200" dirty="0"/>
        </a:p>
      </dsp:txBody>
      <dsp:txXfrm>
        <a:off x="697290" y="877777"/>
        <a:ext cx="6954768" cy="438888"/>
      </dsp:txXfrm>
    </dsp:sp>
    <dsp:sp modelId="{555D0EE0-1594-4CE8-AC51-F7DB870C0C0E}">
      <dsp:nvSpPr>
        <dsp:cNvPr id="0" name=""/>
        <dsp:cNvSpPr/>
      </dsp:nvSpPr>
      <dsp:spPr>
        <a:xfrm>
          <a:off x="422984" y="822916"/>
          <a:ext cx="548610" cy="5486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B437B2-4D3D-4D11-9BFC-6C79741F315C}">
      <dsp:nvSpPr>
        <dsp:cNvPr id="0" name=""/>
        <dsp:cNvSpPr/>
      </dsp:nvSpPr>
      <dsp:spPr>
        <a:xfrm>
          <a:off x="862373" y="1536026"/>
          <a:ext cx="6789685" cy="4388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368"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Data </a:t>
          </a:r>
          <a:r>
            <a:rPr lang="en-US" sz="2200" kern="1200" dirty="0" err="1" smtClean="0"/>
            <a:t>initialisation</a:t>
          </a:r>
          <a:r>
            <a:rPr lang="en-US" sz="2200" kern="1200" dirty="0" smtClean="0"/>
            <a:t> for parameters, maps and curves</a:t>
          </a:r>
          <a:endParaRPr lang="en-US" sz="2200" kern="1200" dirty="0"/>
        </a:p>
      </dsp:txBody>
      <dsp:txXfrm>
        <a:off x="862373" y="1536026"/>
        <a:ext cx="6789685" cy="438888"/>
      </dsp:txXfrm>
    </dsp:sp>
    <dsp:sp modelId="{75FF1ADD-5776-4546-B10B-F184B9146DD5}">
      <dsp:nvSpPr>
        <dsp:cNvPr id="0" name=""/>
        <dsp:cNvSpPr/>
      </dsp:nvSpPr>
      <dsp:spPr>
        <a:xfrm>
          <a:off x="588068" y="1481165"/>
          <a:ext cx="548610" cy="5486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D7F4EE-2C67-438F-8B44-4DCF274BF8C2}">
      <dsp:nvSpPr>
        <dsp:cNvPr id="0" name=""/>
        <dsp:cNvSpPr/>
      </dsp:nvSpPr>
      <dsp:spPr>
        <a:xfrm>
          <a:off x="862373" y="2193859"/>
          <a:ext cx="6789685" cy="4388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368"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Sizing concept for axis points</a:t>
          </a:r>
          <a:endParaRPr lang="en-US" sz="2200" kern="1200" dirty="0"/>
        </a:p>
      </dsp:txBody>
      <dsp:txXfrm>
        <a:off x="862373" y="2193859"/>
        <a:ext cx="6789685" cy="438888"/>
      </dsp:txXfrm>
    </dsp:sp>
    <dsp:sp modelId="{14486A27-2266-4DC2-B5D1-92CE8B46D6EC}">
      <dsp:nvSpPr>
        <dsp:cNvPr id="0" name=""/>
        <dsp:cNvSpPr/>
      </dsp:nvSpPr>
      <dsp:spPr>
        <a:xfrm>
          <a:off x="588068" y="2138998"/>
          <a:ext cx="548610" cy="5486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D0E06F-CE21-4A60-B470-428B9B4211BA}">
      <dsp:nvSpPr>
        <dsp:cNvPr id="0" name=""/>
        <dsp:cNvSpPr/>
      </dsp:nvSpPr>
      <dsp:spPr>
        <a:xfrm>
          <a:off x="697290" y="2852109"/>
          <a:ext cx="6954768" cy="4388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368"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Variant Coding</a:t>
          </a:r>
          <a:endParaRPr lang="en-US" sz="2200" kern="1200" dirty="0"/>
        </a:p>
      </dsp:txBody>
      <dsp:txXfrm>
        <a:off x="697290" y="2852109"/>
        <a:ext cx="6954768" cy="438888"/>
      </dsp:txXfrm>
    </dsp:sp>
    <dsp:sp modelId="{9C7D6BB1-E35B-47D3-811B-F57CD1CA38CE}">
      <dsp:nvSpPr>
        <dsp:cNvPr id="0" name=""/>
        <dsp:cNvSpPr/>
      </dsp:nvSpPr>
      <dsp:spPr>
        <a:xfrm>
          <a:off x="422984" y="2797248"/>
          <a:ext cx="548610" cy="5486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81FBF8-FAA5-4A9C-A00B-A986693FF40A}">
      <dsp:nvSpPr>
        <dsp:cNvPr id="0" name=""/>
        <dsp:cNvSpPr/>
      </dsp:nvSpPr>
      <dsp:spPr>
        <a:xfrm>
          <a:off x="336274" y="3510358"/>
          <a:ext cx="7315784" cy="4388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368"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Bypass intervention points</a:t>
          </a:r>
          <a:endParaRPr lang="en-US" sz="2200" kern="1200" dirty="0"/>
        </a:p>
      </dsp:txBody>
      <dsp:txXfrm>
        <a:off x="336274" y="3510358"/>
        <a:ext cx="7315784" cy="438888"/>
      </dsp:txXfrm>
    </dsp:sp>
    <dsp:sp modelId="{5B58AFB5-4C71-4167-A994-1B8018891619}">
      <dsp:nvSpPr>
        <dsp:cNvPr id="0" name=""/>
        <dsp:cNvSpPr/>
      </dsp:nvSpPr>
      <dsp:spPr>
        <a:xfrm>
          <a:off x="61968" y="3455497"/>
          <a:ext cx="548610" cy="54861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301D3-5F31-4D1B-AF8C-6FD654A5B310}"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FAADF-C486-456F-B831-2D9F59903D5E}" type="slidenum">
              <a:rPr lang="en-US" smtClean="0"/>
              <a:t>‹#›</a:t>
            </a:fld>
            <a:endParaRPr lang="en-US"/>
          </a:p>
        </p:txBody>
      </p:sp>
    </p:spTree>
    <p:extLst>
      <p:ext uri="{BB962C8B-B14F-4D97-AF65-F5344CB8AC3E}">
        <p14:creationId xmlns:p14="http://schemas.microsoft.com/office/powerpoint/2010/main" val="96187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08576" indent="0" algn="ctr">
              <a:buNone/>
              <a:defRPr sz="1350"/>
            </a:lvl2pPr>
            <a:lvl3pPr marL="617152" indent="0" algn="ctr">
              <a:buNone/>
              <a:defRPr sz="1215"/>
            </a:lvl3pPr>
            <a:lvl4pPr marL="925728" indent="0" algn="ctr">
              <a:buNone/>
              <a:defRPr sz="1080"/>
            </a:lvl4pPr>
            <a:lvl5pPr marL="1234304" indent="0" algn="ctr">
              <a:buNone/>
              <a:defRPr sz="1080"/>
            </a:lvl5pPr>
            <a:lvl6pPr marL="1542879" indent="0" algn="ctr">
              <a:buNone/>
              <a:defRPr sz="1080"/>
            </a:lvl6pPr>
            <a:lvl7pPr marL="1851455" indent="0" algn="ctr">
              <a:buNone/>
              <a:defRPr sz="1080"/>
            </a:lvl7pPr>
            <a:lvl8pPr marL="2160032" indent="0" algn="ctr">
              <a:buNone/>
              <a:defRPr sz="1080"/>
            </a:lvl8pPr>
            <a:lvl9pPr marL="2468607" indent="0" algn="ctr">
              <a:buNone/>
              <a:defRPr sz="108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727710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50840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154694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625" y="328614"/>
            <a:ext cx="1773238"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565152" y="328614"/>
            <a:ext cx="5172075"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52931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171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4270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6" y="1538290"/>
            <a:ext cx="7096125" cy="2566987"/>
          </a:xfrm>
        </p:spPr>
        <p:txBody>
          <a:bodyPr anchor="b"/>
          <a:lstStyle>
            <a:lvl1pPr>
              <a:defRPr sz="4049"/>
            </a:lvl1pPr>
          </a:lstStyle>
          <a:p>
            <a:r>
              <a:rPr lang="en-US" smtClean="0"/>
              <a:t>Click to edit Master title style</a:t>
            </a:r>
            <a:endParaRPr lang="de-DE"/>
          </a:p>
        </p:txBody>
      </p:sp>
      <p:sp>
        <p:nvSpPr>
          <p:cNvPr id="3" name="Text Placeholder 2"/>
          <p:cNvSpPr>
            <a:spLocks noGrp="1"/>
          </p:cNvSpPr>
          <p:nvPr>
            <p:ph type="body" idx="1"/>
          </p:nvPr>
        </p:nvSpPr>
        <p:spPr>
          <a:xfrm>
            <a:off x="561976" y="4129088"/>
            <a:ext cx="7096125" cy="1350962"/>
          </a:xfrm>
        </p:spPr>
        <p:txBody>
          <a:bodyPr/>
          <a:lstStyle>
            <a:lvl1pPr marL="0" indent="0">
              <a:buNone/>
              <a:defRPr sz="1620">
                <a:solidFill>
                  <a:schemeClr val="tx1">
                    <a:tint val="75000"/>
                  </a:schemeClr>
                </a:solidFill>
              </a:defRPr>
            </a:lvl1pPr>
            <a:lvl2pPr marL="308576" indent="0">
              <a:buNone/>
              <a:defRPr sz="1350">
                <a:solidFill>
                  <a:schemeClr val="tx1">
                    <a:tint val="75000"/>
                  </a:schemeClr>
                </a:solidFill>
              </a:defRPr>
            </a:lvl2pPr>
            <a:lvl3pPr marL="617152" indent="0">
              <a:buNone/>
              <a:defRPr sz="1215">
                <a:solidFill>
                  <a:schemeClr val="tx1">
                    <a:tint val="75000"/>
                  </a:schemeClr>
                </a:solidFill>
              </a:defRPr>
            </a:lvl3pPr>
            <a:lvl4pPr marL="925728" indent="0">
              <a:buNone/>
              <a:defRPr sz="1080">
                <a:solidFill>
                  <a:schemeClr val="tx1">
                    <a:tint val="75000"/>
                  </a:schemeClr>
                </a:solidFill>
              </a:defRPr>
            </a:lvl4pPr>
            <a:lvl5pPr marL="1234304" indent="0">
              <a:buNone/>
              <a:defRPr sz="1080">
                <a:solidFill>
                  <a:schemeClr val="tx1">
                    <a:tint val="75000"/>
                  </a:schemeClr>
                </a:solidFill>
              </a:defRPr>
            </a:lvl5pPr>
            <a:lvl6pPr marL="1542879" indent="0">
              <a:buNone/>
              <a:defRPr sz="1080">
                <a:solidFill>
                  <a:schemeClr val="tx1">
                    <a:tint val="75000"/>
                  </a:schemeClr>
                </a:solidFill>
              </a:defRPr>
            </a:lvl6pPr>
            <a:lvl7pPr marL="1851455" indent="0">
              <a:buNone/>
              <a:defRPr sz="1080">
                <a:solidFill>
                  <a:schemeClr val="tx1">
                    <a:tint val="75000"/>
                  </a:schemeClr>
                </a:solidFill>
              </a:defRPr>
            </a:lvl7pPr>
            <a:lvl8pPr marL="2160032" indent="0">
              <a:buNone/>
              <a:defRPr sz="1080">
                <a:solidFill>
                  <a:schemeClr val="tx1">
                    <a:tint val="75000"/>
                  </a:schemeClr>
                </a:solidFill>
              </a:defRPr>
            </a:lvl8pPr>
            <a:lvl9pPr marL="2468607" indent="0">
              <a:buNone/>
              <a:defRPr sz="108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7637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259200" y="1296000"/>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320001" y="1295999"/>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70620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740" y="328613"/>
            <a:ext cx="7096125"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566740" y="1512888"/>
            <a:ext cx="3481387"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4" name="Content Placeholder 3"/>
          <p:cNvSpPr>
            <a:spLocks noGrp="1"/>
          </p:cNvSpPr>
          <p:nvPr>
            <p:ph sz="half" idx="2"/>
          </p:nvPr>
        </p:nvSpPr>
        <p:spPr>
          <a:xfrm>
            <a:off x="566740" y="2254251"/>
            <a:ext cx="348138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4165600" y="1512888"/>
            <a:ext cx="3497263"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6" name="Content Placeholder 5"/>
          <p:cNvSpPr>
            <a:spLocks noGrp="1"/>
          </p:cNvSpPr>
          <p:nvPr>
            <p:ph sz="quarter" idx="4"/>
          </p:nvPr>
        </p:nvSpPr>
        <p:spPr>
          <a:xfrm>
            <a:off x="4165600" y="2254251"/>
            <a:ext cx="3497263"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0216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415506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37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Content Placeholder 2"/>
          <p:cNvSpPr>
            <a:spLocks noGrp="1"/>
          </p:cNvSpPr>
          <p:nvPr>
            <p:ph idx="1"/>
          </p:nvPr>
        </p:nvSpPr>
        <p:spPr>
          <a:xfrm>
            <a:off x="3497263" y="889001"/>
            <a:ext cx="4165600" cy="4384675"/>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104396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Picture Placeholder 2"/>
          <p:cNvSpPr>
            <a:spLocks noGrp="1"/>
          </p:cNvSpPr>
          <p:nvPr>
            <p:ph type="pic" idx="1"/>
          </p:nvPr>
        </p:nvSpPr>
        <p:spPr>
          <a:xfrm>
            <a:off x="3497263" y="889001"/>
            <a:ext cx="4165600" cy="4384675"/>
          </a:xfrm>
        </p:spPr>
        <p:txBody>
          <a:bodyPr/>
          <a:lstStyle>
            <a:lvl1pPr marL="0" indent="0">
              <a:buNone/>
              <a:defRPr sz="2160"/>
            </a:lvl1pPr>
            <a:lvl2pPr marL="308576" indent="0">
              <a:buNone/>
              <a:defRPr sz="1890"/>
            </a:lvl2pPr>
            <a:lvl3pPr marL="617152" indent="0">
              <a:buNone/>
              <a:defRPr sz="1620"/>
            </a:lvl3pPr>
            <a:lvl4pPr marL="925728" indent="0">
              <a:buNone/>
              <a:defRPr sz="1350"/>
            </a:lvl4pPr>
            <a:lvl5pPr marL="1234304" indent="0">
              <a:buNone/>
              <a:defRPr sz="1350"/>
            </a:lvl5pPr>
            <a:lvl6pPr marL="1542879" indent="0">
              <a:buNone/>
              <a:defRPr sz="1350"/>
            </a:lvl6pPr>
            <a:lvl7pPr marL="1851455" indent="0">
              <a:buNone/>
              <a:defRPr sz="1350"/>
            </a:lvl7pPr>
            <a:lvl8pPr marL="2160032" indent="0">
              <a:buNone/>
              <a:defRPr sz="1350"/>
            </a:lvl8pPr>
            <a:lvl9pPr marL="2468607" indent="0">
              <a:buNone/>
              <a:defRPr sz="1350"/>
            </a:lvl9pPr>
          </a:lstStyle>
          <a:p>
            <a:r>
              <a:rPr lang="en-US" smtClean="0"/>
              <a:t>Click icon to add picture</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390262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6166800"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259201" y="1296000"/>
            <a:ext cx="77076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822833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40303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17152"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617152"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508000" indent="-274320" algn="l" defTabSz="617152"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anose="020B0604020202020204" pitchFamily="34" charset="0"/>
          <a:ea typeface="+mn-ea"/>
          <a:cs typeface="+mn-cs"/>
        </a:defRPr>
      </a:lvl2pPr>
      <a:lvl3pPr marL="730250" indent="-204470" algn="l" defTabSz="617152" rtl="0" eaLnBrk="1" latinLnBrk="0" hangingPunct="1">
        <a:lnSpc>
          <a:spcPct val="1020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932180" indent="-184150" algn="l" defTabSz="617152" rtl="0" eaLnBrk="1" latinLnBrk="0" hangingPunct="1">
        <a:lnSpc>
          <a:spcPct val="1030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617152" rtl="0" eaLnBrk="1" latinLnBrk="0" hangingPunct="1">
        <a:defRPr sz="1215" kern="1200">
          <a:solidFill>
            <a:schemeClr val="tx1"/>
          </a:solidFill>
          <a:latin typeface="+mn-lt"/>
          <a:ea typeface="+mn-ea"/>
          <a:cs typeface="+mn-cs"/>
        </a:defRPr>
      </a:lvl1pPr>
      <a:lvl2pPr marL="308576" algn="l" defTabSz="617152" rtl="0" eaLnBrk="1" latinLnBrk="0" hangingPunct="1">
        <a:defRPr sz="1215" kern="1200">
          <a:solidFill>
            <a:schemeClr val="tx1"/>
          </a:solidFill>
          <a:latin typeface="+mn-lt"/>
          <a:ea typeface="+mn-ea"/>
          <a:cs typeface="+mn-cs"/>
        </a:defRPr>
      </a:lvl2pPr>
      <a:lvl3pPr marL="617152" algn="l" defTabSz="617152" rtl="0" eaLnBrk="1" latinLnBrk="0" hangingPunct="1">
        <a:defRPr sz="1215" kern="1200">
          <a:solidFill>
            <a:schemeClr val="tx1"/>
          </a:solidFill>
          <a:latin typeface="+mn-lt"/>
          <a:ea typeface="+mn-ea"/>
          <a:cs typeface="+mn-cs"/>
        </a:defRPr>
      </a:lvl3pPr>
      <a:lvl4pPr marL="925728" algn="l" defTabSz="617152" rtl="0" eaLnBrk="1" latinLnBrk="0" hangingPunct="1">
        <a:defRPr sz="1215" kern="1200">
          <a:solidFill>
            <a:schemeClr val="tx1"/>
          </a:solidFill>
          <a:latin typeface="+mn-lt"/>
          <a:ea typeface="+mn-ea"/>
          <a:cs typeface="+mn-cs"/>
        </a:defRPr>
      </a:lvl4pPr>
      <a:lvl5pPr marL="1234304" algn="l" defTabSz="617152" rtl="0" eaLnBrk="1" latinLnBrk="0" hangingPunct="1">
        <a:defRPr sz="1215" kern="1200">
          <a:solidFill>
            <a:schemeClr val="tx1"/>
          </a:solidFill>
          <a:latin typeface="+mn-lt"/>
          <a:ea typeface="+mn-ea"/>
          <a:cs typeface="+mn-cs"/>
        </a:defRPr>
      </a:lvl5pPr>
      <a:lvl6pPr marL="1542879" algn="l" defTabSz="617152" rtl="0" eaLnBrk="1" latinLnBrk="0" hangingPunct="1">
        <a:defRPr sz="1215" kern="1200">
          <a:solidFill>
            <a:schemeClr val="tx1"/>
          </a:solidFill>
          <a:latin typeface="+mn-lt"/>
          <a:ea typeface="+mn-ea"/>
          <a:cs typeface="+mn-cs"/>
        </a:defRPr>
      </a:lvl6pPr>
      <a:lvl7pPr marL="1851455" algn="l" defTabSz="617152" rtl="0" eaLnBrk="1" latinLnBrk="0" hangingPunct="1">
        <a:defRPr sz="1215" kern="1200">
          <a:solidFill>
            <a:schemeClr val="tx1"/>
          </a:solidFill>
          <a:latin typeface="+mn-lt"/>
          <a:ea typeface="+mn-ea"/>
          <a:cs typeface="+mn-cs"/>
        </a:defRPr>
      </a:lvl7pPr>
      <a:lvl8pPr marL="2160032" algn="l" defTabSz="617152" rtl="0" eaLnBrk="1" latinLnBrk="0" hangingPunct="1">
        <a:defRPr sz="1215" kern="1200">
          <a:solidFill>
            <a:schemeClr val="tx1"/>
          </a:solidFill>
          <a:latin typeface="+mn-lt"/>
          <a:ea typeface="+mn-ea"/>
          <a:cs typeface="+mn-cs"/>
        </a:defRPr>
      </a:lvl8pPr>
      <a:lvl9pPr marL="2468607" algn="l" defTabSz="617152"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9"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diagramColors" Target="../diagrams/colors1.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diagramQuickStyle" Target="../diagrams/quickStyle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diagramLayout" Target="../diagrams/layout1.xml"/><Relationship Id="rId5" Type="http://schemas.openxmlformats.org/officeDocument/2006/relationships/tags" Target="../tags/tag14.xml"/><Relationship Id="rId10" Type="http://schemas.openxmlformats.org/officeDocument/2006/relationships/diagramData" Target="../diagrams/data1.xml"/><Relationship Id="rId4" Type="http://schemas.openxmlformats.org/officeDocument/2006/relationships/tags" Target="../tags/tag13.xml"/><Relationship Id="rId9" Type="http://schemas.openxmlformats.org/officeDocument/2006/relationships/slideLayout" Target="../slideLayouts/slideLayout2.xml"/><Relationship Id="rId14"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0163"/>
        </a:solidFill>
        <a:effectLst/>
      </p:bgPr>
    </p:bg>
    <p:spTree>
      <p:nvGrpSpPr>
        <p:cNvPr id="1" name=""/>
        <p:cNvGrpSpPr/>
        <p:nvPr/>
      </p:nvGrpSpPr>
      <p:grpSpPr>
        <a:xfrm>
          <a:off x="0" y="0"/>
          <a:ext cx="0" cy="0"/>
          <a:chOff x="0" y="0"/>
          <a:chExt cx="0" cy="0"/>
        </a:xfrm>
      </p:grpSpPr>
      <p:pic>
        <p:nvPicPr>
          <p:cNvPr id="5" name="Picture 4"/>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809879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xfrm>
            <a:off x="259080" y="259080"/>
            <a:ext cx="7277100" cy="5204460"/>
          </a:xfrm>
          <a:effectLst/>
          <a:extLst>
            <a:ext uri="{53640926-AAD7-44D8-BBD7-CCE9431645EC}">
              <a14:shadowObscured xmlns:a14="http://schemas.microsoft.com/office/drawing/2010/main"/>
            </a:ext>
          </a:extLst>
        </p:spPr>
        <p:txBody>
          <a:bodyPr wrap="square" lIns="0" tIns="0" rIns="0" bIns="0" anchor="t">
            <a:noAutofit/>
          </a:bodyPr>
          <a:lstStyle/>
          <a:p>
            <a:pPr>
              <a:lnSpc>
                <a:spcPct val="100000"/>
              </a:lnSpc>
            </a:pPr>
            <a:r>
              <a:rPr lang="en-US" sz="4000" dirty="0" smtClean="0"/>
              <a:t> </a:t>
            </a:r>
            <a:br>
              <a:rPr lang="en-US" sz="4000" dirty="0" smtClean="0"/>
            </a:br>
            <a:r>
              <a:rPr lang="en-US" sz="4000" dirty="0"/>
              <a:t/>
            </a:r>
            <a:br>
              <a:rPr lang="en-US" sz="4000" dirty="0"/>
            </a:br>
            <a:r>
              <a:rPr lang="en-US" sz="4000" dirty="0" smtClean="0"/>
              <a:t/>
            </a:r>
            <a:br>
              <a:rPr lang="en-US" sz="4000" dirty="0" smtClean="0"/>
            </a:br>
            <a:r>
              <a:rPr lang="en-US" sz="4000" dirty="0" smtClean="0"/>
              <a:t>DGS </a:t>
            </a:r>
            <a:r>
              <a:rPr lang="en-US" sz="4000" dirty="0"/>
              <a:t>Coding </a:t>
            </a:r>
            <a:r>
              <a:rPr lang="en-US" sz="4000" dirty="0" smtClean="0"/>
              <a:t>Guidelines</a:t>
            </a:r>
            <a:r>
              <a:rPr lang="en-US" sz="6000" dirty="0" smtClean="0"/>
              <a:t/>
            </a:r>
            <a:br>
              <a:rPr lang="en-US" sz="6000" dirty="0" smtClean="0"/>
            </a:br>
            <a:r>
              <a:rPr lang="en-US" sz="2000" dirty="0" smtClean="0"/>
              <a:t>				      </a:t>
            </a:r>
            <a:r>
              <a:rPr lang="en-US" sz="2000" b="1" dirty="0" smtClean="0"/>
              <a:t>Calibration </a:t>
            </a:r>
            <a:r>
              <a:rPr lang="en-US" sz="2000" b="1" dirty="0"/>
              <a:t>parameters</a:t>
            </a:r>
            <a:r>
              <a:rPr lang="en-US" sz="6000" dirty="0"/>
              <a:t/>
            </a:r>
            <a:br>
              <a:rPr lang="en-US" sz="6000" dirty="0"/>
            </a:br>
            <a:endParaRPr lang="en-US" sz="6000" dirty="0"/>
          </a:p>
        </p:txBody>
      </p:sp>
    </p:spTree>
    <p:custDataLst>
      <p:tags r:id="rId1"/>
    </p:custDataLst>
    <p:extLst>
      <p:ext uri="{BB962C8B-B14F-4D97-AF65-F5344CB8AC3E}">
        <p14:creationId xmlns:p14="http://schemas.microsoft.com/office/powerpoint/2010/main" val="7246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6.6.2 </a:t>
            </a:r>
            <a:r>
              <a:rPr lang="en-US" sz="2800" b="1" dirty="0">
                <a:solidFill>
                  <a:schemeClr val="accent1"/>
                </a:solidFill>
              </a:rPr>
              <a:t>Access of calibration parameters in the C−Code</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1600" b="1" dirty="0"/>
              <a:t>Description:</a:t>
            </a:r>
          </a:p>
          <a:p>
            <a:pPr algn="just"/>
            <a:r>
              <a:rPr lang="en-US" sz="1600" dirty="0"/>
              <a:t>The </a:t>
            </a:r>
            <a:r>
              <a:rPr lang="en-US" sz="1600" dirty="0" err="1"/>
              <a:t>DPSearch</a:t>
            </a:r>
            <a:r>
              <a:rPr lang="en-US" sz="1600" dirty="0"/>
              <a:t> (also called "</a:t>
            </a:r>
            <a:r>
              <a:rPr lang="en-US" sz="1600" dirty="0" err="1"/>
              <a:t>DistrSearch</a:t>
            </a:r>
            <a:r>
              <a:rPr lang="en-US" sz="1600" dirty="0"/>
              <a:t>", "Search" or at ASCET "distribution") evaluates with the value of the input variable x the index in the x−axis array and the ratio. </a:t>
            </a:r>
            <a:endParaRPr lang="en-US" sz="1600" dirty="0" smtClean="0"/>
          </a:p>
          <a:p>
            <a:pPr algn="just"/>
            <a:r>
              <a:rPr lang="en-US" sz="1600" dirty="0" smtClean="0"/>
              <a:t>The </a:t>
            </a:r>
            <a:r>
              <a:rPr lang="en-US" sz="1600" dirty="0"/>
              <a:t>Result of the </a:t>
            </a:r>
            <a:r>
              <a:rPr lang="en-US" sz="1600" dirty="0" err="1"/>
              <a:t>DPSearch</a:t>
            </a:r>
            <a:r>
              <a:rPr lang="en-US" sz="1600" dirty="0"/>
              <a:t> (index and ratio) of the x−axis is stored in a global variable/structure. (Maps store the index and ratio of the y−axis in a further global variable/structure). </a:t>
            </a:r>
            <a:r>
              <a:rPr lang="en-US" sz="1600" dirty="0" smtClean="0"/>
              <a:t>Attention: This global variable/structure does not have consistency protection (e.g. by MCOP). </a:t>
            </a:r>
            <a:endParaRPr lang="en-US" sz="1600" dirty="0"/>
          </a:p>
          <a:p>
            <a:pPr algn="just"/>
            <a:r>
              <a:rPr lang="en-US" sz="1600" dirty="0"/>
              <a:t>The IPO services (also called "</a:t>
            </a:r>
            <a:r>
              <a:rPr lang="en-US" sz="1600" dirty="0" err="1"/>
              <a:t>Interpolation","Get</a:t>
            </a:r>
            <a:r>
              <a:rPr lang="en-US" sz="1600" dirty="0"/>
              <a:t>" or at ASCET "grouped Curve/Map") read this global variable/structure of this x−axis (with maps additional y−axis) and calculates the interpolation value.</a:t>
            </a:r>
            <a:endParaRPr lang="en-US" sz="1600" b="1" dirty="0"/>
          </a:p>
        </p:txBody>
      </p:sp>
    </p:spTree>
    <p:custDataLst>
      <p:tags r:id="rId1"/>
    </p:custDataLst>
    <p:extLst>
      <p:ext uri="{BB962C8B-B14F-4D97-AF65-F5344CB8AC3E}">
        <p14:creationId xmlns:p14="http://schemas.microsoft.com/office/powerpoint/2010/main" val="414162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6.6.3 </a:t>
            </a:r>
            <a:r>
              <a:rPr lang="en-US" sz="2800" b="1" dirty="0">
                <a:solidFill>
                  <a:schemeClr val="accent1"/>
                </a:solidFill>
              </a:rPr>
              <a:t>Data </a:t>
            </a:r>
            <a:r>
              <a:rPr lang="en-US" sz="2800" b="1" dirty="0" err="1">
                <a:solidFill>
                  <a:schemeClr val="accent1"/>
                </a:solidFill>
              </a:rPr>
              <a:t>initialisation</a:t>
            </a:r>
            <a:r>
              <a:rPr lang="en-US" sz="2800" b="1" dirty="0">
                <a:solidFill>
                  <a:schemeClr val="accent1"/>
                </a:solidFill>
              </a:rPr>
              <a:t> for parameters, maps and curves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just">
              <a:buNone/>
            </a:pPr>
            <a:r>
              <a:rPr lang="en-US" sz="1600" b="1" dirty="0"/>
              <a:t>1. </a:t>
            </a:r>
            <a:r>
              <a:rPr lang="en-US" sz="1600" dirty="0" err="1"/>
              <a:t>PaCoIn</a:t>
            </a:r>
            <a:r>
              <a:rPr lang="en-US" sz="1600" dirty="0"/>
              <a:t>: data </a:t>
            </a:r>
            <a:r>
              <a:rPr lang="en-US" sz="1600" dirty="0" err="1"/>
              <a:t>initialisation</a:t>
            </a:r>
            <a:r>
              <a:rPr lang="en-US" sz="1600" dirty="0"/>
              <a:t> (called </a:t>
            </a:r>
            <a:r>
              <a:rPr lang="en-US" sz="1600" b="1" i="1" dirty="0"/>
              <a:t>Neutral Calibration</a:t>
            </a:r>
            <a:r>
              <a:rPr lang="en-US" sz="1600" dirty="0"/>
              <a:t>) within the FC. See </a:t>
            </a:r>
            <a:r>
              <a:rPr lang="en-US" sz="1600" i="1" dirty="0" err="1"/>
              <a:t>See</a:t>
            </a:r>
            <a:r>
              <a:rPr lang="en-US" sz="1600" i="1" dirty="0"/>
              <a:t> Chapter 7.6.14 "</a:t>
            </a:r>
            <a:r>
              <a:rPr lang="en-US" sz="1600" i="1" dirty="0" err="1"/>
              <a:t>Initialisation</a:t>
            </a:r>
            <a:r>
              <a:rPr lang="en-US" sz="1600" i="1" dirty="0"/>
              <a:t> values </a:t>
            </a:r>
            <a:r>
              <a:rPr lang="en-US" sz="1600" i="1" dirty="0" err="1"/>
              <a:t>PaCoIn</a:t>
            </a:r>
            <a:r>
              <a:rPr lang="en-US" sz="1600" i="1" dirty="0"/>
              <a:t>" [</a:t>
            </a:r>
            <a:r>
              <a:rPr lang="en-US" sz="1600" i="1" dirty="0" err="1"/>
              <a:t>InitValues</a:t>
            </a:r>
            <a:r>
              <a:rPr lang="en-US" sz="1600" i="1" dirty="0"/>
              <a:t>] </a:t>
            </a:r>
            <a:r>
              <a:rPr lang="en-US" sz="1600" i="1" dirty="0" smtClean="0"/>
              <a:t>p. 193 </a:t>
            </a:r>
            <a:r>
              <a:rPr lang="en-US" sz="1600" dirty="0"/>
              <a:t>for an example. The rules for neutral calibration are given in the DGS−EC Process library by the following task descriptions:</a:t>
            </a:r>
          </a:p>
          <a:p>
            <a:pPr lvl="1" algn="just"/>
            <a:r>
              <a:rPr lang="en-US" sz="1400" i="1" dirty="0"/>
              <a:t>Create and maintain the relevant configuration files</a:t>
            </a:r>
          </a:p>
          <a:p>
            <a:pPr marL="233680" lvl="1" indent="0" algn="just">
              <a:buNone/>
            </a:pPr>
            <a:r>
              <a:rPr lang="en-US" sz="1400" dirty="0"/>
              <a:t>and in</a:t>
            </a:r>
          </a:p>
          <a:p>
            <a:pPr lvl="1" algn="just"/>
            <a:r>
              <a:rPr lang="en-US" sz="1400" i="1" dirty="0"/>
              <a:t>Provide the calibration for the package</a:t>
            </a:r>
          </a:p>
          <a:p>
            <a:pPr marL="0" indent="0" algn="just">
              <a:buNone/>
            </a:pPr>
            <a:r>
              <a:rPr lang="en-US" sz="1600" b="1" dirty="0"/>
              <a:t>2. </a:t>
            </a:r>
            <a:r>
              <a:rPr lang="en-US" sz="1600" dirty="0"/>
              <a:t>default: no explicit data </a:t>
            </a:r>
            <a:r>
              <a:rPr lang="en-US" sz="1600" dirty="0" err="1"/>
              <a:t>initialisation</a:t>
            </a:r>
            <a:r>
              <a:rPr lang="en-US" sz="1600" dirty="0"/>
              <a:t>. Default setting is done by DAMOS.</a:t>
            </a:r>
          </a:p>
          <a:p>
            <a:pPr marL="0" indent="0" algn="just">
              <a:buNone/>
            </a:pPr>
            <a:r>
              <a:rPr lang="en-US" sz="1600" b="1" dirty="0"/>
              <a:t>3. </a:t>
            </a:r>
            <a:r>
              <a:rPr lang="en-US" sz="1600" dirty="0"/>
              <a:t>from "</a:t>
            </a:r>
            <a:r>
              <a:rPr lang="en-US" sz="1600" dirty="0" err="1"/>
              <a:t>Konserve</a:t>
            </a:r>
            <a:r>
              <a:rPr lang="en-US" sz="1600" dirty="0"/>
              <a:t>" *.</a:t>
            </a:r>
            <a:r>
              <a:rPr lang="en-US" sz="1600" dirty="0" err="1"/>
              <a:t>dcm</a:t>
            </a:r>
            <a:r>
              <a:rPr lang="en-US" sz="1600" dirty="0"/>
              <a:t> File.</a:t>
            </a:r>
          </a:p>
        </p:txBody>
      </p:sp>
    </p:spTree>
    <p:custDataLst>
      <p:tags r:id="rId1"/>
    </p:custDataLst>
    <p:extLst>
      <p:ext uri="{BB962C8B-B14F-4D97-AF65-F5344CB8AC3E}">
        <p14:creationId xmlns:p14="http://schemas.microsoft.com/office/powerpoint/2010/main" val="114917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6.6.4 Sizing concept for axis points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b="1" dirty="0" smtClean="0"/>
              <a:t>In order to save ECU-resources </a:t>
            </a:r>
            <a:r>
              <a:rPr lang="en-US" sz="2000" dirty="0"/>
              <a:t>or due to accuracy aspects the number of axis points needs to be reduced or increased after </a:t>
            </a:r>
            <a:r>
              <a:rPr lang="en-US" sz="2000" dirty="0" smtClean="0"/>
              <a:t>package integration</a:t>
            </a:r>
          </a:p>
          <a:p>
            <a:r>
              <a:rPr lang="en-US" sz="2000" dirty="0"/>
              <a:t>This means the number of axis points need to be changed after the C−Code is already tested and </a:t>
            </a:r>
            <a:r>
              <a:rPr lang="en-US" sz="2000" dirty="0" smtClean="0"/>
              <a:t>released</a:t>
            </a:r>
          </a:p>
          <a:p>
            <a:r>
              <a:rPr lang="en-US" sz="2000" dirty="0"/>
              <a:t>For MEDC17 two mechanism are </a:t>
            </a:r>
            <a:r>
              <a:rPr lang="en-US" sz="2000" dirty="0" smtClean="0"/>
              <a:t>provided:</a:t>
            </a:r>
          </a:p>
          <a:p>
            <a:pPr lvl="2"/>
            <a:r>
              <a:rPr lang="en-US" sz="1600" dirty="0"/>
              <a:t>The number of axis points can be adjusted by using a "</a:t>
            </a:r>
            <a:r>
              <a:rPr lang="en-US" sz="1600" dirty="0" err="1"/>
              <a:t>Konserve</a:t>
            </a:r>
            <a:r>
              <a:rPr lang="en-US" sz="1600" dirty="0"/>
              <a:t>" *.</a:t>
            </a:r>
            <a:r>
              <a:rPr lang="en-US" sz="1600" dirty="0" err="1"/>
              <a:t>dcm</a:t>
            </a:r>
            <a:r>
              <a:rPr lang="en-US" sz="1600" dirty="0"/>
              <a:t> file or sizing </a:t>
            </a:r>
            <a:r>
              <a:rPr lang="en-US" sz="1600" dirty="0" smtClean="0"/>
              <a:t>artefact (standard case)</a:t>
            </a:r>
          </a:p>
          <a:p>
            <a:pPr lvl="2"/>
            <a:r>
              <a:rPr lang="en-US" sz="1600" dirty="0"/>
              <a:t>The number of axis points can be made variant by using an adjustable system </a:t>
            </a:r>
            <a:r>
              <a:rPr lang="en-US" sz="1600" dirty="0" smtClean="0"/>
              <a:t>constant (special case)</a:t>
            </a:r>
            <a:endParaRPr lang="en-US" dirty="0"/>
          </a:p>
        </p:txBody>
      </p:sp>
    </p:spTree>
    <p:custDataLst>
      <p:tags r:id="rId1"/>
    </p:custDataLst>
    <p:extLst>
      <p:ext uri="{BB962C8B-B14F-4D97-AF65-F5344CB8AC3E}">
        <p14:creationId xmlns:p14="http://schemas.microsoft.com/office/powerpoint/2010/main" val="411934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6.6.4 Sizing concept for axis points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000" dirty="0" smtClean="0"/>
              <a:t>Due </a:t>
            </a:r>
            <a:r>
              <a:rPr lang="en-US" sz="2000" dirty="0"/>
              <a:t>to the large number of curve/map axis </a:t>
            </a:r>
            <a:r>
              <a:rPr lang="en-US" sz="2000" dirty="0" smtClean="0"/>
              <a:t>points, there are some </a:t>
            </a:r>
            <a:r>
              <a:rPr lang="en-US" sz="2000" dirty="0"/>
              <a:t>C-Coding </a:t>
            </a:r>
            <a:r>
              <a:rPr lang="en-US" sz="2000" dirty="0" smtClean="0"/>
              <a:t>rules </a:t>
            </a:r>
            <a:r>
              <a:rPr lang="en-US" sz="2000" dirty="0"/>
              <a:t>for axis </a:t>
            </a:r>
            <a:r>
              <a:rPr lang="en-US" sz="2000" dirty="0" smtClean="0"/>
              <a:t>points:</a:t>
            </a:r>
          </a:p>
          <a:p>
            <a:pPr lvl="1"/>
            <a:r>
              <a:rPr lang="en-US" sz="1800" dirty="0"/>
              <a:t>The number of axis point have to be coded as value within the maps or curves. In this case the number of axis points shall not be </a:t>
            </a:r>
            <a:r>
              <a:rPr lang="en-US" sz="1800" dirty="0" smtClean="0"/>
              <a:t>used hard </a:t>
            </a:r>
            <a:r>
              <a:rPr lang="en-US" sz="1800" dirty="0"/>
              <a:t>coded within C−Code, because the number might change when the sizing artefact is applied</a:t>
            </a:r>
            <a:r>
              <a:rPr lang="en-US" sz="1800" dirty="0" smtClean="0"/>
              <a:t>.</a:t>
            </a:r>
          </a:p>
          <a:p>
            <a:pPr lvl="1"/>
            <a:r>
              <a:rPr lang="en-US" sz="1800" dirty="0"/>
              <a:t>The number of axis points shall not be defined as adjustable system constants, except for the special case, that the number of axis </a:t>
            </a:r>
            <a:r>
              <a:rPr lang="en-US" sz="1800" dirty="0" smtClean="0"/>
              <a:t>points is </a:t>
            </a:r>
            <a:r>
              <a:rPr lang="en-US" sz="1800" dirty="0"/>
              <a:t>used within the C−code. Adjustable system constants for the number of axis points shall be used sparsely, because the value have to </a:t>
            </a:r>
            <a:r>
              <a:rPr lang="en-US" sz="1800" dirty="0" smtClean="0"/>
              <a:t>be set </a:t>
            </a:r>
            <a:r>
              <a:rPr lang="en-US" sz="1800" dirty="0"/>
              <a:t>by the integration</a:t>
            </a:r>
            <a:r>
              <a:rPr lang="en-US" sz="1800" dirty="0" smtClean="0"/>
              <a:t>.</a:t>
            </a:r>
          </a:p>
          <a:p>
            <a:pPr lvl="1"/>
            <a:r>
              <a:rPr lang="en-US" sz="1800" dirty="0"/>
              <a:t>The number of axis points shall not be defined as calibration parameter, because it has to be set during calibration.</a:t>
            </a:r>
          </a:p>
        </p:txBody>
      </p:sp>
    </p:spTree>
    <p:custDataLst>
      <p:tags r:id="rId1"/>
    </p:custDataLst>
    <p:extLst>
      <p:ext uri="{BB962C8B-B14F-4D97-AF65-F5344CB8AC3E}">
        <p14:creationId xmlns:p14="http://schemas.microsoft.com/office/powerpoint/2010/main" val="113229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6.6.5 Variant Coding</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2400" dirty="0"/>
              <a:t>Variant coding is used to handle different data in an ECU which are </a:t>
            </a:r>
            <a:r>
              <a:rPr lang="en-US" sz="2400" dirty="0" err="1"/>
              <a:t>applicated</a:t>
            </a:r>
            <a:r>
              <a:rPr lang="en-US" sz="2400" dirty="0"/>
              <a:t> for different kinds of engines and/ or vehicles. </a:t>
            </a:r>
            <a:endParaRPr lang="en-US" sz="2400" dirty="0" smtClean="0"/>
          </a:p>
          <a:p>
            <a:r>
              <a:rPr lang="en-US" sz="2400" dirty="0" smtClean="0"/>
              <a:t>Multiple data values </a:t>
            </a:r>
            <a:r>
              <a:rPr lang="en-US" sz="2400" dirty="0"/>
              <a:t>of individual calibration parameters are stored in the ECU, the current variant of each element is selected by the variant </a:t>
            </a:r>
            <a:r>
              <a:rPr lang="en-US" sz="2400" dirty="0" smtClean="0"/>
              <a:t>criterion</a:t>
            </a:r>
          </a:p>
          <a:p>
            <a:r>
              <a:rPr lang="en-US" sz="2400" dirty="0" smtClean="0"/>
              <a:t>Two </a:t>
            </a:r>
            <a:r>
              <a:rPr lang="en-US" sz="2400" dirty="0"/>
              <a:t>different types of variant coding: pre/ during </a:t>
            </a:r>
            <a:r>
              <a:rPr lang="en-US" sz="2400" dirty="0" err="1"/>
              <a:t>sw</a:t>
            </a:r>
            <a:r>
              <a:rPr lang="en-US" sz="2400" dirty="0"/>
              <a:t>−build and post </a:t>
            </a:r>
            <a:r>
              <a:rPr lang="en-US" sz="2400" dirty="0" err="1"/>
              <a:t>sw</a:t>
            </a:r>
            <a:r>
              <a:rPr lang="en-US" sz="2400" dirty="0"/>
              <a:t>−build</a:t>
            </a:r>
          </a:p>
        </p:txBody>
      </p:sp>
    </p:spTree>
    <p:custDataLst>
      <p:tags r:id="rId1"/>
    </p:custDataLst>
    <p:extLst>
      <p:ext uri="{BB962C8B-B14F-4D97-AF65-F5344CB8AC3E}">
        <p14:creationId xmlns:p14="http://schemas.microsoft.com/office/powerpoint/2010/main" val="162049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6.6.5.1 </a:t>
            </a:r>
            <a:r>
              <a:rPr lang="en-US" sz="2800" b="1" dirty="0">
                <a:solidFill>
                  <a:schemeClr val="accent1"/>
                </a:solidFill>
              </a:rPr>
              <a:t>Variant Coding in the different SW−Build tool chains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2400" dirty="0"/>
              <a:t>DS Variant Coding: DSERAP vectors used to switch over </a:t>
            </a:r>
            <a:r>
              <a:rPr lang="en-US" sz="2400" dirty="0" smtClean="0"/>
              <a:t>to a </a:t>
            </a:r>
            <a:r>
              <a:rPr lang="en-US" sz="2400" dirty="0"/>
              <a:t>new value set</a:t>
            </a:r>
            <a:r>
              <a:rPr lang="en-US" sz="2400" dirty="0" smtClean="0"/>
              <a:t>.</a:t>
            </a:r>
          </a:p>
          <a:p>
            <a:r>
              <a:rPr lang="en-US" sz="2400" dirty="0" smtClean="0"/>
              <a:t>GS Variant Coding: </a:t>
            </a:r>
            <a:r>
              <a:rPr lang="en-US" sz="2400" dirty="0"/>
              <a:t>Variant coding method works on level </a:t>
            </a:r>
            <a:r>
              <a:rPr lang="en-US" sz="2400" dirty="0" smtClean="0"/>
              <a:t>of labels</a:t>
            </a:r>
            <a:r>
              <a:rPr lang="en-US" sz="2400" dirty="0"/>
              <a:t>. When adding new variants of </a:t>
            </a:r>
            <a:r>
              <a:rPr lang="en-US" sz="2400" dirty="0" smtClean="0"/>
              <a:t>a parameter </a:t>
            </a:r>
            <a:r>
              <a:rPr lang="en-US" sz="2400" dirty="0"/>
              <a:t>a new make is required</a:t>
            </a:r>
            <a:r>
              <a:rPr lang="en-US" sz="2400" dirty="0" smtClean="0"/>
              <a:t>.</a:t>
            </a:r>
          </a:p>
          <a:p>
            <a:r>
              <a:rPr lang="en-US" sz="2400" dirty="0" smtClean="0"/>
              <a:t>DGS Variant Coding: </a:t>
            </a:r>
            <a:r>
              <a:rPr lang="en-US" sz="2400" dirty="0"/>
              <a:t>Criteria and possible values are </a:t>
            </a:r>
            <a:r>
              <a:rPr lang="en-US" sz="2400" dirty="0" smtClean="0"/>
              <a:t>specified in </a:t>
            </a:r>
            <a:r>
              <a:rPr lang="en-US" sz="2400" dirty="0"/>
              <a:t>VarCod.xml. The tool chain </a:t>
            </a:r>
            <a:r>
              <a:rPr lang="en-US" sz="2400" dirty="0" smtClean="0"/>
              <a:t>generates a </a:t>
            </a:r>
            <a:r>
              <a:rPr lang="en-US" sz="2400" dirty="0"/>
              <a:t>header which contains the </a:t>
            </a:r>
            <a:r>
              <a:rPr lang="en-US" sz="2400" dirty="0" smtClean="0"/>
              <a:t>data initialization </a:t>
            </a:r>
            <a:r>
              <a:rPr lang="en-US" sz="2400" dirty="0"/>
              <a:t>code</a:t>
            </a:r>
            <a:r>
              <a:rPr lang="en-US" sz="2400" dirty="0" smtClean="0"/>
              <a:t>. (</a:t>
            </a:r>
            <a:r>
              <a:rPr lang="en-US" sz="2400" dirty="0"/>
              <a:t>DGS variant coding is under construction and not yet active</a:t>
            </a:r>
            <a:r>
              <a:rPr lang="en-US" sz="2400" dirty="0" smtClean="0"/>
              <a:t>.)</a:t>
            </a:r>
            <a:endParaRPr lang="en-US" sz="2400" dirty="0"/>
          </a:p>
        </p:txBody>
      </p:sp>
    </p:spTree>
    <p:custDataLst>
      <p:tags r:id="rId1"/>
    </p:custDataLst>
    <p:extLst>
      <p:ext uri="{BB962C8B-B14F-4D97-AF65-F5344CB8AC3E}">
        <p14:creationId xmlns:p14="http://schemas.microsoft.com/office/powerpoint/2010/main" val="267842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6.6.6 </a:t>
            </a:r>
            <a:r>
              <a:rPr lang="en-US" sz="2800" b="1" dirty="0">
                <a:solidFill>
                  <a:schemeClr val="accent1"/>
                </a:solidFill>
              </a:rPr>
              <a:t>Bypass intervention points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In general, new driving functions are developed </a:t>
            </a:r>
            <a:r>
              <a:rPr lang="en-US" dirty="0" smtClean="0"/>
              <a:t>graphically by tool (e.g. ASCET)</a:t>
            </a:r>
          </a:p>
          <a:p>
            <a:r>
              <a:rPr lang="en-US" dirty="0"/>
              <a:t>In some cases, the functions that already exist have to be replaced and in </a:t>
            </a:r>
            <a:r>
              <a:rPr lang="en-US" dirty="0" smtClean="0"/>
              <a:t>others cases</a:t>
            </a:r>
            <a:r>
              <a:rPr lang="en-US" dirty="0"/>
              <a:t>, new functions have to be </a:t>
            </a:r>
            <a:r>
              <a:rPr lang="en-US" dirty="0" smtClean="0"/>
              <a:t>added</a:t>
            </a:r>
          </a:p>
          <a:p>
            <a:r>
              <a:rPr lang="en-US" dirty="0"/>
              <a:t>Preferably, these functions should not only be tested </a:t>
            </a:r>
            <a:r>
              <a:rPr lang="en-US" dirty="0" smtClean="0"/>
              <a:t>on the </a:t>
            </a:r>
            <a:r>
              <a:rPr lang="en-US" dirty="0"/>
              <a:t>PC, they should also be tested in real time coupled with the ECU functions that already exist</a:t>
            </a:r>
          </a:p>
          <a:p>
            <a:r>
              <a:rPr lang="en-US" dirty="0" smtClean="0"/>
              <a:t>The development </a:t>
            </a:r>
            <a:r>
              <a:rPr lang="en-US" dirty="0"/>
              <a:t>methodology ”bypass” was developed for this </a:t>
            </a:r>
            <a:r>
              <a:rPr lang="en-US" dirty="0" smtClean="0"/>
              <a:t>purpose because bypass hooks are </a:t>
            </a:r>
            <a:r>
              <a:rPr lang="en-US" dirty="0"/>
              <a:t>necessary in order to let the calculated data of new </a:t>
            </a:r>
            <a:r>
              <a:rPr lang="en-US" dirty="0" smtClean="0"/>
              <a:t>functions flow </a:t>
            </a:r>
            <a:r>
              <a:rPr lang="en-US" dirty="0"/>
              <a:t>into the existing </a:t>
            </a:r>
            <a:r>
              <a:rPr lang="en-US" dirty="0" smtClean="0"/>
              <a:t>functions</a:t>
            </a:r>
          </a:p>
          <a:p>
            <a:r>
              <a:rPr lang="en-US" sz="2400" dirty="0">
                <a:solidFill>
                  <a:srgbClr val="FF0000"/>
                </a:solidFill>
              </a:rPr>
              <a:t>This chapter is clarifying and has to be reworked for DGS</a:t>
            </a:r>
          </a:p>
          <a:p>
            <a:endParaRPr lang="en-US" sz="2400" dirty="0" smtClean="0">
              <a:solidFill>
                <a:srgbClr val="FF0000"/>
              </a:solidFill>
            </a:endParaRPr>
          </a:p>
        </p:txBody>
      </p:sp>
    </p:spTree>
    <p:custDataLst>
      <p:tags r:id="rId1"/>
    </p:custDataLst>
    <p:extLst>
      <p:ext uri="{BB962C8B-B14F-4D97-AF65-F5344CB8AC3E}">
        <p14:creationId xmlns:p14="http://schemas.microsoft.com/office/powerpoint/2010/main" val="214416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89426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chemeClr val="accent1"/>
                </a:solidFill>
              </a:rPr>
              <a:t>Tables of Contents:</a:t>
            </a:r>
          </a:p>
        </p:txBody>
      </p:sp>
      <p:graphicFrame>
        <p:nvGraphicFramePr>
          <p:cNvPr id="10" name="Content Placeholder 3"/>
          <p:cNvGraphicFramePr>
            <a:graphicFrameLocks noGrp="1"/>
          </p:cNvGraphicFramePr>
          <p:nvPr>
            <p:ph idx="1"/>
            <p:custDataLst>
              <p:tags r:id="rId8"/>
            </p:custDataLst>
            <p:extLst>
              <p:ext uri="{D42A27DB-BD31-4B8C-83A1-F6EECF244321}">
                <p14:modId xmlns:p14="http://schemas.microsoft.com/office/powerpoint/2010/main" val="1192948536"/>
              </p:ext>
            </p:extLst>
          </p:nvPr>
        </p:nvGraphicFramePr>
        <p:xfrm>
          <a:off x="258763" y="1295400"/>
          <a:ext cx="7708900" cy="41687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ustDataLst>
      <p:tags r:id="rId1"/>
    </p:custDataLst>
    <p:extLst>
      <p:ext uri="{BB962C8B-B14F-4D97-AF65-F5344CB8AC3E}">
        <p14:creationId xmlns:p14="http://schemas.microsoft.com/office/powerpoint/2010/main" val="738185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6.6.1 </a:t>
            </a:r>
            <a:r>
              <a:rPr lang="en-US" sz="2800" b="1" dirty="0">
                <a:solidFill>
                  <a:schemeClr val="accent1"/>
                </a:solidFill>
              </a:rPr>
              <a:t>Specification of calibration parameters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66700" y="1295400"/>
            <a:ext cx="781812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233680" lvl="1" indent="0" algn="just">
              <a:lnSpc>
                <a:spcPct val="100000"/>
              </a:lnSpc>
              <a:buNone/>
            </a:pPr>
            <a:r>
              <a:rPr lang="en-US" sz="1800" b="1" dirty="0"/>
              <a:t>Calibration </a:t>
            </a:r>
            <a:r>
              <a:rPr lang="en-US" sz="1800" b="1" dirty="0" smtClean="0"/>
              <a:t>Parameter:</a:t>
            </a:r>
          </a:p>
          <a:p>
            <a:pPr lvl="1" algn="just">
              <a:lnSpc>
                <a:spcPct val="100000"/>
              </a:lnSpc>
            </a:pPr>
            <a:r>
              <a:rPr lang="en-US" dirty="0" smtClean="0"/>
              <a:t>is </a:t>
            </a:r>
            <a:r>
              <a:rPr lang="en-US" dirty="0"/>
              <a:t>a data object which is adjusted, measured and displayed within a calibration tool and is not changed </a:t>
            </a:r>
            <a:r>
              <a:rPr lang="en-US" dirty="0" smtClean="0"/>
              <a:t>during runtime</a:t>
            </a:r>
            <a:r>
              <a:rPr lang="en-US" dirty="0"/>
              <a:t>.</a:t>
            </a:r>
          </a:p>
          <a:p>
            <a:pPr lvl="1" algn="just">
              <a:lnSpc>
                <a:spcPct val="100000"/>
              </a:lnSpc>
            </a:pPr>
            <a:r>
              <a:rPr lang="en-US" dirty="0" smtClean="0"/>
              <a:t>are </a:t>
            </a:r>
            <a:r>
              <a:rPr lang="en-US" dirty="0"/>
              <a:t>a special type of constants. Constant pointers to calibration values are not allowed due to the special </a:t>
            </a:r>
            <a:r>
              <a:rPr lang="en-US" dirty="0" smtClean="0"/>
              <a:t>addressing mode.</a:t>
            </a:r>
          </a:p>
          <a:p>
            <a:pPr marL="233680" lvl="1" indent="0" algn="just">
              <a:lnSpc>
                <a:spcPct val="100000"/>
              </a:lnSpc>
              <a:buNone/>
            </a:pPr>
            <a:r>
              <a:rPr lang="en-US" b="1" dirty="0" smtClean="0"/>
              <a:t>Reason:</a:t>
            </a:r>
          </a:p>
          <a:p>
            <a:pPr lvl="1" algn="just">
              <a:lnSpc>
                <a:spcPct val="100000"/>
              </a:lnSpc>
            </a:pPr>
            <a:r>
              <a:rPr lang="en-US" dirty="0"/>
              <a:t>Calibration values use </a:t>
            </a:r>
            <a:r>
              <a:rPr lang="en-US" dirty="0" smtClean="0"/>
              <a:t>*</a:t>
            </a:r>
            <a:r>
              <a:rPr lang="en-US" b="1" dirty="0" smtClean="0"/>
              <a:t>DSERAP</a:t>
            </a:r>
            <a:r>
              <a:rPr lang="en-US" dirty="0" smtClean="0"/>
              <a:t> </a:t>
            </a:r>
            <a:r>
              <a:rPr lang="en-US" b="1" dirty="0" smtClean="0"/>
              <a:t>addressing mode</a:t>
            </a:r>
            <a:r>
              <a:rPr lang="en-US" dirty="0" smtClean="0"/>
              <a:t>: </a:t>
            </a:r>
            <a:r>
              <a:rPr lang="en-US" dirty="0"/>
              <a:t>they are accessed over a pointer table that changes during calibration. This saves </a:t>
            </a:r>
            <a:r>
              <a:rPr lang="en-US" dirty="0" smtClean="0"/>
              <a:t>code and </a:t>
            </a:r>
            <a:r>
              <a:rPr lang="en-US" dirty="0"/>
              <a:t>allows calibration without any special hardware features</a:t>
            </a:r>
            <a:r>
              <a:rPr lang="en-US" dirty="0" smtClean="0"/>
              <a:t>.</a:t>
            </a:r>
          </a:p>
          <a:p>
            <a:pPr marL="233680" lvl="1" indent="0" algn="just">
              <a:buNone/>
            </a:pPr>
            <a:endParaRPr lang="en-US" dirty="0" smtClean="0">
              <a:solidFill>
                <a:schemeClr val="accent5"/>
              </a:solidFill>
            </a:endParaRPr>
          </a:p>
          <a:p>
            <a:pPr marL="233680" lvl="1" indent="0" algn="just">
              <a:buNone/>
            </a:pPr>
            <a:r>
              <a:rPr lang="en-US" sz="1400" i="1" dirty="0" smtClean="0"/>
              <a:t>*</a:t>
            </a:r>
            <a:r>
              <a:rPr lang="en-US" sz="1400" i="1" dirty="0"/>
              <a:t> BOSCH specific Online calibration method known as (D)SERAP: (Dynamic) </a:t>
            </a:r>
            <a:r>
              <a:rPr lang="en-US" sz="1400" i="1" dirty="0" err="1"/>
              <a:t>SERial</a:t>
            </a:r>
            <a:r>
              <a:rPr lang="en-US" sz="1400" i="1" dirty="0"/>
              <a:t> Application with Programming</a:t>
            </a:r>
            <a:endParaRPr lang="en-US" sz="1400" i="1" dirty="0">
              <a:solidFill>
                <a:schemeClr val="accent5"/>
              </a:solidFill>
            </a:endParaRPr>
          </a:p>
        </p:txBody>
      </p:sp>
    </p:spTree>
    <p:custDataLst>
      <p:tags r:id="rId1"/>
    </p:custDataLst>
    <p:extLst>
      <p:ext uri="{BB962C8B-B14F-4D97-AF65-F5344CB8AC3E}">
        <p14:creationId xmlns:p14="http://schemas.microsoft.com/office/powerpoint/2010/main" val="31612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1"/>
                </a:solidFill>
              </a:rPr>
              <a:t>6.6.1 Specification of calibration parameters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buFont typeface="Arial" panose="020B0604020202020204" pitchFamily="34" charset="0"/>
              <a:buChar char="•"/>
            </a:pPr>
            <a:r>
              <a:rPr lang="en-US" dirty="0" smtClean="0"/>
              <a:t>Example:</a:t>
            </a:r>
          </a:p>
          <a:p>
            <a:pPr marL="0" indent="0" algn="just">
              <a:buNone/>
            </a:pPr>
            <a:r>
              <a:rPr lang="en-US" dirty="0" smtClean="0"/>
              <a:t>Definition </a:t>
            </a:r>
            <a:r>
              <a:rPr lang="en-US" dirty="0"/>
              <a:t>in the data dictionary specification of the FCT </a:t>
            </a:r>
            <a:r>
              <a:rPr lang="en-US" dirty="0" err="1"/>
              <a:t>PaVaSt</a:t>
            </a:r>
            <a:r>
              <a:rPr lang="en-US" dirty="0"/>
              <a:t> </a:t>
            </a:r>
            <a:r>
              <a:rPr lang="en-US" dirty="0" smtClean="0"/>
              <a:t>file</a:t>
            </a:r>
          </a:p>
          <a:p>
            <a:pPr marL="0" indent="0" algn="just">
              <a:buNone/>
            </a:pPr>
            <a:endParaRPr lang="en-US" dirty="0" smtClean="0">
              <a:solidFill>
                <a:schemeClr val="accent5"/>
              </a:solidFill>
            </a:endParaRPr>
          </a:p>
          <a:p>
            <a:pPr marL="0" indent="0">
              <a:buNone/>
            </a:pPr>
            <a:r>
              <a:rPr lang="en-US" sz="1200" i="1" dirty="0"/>
              <a:t>&lt;SW-DATA-DICTIONARY-SPEC</a:t>
            </a:r>
            <a:r>
              <a:rPr lang="en-US" sz="1200" i="1" dirty="0" smtClean="0"/>
              <a:t>&gt;</a:t>
            </a:r>
          </a:p>
          <a:p>
            <a:pPr marL="0" indent="0">
              <a:buNone/>
            </a:pPr>
            <a:r>
              <a:rPr lang="en-US" sz="1200" i="1" dirty="0" smtClean="0"/>
              <a:t>…</a:t>
            </a:r>
            <a:endParaRPr lang="en-US" sz="1200" i="1" dirty="0"/>
          </a:p>
          <a:p>
            <a:pPr marL="0" indent="0">
              <a:buNone/>
            </a:pPr>
            <a:r>
              <a:rPr lang="en-US" sz="1200" b="1" i="1" dirty="0" smtClean="0"/>
              <a:t>&lt;</a:t>
            </a:r>
            <a:r>
              <a:rPr lang="en-US" sz="1200" b="1" i="1" dirty="0"/>
              <a:t>SW-CALPRMS</a:t>
            </a:r>
            <a:r>
              <a:rPr lang="en-US" sz="1200" b="1" i="1" dirty="0" smtClean="0"/>
              <a:t>&gt;</a:t>
            </a:r>
          </a:p>
          <a:p>
            <a:pPr marL="0" indent="0">
              <a:buNone/>
            </a:pPr>
            <a:r>
              <a:rPr lang="en-US" sz="1200" b="1" i="1" dirty="0" smtClean="0"/>
              <a:t>…</a:t>
            </a:r>
            <a:endParaRPr lang="en-US" sz="1200" b="1" i="1" dirty="0"/>
          </a:p>
          <a:p>
            <a:pPr marL="0" indent="0">
              <a:buNone/>
            </a:pPr>
            <a:r>
              <a:rPr lang="en-US" sz="1200" b="1" i="1" dirty="0" smtClean="0"/>
              <a:t>&lt;/</a:t>
            </a:r>
            <a:r>
              <a:rPr lang="en-US" sz="1200" b="1" i="1" dirty="0"/>
              <a:t>SW-CALPRMS</a:t>
            </a:r>
            <a:r>
              <a:rPr lang="en-US" sz="1200" b="1" i="1" dirty="0" smtClean="0"/>
              <a:t>&gt;</a:t>
            </a:r>
          </a:p>
          <a:p>
            <a:pPr marL="0" indent="0">
              <a:buNone/>
            </a:pPr>
            <a:r>
              <a:rPr lang="en-US" sz="1200" i="1" dirty="0" smtClean="0"/>
              <a:t>…</a:t>
            </a:r>
          </a:p>
          <a:p>
            <a:pPr marL="0" indent="0">
              <a:buNone/>
            </a:pPr>
            <a:r>
              <a:rPr lang="en-US" sz="1200" i="1" dirty="0"/>
              <a:t>&lt;/SW-DATA-DICTIONARY-SPEC&gt;</a:t>
            </a:r>
            <a:endParaRPr lang="en-US" sz="1200" b="1" i="1" dirty="0"/>
          </a:p>
        </p:txBody>
      </p:sp>
    </p:spTree>
    <p:custDataLst>
      <p:tags r:id="rId1"/>
    </p:custDataLst>
    <p:extLst>
      <p:ext uri="{BB962C8B-B14F-4D97-AF65-F5344CB8AC3E}">
        <p14:creationId xmlns:p14="http://schemas.microsoft.com/office/powerpoint/2010/main" val="10307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1510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6.6.2 </a:t>
            </a:r>
            <a:r>
              <a:rPr lang="en-US" sz="2800" b="1" dirty="0">
                <a:solidFill>
                  <a:schemeClr val="accent1"/>
                </a:solidFill>
              </a:rPr>
              <a:t>Access of calibration parameters in the C−Code</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406106"/>
            <a:ext cx="7708900" cy="4057434"/>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just">
              <a:lnSpc>
                <a:spcPct val="150000"/>
              </a:lnSpc>
              <a:buNone/>
            </a:pPr>
            <a:r>
              <a:rPr lang="en-US" dirty="0"/>
              <a:t>Interpolation </a:t>
            </a:r>
            <a:r>
              <a:rPr lang="en-US" dirty="0" smtClean="0"/>
              <a:t>macros:</a:t>
            </a:r>
          </a:p>
          <a:p>
            <a:pPr lvl="1" algn="just"/>
            <a:r>
              <a:rPr lang="en-US" dirty="0"/>
              <a:t>Curves and maps shall not be accessed directly in the C−code but the macros which are provided by the DGS tool chain </a:t>
            </a:r>
            <a:r>
              <a:rPr lang="en-US" dirty="0" smtClean="0"/>
              <a:t>shall be </a:t>
            </a:r>
            <a:r>
              <a:rPr lang="en-US" dirty="0"/>
              <a:t>used</a:t>
            </a:r>
            <a:r>
              <a:rPr lang="en-US" dirty="0" smtClean="0"/>
              <a:t>.</a:t>
            </a:r>
          </a:p>
          <a:p>
            <a:pPr lvl="1" algn="just"/>
            <a:r>
              <a:rPr lang="en-US" dirty="0"/>
              <a:t>This </a:t>
            </a:r>
            <a:r>
              <a:rPr lang="en-US" dirty="0" smtClean="0"/>
              <a:t>allows:</a:t>
            </a:r>
          </a:p>
          <a:p>
            <a:pPr lvl="2" algn="just">
              <a:buFont typeface="Arial" panose="020B0604020202020204" pitchFamily="34" charset="0"/>
              <a:buChar char="•"/>
            </a:pPr>
            <a:r>
              <a:rPr lang="en-US" dirty="0"/>
              <a:t>the provision of several downscaling mechanism for curves and maps also at calibration </a:t>
            </a:r>
            <a:r>
              <a:rPr lang="en-US" dirty="0" smtClean="0"/>
              <a:t>time</a:t>
            </a:r>
          </a:p>
          <a:p>
            <a:pPr lvl="2" algn="just">
              <a:buFont typeface="Arial" panose="020B0604020202020204" pitchFamily="34" charset="0"/>
              <a:buChar char="•"/>
            </a:pPr>
            <a:r>
              <a:rPr lang="en-US" dirty="0"/>
              <a:t>flexibility in defining the access to the </a:t>
            </a:r>
            <a:r>
              <a:rPr lang="en-US" dirty="0" smtClean="0"/>
              <a:t>parameters</a:t>
            </a:r>
          </a:p>
          <a:p>
            <a:pPr lvl="2" algn="just">
              <a:buFont typeface="Arial" panose="020B0604020202020204" pitchFamily="34" charset="0"/>
              <a:buChar char="•"/>
            </a:pPr>
            <a:r>
              <a:rPr lang="en-US" dirty="0"/>
              <a:t>avoids errors in maintaining the code.</a:t>
            </a:r>
            <a:endParaRPr lang="en-US" dirty="0" smtClean="0"/>
          </a:p>
        </p:txBody>
      </p:sp>
    </p:spTree>
    <p:custDataLst>
      <p:tags r:id="rId1"/>
    </p:custDataLst>
    <p:extLst>
      <p:ext uri="{BB962C8B-B14F-4D97-AF65-F5344CB8AC3E}">
        <p14:creationId xmlns:p14="http://schemas.microsoft.com/office/powerpoint/2010/main" val="26470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6.6.2 </a:t>
            </a:r>
            <a:r>
              <a:rPr lang="en-US" sz="2800" b="1" dirty="0">
                <a:solidFill>
                  <a:schemeClr val="accent1"/>
                </a:solidFill>
              </a:rPr>
              <a:t>Access of calibration parameters in the C−Code</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sz="1600" dirty="0" smtClean="0"/>
              <a:t>Dependent </a:t>
            </a:r>
            <a:r>
              <a:rPr lang="en-US" sz="1600" dirty="0"/>
              <a:t>of the different </a:t>
            </a:r>
            <a:r>
              <a:rPr lang="en-US" sz="1600" dirty="0" err="1"/>
              <a:t>PaVaSt</a:t>
            </a:r>
            <a:r>
              <a:rPr lang="en-US" sz="1600" dirty="0"/>
              <a:t> types for DS classic, GS classic and DGS different interpolation / access−macros are provided. </a:t>
            </a:r>
            <a:endParaRPr lang="en-US" sz="1600" dirty="0" smtClean="0"/>
          </a:p>
          <a:p>
            <a:pPr algn="just"/>
            <a:r>
              <a:rPr lang="en-US" sz="1600" dirty="0" smtClean="0"/>
              <a:t>The different </a:t>
            </a:r>
            <a:r>
              <a:rPr lang="en-US" sz="1600" dirty="0"/>
              <a:t>types of </a:t>
            </a:r>
            <a:r>
              <a:rPr lang="en-US" sz="1600" dirty="0" err="1"/>
              <a:t>PaVaSt</a:t>
            </a:r>
            <a:r>
              <a:rPr lang="en-US" sz="1600" dirty="0"/>
              <a:t> files and their meaning is described in </a:t>
            </a:r>
            <a:r>
              <a:rPr lang="en-US" sz="1600" i="1" dirty="0"/>
              <a:t>See Chapter 6.11 "Code syntaxes" </a:t>
            </a:r>
            <a:r>
              <a:rPr lang="en-US" sz="1600" dirty="0" smtClean="0"/>
              <a:t>The </a:t>
            </a:r>
            <a:r>
              <a:rPr lang="en-US" sz="1600" dirty="0"/>
              <a:t>names are listed in the </a:t>
            </a:r>
            <a:r>
              <a:rPr lang="en-US" sz="1600" dirty="0" smtClean="0"/>
              <a:t>code syntax </a:t>
            </a:r>
            <a:r>
              <a:rPr lang="en-US" sz="1600" dirty="0"/>
              <a:t>table which is given in </a:t>
            </a:r>
            <a:r>
              <a:rPr lang="en-US" sz="1600" i="1" dirty="0"/>
              <a:t>See Chapter 2 "Applicable </a:t>
            </a:r>
            <a:r>
              <a:rPr lang="en-US" sz="1600" i="1" dirty="0" smtClean="0"/>
              <a:t>Documents“</a:t>
            </a:r>
          </a:p>
          <a:p>
            <a:pPr algn="just"/>
            <a:endParaRPr lang="en-US" sz="1600" i="1" dirty="0" smtClean="0"/>
          </a:p>
          <a:p>
            <a:pPr marL="0" indent="0" algn="just">
              <a:buNone/>
            </a:pPr>
            <a:r>
              <a:rPr lang="en-US" sz="1600" b="1" i="1" dirty="0" smtClean="0">
                <a:solidFill>
                  <a:schemeClr val="accent1"/>
                </a:solidFill>
              </a:rPr>
              <a:t>Lesson learned Case:</a:t>
            </a:r>
          </a:p>
          <a:p>
            <a:pPr algn="just"/>
            <a:r>
              <a:rPr lang="en-US" sz="1600" dirty="0"/>
              <a:t>The consistency between </a:t>
            </a:r>
            <a:r>
              <a:rPr lang="en-US" sz="1600" dirty="0" err="1"/>
              <a:t>PaVaSt</a:t>
            </a:r>
            <a:r>
              <a:rPr lang="en-US" sz="1600" dirty="0"/>
              <a:t> file and C−Code always has to be </a:t>
            </a:r>
            <a:r>
              <a:rPr lang="en-US" sz="1600" dirty="0" smtClean="0"/>
              <a:t>considered</a:t>
            </a:r>
          </a:p>
          <a:p>
            <a:pPr algn="just"/>
            <a:r>
              <a:rPr lang="en-US" sz="1600" dirty="0"/>
              <a:t>In the LL case </a:t>
            </a:r>
            <a:r>
              <a:rPr lang="en-US" sz="1600" dirty="0" smtClean="0"/>
              <a:t>below,</a:t>
            </a:r>
            <a:r>
              <a:rPr lang="en-US" sz="1600" dirty="0"/>
              <a:t> In the C−Code the interpolation macro was not </a:t>
            </a:r>
            <a:r>
              <a:rPr lang="en-US" sz="1600" dirty="0" smtClean="0"/>
              <a:t>used.</a:t>
            </a:r>
          </a:p>
          <a:p>
            <a:pPr algn="just"/>
            <a:r>
              <a:rPr lang="en-US" sz="1600" b="1" dirty="0" smtClean="0"/>
              <a:t>Caution: </a:t>
            </a:r>
            <a:r>
              <a:rPr lang="en-US" sz="1600" dirty="0" smtClean="0"/>
              <a:t> </a:t>
            </a:r>
            <a:r>
              <a:rPr lang="en-US" sz="1600" dirty="0"/>
              <a:t>The developers (manual code) can not rely that the macro is used in the C−code. So always the usage has to be checked, </a:t>
            </a:r>
            <a:r>
              <a:rPr lang="en-US" sz="1600" dirty="0" smtClean="0"/>
              <a:t>when changing </a:t>
            </a:r>
            <a:r>
              <a:rPr lang="en-US" sz="1600" dirty="0"/>
              <a:t>the definition in the </a:t>
            </a:r>
            <a:r>
              <a:rPr lang="en-US" sz="1600" dirty="0" err="1"/>
              <a:t>PaVaSt</a:t>
            </a:r>
            <a:r>
              <a:rPr lang="en-US" sz="1600" dirty="0"/>
              <a:t> file!)</a:t>
            </a:r>
            <a:endParaRPr lang="en-US" sz="1600" b="1" i="1" dirty="0">
              <a:solidFill>
                <a:schemeClr val="accent5"/>
              </a:solidFill>
            </a:endParaRPr>
          </a:p>
        </p:txBody>
      </p:sp>
    </p:spTree>
    <p:custDataLst>
      <p:tags r:id="rId1"/>
    </p:custDataLst>
    <p:extLst>
      <p:ext uri="{BB962C8B-B14F-4D97-AF65-F5344CB8AC3E}">
        <p14:creationId xmlns:p14="http://schemas.microsoft.com/office/powerpoint/2010/main" val="31276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6.6.2 </a:t>
            </a:r>
            <a:r>
              <a:rPr lang="en-US" sz="2800" b="1" dirty="0">
                <a:solidFill>
                  <a:schemeClr val="accent1"/>
                </a:solidFill>
              </a:rPr>
              <a:t>Access of calibration parameters in the C−Code</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1600" dirty="0" smtClean="0"/>
              <a:t>Example:</a:t>
            </a:r>
          </a:p>
          <a:p>
            <a:pPr marL="0" indent="0">
              <a:buNone/>
            </a:pPr>
            <a:endParaRPr lang="en-US" sz="1600" dirty="0" smtClean="0"/>
          </a:p>
          <a:p>
            <a:pPr marL="0" indent="0">
              <a:buNone/>
            </a:pPr>
            <a:r>
              <a:rPr lang="en-US" sz="1600" i="1" dirty="0" err="1" smtClean="0"/>
              <a:t>PaVast</a:t>
            </a:r>
            <a:r>
              <a:rPr lang="en-US" sz="1600" i="1" dirty="0"/>
              <a:t>:</a:t>
            </a:r>
          </a:p>
          <a:p>
            <a:pPr marL="0" indent="0">
              <a:buNone/>
            </a:pPr>
            <a:r>
              <a:rPr lang="en-US" sz="1600" i="1" dirty="0"/>
              <a:t>&lt;SW-MAX-AXIS-POINTS&gt;</a:t>
            </a:r>
            <a:r>
              <a:rPr lang="en-US" sz="1600" b="1" i="1" dirty="0">
                <a:solidFill>
                  <a:schemeClr val="accent1"/>
                </a:solidFill>
              </a:rPr>
              <a:t>4</a:t>
            </a:r>
            <a:r>
              <a:rPr lang="en-US" sz="1600" i="1" dirty="0"/>
              <a:t>&lt;/SW-MAX-AXIS-POINTS&gt; /* was changed from 3 to 4 */</a:t>
            </a:r>
          </a:p>
          <a:p>
            <a:pPr marL="0" indent="0">
              <a:buNone/>
            </a:pPr>
            <a:r>
              <a:rPr lang="en-US" sz="1600" i="1" dirty="0"/>
              <a:t>C-Code:</a:t>
            </a:r>
          </a:p>
          <a:p>
            <a:pPr marL="0" indent="0">
              <a:buNone/>
            </a:pPr>
            <a:r>
              <a:rPr lang="en-US" sz="1600" i="1" dirty="0" err="1"/>
              <a:t>ZFC_dBPFacNumAct</a:t>
            </a:r>
            <a:r>
              <a:rPr lang="en-US" sz="1600" i="1" dirty="0"/>
              <a:t>[</a:t>
            </a:r>
            <a:r>
              <a:rPr lang="en-US" sz="1600" i="1" dirty="0" err="1"/>
              <a:t>ct</a:t>
            </a:r>
            <a:r>
              <a:rPr lang="en-US" sz="1600" i="1" dirty="0"/>
              <a:t>] = SrvX_IpoGroupMapS16 (</a:t>
            </a:r>
            <a:r>
              <a:rPr lang="en-US" sz="1600" i="1" dirty="0" err="1" smtClean="0"/>
              <a:t>intervalN</a:t>
            </a:r>
            <a:r>
              <a:rPr lang="en-US" sz="1600" i="1" dirty="0" smtClean="0"/>
              <a:t>, </a:t>
            </a:r>
            <a:r>
              <a:rPr lang="en-US" sz="1600" i="1" dirty="0" err="1" smtClean="0"/>
              <a:t>ct</a:t>
            </a:r>
            <a:r>
              <a:rPr lang="en-US" sz="1600" i="1" dirty="0" smtClean="0"/>
              <a:t>, </a:t>
            </a:r>
            <a:r>
              <a:rPr lang="en-US" sz="1600" b="1" i="1" dirty="0" smtClean="0">
                <a:solidFill>
                  <a:schemeClr val="accent1"/>
                </a:solidFill>
              </a:rPr>
              <a:t>3</a:t>
            </a:r>
            <a:r>
              <a:rPr lang="en-US" sz="1600" i="1" dirty="0" smtClean="0"/>
              <a:t> </a:t>
            </a:r>
            <a:r>
              <a:rPr lang="en-US" sz="1600" i="1" dirty="0"/>
              <a:t>/*Number of axis points was not changed </a:t>
            </a:r>
            <a:r>
              <a:rPr lang="en-US" sz="1600" i="1" dirty="0" smtClean="0"/>
              <a:t>*/, ZFC_dBPFacFBCG3_GM </a:t>
            </a:r>
            <a:r>
              <a:rPr lang="en-US" sz="1600" i="1" dirty="0"/>
              <a:t>)</a:t>
            </a:r>
          </a:p>
          <a:p>
            <a:pPr marL="0" indent="0">
              <a:buNone/>
            </a:pPr>
            <a:r>
              <a:rPr lang="en-US" sz="1600" i="1" dirty="0"/>
              <a:t>Correct DS:</a:t>
            </a:r>
          </a:p>
          <a:p>
            <a:pPr marL="0" indent="0">
              <a:buNone/>
            </a:pPr>
            <a:r>
              <a:rPr lang="en-US" sz="1600" i="1" dirty="0" err="1"/>
              <a:t>ZFC_dBPFacNumAct</a:t>
            </a:r>
            <a:r>
              <a:rPr lang="en-US" sz="1600" i="1" dirty="0"/>
              <a:t>[</a:t>
            </a:r>
            <a:r>
              <a:rPr lang="en-US" sz="1600" i="1" dirty="0" err="1"/>
              <a:t>ct</a:t>
            </a:r>
            <a:r>
              <a:rPr lang="en-US" sz="1600" i="1" dirty="0"/>
              <a:t>]= ZFC_dBPFacFBCG3_GMM(</a:t>
            </a:r>
            <a:r>
              <a:rPr lang="en-US" sz="1600" i="1" dirty="0" err="1"/>
              <a:t>intervalN,ct</a:t>
            </a:r>
            <a:r>
              <a:rPr lang="en-US" sz="1600" i="1" dirty="0"/>
              <a:t>);</a:t>
            </a:r>
          </a:p>
          <a:p>
            <a:pPr marL="0" indent="0">
              <a:buNone/>
            </a:pPr>
            <a:r>
              <a:rPr lang="en-US" sz="1600" i="1" dirty="0"/>
              <a:t>Correct (DS TM1):</a:t>
            </a:r>
          </a:p>
          <a:p>
            <a:pPr marL="0" indent="0">
              <a:buNone/>
            </a:pPr>
            <a:r>
              <a:rPr lang="en-US" sz="1600" i="1" dirty="0" err="1"/>
              <a:t>ZFC_dBPFacNumAct</a:t>
            </a:r>
            <a:r>
              <a:rPr lang="en-US" sz="1600" i="1" dirty="0"/>
              <a:t>[</a:t>
            </a:r>
            <a:r>
              <a:rPr lang="en-US" sz="1600" i="1" dirty="0" err="1"/>
              <a:t>ct</a:t>
            </a:r>
            <a:r>
              <a:rPr lang="en-US" sz="1600" i="1" dirty="0"/>
              <a:t>] = ZFC_dBPFacFBCG3_GM_Get(</a:t>
            </a:r>
            <a:r>
              <a:rPr lang="en-US" sz="1600" i="1" dirty="0" err="1"/>
              <a:t>intervalN,ct</a:t>
            </a:r>
            <a:r>
              <a:rPr lang="en-US" sz="1600" i="1" dirty="0"/>
              <a:t>);</a:t>
            </a:r>
            <a:endParaRPr lang="en-US" sz="1600" b="1" i="1" dirty="0">
              <a:solidFill>
                <a:schemeClr val="accent5"/>
              </a:solidFill>
            </a:endParaRPr>
          </a:p>
        </p:txBody>
      </p:sp>
    </p:spTree>
    <p:custDataLst>
      <p:tags r:id="rId1"/>
    </p:custDataLst>
    <p:extLst>
      <p:ext uri="{BB962C8B-B14F-4D97-AF65-F5344CB8AC3E}">
        <p14:creationId xmlns:p14="http://schemas.microsoft.com/office/powerpoint/2010/main" val="245590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6.6.2 </a:t>
            </a:r>
            <a:r>
              <a:rPr lang="en-US" sz="2800" b="1" dirty="0">
                <a:solidFill>
                  <a:schemeClr val="accent1"/>
                </a:solidFill>
              </a:rPr>
              <a:t>Access of calibration parameters in the C−Code</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just">
              <a:buNone/>
            </a:pPr>
            <a:r>
              <a:rPr lang="en-US" sz="1600" dirty="0" smtClean="0"/>
              <a:t>Instructions:</a:t>
            </a:r>
            <a:endParaRPr lang="en-US" sz="1600" dirty="0"/>
          </a:p>
          <a:p>
            <a:pPr marL="542290" lvl="1" indent="-285750" algn="just"/>
            <a:r>
              <a:rPr lang="en-US" sz="1500" b="1" dirty="0" smtClean="0"/>
              <a:t>Rule 1</a:t>
            </a:r>
            <a:r>
              <a:rPr lang="en-US" sz="1500" dirty="0" smtClean="0"/>
              <a:t>. The interpolation of a group axis may be used only at one place per PVER.</a:t>
            </a:r>
          </a:p>
          <a:p>
            <a:pPr marL="542290" lvl="1" indent="-285750" algn="just">
              <a:buFont typeface="Arial" panose="020B0604020202020204" pitchFamily="34" charset="0"/>
              <a:buChar char="•"/>
            </a:pPr>
            <a:r>
              <a:rPr lang="en-US" sz="1500" b="1" dirty="0" smtClean="0"/>
              <a:t>Exception </a:t>
            </a:r>
            <a:r>
              <a:rPr lang="en-US" sz="1500" b="1" dirty="0"/>
              <a:t>1</a:t>
            </a:r>
            <a:r>
              <a:rPr lang="en-US" sz="1500" dirty="0"/>
              <a:t>: The tasks with the interpolation of the same group axis run never parallel AND/OR never interrupt each other. (</a:t>
            </a:r>
            <a:r>
              <a:rPr lang="en-US" sz="1500" dirty="0" smtClean="0"/>
              <a:t>Example: </a:t>
            </a:r>
            <a:r>
              <a:rPr lang="nb-NO" sz="1500" dirty="0" smtClean="0"/>
              <a:t>10ms</a:t>
            </a:r>
            <a:r>
              <a:rPr lang="nb-NO" sz="1500" dirty="0"/>
              <a:t>−Task, Ini−Task, ReIni−Task).</a:t>
            </a:r>
          </a:p>
          <a:p>
            <a:pPr marL="542290" lvl="1" indent="-285750" algn="just">
              <a:buFont typeface="Arial" panose="020B0604020202020204" pitchFamily="34" charset="0"/>
              <a:buChar char="•"/>
            </a:pPr>
            <a:r>
              <a:rPr lang="en-US" sz="1500" b="1" dirty="0"/>
              <a:t>Exception 2</a:t>
            </a:r>
            <a:r>
              <a:rPr lang="en-US" sz="1500" dirty="0"/>
              <a:t>: The interpolation of the group axis and the usage of the result as input for the interpolation of grouped curve(s) </a:t>
            </a:r>
            <a:r>
              <a:rPr lang="en-US" sz="1500" dirty="0" smtClean="0"/>
              <a:t>or/and map(s</a:t>
            </a:r>
            <a:r>
              <a:rPr lang="en-US" sz="1500" dirty="0"/>
              <a:t>) are in the same process of the same FC. In this case the interpolation of the group axis can be called even more than </a:t>
            </a:r>
            <a:r>
              <a:rPr lang="en-US" sz="1500" dirty="0" smtClean="0"/>
              <a:t>once.</a:t>
            </a:r>
            <a:endParaRPr lang="en-US" sz="1500" dirty="0"/>
          </a:p>
          <a:p>
            <a:pPr marL="542290" lvl="1" indent="-285750" algn="just"/>
            <a:r>
              <a:rPr lang="en-US" sz="1500" b="1" dirty="0"/>
              <a:t>Rule 2</a:t>
            </a:r>
            <a:r>
              <a:rPr lang="en-US" sz="1500" dirty="0"/>
              <a:t>. Consider, the interpolations of several group axis could run on different tasks and/or cores. This means, that the inputs of </a:t>
            </a:r>
            <a:r>
              <a:rPr lang="en-US" sz="1500" dirty="0" smtClean="0"/>
              <a:t>a grouped </a:t>
            </a:r>
            <a:r>
              <a:rPr lang="en-US" sz="1500" dirty="0"/>
              <a:t>map x and y could be taken from different timestamps depending on the scheduling</a:t>
            </a:r>
            <a:r>
              <a:rPr lang="en-US" sz="1500" dirty="0" smtClean="0"/>
              <a:t>.</a:t>
            </a:r>
            <a:endParaRPr lang="en-US" sz="1500" b="1" i="1" dirty="0">
              <a:solidFill>
                <a:schemeClr val="accent5"/>
              </a:solidFill>
            </a:endParaRPr>
          </a:p>
        </p:txBody>
      </p:sp>
    </p:spTree>
    <p:custDataLst>
      <p:tags r:id="rId1"/>
    </p:custDataLst>
    <p:extLst>
      <p:ext uri="{BB962C8B-B14F-4D97-AF65-F5344CB8AC3E}">
        <p14:creationId xmlns:p14="http://schemas.microsoft.com/office/powerpoint/2010/main" val="143775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6.6.2 </a:t>
            </a:r>
            <a:r>
              <a:rPr lang="en-US" sz="2800" b="1" dirty="0">
                <a:solidFill>
                  <a:schemeClr val="accent1"/>
                </a:solidFill>
              </a:rPr>
              <a:t>Access of calibration parameters in the C−Code</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388852"/>
            <a:ext cx="7708900" cy="40746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just">
              <a:buNone/>
            </a:pPr>
            <a:r>
              <a:rPr lang="en-US" sz="1600" b="1" dirty="0" smtClean="0"/>
              <a:t>Description:</a:t>
            </a:r>
          </a:p>
          <a:p>
            <a:pPr marL="0" indent="0" algn="just">
              <a:buNone/>
            </a:pPr>
            <a:r>
              <a:rPr lang="en-US" sz="1600" dirty="0"/>
              <a:t>Grouped curves are used when several curves use the same description x−axis (input axis), grouped maps are used when several maps </a:t>
            </a:r>
            <a:r>
              <a:rPr lang="en-US" sz="1600" dirty="0" smtClean="0"/>
              <a:t>use the </a:t>
            </a:r>
            <a:r>
              <a:rPr lang="en-US" sz="1600" dirty="0"/>
              <a:t>same description x− and y− axis (input axes). Several curves/maps calculate their interpolation values from the same input value(s).</a:t>
            </a:r>
          </a:p>
          <a:p>
            <a:pPr algn="just"/>
            <a:r>
              <a:rPr lang="en-US" sz="1600" dirty="0"/>
              <a:t>A grouped curve / map is </a:t>
            </a:r>
            <a:r>
              <a:rPr lang="en-US" sz="1600" dirty="0" smtClean="0"/>
              <a:t>a</a:t>
            </a:r>
            <a:r>
              <a:rPr lang="en-US" sz="1600" dirty="0"/>
              <a:t> </a:t>
            </a:r>
            <a:r>
              <a:rPr lang="en-US" sz="1600" dirty="0" smtClean="0"/>
              <a:t>calibration </a:t>
            </a:r>
            <a:r>
              <a:rPr lang="en-US" sz="1600" dirty="0"/>
              <a:t>object to specify functions with one input variable w=f(x) or w=f(</a:t>
            </a:r>
            <a:r>
              <a:rPr lang="en-US" sz="1600" dirty="0" err="1"/>
              <a:t>x,y</a:t>
            </a:r>
            <a:r>
              <a:rPr lang="en-US" sz="1600" dirty="0" smtClean="0"/>
              <a:t>).</a:t>
            </a:r>
            <a:endParaRPr lang="en-US" sz="1600" dirty="0"/>
          </a:p>
          <a:p>
            <a:pPr algn="just"/>
            <a:r>
              <a:rPr lang="en-US" sz="1600" dirty="0"/>
              <a:t>It shares the used x−axis with other curves or x− and y−axis with other maps (axis is defined as calibration parameter AXIS_VALUES</a:t>
            </a:r>
            <a:r>
              <a:rPr lang="en-US" sz="1600" dirty="0" smtClean="0"/>
              <a:t>)</a:t>
            </a:r>
            <a:endParaRPr lang="en-US" sz="1600" dirty="0"/>
          </a:p>
          <a:p>
            <a:pPr algn="just"/>
            <a:r>
              <a:rPr lang="en-US" sz="1600" dirty="0"/>
              <a:t>The x−axis (and with maps additional the y−axis) is an one dimension array with the axis values.</a:t>
            </a:r>
            <a:endParaRPr lang="en-US" sz="1600" b="1" dirty="0"/>
          </a:p>
        </p:txBody>
      </p:sp>
    </p:spTree>
    <p:custDataLst>
      <p:tags r:id="rId1"/>
    </p:custDataLst>
    <p:extLst>
      <p:ext uri="{BB962C8B-B14F-4D97-AF65-F5344CB8AC3E}">
        <p14:creationId xmlns:p14="http://schemas.microsoft.com/office/powerpoint/2010/main" val="129253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ML_LAYOUT_RESOURCE" val="BOSCH2_4_3.mcr"/>
  <p:tag name="FIELD.DATE.CONTENT" val="9/23/2016"/>
  <p:tag name="FIELD.DATE.VALUE" val="9/23/2016"/>
  <p:tag name="FIELD.CONF.SUFFIX.CONTENT" val="\n | "/>
  <p:tag name="FIELD.CONF.COMBOINDEX" val="0"/>
  <p:tag name="FIELD.REM_ABL.SUFFIX.CONTENT" val="&#10;\n"/>
  <p:tag name="FIELD.COPY.CONTENT" val="© Robert Bosch Engineering and Business Solutions Vietnam Company Limited 2016. All rights reserved, also regarding any disposal, exploitation, reproduction, editing, distribution, as well as in the event of applications for industrial property rights."/>
  <p:tag name="FIELD.COPY.VALUE" val="© Robert Bosch Engineering and Business Solutions Vietnam Company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4:3 (new colored style)"/>
  <p:tag name="CFG.LAYOUTRES" val="BOSCH2_4_3"/>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CHAPTER.CONTENT" val="CI/CT for BC : SwSAPSA"/>
  <p:tag name="FIELD.CHAPTER.VALUE" val="CI/CT for BC : SwSAPSA"/>
  <p:tag name="FIELD.DPT.CONTENT" val="RBEI/EEP1"/>
  <p:tag name="FIELD.DPT.VALUE" val="RBEI/EEP1 | "/>
</p:tagLst>
</file>

<file path=ppt/tags/tag1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0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2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2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1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2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4-3.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3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5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CI/CT for BC : SwSAPSA"/>
  <p:tag name="FIELD.CHAPTER.VALUE" val="CI/CT for BC : SwSAPSA"/>
  <p:tag name="FIELD.DPT.CONTENT" val="RBEI/EEP1"/>
  <p:tag name="FIELD.DPT.VALUE" val="RBEI/EEP1 | "/>
  <p:tag name="FIELDS.INITIALIZED" val="1"/>
  <p:tag name="ML_1" val="RBVH_Hc1"/>
  <p:tag name="ML_2" val="Bosch2.mcr"/>
  <p:tag name="ML_LAYOUT_RESOURCE" val="BOSCH2_4_3.mcr"/>
  <p:tag name="SHAPESETGROUPCLASSNAME" val="ShapeSetGroup1"/>
  <p:tag name="SHAPESETCLASSNAME" val="ChapterTitl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1"/>
  <p:tag name="FONTSETGROUPCLASSNAME" val="FontSetGroup1"/>
  <p:tag name="SHAPECLASSFILE" val="BoschLogo2016.emf"/>
  <p:tag name="MLI" val="1"/>
  <p:tag name="SHAPECLASSNAME" val="LogoOnSlides"/>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1"/>
  <p:tag name="FONTSETGROUPCLASSNAME" val="FontSetGroup1"/>
  <p:tag name="SHAPECLASSNAME" val="TextOnChapterSlide"/>
  <p:tag name="SHAPECLASSPROTECTIONTYPE" val="3"/>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9C79B100-3E8C-49C0-8475-54E7D673F8CF}" vid="{0EBFA600-AC06-4417-8FA0-E8FF3BF23F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2235</Words>
  <Application>Microsoft Office PowerPoint</Application>
  <PresentationFormat>Custom</PresentationFormat>
  <Paragraphs>147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Bosch Office Sans</vt:lpstr>
      <vt:lpstr>Calibri</vt:lpstr>
      <vt:lpstr>Wingdings 3</vt:lpstr>
      <vt:lpstr>Bosch</vt:lpstr>
      <vt:lpstr>    DGS Coding Guidelines           Calibration parameters </vt:lpstr>
      <vt:lpstr>Tables of Contents:</vt:lpstr>
      <vt:lpstr>6.6.1 Specification of calibration parameters</vt:lpstr>
      <vt:lpstr>6.6.1 Specification of calibration parameters</vt:lpstr>
      <vt:lpstr>6.6.2 Access of calibration parameters in the C−Code</vt:lpstr>
      <vt:lpstr>6.6.2 Access of calibration parameters in the C−Code</vt:lpstr>
      <vt:lpstr>6.6.2 Access of calibration parameters in the C−Code</vt:lpstr>
      <vt:lpstr>6.6.2 Access of calibration parameters in the C−Code</vt:lpstr>
      <vt:lpstr>6.6.2 Access of calibration parameters in the C−Code</vt:lpstr>
      <vt:lpstr>6.6.2 Access of calibration parameters in the C−Code</vt:lpstr>
      <vt:lpstr>6.6.3 Data initialisation for parameters, maps and curves</vt:lpstr>
      <vt:lpstr>6.6.4 Sizing concept for axis points</vt:lpstr>
      <vt:lpstr>6.6.4 Sizing concept for axis points</vt:lpstr>
      <vt:lpstr>6.6.5 Variant Coding</vt:lpstr>
      <vt:lpstr>6.6.5.1 Variant Coding in the different SW−Build tool chains</vt:lpstr>
      <vt:lpstr>6.6.6 Bypass intervention points</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Phuoc Loc (RBVH/EVH1)</dc:creator>
  <cp:lastModifiedBy>Duong Tien Dat (RBVH/EJV35)</cp:lastModifiedBy>
  <cp:revision>127</cp:revision>
  <dcterms:created xsi:type="dcterms:W3CDTF">2016-09-23T04:31:22Z</dcterms:created>
  <dcterms:modified xsi:type="dcterms:W3CDTF">2018-11-27T05:59:29Z</dcterms:modified>
</cp:coreProperties>
</file>