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8" r:id="rId3"/>
    <p:sldId id="268" r:id="rId4"/>
    <p:sldId id="257" r:id="rId5"/>
    <p:sldId id="260" r:id="rId6"/>
    <p:sldId id="261" r:id="rId7"/>
    <p:sldId id="259" r:id="rId8"/>
    <p:sldId id="262" r:id="rId9"/>
    <p:sldId id="269" r:id="rId10"/>
    <p:sldId id="264" r:id="rId11"/>
    <p:sldId id="265" r:id="rId12"/>
    <p:sldId id="266" r:id="rId13"/>
    <p:sldId id="267" r:id="rId14"/>
  </p:sldIdLst>
  <p:sldSz cx="10969625" cy="6170613"/>
  <p:notesSz cx="6858000" cy="9144000"/>
  <p:custDataLst>
    <p:tags r:id="rId16"/>
  </p:custDataLst>
  <p:defaultTextStyle>
    <a:defPPr>
      <a:defRPr lang="de-DE"/>
    </a:defPPr>
    <a:lvl1pPr algn="l" rtl="0" fontAlgn="base">
      <a:spcBef>
        <a:spcPct val="0"/>
      </a:spcBef>
      <a:spcAft>
        <a:spcPct val="0"/>
      </a:spcAft>
      <a:buFontTx/>
      <a:buNone/>
      <a:defRPr lang="de-DE"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216" y="360"/>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7C8FB-FD39-43BB-93C0-08167F493F84}" type="datetimeFigureOut">
              <a:rPr lang="en-US" smtClean="0"/>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CD820-A53E-4641-8E8F-CF04445DD903}" type="slidenum">
              <a:rPr lang="en-US" smtClean="0"/>
              <a:t>‹#›</a:t>
            </a:fld>
            <a:endParaRPr lang="en-US"/>
          </a:p>
        </p:txBody>
      </p:sp>
    </p:spTree>
    <p:extLst>
      <p:ext uri="{BB962C8B-B14F-4D97-AF65-F5344CB8AC3E}">
        <p14:creationId xmlns:p14="http://schemas.microsoft.com/office/powerpoint/2010/main" val="127166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13</a:t>
            </a:fld>
            <a:endParaRPr lang="en-US"/>
          </a:p>
        </p:txBody>
      </p:sp>
    </p:spTree>
    <p:extLst>
      <p:ext uri="{BB962C8B-B14F-4D97-AF65-F5344CB8AC3E}">
        <p14:creationId xmlns:p14="http://schemas.microsoft.com/office/powerpoint/2010/main" val="203661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03520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29398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1"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610435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13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1850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28" y="1538289"/>
            <a:ext cx="9460587" cy="256698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749228" y="4129088"/>
            <a:ext cx="9460587" cy="13509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2306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6"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4"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73014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78" y="328613"/>
            <a:ext cx="9460587"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79" y="1512888"/>
            <a:ext cx="4641401"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5579" y="2254250"/>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53598" y="2254250"/>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81341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25536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40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4662567" y="889001"/>
            <a:ext cx="5553597" cy="438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6263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4662567" y="889001"/>
            <a:ext cx="5553597" cy="4384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774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7"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082270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914400"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914400"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914400"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914400"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slideLayout" Target="../slideLayouts/slideLayout2.xml"/><Relationship Id="rId4" Type="http://schemas.openxmlformats.org/officeDocument/2006/relationships/tags" Target="../tags/tag78.xml"/><Relationship Id="rId9" Type="http://schemas.openxmlformats.org/officeDocument/2006/relationships/tags" Target="../tags/tag83.xml"/></Relationships>
</file>

<file path=ppt/slides/_rels/slide11.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10" Type="http://schemas.openxmlformats.org/officeDocument/2006/relationships/slideLayout" Target="../slideLayouts/slideLayout2.xml"/><Relationship Id="rId4" Type="http://schemas.openxmlformats.org/officeDocument/2006/relationships/tags" Target="../tags/tag87.xml"/><Relationship Id="rId9" Type="http://schemas.openxmlformats.org/officeDocument/2006/relationships/tags" Target="../tags/tag92.xml"/></Relationships>
</file>

<file path=ppt/slides/_rels/slide12.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slideLayout" Target="../slideLayouts/slideLayout12.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01.xml"/><Relationship Id="rId7" Type="http://schemas.openxmlformats.org/officeDocument/2006/relationships/slideLayout" Target="../slideLayouts/slideLayout1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slideLayout" Target="../slideLayouts/slideLayout2.xml"/><Relationship Id="rId4" Type="http://schemas.openxmlformats.org/officeDocument/2006/relationships/tags" Target="../tags/tag31.xml"/><Relationship Id="rId9" Type="http://schemas.openxmlformats.org/officeDocument/2006/relationships/tags" Target="../tags/tag36.xml"/></Relationships>
</file>

<file path=ppt/slides/_rels/slide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Layout" Target="../slideLayouts/slideLayout2.xml"/><Relationship Id="rId4" Type="http://schemas.openxmlformats.org/officeDocument/2006/relationships/tags" Target="../tags/tag40.xml"/><Relationship Id="rId9" Type="http://schemas.openxmlformats.org/officeDocument/2006/relationships/tags" Target="../tags/tag45.xml"/></Relationships>
</file>

<file path=ppt/slides/_rels/slide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slideLayout" Target="../slideLayouts/slideLayout2.xml"/><Relationship Id="rId4" Type="http://schemas.openxmlformats.org/officeDocument/2006/relationships/tags" Target="../tags/tag49.xml"/><Relationship Id="rId9" Type="http://schemas.openxmlformats.org/officeDocument/2006/relationships/tags" Target="../tags/tag54.xml"/></Relationships>
</file>

<file path=ppt/slides/_rels/slide7.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5.xml"/><Relationship Id="rId7" Type="http://schemas.openxmlformats.org/officeDocument/2006/relationships/image" Target="../media/image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1.xml"/><Relationship Id="rId5" Type="http://schemas.openxmlformats.org/officeDocument/2006/relationships/tags" Target="../tags/tag67.xml"/><Relationship Id="rId10" Type="http://schemas.openxmlformats.org/officeDocument/2006/relationships/image" Target="../media/image5.png"/><Relationship Id="rId4" Type="http://schemas.openxmlformats.org/officeDocument/2006/relationships/tags" Target="../tags/tag66.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3"/>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dirty="0">
                <a:solidFill>
                  <a:schemeClr val="bg1"/>
                </a:solidFill>
              </a:rPr>
              <a:t>DGS General Coding Guideline</a:t>
            </a:r>
            <a:endParaRPr lang="de-DE" sz="8000" cap="all" dirty="0">
              <a:solidFill>
                <a:srgbClr val="FFFFFF"/>
              </a:solidFill>
              <a:latin typeface="Bosch Office Sans" pitchFamily="2" charset="0"/>
            </a:endParaRPr>
          </a:p>
        </p:txBody>
      </p:sp>
      <p:sp>
        <p:nvSpPr>
          <p:cNvPr id="3" name="Subtitle 2" hidden="1"/>
          <p:cNvSpPr>
            <a:spLocks noGrp="1"/>
          </p:cNvSpPr>
          <p:nvPr>
            <p:ph type="subTitle" idx="1"/>
            <p:custDataLst>
              <p:tags r:id="rId4"/>
            </p:custDataLst>
          </p:nvPr>
        </p:nvSpPr>
        <p:spPr>
          <a:solidFill>
            <a:scrgbClr r="0" g="0" b="0">
              <a:alpha val="0"/>
            </a:scrgbClr>
          </a:solidFill>
          <a:effectLst/>
          <a:extLst>
            <a:ext uri="{53640926-AAD7-44D8-BBD7-CCE9431645EC}">
              <a14:shadowObscured xmlns:a14="http://schemas.microsoft.com/office/drawing/2010/main"/>
            </a:ext>
          </a:extLst>
        </p:spPr>
        <p:txBody>
          <a:bodyPr wrap="none" lIns="0" tIns="0" rIns="0" bIns="0" anchor="t">
            <a:noAutofit/>
          </a:bodyPr>
          <a:lstStyle/>
          <a:p>
            <a:endParaRPr lang="de-DE">
              <a:solidFill>
                <a:srgbClr val="000000"/>
              </a:solidFill>
            </a:endParaRPr>
          </a:p>
        </p:txBody>
      </p:sp>
      <p:pic>
        <p:nvPicPr>
          <p:cNvPr id="5" name="Picture 4"/>
          <p:cNvPicPr>
            <a:picLocks/>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04204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smtClean="0"/>
              <a:t>6.7.1.3 Sysco </a:t>
            </a:r>
            <a:r>
              <a:rPr lang="en-US" sz="2800" kern="0" dirty="0"/>
              <a:t>Base Types </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Rules for the base types </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Base types are mandatory elements for system constants.</a:t>
            </a:r>
          </a:p>
          <a:p>
            <a:r>
              <a:rPr lang="en-US" dirty="0" smtClean="0"/>
              <a:t>Base </a:t>
            </a:r>
            <a:r>
              <a:rPr lang="en-US" dirty="0"/>
              <a:t>type sint8, sint16, sint32, uint8, </a:t>
            </a:r>
            <a:r>
              <a:rPr lang="en-US" dirty="0" smtClean="0"/>
              <a:t>uint16 (depend on the functional need)</a:t>
            </a:r>
          </a:p>
          <a:p>
            <a:r>
              <a:rPr lang="en-US" dirty="0"/>
              <a:t>The smallest integer type which can hold the internal value should be </a:t>
            </a:r>
            <a:r>
              <a:rPr lang="en-US" dirty="0" smtClean="0"/>
              <a:t>used</a:t>
            </a:r>
          </a:p>
          <a:p>
            <a:r>
              <a:rPr lang="en-US" dirty="0" smtClean="0"/>
              <a:t>If </a:t>
            </a:r>
            <a:r>
              <a:rPr lang="en-US" dirty="0"/>
              <a:t>the internal value is larger than MAXSINT32 then the base type uint32 shall be </a:t>
            </a:r>
            <a:r>
              <a:rPr lang="en-US" dirty="0" smtClean="0"/>
              <a:t>used</a:t>
            </a:r>
          </a:p>
          <a:p>
            <a:r>
              <a:rPr lang="en-US" dirty="0" smtClean="0"/>
              <a:t>If </a:t>
            </a:r>
            <a:r>
              <a:rPr lang="en-US" dirty="0"/>
              <a:t>the internal value is smaller than or equal MAXSINT32 then the base type uint32 shall not be </a:t>
            </a:r>
            <a:r>
              <a:rPr lang="en-US" dirty="0" smtClean="0"/>
              <a:t>used</a:t>
            </a:r>
          </a:p>
          <a:p>
            <a:r>
              <a:rPr lang="en-US" dirty="0"/>
              <a:t>The base type for ENUM adjustable system constants is always assigned to sint16</a:t>
            </a:r>
          </a:p>
          <a:p>
            <a:endParaRPr lang="en-US" dirty="0"/>
          </a:p>
        </p:txBody>
      </p:sp>
    </p:spTree>
    <p:custDataLst>
      <p:tags r:id="rId1"/>
    </p:custDataLst>
    <p:extLst>
      <p:ext uri="{BB962C8B-B14F-4D97-AF65-F5344CB8AC3E}">
        <p14:creationId xmlns:p14="http://schemas.microsoft.com/office/powerpoint/2010/main" val="529785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smtClean="0"/>
              <a:t>6.7.1.4 Sysco </a:t>
            </a:r>
            <a:r>
              <a:rPr lang="en-US" sz="2800" kern="0" dirty="0"/>
              <a:t>Computation Methods </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System constant computation methods</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Values </a:t>
            </a:r>
            <a:r>
              <a:rPr lang="en-US" dirty="0"/>
              <a:t>for system constants with computation method of category TAB_VERB shall only be set on coded (internal) level. </a:t>
            </a:r>
            <a:endParaRPr lang="en-US" dirty="0" smtClean="0"/>
          </a:p>
          <a:p>
            <a:r>
              <a:rPr lang="en-US" dirty="0"/>
              <a:t>Value and base type shall not be deﬁned in </a:t>
            </a:r>
            <a:r>
              <a:rPr lang="en-US" dirty="0" smtClean="0"/>
              <a:t>contradiction. </a:t>
            </a:r>
            <a:r>
              <a:rPr lang="en-US" dirty="0"/>
              <a:t>e.g.: a coded value 400 shall not be deﬁned by the base type uint8, a coded value 10.0 shall not be deﬁned as sint32.</a:t>
            </a:r>
          </a:p>
          <a:p>
            <a:endParaRPr lang="en-US" dirty="0"/>
          </a:p>
          <a:p>
            <a:endParaRPr lang="en-US" dirty="0"/>
          </a:p>
          <a:p>
            <a:pPr marL="0" indent="0">
              <a:buNone/>
            </a:pPr>
            <a:endParaRPr lang="en-US" dirty="0" smtClean="0"/>
          </a:p>
          <a:p>
            <a:pPr marL="0" indent="0">
              <a:buNone/>
            </a:pPr>
            <a:endParaRPr lang="en-US" dirty="0"/>
          </a:p>
        </p:txBody>
      </p:sp>
    </p:spTree>
    <p:custDataLst>
      <p:tags r:id="rId1"/>
    </p:custDataLst>
    <p:extLst>
      <p:ext uri="{BB962C8B-B14F-4D97-AF65-F5344CB8AC3E}">
        <p14:creationId xmlns:p14="http://schemas.microsoft.com/office/powerpoint/2010/main" val="4121415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000" dirty="0" smtClean="0">
                <a:solidFill>
                  <a:srgbClr val="3F136C"/>
                </a:solidFill>
              </a:rPr>
              <a:t>Q&amp;A Section</a:t>
            </a:r>
          </a:p>
        </p:txBody>
      </p:sp>
    </p:spTree>
    <p:custDataLst>
      <p:tags r:id="rId1"/>
    </p:custDataLst>
    <p:extLst>
      <p:ext uri="{BB962C8B-B14F-4D97-AF65-F5344CB8AC3E}">
        <p14:creationId xmlns:p14="http://schemas.microsoft.com/office/powerpoint/2010/main" val="3459076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000" i="1" dirty="0" smtClean="0">
                <a:solidFill>
                  <a:srgbClr val="3F136C"/>
                </a:solidFill>
              </a:rPr>
              <a:t>Thank you for listening!</a:t>
            </a:r>
          </a:p>
        </p:txBody>
      </p:sp>
    </p:spTree>
    <p:custDataLst>
      <p:tags r:id="rId1"/>
    </p:custDataLst>
    <p:extLst>
      <p:ext uri="{BB962C8B-B14F-4D97-AF65-F5344CB8AC3E}">
        <p14:creationId xmlns:p14="http://schemas.microsoft.com/office/powerpoint/2010/main" val="2896383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solidFill>
                  <a:srgbClr val="0070C0"/>
                </a:solidFill>
                <a:effectLst/>
                <a:uLnTx/>
                <a:uFillTx/>
              </a:rPr>
              <a:t>Agenda</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b="1" dirty="0">
                <a:solidFill>
                  <a:schemeClr val="accent1"/>
                </a:solidFill>
              </a:rPr>
              <a:t>6.7 System Constants</a:t>
            </a:r>
            <a:endParaRPr lang="en-US" sz="2800" dirty="0">
              <a:solidFill>
                <a:schemeClr val="accent1"/>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a:t>6.7.1 Definition </a:t>
            </a:r>
            <a:r>
              <a:rPr lang="en-US" b="1" dirty="0" smtClean="0"/>
              <a:t>properties</a:t>
            </a:r>
          </a:p>
          <a:p>
            <a:pPr marL="0" indent="0">
              <a:buNone/>
            </a:pPr>
            <a:r>
              <a:rPr lang="en-US" b="1" dirty="0" smtClean="0"/>
              <a:t>	6.7.1.1 </a:t>
            </a:r>
            <a:r>
              <a:rPr lang="en-US" b="1" dirty="0" smtClean="0"/>
              <a:t>Categories</a:t>
            </a:r>
          </a:p>
          <a:p>
            <a:pPr marL="0" indent="0">
              <a:buNone/>
            </a:pPr>
            <a:r>
              <a:rPr lang="en-US" b="1" dirty="0" smtClean="0"/>
              <a:t>	6.7.1.2 </a:t>
            </a:r>
            <a:r>
              <a:rPr lang="en-US" b="1" dirty="0"/>
              <a:t>Sysco Values</a:t>
            </a:r>
            <a:endParaRPr lang="en-US" b="1" dirty="0" smtClean="0"/>
          </a:p>
          <a:p>
            <a:pPr marL="0" indent="0">
              <a:buNone/>
            </a:pPr>
            <a:r>
              <a:rPr lang="en-US" b="1" dirty="0" smtClean="0"/>
              <a:t>	6.7.1.3 </a:t>
            </a:r>
            <a:r>
              <a:rPr lang="en-US" b="1" dirty="0"/>
              <a:t>Sysco Base </a:t>
            </a:r>
            <a:r>
              <a:rPr lang="en-US" b="1" dirty="0" smtClean="0"/>
              <a:t>Types</a:t>
            </a:r>
          </a:p>
          <a:p>
            <a:pPr marL="0" indent="0">
              <a:buNone/>
            </a:pPr>
            <a:r>
              <a:rPr lang="en-US" b="1" dirty="0" smtClean="0"/>
              <a:t>	6.7.1.4 </a:t>
            </a:r>
            <a:r>
              <a:rPr lang="en-US" b="1" dirty="0"/>
              <a:t>Sysco Computation Methods</a:t>
            </a:r>
            <a:endParaRPr lang="en-US" dirty="0"/>
          </a:p>
        </p:txBody>
      </p:sp>
    </p:spTree>
    <p:custDataLst>
      <p:tags r:id="rId1"/>
    </p:custDataLst>
    <p:extLst>
      <p:ext uri="{BB962C8B-B14F-4D97-AF65-F5344CB8AC3E}">
        <p14:creationId xmlns:p14="http://schemas.microsoft.com/office/powerpoint/2010/main" val="240833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3" name="Content Placeholder 2"/>
          <p:cNvSpPr>
            <a:spLocks noGrp="1"/>
          </p:cNvSpPr>
          <p:nvPr>
            <p:ph idx="1"/>
            <p:custDataLst>
              <p:tags r:id="rId7"/>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r>
              <a:rPr lang="en-US" sz="4000" b="1" dirty="0">
                <a:solidFill>
                  <a:schemeClr val="accent1"/>
                </a:solidFill>
              </a:rPr>
              <a:t>6.7.1.1 Categories</a:t>
            </a:r>
          </a:p>
          <a:p>
            <a:endParaRPr lang="en-US" dirty="0"/>
          </a:p>
        </p:txBody>
      </p:sp>
    </p:spTree>
    <p:custDataLst>
      <p:tags r:id="rId1"/>
    </p:custDataLst>
    <p:extLst>
      <p:ext uri="{BB962C8B-B14F-4D97-AF65-F5344CB8AC3E}">
        <p14:creationId xmlns:p14="http://schemas.microsoft.com/office/powerpoint/2010/main" val="1575503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de-DE" b="1" dirty="0"/>
              <a:t>6.7.1 Definition properties</a:t>
            </a:r>
            <a:endParaRPr kumimoji="0" lang="de-DE"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de-DE" sz="600" b="1" strike="noStrike" kern="0" cap="none" normalizeH="0" baseline="0" noProof="0" smtClean="0">
                <a:ln>
                  <a:noFill/>
                </a:ln>
                <a:solidFill>
                  <a:srgbClr val="D70012"/>
                </a:solidFill>
                <a:effectLst/>
                <a:uLnTx/>
                <a:uFillTx/>
                <a:latin typeface="Bosch Office Sans"/>
                <a:ea typeface="+mn-ea"/>
                <a:cs typeface="+mn-cs"/>
              </a:rPr>
              <a:t>Internal </a:t>
            </a:r>
            <a:r>
              <a:rPr kumimoji="0" lang="de-DE" sz="600" strike="noStrike" kern="0" cap="none" normalizeH="0" baseline="0" noProof="0" smtClean="0">
                <a:ln>
                  <a:noFill/>
                </a:ln>
                <a:solidFill>
                  <a:srgbClr val="000000"/>
                </a:solidFill>
                <a:effectLst/>
                <a:uLnTx/>
                <a:uFillTx/>
                <a:ea typeface="+mn-ea"/>
                <a:cs typeface="+mn-cs"/>
              </a:rPr>
              <a:t>| RBVH/EJV3 | 2018-11-19</a:t>
            </a:r>
            <a:endParaRPr kumimoji="0" lang="de-DE"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de-DE"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de-DE"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de-DE"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de-DE"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de-DE"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sz="2800" b="1" dirty="0">
                <a:solidFill>
                  <a:schemeClr val="accent1"/>
                </a:solidFill>
              </a:rPr>
              <a:t>6.7.1.1 Categories</a:t>
            </a:r>
            <a:endParaRPr lang="de-DE" sz="4000" dirty="0">
              <a:solidFill>
                <a:schemeClr val="accent1"/>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System constants can be defined with three categories: FIXED, STABLE, ADJUSTABLE. The following conventions and processes shall </a:t>
            </a:r>
            <a:r>
              <a:rPr lang="en-US" dirty="0" smtClean="0"/>
              <a:t>be followed</a:t>
            </a:r>
            <a:r>
              <a:rPr lang="en-US" dirty="0"/>
              <a:t>.</a:t>
            </a:r>
          </a:p>
          <a:p>
            <a:pPr marL="0" indent="0">
              <a:buNone/>
            </a:pPr>
            <a:r>
              <a:rPr lang="en-US" b="1" dirty="0" smtClean="0">
                <a:solidFill>
                  <a:schemeClr val="accent6"/>
                </a:solidFill>
              </a:rPr>
              <a:t>FIXED</a:t>
            </a:r>
            <a:endParaRPr lang="en-US" b="1" dirty="0">
              <a:solidFill>
                <a:schemeClr val="accent6"/>
              </a:solidFill>
            </a:endParaRPr>
          </a:p>
          <a:p>
            <a:pPr marL="0" indent="0">
              <a:buNone/>
            </a:pPr>
            <a:r>
              <a:rPr lang="en-US" dirty="0" smtClean="0"/>
              <a:t>Instruction:</a:t>
            </a:r>
            <a:endParaRPr lang="en-US" dirty="0"/>
          </a:p>
          <a:p>
            <a:r>
              <a:rPr lang="en-US" dirty="0"/>
              <a:t>The convention is that for fixed system constants the value never changes. If this system constant is used by two or more BCs, then </a:t>
            </a:r>
            <a:r>
              <a:rPr lang="en-US" dirty="0" smtClean="0"/>
              <a:t>it should </a:t>
            </a:r>
            <a:r>
              <a:rPr lang="en-US" dirty="0"/>
              <a:t>be defined and owned to central elements by clearing request in the Architecture Clearing Portal </a:t>
            </a:r>
            <a:r>
              <a:rPr lang="en-US" i="1" dirty="0"/>
              <a:t>Architecture Clearing Portal </a:t>
            </a:r>
            <a:r>
              <a:rPr lang="en-US" dirty="0"/>
              <a:t>. </a:t>
            </a:r>
            <a:r>
              <a:rPr lang="en-US" dirty="0" smtClean="0"/>
              <a:t>If this </a:t>
            </a:r>
            <a:r>
              <a:rPr lang="en-US" dirty="0"/>
              <a:t>system constant is used only in one BC, then it has to be defined and owned inside of this BC</a:t>
            </a:r>
            <a:r>
              <a:rPr lang="en-US" dirty="0" smtClean="0"/>
              <a:t>.</a:t>
            </a:r>
            <a:endParaRPr lang="en-US" dirty="0"/>
          </a:p>
          <a:p>
            <a:r>
              <a:rPr lang="en-US" dirty="0"/>
              <a:t>FIXED system constants shall only contain references to system constants of category FIXED.</a:t>
            </a:r>
            <a:endParaRPr lang="de-DE" dirty="0"/>
          </a:p>
        </p:txBody>
      </p:sp>
    </p:spTree>
    <p:custDataLst>
      <p:tags r:id="rId1"/>
    </p:custDataLst>
    <p:extLst>
      <p:ext uri="{BB962C8B-B14F-4D97-AF65-F5344CB8AC3E}">
        <p14:creationId xmlns:p14="http://schemas.microsoft.com/office/powerpoint/2010/main" val="4232371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de-DE" b="1" dirty="0"/>
              <a:t>6.7.1 Definition properties</a:t>
            </a:r>
            <a:endParaRPr kumimoji="0" lang="de-DE"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de-DE" sz="600" b="1" strike="noStrike" kern="0" cap="none" normalizeH="0" baseline="0" noProof="0" smtClean="0">
                <a:ln>
                  <a:noFill/>
                </a:ln>
                <a:solidFill>
                  <a:srgbClr val="D70012"/>
                </a:solidFill>
                <a:effectLst/>
                <a:uLnTx/>
                <a:uFillTx/>
                <a:latin typeface="Bosch Office Sans"/>
                <a:ea typeface="+mn-ea"/>
                <a:cs typeface="+mn-cs"/>
              </a:rPr>
              <a:t>Internal </a:t>
            </a:r>
            <a:r>
              <a:rPr kumimoji="0" lang="de-DE" sz="600" strike="noStrike" kern="0" cap="none" normalizeH="0" baseline="0" noProof="0" smtClean="0">
                <a:ln>
                  <a:noFill/>
                </a:ln>
                <a:solidFill>
                  <a:srgbClr val="000000"/>
                </a:solidFill>
                <a:effectLst/>
                <a:uLnTx/>
                <a:uFillTx/>
                <a:ea typeface="+mn-ea"/>
                <a:cs typeface="+mn-cs"/>
              </a:rPr>
              <a:t>| RBVH/EJV3 | 2018-11-19</a:t>
            </a:r>
            <a:endParaRPr kumimoji="0" lang="de-DE"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de-DE"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de-DE"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de-DE"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de-DE"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de-DE"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sz="2800" b="1" dirty="0">
                <a:solidFill>
                  <a:schemeClr val="accent1"/>
                </a:solidFill>
              </a:rPr>
              <a:t>6.7.1.1 Categories</a:t>
            </a:r>
            <a:endParaRPr lang="de-DE" sz="2800" dirty="0">
              <a:solidFill>
                <a:schemeClr val="accent1"/>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smtClean="0">
                <a:solidFill>
                  <a:schemeClr val="accent6"/>
                </a:solidFill>
              </a:rPr>
              <a:t>STABLE</a:t>
            </a:r>
            <a:endParaRPr lang="en-US" b="1" dirty="0">
              <a:solidFill>
                <a:schemeClr val="accent6"/>
              </a:solidFill>
            </a:endParaRPr>
          </a:p>
          <a:p>
            <a:pPr marL="0" indent="0">
              <a:buNone/>
            </a:pPr>
            <a:r>
              <a:rPr lang="en-US" dirty="0" smtClean="0"/>
              <a:t>Instruction:</a:t>
            </a:r>
            <a:endParaRPr lang="en-US" dirty="0"/>
          </a:p>
          <a:p>
            <a:r>
              <a:rPr lang="en-US" dirty="0"/>
              <a:t>They are defined and owned inside the BC (package local /decentral). Responsible for clearing is the belonging package </a:t>
            </a:r>
            <a:r>
              <a:rPr lang="en-US" dirty="0" smtClean="0"/>
              <a:t>responsible. It </a:t>
            </a:r>
            <a:r>
              <a:rPr lang="en-US" dirty="0"/>
              <a:t>is neither part of central elements nor CONF package. If the value of the system constant is changed this normally requires a </a:t>
            </a:r>
            <a:r>
              <a:rPr lang="en-US" dirty="0" smtClean="0"/>
              <a:t>new variant </a:t>
            </a:r>
            <a:r>
              <a:rPr lang="en-US" dirty="0"/>
              <a:t>of the BC.</a:t>
            </a:r>
          </a:p>
          <a:p>
            <a:r>
              <a:rPr lang="en-US" dirty="0" smtClean="0"/>
              <a:t>STABLE </a:t>
            </a:r>
            <a:r>
              <a:rPr lang="en-US" dirty="0"/>
              <a:t>system constants may contain references to system constants of category ADJUSTABLE, STABLE and FIXED.</a:t>
            </a:r>
            <a:endParaRPr lang="de-DE" dirty="0"/>
          </a:p>
        </p:txBody>
      </p:sp>
    </p:spTree>
    <p:custDataLst>
      <p:tags r:id="rId1"/>
    </p:custDataLst>
    <p:extLst>
      <p:ext uri="{BB962C8B-B14F-4D97-AF65-F5344CB8AC3E}">
        <p14:creationId xmlns:p14="http://schemas.microsoft.com/office/powerpoint/2010/main" val="237326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de-DE" b="1" dirty="0"/>
              <a:t>6.7.1 Definition properties</a:t>
            </a:r>
            <a:endParaRPr kumimoji="0" lang="de-DE"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de-DE" sz="600" b="1" strike="noStrike" kern="0" cap="none" normalizeH="0" baseline="0" noProof="0" smtClean="0">
                <a:ln>
                  <a:noFill/>
                </a:ln>
                <a:solidFill>
                  <a:srgbClr val="D70012"/>
                </a:solidFill>
                <a:effectLst/>
                <a:uLnTx/>
                <a:uFillTx/>
                <a:latin typeface="Bosch Office Sans"/>
                <a:ea typeface="+mn-ea"/>
                <a:cs typeface="+mn-cs"/>
              </a:rPr>
              <a:t>Internal </a:t>
            </a:r>
            <a:r>
              <a:rPr kumimoji="0" lang="de-DE" sz="600" strike="noStrike" kern="0" cap="none" normalizeH="0" baseline="0" noProof="0" smtClean="0">
                <a:ln>
                  <a:noFill/>
                </a:ln>
                <a:solidFill>
                  <a:srgbClr val="000000"/>
                </a:solidFill>
                <a:effectLst/>
                <a:uLnTx/>
                <a:uFillTx/>
                <a:ea typeface="+mn-ea"/>
                <a:cs typeface="+mn-cs"/>
              </a:rPr>
              <a:t>| RBVH/EJV3 | 2018-11-19</a:t>
            </a:r>
            <a:endParaRPr kumimoji="0" lang="de-DE"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de-DE"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de-DE"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de-DE"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de-DE"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de-DE"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sz="2800" b="1" dirty="0">
                <a:solidFill>
                  <a:schemeClr val="accent1"/>
                </a:solidFill>
              </a:rPr>
              <a:t>6.7.1.1 Categories</a:t>
            </a:r>
            <a:endParaRPr lang="de-DE" sz="4000" dirty="0">
              <a:solidFill>
                <a:schemeClr val="accent1"/>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smtClean="0">
                <a:solidFill>
                  <a:schemeClr val="accent6"/>
                </a:solidFill>
              </a:rPr>
              <a:t>ADJUSTABLE</a:t>
            </a:r>
            <a:endParaRPr lang="en-US" b="1" dirty="0">
              <a:solidFill>
                <a:schemeClr val="accent6"/>
              </a:solidFill>
            </a:endParaRPr>
          </a:p>
          <a:p>
            <a:pPr marL="0" indent="0">
              <a:buNone/>
            </a:pPr>
            <a:r>
              <a:rPr lang="en-US" dirty="0" smtClean="0"/>
              <a:t>Instruction:</a:t>
            </a:r>
            <a:endParaRPr lang="en-US" dirty="0"/>
          </a:p>
          <a:p>
            <a:r>
              <a:rPr lang="en-US" dirty="0" smtClean="0"/>
              <a:t>Used </a:t>
            </a:r>
            <a:r>
              <a:rPr lang="en-US" dirty="0"/>
              <a:t>as variation points or "switchable features". All ADJUSTABLE system constants are centrally defined. Element declarations </a:t>
            </a:r>
            <a:r>
              <a:rPr lang="en-US" dirty="0" smtClean="0"/>
              <a:t>are done </a:t>
            </a:r>
            <a:r>
              <a:rPr lang="en-US" dirty="0"/>
              <a:t>in the </a:t>
            </a:r>
            <a:r>
              <a:rPr lang="en-US" dirty="0" err="1"/>
              <a:t>eASEE</a:t>
            </a:r>
            <a:r>
              <a:rPr lang="en-US" dirty="0"/>
              <a:t> Normalization Editor by a clearing request in the Architecture Clearing Portal </a:t>
            </a:r>
            <a:r>
              <a:rPr lang="en-US" i="1" dirty="0"/>
              <a:t>Architecture Clearing Portal</a:t>
            </a:r>
            <a:r>
              <a:rPr lang="en-US" dirty="0"/>
              <a:t>. Value </a:t>
            </a:r>
            <a:r>
              <a:rPr lang="en-US" dirty="0" smtClean="0"/>
              <a:t>definition is </a:t>
            </a:r>
            <a:r>
              <a:rPr lang="en-US" dirty="0"/>
              <a:t>done project specific in </a:t>
            </a:r>
            <a:r>
              <a:rPr lang="en-US" dirty="0" err="1"/>
              <a:t>eASEE</a:t>
            </a:r>
            <a:r>
              <a:rPr lang="en-US" dirty="0"/>
              <a:t> Implementation Editor. More instructions are given in </a:t>
            </a:r>
            <a:r>
              <a:rPr lang="en-US" i="1" dirty="0"/>
              <a:t>See Chapter 6.7.3 "Adjustable System </a:t>
            </a:r>
            <a:r>
              <a:rPr lang="en-US" i="1" dirty="0" smtClean="0"/>
              <a:t>Constants </a:t>
            </a:r>
            <a:r>
              <a:rPr lang="en-US" i="1" dirty="0"/>
              <a:t>" p. </a:t>
            </a:r>
            <a:r>
              <a:rPr lang="en-US" i="1" dirty="0" smtClean="0"/>
              <a:t>86</a:t>
            </a:r>
            <a:endParaRPr lang="en-US" dirty="0"/>
          </a:p>
          <a:p>
            <a:r>
              <a:rPr lang="en-US" dirty="0"/>
              <a:t>ADJUSTABLE system constants may not contain any references to other system constants, regardless of which category (</a:t>
            </a:r>
            <a:r>
              <a:rPr lang="en-US" dirty="0" smtClean="0"/>
              <a:t>ADJUSTABLE, STABLE</a:t>
            </a:r>
            <a:r>
              <a:rPr lang="en-US" dirty="0"/>
              <a:t>, FIXED). ADJUSTABLE system constants contain always values. (This rule is controlled by the </a:t>
            </a:r>
            <a:r>
              <a:rPr lang="en-US" dirty="0" err="1"/>
              <a:t>eASEE</a:t>
            </a:r>
            <a:r>
              <a:rPr lang="en-US" dirty="0"/>
              <a:t> system constant </a:t>
            </a:r>
            <a:r>
              <a:rPr lang="en-US" dirty="0" smtClean="0"/>
              <a:t>editor, this </a:t>
            </a:r>
            <a:r>
              <a:rPr lang="en-US" dirty="0"/>
              <a:t>means only values are supported for ADJUSTABLE system constants.)</a:t>
            </a:r>
            <a:endParaRPr lang="de-DE" dirty="0"/>
          </a:p>
        </p:txBody>
      </p:sp>
    </p:spTree>
    <p:custDataLst>
      <p:tags r:id="rId1"/>
    </p:custDataLst>
    <p:extLst>
      <p:ext uri="{BB962C8B-B14F-4D97-AF65-F5344CB8AC3E}">
        <p14:creationId xmlns:p14="http://schemas.microsoft.com/office/powerpoint/2010/main" val="1806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t/>
            </a:r>
            <a:br>
              <a:rPr lang="en-US" sz="2800" b="1" dirty="0"/>
            </a:br>
            <a:endParaRPr lang="en-US" sz="2800" dirty="0">
              <a:solidFill>
                <a:srgbClr val="3F136C"/>
              </a:solidFill>
            </a:endParaRPr>
          </a:p>
        </p:txBody>
      </p:sp>
      <p:sp>
        <p:nvSpPr>
          <p:cNvPr id="3" name="Content Placeholder 2"/>
          <p:cNvSpPr>
            <a:spLocks noGrp="1"/>
          </p:cNvSpPr>
          <p:nvPr>
            <p:ph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r>
              <a:rPr lang="en-US" sz="4000" b="1" dirty="0">
                <a:solidFill>
                  <a:schemeClr val="accent1"/>
                </a:solidFill>
              </a:rPr>
              <a:t>6.7.1.2 Sysco Values</a:t>
            </a:r>
            <a:endParaRPr lang="en-US" sz="4000" dirty="0">
              <a:solidFill>
                <a:schemeClr val="accent1"/>
              </a:solidFill>
            </a:endParaRPr>
          </a:p>
        </p:txBody>
      </p:sp>
    </p:spTree>
    <p:custDataLst>
      <p:tags r:id="rId1"/>
    </p:custDataLst>
    <p:extLst>
      <p:ext uri="{BB962C8B-B14F-4D97-AF65-F5344CB8AC3E}">
        <p14:creationId xmlns:p14="http://schemas.microsoft.com/office/powerpoint/2010/main" val="2275163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5"/>
            </p:custDataLst>
          </p:nvPr>
        </p:nvSpPr>
        <p:spPr>
          <a:xfrm>
            <a:off x="259079" y="259079"/>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dirty="0"/>
              <a:t>Sysco Values</a:t>
            </a:r>
          </a:p>
        </p:txBody>
      </p:sp>
      <p:pic>
        <p:nvPicPr>
          <p:cNvPr id="4" name="Picture 3"/>
          <p:cNvPicPr>
            <a:picLocks noChangeAspect="1"/>
          </p:cNvPicPr>
          <p:nvPr/>
        </p:nvPicPr>
        <p:blipFill>
          <a:blip r:embed="rId10"/>
          <a:stretch>
            <a:fillRect/>
          </a:stretch>
        </p:blipFill>
        <p:spPr>
          <a:xfrm>
            <a:off x="89502" y="1293577"/>
            <a:ext cx="10790620" cy="4118741"/>
          </a:xfrm>
          <a:prstGeom prst="rect">
            <a:avLst/>
          </a:prstGeom>
        </p:spPr>
      </p:pic>
    </p:spTree>
    <p:custDataLst>
      <p:tags r:id="rId1"/>
    </p:custDataLst>
    <p:extLst>
      <p:ext uri="{BB962C8B-B14F-4D97-AF65-F5344CB8AC3E}">
        <p14:creationId xmlns:p14="http://schemas.microsoft.com/office/powerpoint/2010/main" val="3195600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 | 2018-11-19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3" name="Content Placeholder 2"/>
          <p:cNvSpPr>
            <a:spLocks noGrp="1"/>
          </p:cNvSpPr>
          <p:nvPr>
            <p:ph idx="1"/>
            <p:custDataLst>
              <p:tags r:id="rId7"/>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r>
              <a:rPr lang="en-US" sz="4000" b="1" kern="0" dirty="0">
                <a:solidFill>
                  <a:schemeClr val="accent1"/>
                </a:solidFill>
              </a:rPr>
              <a:t>6.7.1.3 Sysco Base Types </a:t>
            </a:r>
          </a:p>
          <a:p>
            <a:endParaRPr lang="en-US" dirty="0"/>
          </a:p>
        </p:txBody>
      </p:sp>
    </p:spTree>
    <p:custDataLst>
      <p:tags r:id="rId1"/>
    </p:custDataLst>
    <p:extLst>
      <p:ext uri="{BB962C8B-B14F-4D97-AF65-F5344CB8AC3E}">
        <p14:creationId xmlns:p14="http://schemas.microsoft.com/office/powerpoint/2010/main" val="30257396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LANGUAGE" val="1033"/>
  <p:tag name="ML_1" val="RBVH_Hc1"/>
  <p:tag name="ML_2" val="Bosch2.mcr"/>
  <p:tag name="ML_LAYOUT_RESOURCE" val="BOSCH2_16_9.mcr"/>
  <p:tag name="FIELD.DATE.CONTENT" val="2018-11-19"/>
  <p:tag name="FIELD.DATE.VALUE" val="2018-11-19"/>
  <p:tag name="FIELD.DATE.COMBOINDEX" val="-2"/>
  <p:tag name="FIELD.CONF.CONTENT" val="Internal "/>
  <p:tag name="FIELD.CONF.VALUE" val="Internal \n | "/>
  <p:tag name="FIELD.CONF.SUFFIX.CONTENT" val="\n | "/>
  <p:tag name="FIELD.CONF.COMBOINDEX" val="1"/>
  <p:tag name="FIELD.REM_ABL.SUFFIX.CONTENT" val="&#10;\n"/>
  <p:tag name="FIELD.REM_ABL.COMBOINDEX" val="-2"/>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CHAPTER.COMBOINDEX" val="0"/>
  <p:tag name="FIELD.REM_ANL.COMBOINDEX" val="0"/>
  <p:tag name="FIELD.DPT.CONTENT" val="RBVH/EJV3"/>
  <p:tag name="FIELD.DPT.VALUE" val="RBVH/EJV3 | "/>
  <p:tag name="FIELD.DPT.SUFFIX.CONTENT" val=" | "/>
  <p:tag name="FIELD.DPT.COMBOINDEX" val="0"/>
  <p:tag name="MIWBCLNT.HOMEURL" val="C:\Program Files (x86)\eForms\FB\portal_index.htm"/>
  <p:tag name="FIELDS.INITIALIZED" val="1"/>
  <p:tag name="CONFIG" val="BOSCH2"/>
  <p:tag name="CFG.VERSION" val="0"/>
  <p:tag name="CFG.LAYOUTID" val="Bosch Layout 16:9 (new colored style)"/>
  <p:tag name="CFG.LAYOUTRES" val="BOSCH2_16_9"/>
  <p:tag name="CFG.LAYOUT" val="BOSCH2"/>
  <p:tag name="MAPNAME" val="Map1"/>
  <p:tag name="LICENSEKEY" val="46504b9e-b1c9-48ed-967f-a36de42ae84b"/>
  <p:tag name="MLI" val="1"/>
  <p:tag name="TITLEMASTERMASTERNAME" val="TitleSlide"/>
  <p:tag name="TITLEMASTERSHAPESETGROUPCLASSNAME" val="ShapeSetGroup1"/>
  <p:tag name="TITLEMASTERCOLORSETGROUPCLASSNAME" val="ColorSetGroup2"/>
  <p:tag name="TITLEMASTERFONTSETGROUPCLASSNAME" val="FontSetGroup1"/>
  <p:tag name="TITLEMASTERSTYLESETGROUPCLASSNAME" val="StyleSetGroup1"/>
  <p:tag name="TITLEMASTERMODIFIED" val="1"/>
  <p:tag name="CFG.CUSTOMERVERSION" val="9"/>
  <p:tag name="AGCN" val="0"/>
  <p:tag name="SLIDEMASTERMASTERNAME" val="Slide"/>
  <p:tag name="SLIDEMASTERSHAPESETGROUPCLASSNAME" val="ShapeSetGroup1"/>
  <p:tag name="SLIDEMASTERCOLORSETGROUPCLASSNAME" val="ColorSetGroup2"/>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Logo2016.emf"/>
  <p:tag name="MLI" val="1"/>
  <p:tag name="SHAPECLASSNAME" val="LogoOnSlides"/>
  <p:tag name="COLORS" val="-2;-2;-2;-2;-1;-2"/>
  <p:tag name="SHAPECLASSPROTECTIONTYPE" val=" 15"/>
</p:tagLst>
</file>

<file path=ppt/tags/tag10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2"/>
  <p:tag name="FONTSETGROUPCLASSNAME" val="FontSetGroup1"/>
  <p:tag name="SHAPECLASSNAME" val="FooterLine1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2"/>
  <p:tag name="FONTSETGROUPCLASSNAME" val="FontSetGroup1"/>
  <p:tag name="SHAPECLASSNAME" val="FooterLine2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2"/>
  <p:tag name="FONTSETGROUPCLASSNAME" val="FontSetGroup1"/>
  <p:tag name="SHAPECLASSNAME" val="PageNumber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2"/>
  <p:tag name="FONTSETGROUPCLASSNAME" val="FontSetGroup1"/>
  <p:tag name="SHAPECLASSNAME" val="Attachment"/>
  <p:tag name="SHAPECLASSPROTECTIONTYPE" val="3"/>
</p:tagLst>
</file>

<file path=ppt/tags/tag104.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2"/>
  <p:tag name="FONTSETGROUPCLASSNAME" val="FontSetGroup1"/>
  <p:tag name="SHAPECLASSNAME" val="TextOnSummary2"/>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ymbol-Logotype-Supergraphic.png"/>
  <p:tag name="MLI" val="1"/>
  <p:tag name="SHAPECLASSNAME" val="ColorBarOnTitleSlides"/>
  <p:tag name="COLORS" val="-2;-2;-2;-2;-1;-2"/>
  <p:tag name="SHAPECLASSPROTECTIONTYPE" val=" 15"/>
</p:tagLst>
</file>

<file path=ppt/tags/tag1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Magenta;-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Magenta;-2"/>
</p:tagLst>
</file>

<file path=ppt/tags/tag3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2"/>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Magenta;-2"/>
</p:tagLst>
</file>

<file path=ppt/tags/tag4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3;-2"/>
</p:tagLst>
</file>

<file path=ppt/tags/tag4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2"/>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5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Magenta;-2"/>
</p:tagLst>
</file>

<file path=ppt/tags/tag5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3;-2"/>
</p:tagLst>
</file>

<file path=ppt/tags/tag5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5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CHAPTER.COMBOINDEX" val="0"/>
  <p:tag name="FIELD.REM_ANL.COMBOINDEX" val="0"/>
  <p:tag name="FIELD.DPT.CONTENT" val="RBVH/EJV3"/>
  <p:tag name="FIELD.DPT.VALUE" val="RBVH/EJV3 | "/>
  <p:tag name="FIELD.DPT.COMBOINDEX" val="0"/>
  <p:tag name="ML_1" val="RBVH_Hc1"/>
  <p:tag name="ML_2" val="Bosch2.mcr"/>
  <p:tag name="ML_LAYOUT_RESOURCE" val="BOSCH2_16_9.mcr"/>
  <p:tag name="FIELDS.INITIALIZED" val="1"/>
  <p:tag name="SHAPESETGROUPCLASSNAME" val="ShapeSetGroup1"/>
  <p:tag name="SHAPESETCLASSNAME" val="TitleSupergraphic1"/>
  <p:tag name="COLORSETGROUPCLASSNAME" val="ColorSetGroup2"/>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Magenta;-2"/>
</p:tagLst>
</file>

<file path=ppt/tags/tag6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TitleSupergraphic1"/>
  <p:tag name="COLORSETGROUPCLASSNAME" val="ColorSetGroup2"/>
  <p:tag name="COLORSETCLASSNAME" val="ColorSet2"/>
  <p:tag name="FONTSETGROUPCLASSNAME" val="FontSetGroup1"/>
  <p:tag name="STYLESETGROUPCLASSNAME" val="StyleSetGroup1"/>
  <p:tag name="MAPNAME" val="Map1"/>
  <p:tag name="CFG.LAYOUT" val="BOSCH2"/>
  <p:tag name="MLI" val="1"/>
  <p:tag name="PICTURE 2_SHAPECLASSPROTECTIONTYPE" val="15"/>
  <p:tag name="PICTURE 4_SHAPECLASSPROTECTIONTYPE" val="15"/>
  <p:tag name="TITLE 1_SHAPECLASSPROTECTIONTYPE" val="3"/>
  <p:tag name="PICTURE 6_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2"/>
  <p:tag name="FONTSETGROUPCLASSNAME" val="FontSetGroup1"/>
  <p:tag name="SHAPECLASSFILE" val="Bosch-Supergraphic-P1-16-9.png"/>
  <p:tag name="ML_SENDTOBACK" val=" 1"/>
  <p:tag name="MLI" val="1"/>
  <p:tag name="SHAPECLASSNAME" val="Supergraphic1"/>
  <p:tag name="SHAPECLASSPROTECTIONTYPE" val="15"/>
</p:tagLst>
</file>

<file path=ppt/tags/tag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2"/>
  <p:tag name="FONTSETGROUPCLASSNAME" val="FontSetGroup1"/>
  <p:tag name="SHAPECLASSFILE" val="BoschLogo2016.emf"/>
  <p:tag name="MLI" val="1"/>
  <p:tag name="SHAPECLASSNAME" val="LogoOnSlides"/>
  <p:tag name="SHAPECLASSPROTECTIONTYPE" val="15"/>
</p:tagLst>
</file>

<file path=ppt/tags/tag6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2"/>
  <p:tag name="FONTSETGROUPCLASSNAME" val="FontSetGroup1"/>
  <p:tag name="SHAPECLASSFILE" val="Bosch-Symbol-Logotype-Supergraphic.png"/>
  <p:tag name="MLI" val="1"/>
  <p:tag name="SHAPECLASSNAME" val="ColorBarOnTitleSlides"/>
  <p:tag name="SHAPECLASSPROTECTIONTYPE" val="15"/>
</p:tagLst>
</file>

<file path=ppt/tags/tag6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TitleOnTitleSlides"/>
  <p:tag name="SHAPECLASSPROTECTIONTYPE" val="3"/>
</p:tagLst>
</file>

<file path=ppt/tags/tag6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7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TitleOnTitleSlides"/>
  <p:tag name="COLORS" val="-2;-2;-2;-2;-1;-2"/>
  <p:tag name="SHAPECLASSPROTECTIONTYPE" val=" 3"/>
</p:tagLst>
</file>

<file path=ppt/tags/tag8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HiddenSubtitle"/>
  <p:tag name="SHAPECLASSPROTECTIONTYPE" val="0"/>
  <p:tag name="ML_SENDTOBACK" val=" 1"/>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ummary2"/>
  <p:tag name="COLORSETGROUPCLASSNAME" val="ColorSetGroup2"/>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9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2"/>
  <p:tag name="FONTSETGROUPCLASSNAME" val="FontSetGroup1"/>
  <p:tag name="SHAPECLASSNAME" val="FooterLine1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2"/>
  <p:tag name="FONTSETGROUPCLASSNAME" val="FontSetGroup1"/>
  <p:tag name="SHAPECLASSNAME" val="FooterLine2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2"/>
  <p:tag name="FONTSETGROUPCLASSNAME" val="FontSetGroup1"/>
  <p:tag name="SHAPECLASSNAME" val="PageNumber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2"/>
  <p:tag name="FONTSETGROUPCLASSNAME" val="FontSetGroup1"/>
  <p:tag name="SHAPECLASSNAME" val="Attachment"/>
  <p:tag name="SHAPECLASSPROTECTIONTYPE" val="3"/>
</p:tagLst>
</file>

<file path=ppt/tags/tag98.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2"/>
  <p:tag name="FONTSETGROUPCLASSNAME" val="FontSetGroup1"/>
  <p:tag name="SHAPECLASSNAME" val="TextOnSummary2"/>
  <p:tag name="SHAPECLASSPROTECTIONTYPE" val="3"/>
</p:tagLst>
</file>

<file path=ppt/tags/tag9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ummary2"/>
  <p:tag name="COLORSETGROUPCLASSNAME" val="ColorSetGroup2"/>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1045</Words>
  <Application>Microsoft Office PowerPoint</Application>
  <PresentationFormat>Custom</PresentationFormat>
  <Paragraphs>82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Bosch Office Sans</vt:lpstr>
      <vt:lpstr>Calibri</vt:lpstr>
      <vt:lpstr>Wingdings 3</vt:lpstr>
      <vt:lpstr>Bosch</vt:lpstr>
      <vt:lpstr>DGS General Coding Guideline</vt:lpstr>
      <vt:lpstr>6.7 System Constants</vt:lpstr>
      <vt:lpstr>PowerPoint Presentation</vt:lpstr>
      <vt:lpstr>6.7.1.1 Categories</vt:lpstr>
      <vt:lpstr>6.7.1.1 Categories</vt:lpstr>
      <vt:lpstr>6.7.1.1 Categories</vt:lpstr>
      <vt:lpstr> </vt:lpstr>
      <vt:lpstr>Sysco Values</vt:lpstr>
      <vt:lpstr>PowerPoint Presentation</vt:lpstr>
      <vt:lpstr>Rules for the base types </vt:lpstr>
      <vt:lpstr>System constant computation methods</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NguyenTrong Nhan (RBVH/EJV3)</dc:creator>
  <cp:lastModifiedBy>NguyenTrong Nhan (RBVH/EJV3)</cp:lastModifiedBy>
  <cp:revision>5</cp:revision>
  <dcterms:created xsi:type="dcterms:W3CDTF">2018-11-19T09:36:12Z</dcterms:created>
  <dcterms:modified xsi:type="dcterms:W3CDTF">2018-11-19T10:21:56Z</dcterms:modified>
</cp:coreProperties>
</file>