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74" r:id="rId9"/>
    <p:sldId id="264" r:id="rId10"/>
    <p:sldId id="275" r:id="rId11"/>
    <p:sldId id="266" r:id="rId12"/>
    <p:sldId id="267" r:id="rId13"/>
    <p:sldId id="268" r:id="rId14"/>
    <p:sldId id="269" r:id="rId15"/>
    <p:sldId id="270" r:id="rId16"/>
    <p:sldId id="271" r:id="rId17"/>
    <p:sldId id="273" r:id="rId18"/>
  </p:sldIdLst>
  <p:sldSz cx="10969625" cy="6170613"/>
  <p:notesSz cx="6858000" cy="9144000"/>
  <p:custDataLst>
    <p:tags r:id="rId19"/>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258" y="120"/>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70020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64846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96633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55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81318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49267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699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3377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82937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29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106188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188777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8" name="Picture 17"/>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791484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2.emf"/><Relationship Id="rId4" Type="http://schemas.openxmlformats.org/officeDocument/2006/relationships/tags" Target="../tags/tag9.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image" Target="../media/image15.png"/><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10" Type="http://schemas.openxmlformats.org/officeDocument/2006/relationships/slideLayout" Target="../slideLayouts/slideLayout2.xml"/><Relationship Id="rId4" Type="http://schemas.openxmlformats.org/officeDocument/2006/relationships/tags" Target="../tags/tag107.xml"/><Relationship Id="rId9" Type="http://schemas.openxmlformats.org/officeDocument/2006/relationships/tags" Target="../tags/tag112.xml"/></Relationships>
</file>

<file path=ppt/slides/_rels/slide12.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10" Type="http://schemas.openxmlformats.org/officeDocument/2006/relationships/slideLayout" Target="../slideLayouts/slideLayout2.xml"/><Relationship Id="rId4" Type="http://schemas.openxmlformats.org/officeDocument/2006/relationships/tags" Target="../tags/tag116.xml"/><Relationship Id="rId9" Type="http://schemas.openxmlformats.org/officeDocument/2006/relationships/tags" Target="../tags/tag121.xml"/></Relationships>
</file>

<file path=ppt/slides/_rels/slide13.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slideLayout" Target="../slideLayouts/slideLayout2.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2" Type="http://schemas.openxmlformats.org/officeDocument/2006/relationships/tags" Target="../tags/tag123.xml"/><Relationship Id="rId16" Type="http://schemas.openxmlformats.org/officeDocument/2006/relationships/image" Target="../media/image19.png"/><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image" Target="../media/image18.png"/><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10" Type="http://schemas.openxmlformats.org/officeDocument/2006/relationships/slideLayout" Target="../slideLayouts/slideLayout2.xml"/><Relationship Id="rId4" Type="http://schemas.openxmlformats.org/officeDocument/2006/relationships/tags" Target="../tags/tag137.xml"/><Relationship Id="rId9" Type="http://schemas.openxmlformats.org/officeDocument/2006/relationships/tags" Target="../tags/tag142.xml"/></Relationships>
</file>

<file path=ppt/slides/_rels/slide15.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slideLayout" Target="../slideLayouts/slideLayout2.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s>
</file>

<file path=ppt/slides/_rels/slide16.xml.rels><?xml version="1.0" encoding="UTF-8" standalone="yes"?>
<Relationships xmlns="http://schemas.openxmlformats.org/package/2006/relationships"><Relationship Id="rId8" Type="http://schemas.openxmlformats.org/officeDocument/2006/relationships/tags" Target="../tags/tag160.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10" Type="http://schemas.openxmlformats.org/officeDocument/2006/relationships/slideLayout" Target="../slideLayouts/slideLayout2.xml"/><Relationship Id="rId4" Type="http://schemas.openxmlformats.org/officeDocument/2006/relationships/tags" Target="../tags/tag156.xml"/><Relationship Id="rId9" Type="http://schemas.openxmlformats.org/officeDocument/2006/relationships/tags" Target="../tags/tag16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image" Target="../media/image2.emf"/><Relationship Id="rId5" Type="http://schemas.openxmlformats.org/officeDocument/2006/relationships/tags" Target="../tags/tag166.xml"/><Relationship Id="rId10" Type="http://schemas.openxmlformats.org/officeDocument/2006/relationships/image" Target="../media/image4.png"/><Relationship Id="rId4" Type="http://schemas.openxmlformats.org/officeDocument/2006/relationships/tags" Target="../tags/tag165.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tags" Target="../tags/tag28.xml"/></Relationships>
</file>

<file path=ppt/slides/_rels/slide4.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Layout" Target="../slideLayouts/slideLayout2.xml"/><Relationship Id="rId4" Type="http://schemas.openxmlformats.org/officeDocument/2006/relationships/tags" Target="../tags/tag32.xml"/><Relationship Id="rId9" Type="http://schemas.openxmlformats.org/officeDocument/2006/relationships/tags" Target="../tags/tag37.xml"/></Relationships>
</file>

<file path=ppt/slides/_rels/slide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5.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slideLayout" Target="../slideLayouts/slideLayout2.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s>
</file>

<file path=ppt/slides/_rels/slide6.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6.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2.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7.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7.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image" Target="../media/image10.png"/><Relationship Id="rId3" Type="http://schemas.openxmlformats.org/officeDocument/2006/relationships/tags" Target="../tags/tag71.xml"/><Relationship Id="rId21" Type="http://schemas.openxmlformats.org/officeDocument/2006/relationships/image" Target="../media/image13.png"/><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9.png"/><Relationship Id="rId2" Type="http://schemas.openxmlformats.org/officeDocument/2006/relationships/tags" Target="../tags/tag70.xml"/><Relationship Id="rId16" Type="http://schemas.openxmlformats.org/officeDocument/2006/relationships/slideLayout" Target="../slideLayouts/slideLayout2.xml"/><Relationship Id="rId20" Type="http://schemas.openxmlformats.org/officeDocument/2006/relationships/image" Target="../media/image12.png"/><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1.png"/><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10" Type="http://schemas.openxmlformats.org/officeDocument/2006/relationships/slideLayout" Target="../slideLayouts/slideLayout2.xml"/><Relationship Id="rId4" Type="http://schemas.openxmlformats.org/officeDocument/2006/relationships/tags" Target="../tags/tag87.xml"/><Relationship Id="rId9" Type="http://schemas.openxmlformats.org/officeDocument/2006/relationships/tags" Target="../tags/tag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5"/>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US" dirty="0" smtClean="0">
                <a:solidFill>
                  <a:schemeClr val="tx1"/>
                </a:solidFill>
              </a:rPr>
              <a:t>System constant</a:t>
            </a:r>
            <a:br>
              <a:rPr lang="en-US" dirty="0" smtClean="0">
                <a:solidFill>
                  <a:schemeClr val="tx1"/>
                </a:solidFill>
              </a:rPr>
            </a:br>
            <a:r>
              <a:rPr lang="en-US" sz="6000" dirty="0" smtClean="0">
                <a:solidFill>
                  <a:schemeClr val="tx1"/>
                </a:solidFill>
              </a:rPr>
              <a:t>Coding GUIDLINE…</a:t>
            </a:r>
            <a:endParaRPr lang="en-US" sz="6000" dirty="0">
              <a:solidFill>
                <a:schemeClr val="tx1"/>
              </a:solidFill>
            </a:endParaRPr>
          </a:p>
        </p:txBody>
      </p:sp>
      <p:pic>
        <p:nvPicPr>
          <p:cNvPr id="7" name="Picture 6"/>
          <p:cNvPicPr>
            <a:picLocks/>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custDataLst>
      <p:tags r:id="rId1"/>
    </p:custDataLst>
    <p:extLst>
      <p:ext uri="{BB962C8B-B14F-4D97-AF65-F5344CB8AC3E}">
        <p14:creationId xmlns:p14="http://schemas.microsoft.com/office/powerpoint/2010/main" val="1400646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lumMod val="60000"/>
                    <a:lumOff val="40000"/>
                  </a:schemeClr>
                </a:solidFill>
              </a:rPr>
              <a:t>6.7.3.1 Specification of logical types in the </a:t>
            </a:r>
            <a:r>
              <a:rPr lang="en-US" sz="2800" b="1" dirty="0" err="1">
                <a:solidFill>
                  <a:schemeClr val="accent1">
                    <a:lumMod val="60000"/>
                    <a:lumOff val="40000"/>
                  </a:schemeClr>
                </a:solidFill>
              </a:rPr>
              <a:t>eASEE</a:t>
            </a:r>
            <a:r>
              <a:rPr lang="en-US" sz="2800" b="1" dirty="0">
                <a:solidFill>
                  <a:schemeClr val="accent1">
                    <a:lumMod val="60000"/>
                    <a:lumOff val="40000"/>
                  </a:schemeClr>
                </a:solidFill>
              </a:rPr>
              <a:t>-SDOM normalization editor</a:t>
            </a:r>
            <a:endParaRPr lang="en-US" sz="2800" dirty="0">
              <a:solidFill>
                <a:schemeClr val="accent1">
                  <a:lumMod val="60000"/>
                  <a:lumOff val="40000"/>
                </a:schemeClr>
              </a:solidFill>
            </a:endParaRPr>
          </a:p>
        </p:txBody>
      </p:sp>
      <p:sp>
        <p:nvSpPr>
          <p:cNvPr id="3" name="Content Placeholder 2"/>
          <p:cNvSpPr>
            <a:spLocks noGrp="1"/>
          </p:cNvSpPr>
          <p:nvPr>
            <p:ph idx="1"/>
            <p:custDataLst>
              <p:tags r:id="rId9"/>
            </p:custDataLst>
          </p:nvPr>
        </p:nvSpPr>
        <p:spPr>
          <a:xfrm>
            <a:off x="259080" y="967742"/>
            <a:ext cx="10452100" cy="40386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endParaRPr lang="en-US" dirty="0"/>
          </a:p>
          <a:p>
            <a:r>
              <a:rPr lang="en-US" dirty="0"/>
              <a:t>Adjustable system constants are specified via the </a:t>
            </a:r>
            <a:r>
              <a:rPr lang="en-US" dirty="0" err="1"/>
              <a:t>eASEE</a:t>
            </a:r>
            <a:r>
              <a:rPr lang="en-US" dirty="0"/>
              <a:t>-SDOM tool </a:t>
            </a:r>
            <a:r>
              <a:rPr lang="en-US" i="1" dirty="0"/>
              <a:t>normalization </a:t>
            </a:r>
            <a:r>
              <a:rPr lang="en-US" i="1" dirty="0" smtClean="0"/>
              <a:t>editor</a:t>
            </a:r>
          </a:p>
          <a:p>
            <a:pPr marL="0" indent="0">
              <a:buNone/>
            </a:pPr>
            <a:r>
              <a:rPr lang="en-US" dirty="0"/>
              <a:t>Mapping of </a:t>
            </a:r>
            <a:r>
              <a:rPr lang="en-US" dirty="0" err="1"/>
              <a:t>eASEE</a:t>
            </a:r>
            <a:r>
              <a:rPr lang="en-US" dirty="0"/>
              <a:t> SDOM logical types to MSR base types </a:t>
            </a:r>
            <a:br>
              <a:rPr lang="en-US" dirty="0"/>
            </a:br>
            <a:r>
              <a:rPr lang="en-US" dirty="0"/>
              <a:t/>
            </a:r>
            <a:br>
              <a:rPr lang="en-US" dirty="0"/>
            </a:br>
            <a:endParaRPr lang="en-US" dirty="0"/>
          </a:p>
        </p:txBody>
      </p:sp>
      <p:pic>
        <p:nvPicPr>
          <p:cNvPr id="1026" name="Picture 2"/>
          <p:cNvPicPr>
            <a:picLocks noChangeAspect="1" noChangeArrowheads="1"/>
          </p:cNvPicPr>
          <p:nvPr>
            <p:custDataLst>
              <p:tags r:id="rId10"/>
            </p:custDataLst>
          </p:nvPr>
        </p:nvPicPr>
        <p:blipFill>
          <a:blip r:embed="rId13">
            <a:extLst>
              <a:ext uri="{28A0092B-C50C-407E-A947-70E740481C1C}">
                <a14:useLocalDpi xmlns:a14="http://schemas.microsoft.com/office/drawing/2010/main" val="0"/>
              </a:ext>
            </a:extLst>
          </a:blip>
          <a:srcRect/>
          <a:stretch>
            <a:fillRect/>
          </a:stretch>
        </p:blipFill>
        <p:spPr bwMode="auto">
          <a:xfrm>
            <a:off x="259081" y="1941137"/>
            <a:ext cx="5068294" cy="3462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p:custDataLst>
              <p:tags r:id="rId11"/>
            </p:custDataLst>
          </p:nvPr>
        </p:nvPicPr>
        <p:blipFill>
          <a:blip r:embed="rId14"/>
          <a:stretch>
            <a:fillRect/>
          </a:stretch>
        </p:blipFill>
        <p:spPr>
          <a:xfrm>
            <a:off x="5327375" y="1941137"/>
            <a:ext cx="5211085" cy="2641333"/>
          </a:xfrm>
          <a:prstGeom prst="rect">
            <a:avLst/>
          </a:prstGeom>
        </p:spPr>
      </p:pic>
    </p:spTree>
    <p:custDataLst>
      <p:tags r:id="rId1"/>
    </p:custDataLst>
    <p:extLst>
      <p:ext uri="{BB962C8B-B14F-4D97-AF65-F5344CB8AC3E}">
        <p14:creationId xmlns:p14="http://schemas.microsoft.com/office/powerpoint/2010/main" val="4235905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lumMod val="60000"/>
                    <a:lumOff val="40000"/>
                  </a:schemeClr>
                </a:solidFill>
              </a:rPr>
              <a:t>6.7.3.1 </a:t>
            </a:r>
            <a:r>
              <a:rPr lang="en-US" sz="2800" b="1" dirty="0">
                <a:solidFill>
                  <a:schemeClr val="accent1">
                    <a:lumMod val="60000"/>
                    <a:lumOff val="40000"/>
                  </a:schemeClr>
                </a:solidFill>
              </a:rPr>
              <a:t>Specification of logical types in the </a:t>
            </a:r>
            <a:r>
              <a:rPr lang="en-US" sz="2800" b="1" dirty="0" err="1">
                <a:solidFill>
                  <a:schemeClr val="accent1">
                    <a:lumMod val="60000"/>
                    <a:lumOff val="40000"/>
                  </a:schemeClr>
                </a:solidFill>
              </a:rPr>
              <a:t>eASEE</a:t>
            </a:r>
            <a:r>
              <a:rPr lang="en-US" sz="2800" b="1" dirty="0">
                <a:solidFill>
                  <a:schemeClr val="accent1">
                    <a:lumMod val="60000"/>
                    <a:lumOff val="40000"/>
                  </a:schemeClr>
                </a:solidFill>
              </a:rPr>
              <a:t>-SDOM normalization editor</a:t>
            </a:r>
            <a:endParaRPr lang="en-US" sz="2800" dirty="0">
              <a:solidFill>
                <a:schemeClr val="accent1">
                  <a:lumMod val="60000"/>
                  <a:lumOff val="40000"/>
                </a:schemeClr>
              </a:solidFill>
            </a:endParaRPr>
          </a:p>
        </p:txBody>
      </p:sp>
      <p:sp>
        <p:nvSpPr>
          <p:cNvPr id="3" name="Content Placeholder 2"/>
          <p:cNvSpPr>
            <a:spLocks noGrp="1"/>
          </p:cNvSpPr>
          <p:nvPr>
            <p:ph idx="1"/>
            <p:custDataLst>
              <p:tags r:id="rId9"/>
            </p:custDataLst>
          </p:nvPr>
        </p:nvSpPr>
        <p:spPr>
          <a:xfrm>
            <a:off x="259080" y="967742"/>
            <a:ext cx="10452100" cy="40386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endParaRPr lang="en-US" dirty="0"/>
          </a:p>
          <a:p>
            <a:r>
              <a:rPr lang="en-US" dirty="0"/>
              <a:t>The logical type FLOAT is not allowed for adjustable system constants. Because float constants are not allowed inside preprocessor</a:t>
            </a:r>
            <a:br>
              <a:rPr lang="en-US" dirty="0"/>
            </a:br>
            <a:r>
              <a:rPr lang="en-US" dirty="0"/>
              <a:t>statements. </a:t>
            </a:r>
            <a:br>
              <a:rPr lang="en-US" dirty="0"/>
            </a:br>
            <a:r>
              <a:rPr lang="en-US" dirty="0"/>
              <a:t/>
            </a:r>
            <a:br>
              <a:rPr lang="en-US" dirty="0"/>
            </a:br>
            <a:r>
              <a:rPr lang="en-US" dirty="0"/>
              <a:t/>
            </a:r>
            <a:br>
              <a:rPr lang="en-US" dirty="0"/>
            </a:br>
            <a:endParaRPr lang="en-US" dirty="0"/>
          </a:p>
        </p:txBody>
      </p:sp>
    </p:spTree>
    <p:custDataLst>
      <p:tags r:id="rId1"/>
    </p:custDataLst>
    <p:extLst>
      <p:ext uri="{BB962C8B-B14F-4D97-AF65-F5344CB8AC3E}">
        <p14:creationId xmlns:p14="http://schemas.microsoft.com/office/powerpoint/2010/main" val="9468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effectLst/>
                <a:uLnTx/>
                <a:uFillTx/>
              </a:rPr>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lumMod val="60000"/>
                    <a:lumOff val="40000"/>
                  </a:schemeClr>
                </a:solidFill>
              </a:rPr>
              <a:t>6.7.3.2 </a:t>
            </a:r>
            <a:r>
              <a:rPr lang="en-US" sz="2800" b="1" dirty="0">
                <a:solidFill>
                  <a:schemeClr val="accent1">
                    <a:lumMod val="60000"/>
                    <a:lumOff val="40000"/>
                  </a:schemeClr>
                </a:solidFill>
              </a:rPr>
              <a:t>Value range extension</a:t>
            </a:r>
            <a:r>
              <a:rPr lang="en-US" sz="2800" dirty="0">
                <a:solidFill>
                  <a:schemeClr val="accent1">
                    <a:lumMod val="60000"/>
                    <a:lumOff val="40000"/>
                  </a:schemeClr>
                </a:solidFill>
              </a:rPr>
              <a:t> </a:t>
            </a:r>
          </a:p>
        </p:txBody>
      </p:sp>
      <p:sp>
        <p:nvSpPr>
          <p:cNvPr id="3" name="Content Placeholder 2"/>
          <p:cNvSpPr>
            <a:spLocks noGrp="1"/>
          </p:cNvSpPr>
          <p:nvPr>
            <p:ph idx="1"/>
            <p:custDataLst>
              <p:tags r:id="rId9"/>
            </p:custDataLst>
          </p:nvPr>
        </p:nvSpPr>
        <p:spPr>
          <a:xfrm>
            <a:off x="345568" y="1042670"/>
            <a:ext cx="10275808" cy="4422130"/>
          </a:xfrm>
        </p:spPr>
        <p:txBody>
          <a:bodyPr/>
          <a:lstStyle/>
          <a:p>
            <a:r>
              <a:rPr lang="en-US" sz="1600" dirty="0"/>
              <a:t>The following rules have to be followed to assure that extensions of the value range are save:</a:t>
            </a:r>
            <a:br>
              <a:rPr lang="en-US" sz="1600" dirty="0"/>
            </a:br>
            <a:r>
              <a:rPr lang="en-US" sz="1600" b="1" dirty="0"/>
              <a:t>1. </a:t>
            </a:r>
            <a:r>
              <a:rPr lang="en-US" sz="1600" dirty="0"/>
              <a:t>When importing a system constant the limits considered at the time when the system constant was introduced to the function </a:t>
            </a:r>
            <a:r>
              <a:rPr lang="en-US" sz="1600" dirty="0" smtClean="0"/>
              <a:t>component shall </a:t>
            </a:r>
            <a:r>
              <a:rPr lang="en-US" sz="1600" dirty="0"/>
              <a:t>be given. It's for documenting the tested condition for the C-code.</a:t>
            </a:r>
            <a:br>
              <a:rPr lang="en-US" sz="1600" dirty="0"/>
            </a:br>
            <a:r>
              <a:rPr lang="en-US" sz="1600" b="1" dirty="0"/>
              <a:t>2. </a:t>
            </a:r>
            <a:r>
              <a:rPr lang="en-US" sz="1600" dirty="0"/>
              <a:t>When expanding the value range it shall only be possible to increase the value range. (Only a larger number can be added).</a:t>
            </a:r>
            <a:br>
              <a:rPr lang="en-US" sz="1600" dirty="0"/>
            </a:br>
            <a:r>
              <a:rPr lang="en-US" sz="1600" b="1" dirty="0"/>
              <a:t>3. </a:t>
            </a:r>
            <a:r>
              <a:rPr lang="en-US" sz="1600" dirty="0"/>
              <a:t>System constant conditions in C-Code shall reflect exactly the implied restrictions in functionality of the function component:</a:t>
            </a:r>
            <a:br>
              <a:rPr lang="en-US" sz="1600" dirty="0"/>
            </a:br>
            <a:r>
              <a:rPr lang="en-US" sz="1600" b="1" dirty="0"/>
              <a:t>#if </a:t>
            </a:r>
            <a:r>
              <a:rPr lang="en-US" sz="1600" dirty="0"/>
              <a:t>(RADRSHTTR_SY &gt; 0) &amp;&amp; (RADRSHTTR_SY &lt;= 2) /* Code is designed only for STASUPRT, NOSTASUPRT */</a:t>
            </a:r>
            <a:br>
              <a:rPr lang="en-US" sz="1600" dirty="0"/>
            </a:br>
            <a:r>
              <a:rPr lang="en-US" sz="1600" b="1" dirty="0"/>
              <a:t>#if </a:t>
            </a:r>
            <a:r>
              <a:rPr lang="en-US" sz="1600" dirty="0"/>
              <a:t>(RADRSHTTR_SY != 0) /* Code is designed also for future features */</a:t>
            </a:r>
            <a:br>
              <a:rPr lang="en-US" sz="1600" dirty="0"/>
            </a:br>
            <a:r>
              <a:rPr lang="en-US" sz="1600" dirty="0"/>
              <a:t>/* except direct start is disabled */</a:t>
            </a:r>
            <a:br>
              <a:rPr lang="en-US" sz="1600" dirty="0"/>
            </a:br>
            <a:r>
              <a:rPr lang="en-US" sz="1600" b="1" dirty="0"/>
              <a:t>4. </a:t>
            </a:r>
            <a:r>
              <a:rPr lang="en-US" sz="1600" dirty="0"/>
              <a:t>The software configuration tool chain supports the developers to identify new revisions of the system constants. When a change is detected the data constraint shall be updated. </a:t>
            </a:r>
            <a:endParaRPr lang="en-US" sz="1600" dirty="0" smtClean="0"/>
          </a:p>
          <a:p>
            <a:r>
              <a:rPr lang="en-US" sz="1600" dirty="0"/>
              <a:t>If a function component is incorporated into a </a:t>
            </a:r>
            <a:r>
              <a:rPr lang="en-US" sz="1600" dirty="0" err="1"/>
              <a:t>programstand</a:t>
            </a:r>
            <a:r>
              <a:rPr lang="en-US" sz="1600" dirty="0"/>
              <a:t> which already requires a newer feature (value) which is outside </a:t>
            </a:r>
            <a:r>
              <a:rPr lang="en-US" sz="1600" dirty="0" smtClean="0"/>
              <a:t>the limits </a:t>
            </a:r>
            <a:r>
              <a:rPr lang="en-US" sz="1600" dirty="0"/>
              <a:t>given in the function component, then the tools will give warnings. </a:t>
            </a:r>
            <a:br>
              <a:rPr lang="en-US" sz="1600" dirty="0"/>
            </a:br>
            <a:r>
              <a:rPr lang="en-US" sz="1600" dirty="0"/>
              <a:t/>
            </a:r>
            <a:br>
              <a:rPr lang="en-US" sz="1600" dirty="0"/>
            </a:br>
            <a:endParaRPr lang="en-US" sz="1600" dirty="0"/>
          </a:p>
        </p:txBody>
      </p:sp>
    </p:spTree>
    <p:custDataLst>
      <p:tags r:id="rId1"/>
    </p:custDataLst>
    <p:extLst>
      <p:ext uri="{BB962C8B-B14F-4D97-AF65-F5344CB8AC3E}">
        <p14:creationId xmlns:p14="http://schemas.microsoft.com/office/powerpoint/2010/main" val="1023734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lumMod val="60000"/>
                    <a:lumOff val="40000"/>
                  </a:schemeClr>
                </a:solidFill>
              </a:rPr>
              <a:t>6.7.3.3 </a:t>
            </a:r>
            <a:r>
              <a:rPr lang="en-US" sz="2800" b="1" dirty="0">
                <a:solidFill>
                  <a:schemeClr val="accent1">
                    <a:lumMod val="60000"/>
                    <a:lumOff val="40000"/>
                  </a:schemeClr>
                </a:solidFill>
              </a:rPr>
              <a:t>Importing an adjustable system constant</a:t>
            </a:r>
            <a:r>
              <a:rPr lang="en-US" sz="2800" dirty="0">
                <a:solidFill>
                  <a:schemeClr val="accent1">
                    <a:lumMod val="60000"/>
                    <a:lumOff val="40000"/>
                  </a:schemeClr>
                </a:solidFill>
              </a:rPr>
              <a:t> </a:t>
            </a:r>
            <a:r>
              <a:rPr lang="en-US" sz="2800" dirty="0" smtClean="0">
                <a:solidFill>
                  <a:srgbClr val="A80163"/>
                </a:solidFill>
              </a:rPr>
              <a:t/>
            </a:r>
            <a:br>
              <a:rPr lang="en-US" sz="2800" dirty="0" smtClean="0">
                <a:solidFill>
                  <a:srgbClr val="A80163"/>
                </a:solidFill>
              </a:rPr>
            </a:br>
            <a:endParaRPr lang="en-US" dirty="0">
              <a:solidFill>
                <a:srgbClr val="A80163"/>
              </a:solidFill>
            </a:endParaRPr>
          </a:p>
        </p:txBody>
      </p:sp>
      <p:sp>
        <p:nvSpPr>
          <p:cNvPr id="3" name="Content Placeholder 2"/>
          <p:cNvSpPr>
            <a:spLocks noGrp="1"/>
          </p:cNvSpPr>
          <p:nvPr>
            <p:ph idx="1"/>
            <p:custDataLst>
              <p:tags r:id="rId9"/>
            </p:custDataLst>
          </p:nvPr>
        </p:nvSpPr>
        <p:spPr/>
        <p:txBody>
          <a:bodyPr/>
          <a:lstStyle/>
          <a:p>
            <a:r>
              <a:rPr lang="en-US" sz="1600" dirty="0"/>
              <a:t>If a system constant is used in a C-file or H-file, it must be referenced in the corresponding </a:t>
            </a:r>
            <a:r>
              <a:rPr lang="en-US" sz="1600" dirty="0" err="1"/>
              <a:t>PaVaSt</a:t>
            </a:r>
            <a:r>
              <a:rPr lang="en-US" sz="1600" dirty="0"/>
              <a:t> -file of the FC </a:t>
            </a:r>
            <a:endParaRPr lang="en-US" sz="1600" dirty="0" smtClean="0"/>
          </a:p>
          <a:p>
            <a:r>
              <a:rPr lang="en-US" sz="1600" dirty="0" smtClean="0"/>
              <a:t>The </a:t>
            </a:r>
            <a:r>
              <a:rPr lang="en-US" sz="1600" dirty="0"/>
              <a:t>declaration given in the normalization editor is configured by the project engineers prior to compilation. A central file </a:t>
            </a:r>
            <a:r>
              <a:rPr lang="en-US" sz="1600" dirty="0" err="1"/>
              <a:t>gconf_sy_pavast</a:t>
            </a:r>
            <a:r>
              <a:rPr lang="en-US" sz="1600" dirty="0" smtClean="0"/>
              <a:t>.-xml </a:t>
            </a:r>
            <a:r>
              <a:rPr lang="en-US" sz="1600" dirty="0"/>
              <a:t>is generated by the tool chain dependent on the project configuration </a:t>
            </a:r>
            <a:endParaRPr lang="en-US" sz="1600" dirty="0" smtClean="0"/>
          </a:p>
          <a:p>
            <a:r>
              <a:rPr lang="en-US" sz="1600" dirty="0" smtClean="0"/>
              <a:t>A </a:t>
            </a:r>
            <a:r>
              <a:rPr lang="en-US" sz="1600" dirty="0"/>
              <a:t>system constant which is used but not created does not generate </a:t>
            </a:r>
            <a:r>
              <a:rPr lang="en-US" sz="1600" dirty="0" smtClean="0"/>
              <a:t>a compiler </a:t>
            </a:r>
            <a:r>
              <a:rPr lang="en-US" sz="1600" dirty="0"/>
              <a:t>error message! The program is compiled as if the system constant was set to </a:t>
            </a:r>
            <a:r>
              <a:rPr lang="en-US" sz="1600" dirty="0" smtClean="0"/>
              <a:t>0</a:t>
            </a:r>
            <a:endParaRPr lang="en-US" sz="1600" dirty="0"/>
          </a:p>
          <a:p>
            <a:pPr marL="0" indent="0">
              <a:buNone/>
            </a:pPr>
            <a:r>
              <a:rPr lang="en-US" sz="1600" dirty="0" smtClean="0">
                <a:sym typeface="Wingdings" panose="05000000000000000000" pitchFamily="2" charset="2"/>
              </a:rPr>
              <a:t></a:t>
            </a:r>
            <a:r>
              <a:rPr lang="en-US" sz="1600" dirty="0" smtClean="0"/>
              <a:t>consistency </a:t>
            </a:r>
            <a:r>
              <a:rPr lang="en-US" sz="1600" dirty="0"/>
              <a:t>checks by the architecture tools and by build tools </a:t>
            </a:r>
            <a:endParaRPr lang="en-US" sz="1600" dirty="0" smtClean="0"/>
          </a:p>
          <a:p>
            <a:r>
              <a:rPr lang="en-US" sz="1600" dirty="0"/>
              <a:t>instruction is added on top of the c-file or on top of the h-file </a:t>
            </a:r>
            <a:r>
              <a:rPr lang="en-US" sz="1600" dirty="0" smtClean="0"/>
              <a:t> because </a:t>
            </a:r>
            <a:r>
              <a:rPr lang="en-US" sz="1600" dirty="0"/>
              <a:t>of the high criticality </a:t>
            </a:r>
            <a:br>
              <a:rPr lang="en-US" sz="1600" dirty="0"/>
            </a:br>
            <a:r>
              <a:rPr lang="en-US" sz="1600" dirty="0"/>
              <a:t>#</a:t>
            </a:r>
            <a:r>
              <a:rPr lang="en-US" sz="1600" dirty="0" err="1"/>
              <a:t>ifndef</a:t>
            </a:r>
            <a:r>
              <a:rPr lang="en-US" sz="1600" dirty="0"/>
              <a:t> GDI_SY</a:t>
            </a:r>
            <a:br>
              <a:rPr lang="en-US" sz="1600" dirty="0"/>
            </a:br>
            <a:r>
              <a:rPr lang="en-US" sz="1600" dirty="0"/>
              <a:t>#error '&gt;&gt;&gt;&gt; GDI_SY undefined!'</a:t>
            </a:r>
            <a:br>
              <a:rPr lang="en-US" sz="1600" dirty="0"/>
            </a:br>
            <a:r>
              <a:rPr lang="en-US" sz="1600" dirty="0"/>
              <a:t>#</a:t>
            </a:r>
            <a:r>
              <a:rPr lang="en-US" sz="1600" dirty="0" err="1" smtClean="0"/>
              <a:t>endif</a:t>
            </a:r>
            <a:r>
              <a:rPr lang="en-US" sz="1600" dirty="0"/>
              <a:t> </a:t>
            </a:r>
            <a:br>
              <a:rPr lang="en-US" sz="1600" dirty="0"/>
            </a:br>
            <a:r>
              <a:rPr lang="en-US" sz="1600" dirty="0" smtClean="0"/>
              <a:t>				Or		#</a:t>
            </a:r>
            <a:r>
              <a:rPr lang="en-US" sz="1600" dirty="0" err="1" smtClean="0"/>
              <a:t>ifndef</a:t>
            </a:r>
            <a:r>
              <a:rPr lang="en-US" sz="1600" dirty="0" smtClean="0"/>
              <a:t> GDI_SY</a:t>
            </a:r>
            <a:br>
              <a:rPr lang="en-US" sz="1600" dirty="0" smtClean="0"/>
            </a:br>
            <a:r>
              <a:rPr lang="en-US" sz="1600" dirty="0" smtClean="0"/>
              <a:t>						#error &gt;&gt;&gt;&gt; 'GDI_SY' undefined!</a:t>
            </a:r>
            <a:br>
              <a:rPr lang="en-US" sz="1600" dirty="0" smtClean="0"/>
            </a:br>
            <a:r>
              <a:rPr lang="en-US" sz="1600" dirty="0" smtClean="0"/>
              <a:t>						#</a:t>
            </a:r>
            <a:r>
              <a:rPr lang="en-US" sz="1600" dirty="0" err="1" smtClean="0"/>
              <a:t>endif</a:t>
            </a:r>
            <a:r>
              <a:rPr lang="en-US" sz="1600" dirty="0" smtClean="0"/>
              <a:t> </a:t>
            </a:r>
            <a:r>
              <a:rPr lang="en-US" dirty="0" smtClean="0"/>
              <a:t/>
            </a:r>
            <a:br>
              <a:rPr lang="en-US" dirty="0" smtClean="0"/>
            </a:br>
            <a:r>
              <a:rPr lang="en-US" dirty="0" smtClean="0"/>
              <a:t/>
            </a:r>
            <a:br>
              <a:rPr lang="en-US" dirty="0" smtClean="0"/>
            </a:br>
            <a:r>
              <a:rPr lang="en-US" dirty="0"/>
              <a:t/>
            </a:r>
            <a:br>
              <a:rPr lang="en-US" dirty="0"/>
            </a:br>
            <a:endParaRPr lang="en-US" dirty="0"/>
          </a:p>
        </p:txBody>
      </p:sp>
      <p:pic>
        <p:nvPicPr>
          <p:cNvPr id="10" name="Picture 9"/>
          <p:cNvPicPr>
            <a:picLocks noChangeAspect="1"/>
          </p:cNvPicPr>
          <p:nvPr>
            <p:custDataLst>
              <p:tags r:id="rId10"/>
            </p:custDataLst>
          </p:nvPr>
        </p:nvPicPr>
        <p:blipFill>
          <a:blip r:embed="rId14"/>
          <a:stretch>
            <a:fillRect/>
          </a:stretch>
        </p:blipFill>
        <p:spPr>
          <a:xfrm>
            <a:off x="1013629" y="1752438"/>
            <a:ext cx="3555203" cy="2382844"/>
          </a:xfrm>
          <a:prstGeom prst="rect">
            <a:avLst/>
          </a:prstGeom>
        </p:spPr>
      </p:pic>
      <p:pic>
        <p:nvPicPr>
          <p:cNvPr id="11" name="Picture 10"/>
          <p:cNvPicPr>
            <a:picLocks noChangeAspect="1"/>
          </p:cNvPicPr>
          <p:nvPr>
            <p:custDataLst>
              <p:tags r:id="rId11"/>
            </p:custDataLst>
          </p:nvPr>
        </p:nvPicPr>
        <p:blipFill>
          <a:blip r:embed="rId15"/>
          <a:stretch>
            <a:fillRect/>
          </a:stretch>
        </p:blipFill>
        <p:spPr>
          <a:xfrm>
            <a:off x="4979544" y="1733375"/>
            <a:ext cx="4965846" cy="2420969"/>
          </a:xfrm>
          <a:prstGeom prst="rect">
            <a:avLst/>
          </a:prstGeom>
        </p:spPr>
      </p:pic>
      <p:pic>
        <p:nvPicPr>
          <p:cNvPr id="12" name="Picture 11"/>
          <p:cNvPicPr>
            <a:picLocks noChangeAspect="1"/>
          </p:cNvPicPr>
          <p:nvPr>
            <p:custDataLst>
              <p:tags r:id="rId12"/>
            </p:custDataLst>
          </p:nvPr>
        </p:nvPicPr>
        <p:blipFill>
          <a:blip r:embed="rId16"/>
          <a:stretch>
            <a:fillRect/>
          </a:stretch>
        </p:blipFill>
        <p:spPr>
          <a:xfrm>
            <a:off x="2452496" y="2943859"/>
            <a:ext cx="4908658" cy="2630659"/>
          </a:xfrm>
          <a:prstGeom prst="rect">
            <a:avLst/>
          </a:prstGeom>
        </p:spPr>
      </p:pic>
    </p:spTree>
    <p:custDataLst>
      <p:tags r:id="rId1"/>
    </p:custDataLst>
    <p:extLst>
      <p:ext uri="{BB962C8B-B14F-4D97-AF65-F5344CB8AC3E}">
        <p14:creationId xmlns:p14="http://schemas.microsoft.com/office/powerpoint/2010/main" val="136268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lumMod val="60000"/>
                    <a:lumOff val="40000"/>
                  </a:schemeClr>
                </a:solidFill>
              </a:rPr>
              <a:t>6.7.3.4 </a:t>
            </a:r>
            <a:r>
              <a:rPr lang="en-US" sz="2800" b="1" dirty="0">
                <a:solidFill>
                  <a:schemeClr val="accent1">
                    <a:lumMod val="60000"/>
                    <a:lumOff val="40000"/>
                  </a:schemeClr>
                </a:solidFill>
              </a:rPr>
              <a:t>System constant (#IF) condition in C-code</a:t>
            </a:r>
            <a:r>
              <a:rPr lang="en-US" sz="2800" dirty="0">
                <a:solidFill>
                  <a:schemeClr val="accent1">
                    <a:lumMod val="60000"/>
                    <a:lumOff val="40000"/>
                  </a:schemeClr>
                </a:solidFill>
              </a:rPr>
              <a:t> </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it is possible to use adjustable system constants In C-code for pre compiler conditions </a:t>
            </a:r>
            <a:r>
              <a:rPr lang="en-US" dirty="0" smtClean="0"/>
              <a:t> because </a:t>
            </a:r>
            <a:r>
              <a:rPr lang="en-US" dirty="0"/>
              <a:t>At MEDC17 an adjustable system constant is finally provided as a </a:t>
            </a:r>
            <a:r>
              <a:rPr lang="en-US" b="1" dirty="0"/>
              <a:t>#define </a:t>
            </a:r>
            <a:r>
              <a:rPr lang="en-US" dirty="0"/>
              <a:t>in a central header file </a:t>
            </a:r>
            <a:br>
              <a:rPr lang="en-US" dirty="0"/>
            </a:br>
            <a:r>
              <a:rPr lang="en-US" b="1" dirty="0"/>
              <a:t>The following rules shall be considered:</a:t>
            </a:r>
            <a:r>
              <a:rPr lang="en-US" dirty="0"/>
              <a:t> </a:t>
            </a:r>
            <a:endParaRPr lang="en-US" dirty="0" smtClean="0"/>
          </a:p>
          <a:p>
            <a:r>
              <a:rPr lang="en-US" dirty="0" smtClean="0"/>
              <a:t>At </a:t>
            </a:r>
            <a:r>
              <a:rPr lang="en-US" dirty="0"/>
              <a:t>DGS MEDC17 only adjustable system constants are used at the left side of the </a:t>
            </a:r>
            <a:r>
              <a:rPr lang="en-US" dirty="0" smtClean="0"/>
              <a:t>conditions.</a:t>
            </a:r>
            <a:endParaRPr lang="en-US" dirty="0"/>
          </a:p>
          <a:p>
            <a:r>
              <a:rPr lang="en-US" dirty="0" smtClean="0"/>
              <a:t>The </a:t>
            </a:r>
            <a:r>
              <a:rPr lang="en-US" dirty="0"/>
              <a:t>#IF line evaluates to a constant integer expression (which may not include </a:t>
            </a:r>
            <a:r>
              <a:rPr lang="en-US" dirty="0" err="1"/>
              <a:t>sizeof</a:t>
            </a:r>
            <a:r>
              <a:rPr lang="en-US" dirty="0"/>
              <a:t>, casts, or </a:t>
            </a:r>
            <a:r>
              <a:rPr lang="en-US" dirty="0" err="1"/>
              <a:t>enum</a:t>
            </a:r>
            <a:r>
              <a:rPr lang="en-US" dirty="0"/>
              <a:t> constants</a:t>
            </a:r>
            <a:r>
              <a:rPr lang="en-US" dirty="0" smtClean="0"/>
              <a:t>).</a:t>
            </a:r>
            <a:endParaRPr lang="en-US" dirty="0"/>
          </a:p>
          <a:p>
            <a:r>
              <a:rPr lang="en-US" dirty="0" smtClean="0"/>
              <a:t>All </a:t>
            </a:r>
            <a:r>
              <a:rPr lang="en-US" dirty="0"/>
              <a:t>other operators which are allowed in C-expressions are allowed on the right side of the #IF </a:t>
            </a:r>
            <a:r>
              <a:rPr lang="en-US" dirty="0" smtClean="0"/>
              <a:t>line.</a:t>
            </a:r>
            <a:endParaRPr lang="en-US" dirty="0"/>
          </a:p>
          <a:p>
            <a:r>
              <a:rPr lang="en-US" dirty="0" smtClean="0"/>
              <a:t>Adjustable </a:t>
            </a:r>
            <a:r>
              <a:rPr lang="en-US" dirty="0"/>
              <a:t>system constants must not be defined as float constants. (Compiler error, if used inside #IF condition</a:t>
            </a:r>
            <a:r>
              <a:rPr lang="en-US" dirty="0" smtClean="0"/>
              <a:t>).</a:t>
            </a:r>
            <a:endParaRPr lang="en-US" dirty="0"/>
          </a:p>
          <a:p>
            <a:r>
              <a:rPr lang="en-US" dirty="0" smtClean="0"/>
              <a:t>Although </a:t>
            </a:r>
            <a:r>
              <a:rPr lang="en-US" dirty="0"/>
              <a:t>the pre processor requires only a constant integer expression at DGS MEDC17 the operands of </a:t>
            </a:r>
            <a:r>
              <a:rPr lang="en-US" dirty="0" err="1"/>
              <a:t>boolean</a:t>
            </a:r>
            <a:r>
              <a:rPr lang="en-US" dirty="0"/>
              <a:t> operators and the </a:t>
            </a:r>
            <a:r>
              <a:rPr lang="en-US" dirty="0" smtClean="0"/>
              <a:t>result of </a:t>
            </a:r>
            <a:r>
              <a:rPr lang="en-US" dirty="0"/>
              <a:t>a #IF condition shall be </a:t>
            </a:r>
            <a:r>
              <a:rPr lang="en-US" dirty="0" err="1"/>
              <a:t>boolean</a:t>
            </a:r>
            <a:r>
              <a:rPr lang="en-US" dirty="0"/>
              <a:t>. </a:t>
            </a:r>
            <a:br>
              <a:rPr lang="en-US" dirty="0"/>
            </a:br>
            <a:endParaRPr lang="en-US" dirty="0"/>
          </a:p>
        </p:txBody>
      </p:sp>
    </p:spTree>
    <p:custDataLst>
      <p:tags r:id="rId1"/>
    </p:custDataLst>
    <p:extLst>
      <p:ext uri="{BB962C8B-B14F-4D97-AF65-F5344CB8AC3E}">
        <p14:creationId xmlns:p14="http://schemas.microsoft.com/office/powerpoint/2010/main" val="2624936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lumMod val="60000"/>
                    <a:lumOff val="40000"/>
                  </a:schemeClr>
                </a:solidFill>
              </a:rPr>
              <a:t>6.7.3.4 </a:t>
            </a:r>
            <a:r>
              <a:rPr lang="en-US" sz="2800" b="1" dirty="0">
                <a:solidFill>
                  <a:schemeClr val="accent1">
                    <a:lumMod val="60000"/>
                    <a:lumOff val="40000"/>
                  </a:schemeClr>
                </a:solidFill>
              </a:rPr>
              <a:t>System constant (#IF) condition in C-code</a:t>
            </a:r>
            <a:r>
              <a:rPr lang="en-US" sz="2800" dirty="0">
                <a:solidFill>
                  <a:schemeClr val="accent1">
                    <a:lumMod val="60000"/>
                    <a:lumOff val="40000"/>
                  </a:schemeClr>
                </a:solidFill>
              </a:rPr>
              <a:t> </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333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1600" dirty="0"/>
              <a:t>The following two conditions are not allowed in DGS </a:t>
            </a:r>
            <a:br>
              <a:rPr lang="en-US" sz="1600" dirty="0"/>
            </a:br>
            <a:r>
              <a:rPr lang="en-US" sz="1600" b="1" dirty="0"/>
              <a:t>#if </a:t>
            </a:r>
            <a:r>
              <a:rPr lang="en-US" sz="1600" dirty="0"/>
              <a:t>(RADRSHTTR_SY) --&gt;ENUM</a:t>
            </a:r>
            <a:br>
              <a:rPr lang="en-US" sz="1600" dirty="0"/>
            </a:br>
            <a:r>
              <a:rPr lang="en-US" sz="1600" b="1" dirty="0"/>
              <a:t>#if </a:t>
            </a:r>
            <a:r>
              <a:rPr lang="en-US" sz="1600" dirty="0"/>
              <a:t>(NRNOXSENS_SY) -------&gt;INTEGER </a:t>
            </a:r>
            <a:br>
              <a:rPr lang="en-US" sz="1600" dirty="0"/>
            </a:br>
            <a:r>
              <a:rPr lang="en-US" sz="1600" b="1" dirty="0"/>
              <a:t>Rules for using </a:t>
            </a:r>
            <a:r>
              <a:rPr lang="en-US" sz="1600" b="1" dirty="0" err="1"/>
              <a:t>parantheses</a:t>
            </a:r>
            <a:r>
              <a:rPr lang="en-US" sz="1600" b="1" dirty="0"/>
              <a:t> in system constant conditions in C-Code</a:t>
            </a:r>
            <a:r>
              <a:rPr lang="en-US" sz="1600" dirty="0"/>
              <a:t> </a:t>
            </a:r>
            <a:endParaRPr lang="en-US" sz="1600" dirty="0" smtClean="0"/>
          </a:p>
          <a:p>
            <a:r>
              <a:rPr lang="en-US" sz="1600" dirty="0" smtClean="0"/>
              <a:t>The </a:t>
            </a:r>
            <a:r>
              <a:rPr lang="en-US" sz="1600" dirty="0"/>
              <a:t>condition shall be given in brackets.</a:t>
            </a:r>
            <a:br>
              <a:rPr lang="en-US" sz="1600" dirty="0"/>
            </a:br>
            <a:endParaRPr lang="en-US" sz="1600" dirty="0" smtClean="0"/>
          </a:p>
          <a:p>
            <a:endParaRPr lang="en-US" sz="1600" dirty="0"/>
          </a:p>
          <a:p>
            <a:endParaRPr lang="en-US" sz="1600" dirty="0" smtClean="0"/>
          </a:p>
          <a:p>
            <a:endParaRPr lang="en-US" sz="1600" dirty="0" smtClean="0"/>
          </a:p>
          <a:p>
            <a:r>
              <a:rPr lang="en-US" sz="1600" dirty="0" smtClean="0"/>
              <a:t>It </a:t>
            </a:r>
            <a:r>
              <a:rPr lang="en-US" sz="1600" dirty="0"/>
              <a:t>is allowed to use comparison operators and negative constants without additional </a:t>
            </a:r>
            <a:r>
              <a:rPr lang="en-US" sz="1600" dirty="0" err="1"/>
              <a:t>parantheses</a:t>
            </a:r>
            <a:r>
              <a:rPr lang="en-US" sz="1600" dirty="0"/>
              <a:t>. But in general </a:t>
            </a:r>
            <a:r>
              <a:rPr lang="en-US" sz="1600" dirty="0" err="1"/>
              <a:t>parantheses</a:t>
            </a:r>
            <a:r>
              <a:rPr lang="en-US" sz="1600" dirty="0"/>
              <a:t> are required</a:t>
            </a:r>
            <a:br>
              <a:rPr lang="en-US" sz="1600" dirty="0"/>
            </a:br>
            <a:r>
              <a:rPr lang="en-US" sz="1600" dirty="0"/>
              <a:t>for a negative constant.</a:t>
            </a:r>
            <a:br>
              <a:rPr lang="en-US" sz="1600" dirty="0"/>
            </a:br>
            <a:r>
              <a:rPr lang="en-US" sz="1600" dirty="0"/>
              <a:t>Allowed:</a:t>
            </a:r>
            <a:br>
              <a:rPr lang="en-US" sz="1600" dirty="0"/>
            </a:br>
            <a:r>
              <a:rPr lang="en-US" sz="1600" b="1" dirty="0"/>
              <a:t>#if </a:t>
            </a:r>
            <a:r>
              <a:rPr lang="en-US" sz="1600" dirty="0"/>
              <a:t>(NRNOXSENS_SY == -1) /* allowed */</a:t>
            </a:r>
            <a:br>
              <a:rPr lang="en-US" sz="1600" dirty="0"/>
            </a:br>
            <a:r>
              <a:rPr lang="en-US" sz="1600" b="1" dirty="0"/>
              <a:t>#if </a:t>
            </a:r>
            <a:r>
              <a:rPr lang="en-US" sz="1600" dirty="0"/>
              <a:t>(NRNOXSENS_SY &gt; -1) /* allowed */</a:t>
            </a:r>
            <a:br>
              <a:rPr lang="en-US" sz="1600" dirty="0"/>
            </a:br>
            <a:r>
              <a:rPr lang="en-US" sz="1600" b="1" dirty="0"/>
              <a:t>#if </a:t>
            </a:r>
            <a:r>
              <a:rPr lang="en-US" sz="1600" dirty="0"/>
              <a:t>(NRNOXSENS_SY != -1) /* allowed */ </a:t>
            </a:r>
            <a:r>
              <a:rPr lang="en-US" dirty="0"/>
              <a:t/>
            </a:r>
            <a:br>
              <a:rPr lang="en-US" dirty="0"/>
            </a:br>
            <a:r>
              <a:rPr lang="en-US" dirty="0"/>
              <a:t/>
            </a:r>
            <a:br>
              <a:rPr lang="en-US" dirty="0"/>
            </a:br>
            <a:endParaRPr lang="en-US" dirty="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2596990540"/>
              </p:ext>
            </p:extLst>
          </p:nvPr>
        </p:nvGraphicFramePr>
        <p:xfrm>
          <a:off x="500052" y="2650085"/>
          <a:ext cx="8062057" cy="1116208"/>
        </p:xfrm>
        <a:graphic>
          <a:graphicData uri="http://schemas.openxmlformats.org/drawingml/2006/table">
            <a:tbl>
              <a:tblPr firstRow="1" bandRow="1">
                <a:tableStyleId>{5C22544A-7EE6-4342-B048-85BDC9FD1C3A}</a:tableStyleId>
              </a:tblPr>
              <a:tblGrid>
                <a:gridCol w="3983605">
                  <a:extLst>
                    <a:ext uri="{9D8B030D-6E8A-4147-A177-3AD203B41FA5}">
                      <a16:colId xmlns:a16="http://schemas.microsoft.com/office/drawing/2014/main" val="20000"/>
                    </a:ext>
                  </a:extLst>
                </a:gridCol>
                <a:gridCol w="4078452">
                  <a:extLst>
                    <a:ext uri="{9D8B030D-6E8A-4147-A177-3AD203B41FA5}">
                      <a16:colId xmlns:a16="http://schemas.microsoft.com/office/drawing/2014/main" val="20001"/>
                    </a:ext>
                  </a:extLst>
                </a:gridCol>
              </a:tblGrid>
              <a:tr h="248925">
                <a:tc>
                  <a:txBody>
                    <a:bodyPr/>
                    <a:lstStyle/>
                    <a:p>
                      <a:r>
                        <a:rPr lang="en-US" dirty="0" smtClean="0"/>
                        <a:t>Wrong</a:t>
                      </a:r>
                      <a:endParaRPr lang="en-US" dirty="0"/>
                    </a:p>
                  </a:txBody>
                  <a:tcPr/>
                </a:tc>
                <a:tc>
                  <a:txBody>
                    <a:bodyPr/>
                    <a:lstStyle/>
                    <a:p>
                      <a:r>
                        <a:rPr lang="en-US" dirty="0" smtClean="0"/>
                        <a:t>Correct</a:t>
                      </a:r>
                      <a:endParaRPr lang="en-US" dirty="0"/>
                    </a:p>
                  </a:txBody>
                  <a:tcPr/>
                </a:tc>
                <a:extLst>
                  <a:ext uri="{0D108BD9-81ED-4DB2-BD59-A6C34878D82A}">
                    <a16:rowId xmlns:a16="http://schemas.microsoft.com/office/drawing/2014/main" val="10000"/>
                  </a:ext>
                </a:extLst>
              </a:tr>
              <a:tr h="778007">
                <a:tc>
                  <a:txBody>
                    <a:bodyPr/>
                    <a:lstStyle/>
                    <a:p>
                      <a:r>
                        <a:rPr lang="en-US" sz="1200" b="1" i="0" kern="1200" dirty="0" smtClean="0">
                          <a:solidFill>
                            <a:schemeClr val="dk1"/>
                          </a:solidFill>
                          <a:effectLst/>
                          <a:latin typeface="+mn-lt"/>
                          <a:ea typeface="+mn-ea"/>
                          <a:cs typeface="+mn-cs"/>
                        </a:rPr>
                        <a:t>#if </a:t>
                      </a:r>
                      <a:r>
                        <a:rPr lang="en-US" sz="1200" b="0" i="0" kern="1200" dirty="0" smtClean="0">
                          <a:solidFill>
                            <a:schemeClr val="dk1"/>
                          </a:solidFill>
                          <a:effectLst/>
                          <a:latin typeface="+mn-lt"/>
                          <a:ea typeface="+mn-ea"/>
                          <a:cs typeface="+mn-cs"/>
                        </a:rPr>
                        <a:t>NRNOXSENS_SY == 4</a:t>
                      </a:r>
                      <a:br>
                        <a:rPr lang="en-US" sz="1200" b="0" i="0" kern="1200" dirty="0" smtClean="0">
                          <a:solidFill>
                            <a:schemeClr val="dk1"/>
                          </a:solidFill>
                          <a:effectLst/>
                          <a:latin typeface="+mn-lt"/>
                          <a:ea typeface="+mn-ea"/>
                          <a:cs typeface="+mn-cs"/>
                        </a:rPr>
                      </a:br>
                      <a:r>
                        <a:rPr lang="en-US" sz="1200" b="1" i="0" kern="1200" dirty="0" smtClean="0">
                          <a:solidFill>
                            <a:schemeClr val="dk1"/>
                          </a:solidFill>
                          <a:effectLst/>
                          <a:latin typeface="+mn-lt"/>
                          <a:ea typeface="+mn-ea"/>
                          <a:cs typeface="+mn-cs"/>
                        </a:rPr>
                        <a:t>#if </a:t>
                      </a:r>
                      <a:r>
                        <a:rPr lang="en-US" sz="1200" b="0" i="0" kern="1200" dirty="0" smtClean="0">
                          <a:solidFill>
                            <a:schemeClr val="dk1"/>
                          </a:solidFill>
                          <a:effectLst/>
                          <a:latin typeface="+mn-lt"/>
                          <a:ea typeface="+mn-ea"/>
                          <a:cs typeface="+mn-cs"/>
                        </a:rPr>
                        <a:t>NRNOXSENS_SY || RADRSHTTR_SY == 2</a:t>
                      </a:r>
                      <a:r>
                        <a:rPr lang="en-US" sz="1200" dirty="0" smtClean="0"/>
                        <a:t> </a:t>
                      </a:r>
                      <a:endParaRPr lang="en-US" sz="1200" dirty="0"/>
                    </a:p>
                  </a:txBody>
                  <a:tcPr/>
                </a:tc>
                <a:tc>
                  <a:txBody>
                    <a:bodyPr/>
                    <a:lstStyle/>
                    <a:p>
                      <a:r>
                        <a:rPr lang="en-US" sz="1200" b="1" i="0" kern="1200" dirty="0" smtClean="0">
                          <a:solidFill>
                            <a:schemeClr val="dk1"/>
                          </a:solidFill>
                          <a:effectLst/>
                          <a:latin typeface="+mn-lt"/>
                          <a:ea typeface="+mn-ea"/>
                          <a:cs typeface="+mn-cs"/>
                        </a:rPr>
                        <a:t>#if </a:t>
                      </a:r>
                      <a:r>
                        <a:rPr lang="en-US" sz="1200" b="0" i="0" kern="1200" dirty="0" smtClean="0">
                          <a:solidFill>
                            <a:schemeClr val="dk1"/>
                          </a:solidFill>
                          <a:effectLst/>
                          <a:latin typeface="+mn-lt"/>
                          <a:ea typeface="+mn-ea"/>
                          <a:cs typeface="+mn-cs"/>
                        </a:rPr>
                        <a:t>(NRNOXSENS_SY == 4)</a:t>
                      </a:r>
                      <a:br>
                        <a:rPr lang="en-US" sz="1200" b="0" i="0" kern="1200" dirty="0" smtClean="0">
                          <a:solidFill>
                            <a:schemeClr val="dk1"/>
                          </a:solidFill>
                          <a:effectLst/>
                          <a:latin typeface="+mn-lt"/>
                          <a:ea typeface="+mn-ea"/>
                          <a:cs typeface="+mn-cs"/>
                        </a:rPr>
                      </a:br>
                      <a:r>
                        <a:rPr lang="en-US" sz="1200" b="1" i="0" kern="1200" dirty="0" smtClean="0">
                          <a:solidFill>
                            <a:schemeClr val="dk1"/>
                          </a:solidFill>
                          <a:effectLst/>
                          <a:latin typeface="+mn-lt"/>
                          <a:ea typeface="+mn-ea"/>
                          <a:cs typeface="+mn-cs"/>
                        </a:rPr>
                        <a:t>#if </a:t>
                      </a:r>
                      <a:r>
                        <a:rPr lang="en-US" sz="1200" b="0" i="0" kern="1200" dirty="0" smtClean="0">
                          <a:solidFill>
                            <a:schemeClr val="dk1"/>
                          </a:solidFill>
                          <a:effectLst/>
                          <a:latin typeface="+mn-lt"/>
                          <a:ea typeface="+mn-ea"/>
                          <a:cs typeface="+mn-cs"/>
                        </a:rPr>
                        <a:t>((NRNOXSENS_SY == 8) || (RADRSHTTR_SY == 2))</a:t>
                      </a:r>
                      <a:r>
                        <a:rPr lang="en-US" sz="1200" dirty="0" smtClean="0"/>
                        <a:t> </a:t>
                      </a:r>
                      <a:br>
                        <a:rPr lang="en-US" sz="1200" dirty="0" smtClean="0"/>
                      </a:br>
                      <a:endParaRPr lang="en-US" sz="1200" dirty="0"/>
                    </a:p>
                  </a:txBody>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303591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Coding Guideline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RBVH/EJV31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smtClean="0">
                <a:solidFill>
                  <a:schemeClr val="accent1">
                    <a:lumMod val="60000"/>
                    <a:lumOff val="40000"/>
                  </a:schemeClr>
                </a:solidFill>
              </a:rPr>
              <a:t>6.7.3.4 </a:t>
            </a:r>
            <a:r>
              <a:rPr lang="en-US" sz="2800" b="1" dirty="0">
                <a:solidFill>
                  <a:schemeClr val="accent1">
                    <a:lumMod val="60000"/>
                    <a:lumOff val="40000"/>
                  </a:schemeClr>
                </a:solidFill>
              </a:rPr>
              <a:t>System constant (#IF) condition in C-code</a:t>
            </a:r>
            <a:r>
              <a:rPr lang="en-US" sz="2800" dirty="0">
                <a:solidFill>
                  <a:schemeClr val="accent1">
                    <a:lumMod val="60000"/>
                    <a:lumOff val="40000"/>
                  </a:schemeClr>
                </a:solidFill>
              </a:rPr>
              <a:t> </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333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a:t>Style guide rule in system constant conditions in </a:t>
            </a:r>
            <a:r>
              <a:rPr lang="en-US" b="1" dirty="0" smtClean="0"/>
              <a:t>C-Code:</a:t>
            </a:r>
            <a:endParaRPr lang="en-US" b="1" dirty="0"/>
          </a:p>
          <a:p>
            <a:r>
              <a:rPr lang="en-US" dirty="0" smtClean="0"/>
              <a:t>No </a:t>
            </a:r>
            <a:r>
              <a:rPr lang="en-US" dirty="0"/>
              <a:t>extra fixed system constants shall be requested for system conditions, the values shall be given with numbers. See also </a:t>
            </a:r>
            <a:r>
              <a:rPr lang="en-US" i="1" dirty="0"/>
              <a:t>See 6.7.3.9 p.</a:t>
            </a:r>
            <a:br>
              <a:rPr lang="en-US" i="1" dirty="0"/>
            </a:br>
            <a:r>
              <a:rPr lang="en-US" i="1" dirty="0"/>
              <a:t>89</a:t>
            </a:r>
            <a:br>
              <a:rPr lang="en-US" i="1" dirty="0"/>
            </a:br>
            <a:r>
              <a:rPr lang="en-US" dirty="0"/>
              <a:t>correct:</a:t>
            </a:r>
            <a:br>
              <a:rPr lang="en-US" dirty="0"/>
            </a:br>
            <a:r>
              <a:rPr lang="en-US" b="1" dirty="0"/>
              <a:t>#if </a:t>
            </a:r>
            <a:r>
              <a:rPr lang="en-US" dirty="0"/>
              <a:t>(RADRSHTTR_SY == 2) /* conditions can be given identically */</a:t>
            </a:r>
            <a:br>
              <a:rPr lang="en-US" dirty="0"/>
            </a:br>
            <a:r>
              <a:rPr lang="en-US" dirty="0"/>
              <a:t>/* in C-code, </a:t>
            </a:r>
            <a:r>
              <a:rPr lang="en-US" dirty="0" err="1"/>
              <a:t>PaVaSt</a:t>
            </a:r>
            <a:r>
              <a:rPr lang="en-US" dirty="0"/>
              <a:t>, </a:t>
            </a:r>
            <a:r>
              <a:rPr lang="en-US" dirty="0" err="1"/>
              <a:t>eASEE</a:t>
            </a:r>
            <a:r>
              <a:rPr lang="en-US" dirty="0"/>
              <a:t>, etc. only */</a:t>
            </a:r>
            <a:br>
              <a:rPr lang="en-US" dirty="0"/>
            </a:br>
            <a:r>
              <a:rPr lang="en-US" dirty="0"/>
              <a:t>/* with numbers </a:t>
            </a:r>
            <a:br>
              <a:rPr lang="en-US" dirty="0"/>
            </a:br>
            <a:endParaRPr lang="en-US" dirty="0"/>
          </a:p>
        </p:txBody>
      </p:sp>
    </p:spTree>
    <p:custDataLst>
      <p:tags r:id="rId1"/>
    </p:custDataLst>
    <p:extLst>
      <p:ext uri="{BB962C8B-B14F-4D97-AF65-F5344CB8AC3E}">
        <p14:creationId xmlns:p14="http://schemas.microsoft.com/office/powerpoint/2010/main" val="3915066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effectLst/>
          <a:extLst>
            <a:ext uri="{53640926-AAD7-44D8-BBD7-CCE9431645EC}">
              <a14:shadowObscured xmlns:a14="http://schemas.microsoft.com/office/drawing/2010/main"/>
            </a:ext>
          </a:extLst>
        </p:spPr>
        <p:txBody>
          <a:bodyPr wrap="none" lIns="0" tIns="0" rIns="0" bIns="0" anchor="t">
            <a:noAutofit/>
          </a:bodyPr>
          <a:lstStyle/>
          <a:p>
            <a:endParaRPr lang="en-US"/>
          </a:p>
        </p:txBody>
      </p:sp>
      <p:sp>
        <p:nvSpPr>
          <p:cNvPr id="3" name="Title 2"/>
          <p:cNvSpPr>
            <a:spLocks noGrp="1"/>
          </p:cNvSpPr>
          <p:nvPr>
            <p:ph type="ctrTitle"/>
            <p:custDataLst>
              <p:tags r:id="rId3"/>
            </p:custDataLst>
          </p:nvPr>
        </p:nvSpPr>
        <p:spPr>
          <a:effectLst/>
          <a:extLst>
            <a:ext uri="{53640926-AAD7-44D8-BBD7-CCE9431645EC}">
              <a14:shadowObscured xmlns:a14="http://schemas.microsoft.com/office/drawing/2010/main"/>
            </a:ext>
          </a:extLst>
        </p:spPr>
        <p:txBody>
          <a:bodyPr wrap="square" lIns="0" tIns="0" rIns="0" bIns="0" anchor="t">
            <a:noAutofit/>
          </a:bodyPr>
          <a:lstStyle/>
          <a:p>
            <a:r>
              <a:rPr lang="en-US" smtClean="0">
                <a:solidFill>
                  <a:schemeClr val="tx1"/>
                </a:solidFill>
              </a:rPr>
              <a:t>Thank</a:t>
            </a:r>
            <a:br>
              <a:rPr lang="en-US" smtClean="0">
                <a:solidFill>
                  <a:schemeClr val="tx1"/>
                </a:solidFill>
              </a:rPr>
            </a:br>
            <a:r>
              <a:rPr lang="en-US" smtClean="0">
                <a:solidFill>
                  <a:schemeClr val="tx1"/>
                </a:solidFill>
              </a:rPr>
              <a:t>you</a:t>
            </a:r>
            <a:endParaRPr lang="en-US">
              <a:solidFill>
                <a:schemeClr val="tx1"/>
              </a:solidFill>
            </a:endParaRPr>
          </a:p>
        </p:txBody>
      </p:sp>
      <p:pic>
        <p:nvPicPr>
          <p:cNvPr id="6" name="Picture 5"/>
          <p:cNvPicPr>
            <a:picLocks/>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7" name="Picture 6"/>
          <p:cNvPicPr>
            <a:picLocks/>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
        <p:nvSpPr>
          <p:cNvPr id="8" name="Rectangle 7"/>
          <p:cNvSpPr/>
          <p:nvPr>
            <p:custDataLst>
              <p:tags r:id="rId7"/>
            </p:custDataLst>
          </p:nvPr>
        </p:nvSpPr>
        <p:spPr>
          <a:xfrm>
            <a:off x="0" y="-1"/>
            <a:ext cx="10970260" cy="2554545"/>
          </a:xfrm>
          <a:prstGeom prst="rect">
            <a:avLst/>
          </a:prstGeom>
        </p:spPr>
        <p:txBody>
          <a:bodyPr wrap="square">
            <a:spAutoFit/>
          </a:bodyPr>
          <a:lstStyle/>
          <a:p>
            <a:r>
              <a:rPr lang="en-US" sz="8000" dirty="0" smtClean="0"/>
              <a:t>THANK</a:t>
            </a:r>
            <a:br>
              <a:rPr lang="en-US" sz="8000" dirty="0" smtClean="0"/>
            </a:br>
            <a:r>
              <a:rPr lang="en-US" sz="8000" dirty="0" smtClean="0"/>
              <a:t>YOU</a:t>
            </a:r>
            <a:endParaRPr lang="en-US" sz="8000" dirty="0"/>
          </a:p>
        </p:txBody>
      </p:sp>
    </p:spTree>
    <p:custDataLst>
      <p:tags r:id="rId1"/>
    </p:custDataLst>
    <p:extLst>
      <p:ext uri="{BB962C8B-B14F-4D97-AF65-F5344CB8AC3E}">
        <p14:creationId xmlns:p14="http://schemas.microsoft.com/office/powerpoint/2010/main" val="2809330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59632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Agenda</a:t>
            </a:r>
            <a:endParaRPr lang="en-US" sz="2800" dirty="0"/>
          </a:p>
        </p:txBody>
      </p:sp>
      <p:sp>
        <p:nvSpPr>
          <p:cNvPr id="3" name="Text Placeholder 2"/>
          <p:cNvSpPr>
            <a:spLocks noGrp="1"/>
          </p:cNvSpPr>
          <p:nvPr>
            <p:ph type="body" idx="1"/>
            <p:custDataLst>
              <p:tags r:id="rId8"/>
            </p:custDataLst>
          </p:nvPr>
        </p:nvSpPr>
        <p:spPr>
          <a:xfrm>
            <a:off x="259080" y="861756"/>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6.7.2 Fixed and stable System </a:t>
            </a:r>
            <a:r>
              <a:rPr lang="en-US" dirty="0" smtClean="0"/>
              <a:t>Constants: </a:t>
            </a:r>
          </a:p>
          <a:p>
            <a:pPr marL="0" indent="0">
              <a:buNone/>
            </a:pPr>
            <a:r>
              <a:rPr lang="en-US" dirty="0"/>
              <a:t>	</a:t>
            </a:r>
            <a:r>
              <a:rPr lang="en-US" dirty="0" smtClean="0"/>
              <a:t>1 Definition of Fixed system constant</a:t>
            </a:r>
          </a:p>
          <a:p>
            <a:pPr marL="0" indent="0">
              <a:buNone/>
            </a:pPr>
            <a:r>
              <a:rPr lang="en-US" dirty="0"/>
              <a:t>	</a:t>
            </a:r>
            <a:r>
              <a:rPr lang="en-US" dirty="0" smtClean="0"/>
              <a:t>2 </a:t>
            </a:r>
            <a:r>
              <a:rPr lang="en-US" dirty="0"/>
              <a:t>Definition of Stable </a:t>
            </a:r>
            <a:r>
              <a:rPr lang="en-US" dirty="0" smtClean="0"/>
              <a:t>system constant</a:t>
            </a:r>
          </a:p>
          <a:p>
            <a:pPr marL="0" indent="0">
              <a:buNone/>
            </a:pPr>
            <a:r>
              <a:rPr lang="en-US" dirty="0"/>
              <a:t>6.7.2.1 Generation of #defines in .h </a:t>
            </a:r>
            <a:r>
              <a:rPr lang="en-US" dirty="0" smtClean="0"/>
              <a:t>files</a:t>
            </a:r>
          </a:p>
          <a:p>
            <a:pPr marL="0" indent="0">
              <a:buNone/>
            </a:pPr>
            <a:r>
              <a:rPr lang="en-US" dirty="0"/>
              <a:t>	</a:t>
            </a:r>
            <a:r>
              <a:rPr lang="en-US" dirty="0" smtClean="0"/>
              <a:t>1 Case 1</a:t>
            </a:r>
          </a:p>
          <a:p>
            <a:pPr marL="0" indent="0">
              <a:buNone/>
            </a:pPr>
            <a:r>
              <a:rPr lang="en-US" dirty="0"/>
              <a:t>	</a:t>
            </a:r>
            <a:r>
              <a:rPr lang="en-US" dirty="0" smtClean="0"/>
              <a:t>2 Case 2</a:t>
            </a:r>
          </a:p>
          <a:p>
            <a:pPr marL="0" indent="0">
              <a:buNone/>
            </a:pPr>
            <a:r>
              <a:rPr lang="en-US" dirty="0"/>
              <a:t>	</a:t>
            </a:r>
            <a:r>
              <a:rPr lang="en-US" dirty="0" smtClean="0"/>
              <a:t>3 Case 3</a:t>
            </a:r>
          </a:p>
          <a:p>
            <a:pPr marL="0" indent="0">
              <a:buNone/>
            </a:pPr>
            <a:r>
              <a:rPr lang="en-US" dirty="0" smtClean="0"/>
              <a:t>6.7.3 Adjustable system constant</a:t>
            </a:r>
          </a:p>
          <a:p>
            <a:pPr marL="0" indent="0">
              <a:buNone/>
            </a:pPr>
            <a:r>
              <a:rPr lang="en-US" b="1" dirty="0"/>
              <a:t>	</a:t>
            </a:r>
            <a:r>
              <a:rPr lang="en-US" dirty="0" smtClean="0"/>
              <a:t>1 </a:t>
            </a:r>
            <a:r>
              <a:rPr lang="en-US" dirty="0"/>
              <a:t>Specification of logical types in the </a:t>
            </a:r>
            <a:r>
              <a:rPr lang="en-US" dirty="0" err="1"/>
              <a:t>eASEE</a:t>
            </a:r>
            <a:r>
              <a:rPr lang="en-US" dirty="0"/>
              <a:t>-SDOM normalization editor </a:t>
            </a:r>
          </a:p>
          <a:p>
            <a:pPr marL="256540" lvl="1" indent="0">
              <a:buNone/>
            </a:pPr>
            <a:r>
              <a:rPr lang="en-US" dirty="0"/>
              <a:t>	</a:t>
            </a:r>
            <a:r>
              <a:rPr lang="en-US" sz="1800" dirty="0" smtClean="0"/>
              <a:t>2 </a:t>
            </a:r>
            <a:r>
              <a:rPr lang="en-US" sz="1800" dirty="0"/>
              <a:t>Value range extension </a:t>
            </a:r>
          </a:p>
          <a:p>
            <a:pPr marL="256540" lvl="1" indent="0">
              <a:buNone/>
            </a:pPr>
            <a:r>
              <a:rPr lang="en-US" dirty="0"/>
              <a:t>	</a:t>
            </a:r>
            <a:r>
              <a:rPr lang="en-US" sz="1800" dirty="0" smtClean="0"/>
              <a:t>3 </a:t>
            </a:r>
            <a:r>
              <a:rPr lang="en-US" sz="1800" dirty="0"/>
              <a:t>Importing an adjustable system constant </a:t>
            </a:r>
            <a:br>
              <a:rPr lang="en-US" sz="1800" dirty="0"/>
            </a:br>
            <a:r>
              <a:rPr lang="en-US" sz="1800" dirty="0"/>
              <a:t>	</a:t>
            </a:r>
            <a:r>
              <a:rPr lang="en-US" sz="1800" dirty="0" smtClean="0"/>
              <a:t>4 </a:t>
            </a:r>
            <a:r>
              <a:rPr lang="en-US" sz="1800" dirty="0"/>
              <a:t>System constant (#IF) condition in C-code </a:t>
            </a:r>
          </a:p>
          <a:p>
            <a:pPr>
              <a:buFont typeface="Wingdings 3" panose="05040102010807070707" pitchFamily="18" charset="2"/>
              <a:buAutoNum type="arabicPeriod"/>
            </a:pPr>
            <a:endParaRPr lang="en-US" dirty="0" smtClean="0"/>
          </a:p>
          <a:p>
            <a:pPr>
              <a:buFont typeface="Wingdings 3" panose="05040102010807070707" pitchFamily="18" charset="2"/>
              <a:buAutoNum type="arabicPeriod"/>
            </a:pPr>
            <a:endParaRPr lang="en-US" dirty="0"/>
          </a:p>
        </p:txBody>
      </p:sp>
    </p:spTree>
    <p:custDataLst>
      <p:tags r:id="rId1"/>
    </p:custDataLst>
    <p:extLst>
      <p:ext uri="{BB962C8B-B14F-4D97-AF65-F5344CB8AC3E}">
        <p14:creationId xmlns:p14="http://schemas.microsoft.com/office/powerpoint/2010/main" val="2682863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6.7.2 Definition of Fixed system constant </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Defined by a convention “</a:t>
            </a:r>
            <a:r>
              <a:rPr lang="en-US" dirty="0"/>
              <a:t>FIXED system constants are unchangeable </a:t>
            </a:r>
            <a:r>
              <a:rPr lang="en-US" dirty="0" smtClean="0"/>
              <a:t>during lifetime.”</a:t>
            </a:r>
          </a:p>
          <a:p>
            <a:r>
              <a:rPr lang="en-US" dirty="0" smtClean="0"/>
              <a:t>Used for</a:t>
            </a:r>
          </a:p>
          <a:p>
            <a:pPr lvl="1"/>
            <a:r>
              <a:rPr lang="en-US" dirty="0" smtClean="0"/>
              <a:t>Pre-compiler </a:t>
            </a:r>
            <a:r>
              <a:rPr lang="en-US" dirty="0"/>
              <a:t>options, but not for conditioned </a:t>
            </a:r>
            <a:r>
              <a:rPr lang="en-US" dirty="0" smtClean="0"/>
              <a:t>compilation</a:t>
            </a:r>
          </a:p>
          <a:p>
            <a:pPr lvl="1"/>
            <a:r>
              <a:rPr lang="en-US" dirty="0"/>
              <a:t>display states of variables, e.g. FALSE, TRUE. (centrally defined</a:t>
            </a:r>
            <a:r>
              <a:rPr lang="en-US" dirty="0" smtClean="0"/>
              <a:t>)</a:t>
            </a:r>
          </a:p>
          <a:p>
            <a:pPr lvl="1"/>
            <a:r>
              <a:rPr lang="en-US" dirty="0"/>
              <a:t>limits of types, e.g. MAXSINT16. (centrally defined</a:t>
            </a:r>
            <a:r>
              <a:rPr lang="en-US" dirty="0" smtClean="0"/>
              <a:t>)</a:t>
            </a:r>
          </a:p>
          <a:p>
            <a:pPr lvl="1"/>
            <a:r>
              <a:rPr lang="en-US" dirty="0"/>
              <a:t>scientific constants, e.g. PI (centrally defined</a:t>
            </a:r>
            <a:r>
              <a:rPr lang="en-US" dirty="0" smtClean="0"/>
              <a:t>)</a:t>
            </a:r>
          </a:p>
          <a:p>
            <a:pPr lvl="1"/>
            <a:r>
              <a:rPr lang="en-US" dirty="0"/>
              <a:t>generic #defines, that may not be changed during lifetime. Used within a package as processing information.</a:t>
            </a:r>
            <a:endParaRPr lang="en-US" dirty="0" smtClean="0"/>
          </a:p>
          <a:p>
            <a:r>
              <a:rPr lang="en-US" dirty="0" smtClean="0"/>
              <a:t>Definition and owner’s scope:</a:t>
            </a:r>
          </a:p>
          <a:p>
            <a:pPr lvl="1"/>
            <a:r>
              <a:rPr lang="en-US" dirty="0"/>
              <a:t>More than 1 BC: central elements by clearing request in the Architecture Clearing Portal</a:t>
            </a:r>
          </a:p>
          <a:p>
            <a:pPr lvl="1"/>
            <a:r>
              <a:rPr lang="en-US" dirty="0"/>
              <a:t>Only 1 BC: inside this BC</a:t>
            </a:r>
          </a:p>
          <a:p>
            <a:r>
              <a:rPr lang="en-US" dirty="0" smtClean="0"/>
              <a:t>References </a:t>
            </a:r>
            <a:r>
              <a:rPr lang="en-US" dirty="0"/>
              <a:t>to system constants of category FIXED</a:t>
            </a:r>
            <a:endParaRPr lang="en-US" dirty="0" smtClean="0"/>
          </a:p>
        </p:txBody>
      </p:sp>
    </p:spTree>
    <p:custDataLst>
      <p:tags r:id="rId1"/>
    </p:custDataLst>
    <p:extLst>
      <p:ext uri="{BB962C8B-B14F-4D97-AF65-F5344CB8AC3E}">
        <p14:creationId xmlns:p14="http://schemas.microsoft.com/office/powerpoint/2010/main" val="870637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6.7.2 Definition of </a:t>
            </a:r>
            <a:r>
              <a:rPr lang="en-US" sz="2800" dirty="0" smtClean="0">
                <a:solidFill>
                  <a:srgbClr val="A80163"/>
                </a:solidFill>
              </a:rPr>
              <a:t>Stable </a:t>
            </a:r>
            <a:r>
              <a:rPr lang="en-US" sz="2800" dirty="0">
                <a:solidFill>
                  <a:srgbClr val="A80163"/>
                </a:solidFill>
              </a:rPr>
              <a:t>system constant </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Defined by a convention “</a:t>
            </a:r>
            <a:r>
              <a:rPr lang="en-US" dirty="0"/>
              <a:t>STABLE system constants are </a:t>
            </a:r>
            <a:r>
              <a:rPr lang="en-US" dirty="0" smtClean="0"/>
              <a:t>fixed </a:t>
            </a:r>
            <a:r>
              <a:rPr lang="en-US" dirty="0"/>
              <a:t>within a version. This means a limitation value can be changed from one version to another. </a:t>
            </a:r>
            <a:r>
              <a:rPr lang="en-US" dirty="0" smtClean="0"/>
              <a:t>But this </a:t>
            </a:r>
            <a:r>
              <a:rPr lang="en-US" dirty="0"/>
              <a:t>convention does not have an effect on any aspect of </a:t>
            </a:r>
            <a:r>
              <a:rPr lang="en-US" dirty="0" smtClean="0"/>
              <a:t>configuration.”</a:t>
            </a:r>
          </a:p>
          <a:p>
            <a:r>
              <a:rPr lang="en-US" dirty="0" smtClean="0"/>
              <a:t>Used for</a:t>
            </a:r>
          </a:p>
          <a:p>
            <a:pPr lvl="1"/>
            <a:r>
              <a:rPr lang="en-US" dirty="0"/>
              <a:t>physical conversion factors, e.g. milliseconds to microseconds </a:t>
            </a:r>
            <a:r>
              <a:rPr lang="en-US" dirty="0" smtClean="0"/>
              <a:t>NORM_MS2US</a:t>
            </a:r>
          </a:p>
          <a:p>
            <a:pPr lvl="1"/>
            <a:r>
              <a:rPr lang="en-US" dirty="0"/>
              <a:t>time basis values, e.g. </a:t>
            </a:r>
            <a:r>
              <a:rPr lang="en-US" dirty="0" smtClean="0"/>
              <a:t>TIME_US_400NS_RES</a:t>
            </a:r>
          </a:p>
          <a:p>
            <a:pPr lvl="1"/>
            <a:r>
              <a:rPr lang="en-US" dirty="0"/>
              <a:t>quantization values, e.g. LAMBDARESREV_SY, RES_FACT_256</a:t>
            </a:r>
            <a:r>
              <a:rPr lang="en-US" dirty="0" smtClean="0"/>
              <a:t>)</a:t>
            </a:r>
            <a:endParaRPr lang="en-US" dirty="0"/>
          </a:p>
          <a:p>
            <a:pPr lvl="1"/>
            <a:r>
              <a:rPr lang="en-US" dirty="0"/>
              <a:t>limits values and thresholds, e.g. </a:t>
            </a:r>
            <a:r>
              <a:rPr lang="en-US" dirty="0" smtClean="0"/>
              <a:t>EPM_N_MAX</a:t>
            </a:r>
          </a:p>
          <a:p>
            <a:pPr lvl="1"/>
            <a:r>
              <a:rPr lang="en-US" dirty="0"/>
              <a:t>generated system constants</a:t>
            </a:r>
            <a:endParaRPr lang="en-US" dirty="0" smtClean="0"/>
          </a:p>
          <a:p>
            <a:r>
              <a:rPr lang="en-US" dirty="0" smtClean="0"/>
              <a:t>Definition and owner’s scope:</a:t>
            </a:r>
          </a:p>
          <a:p>
            <a:pPr lvl="1"/>
            <a:r>
              <a:rPr lang="en-US" dirty="0" smtClean="0"/>
              <a:t>More </a:t>
            </a:r>
            <a:r>
              <a:rPr lang="en-US" dirty="0"/>
              <a:t>than 1 BC: central elements by clearing request in the Architecture Clearing Portal</a:t>
            </a:r>
          </a:p>
          <a:p>
            <a:pPr lvl="1"/>
            <a:r>
              <a:rPr lang="en-US" dirty="0"/>
              <a:t>Only 1 BC: inside this BC</a:t>
            </a:r>
          </a:p>
          <a:p>
            <a:r>
              <a:rPr lang="en-US" dirty="0" smtClean="0"/>
              <a:t>References </a:t>
            </a:r>
            <a:r>
              <a:rPr lang="en-US" dirty="0"/>
              <a:t>to system constants of </a:t>
            </a:r>
            <a:r>
              <a:rPr lang="en-US"/>
              <a:t>category </a:t>
            </a:r>
            <a:r>
              <a:rPr lang="en-US" smtClean="0"/>
              <a:t>FIXED, ADJUSTABLE, STABLE</a:t>
            </a:r>
            <a:endParaRPr lang="en-US" dirty="0" smtClean="0"/>
          </a:p>
        </p:txBody>
      </p:sp>
    </p:spTree>
    <p:custDataLst>
      <p:tags r:id="rId1"/>
    </p:custDataLst>
    <p:extLst>
      <p:ext uri="{BB962C8B-B14F-4D97-AF65-F5344CB8AC3E}">
        <p14:creationId xmlns:p14="http://schemas.microsoft.com/office/powerpoint/2010/main" val="894769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kern="0" dirty="0"/>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800" dirty="0">
                <a:solidFill>
                  <a:srgbClr val="A80163"/>
                </a:solidFill>
              </a:rPr>
              <a:t>6.7.2.1 Generation of #defines in .h files</a:t>
            </a:r>
          </a:p>
        </p:txBody>
      </p:sp>
      <p:sp>
        <p:nvSpPr>
          <p:cNvPr id="3" name="Content Placeholder 2"/>
          <p:cNvSpPr>
            <a:spLocks noGrp="1"/>
          </p:cNvSpPr>
          <p:nvPr>
            <p:ph idx="1"/>
            <p:custDataLst>
              <p:tags r:id="rId9"/>
            </p:custDataLst>
          </p:nvPr>
        </p:nvSpPr>
        <p:spPr>
          <a:xfrm>
            <a:off x="259080" y="1295400"/>
            <a:ext cx="3211707"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Case 1: </a:t>
            </a:r>
          </a:p>
          <a:p>
            <a:pPr lvl="1"/>
            <a:r>
              <a:rPr lang="en-US" dirty="0" smtClean="0"/>
              <a:t>System constant value &lt;= MAXSINT32</a:t>
            </a:r>
          </a:p>
          <a:p>
            <a:pPr lvl="1"/>
            <a:r>
              <a:rPr lang="en-US" dirty="0" smtClean="0"/>
              <a:t>Based type:uint8, sint8, uint16, sint16, sint32</a:t>
            </a:r>
          </a:p>
        </p:txBody>
      </p:sp>
      <p:pic>
        <p:nvPicPr>
          <p:cNvPr id="13" name="Picture 12"/>
          <p:cNvPicPr>
            <a:picLocks noChangeAspect="1"/>
          </p:cNvPicPr>
          <p:nvPr>
            <p:custDataLst>
              <p:tags r:id="rId10"/>
            </p:custDataLst>
          </p:nvPr>
        </p:nvPicPr>
        <p:blipFill>
          <a:blip r:embed="rId12"/>
          <a:stretch>
            <a:fillRect/>
          </a:stretch>
        </p:blipFill>
        <p:spPr>
          <a:xfrm>
            <a:off x="3470787" y="1042670"/>
            <a:ext cx="7400516" cy="3033898"/>
          </a:xfrm>
          <a:prstGeom prst="rect">
            <a:avLst/>
          </a:prstGeom>
        </p:spPr>
      </p:pic>
    </p:spTree>
    <p:custDataLst>
      <p:tags r:id="rId1"/>
    </p:custDataLst>
    <p:extLst>
      <p:ext uri="{BB962C8B-B14F-4D97-AF65-F5344CB8AC3E}">
        <p14:creationId xmlns:p14="http://schemas.microsoft.com/office/powerpoint/2010/main" val="1339094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kern="0" dirty="0"/>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6.7.2.1 Generation of #defines in .h files</a:t>
            </a:r>
          </a:p>
        </p:txBody>
      </p:sp>
      <p:sp>
        <p:nvSpPr>
          <p:cNvPr id="3" name="Content Placeholder 2"/>
          <p:cNvSpPr>
            <a:spLocks noGrp="1"/>
          </p:cNvSpPr>
          <p:nvPr>
            <p:ph idx="1"/>
            <p:custDataLst>
              <p:tags r:id="rId9"/>
            </p:custDataLst>
          </p:nvPr>
        </p:nvSpPr>
        <p:spPr>
          <a:xfrm>
            <a:off x="259080" y="1295400"/>
            <a:ext cx="3211707"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Case 2: </a:t>
            </a:r>
          </a:p>
          <a:p>
            <a:pPr lvl="1"/>
            <a:r>
              <a:rPr lang="en-US" dirty="0" smtClean="0"/>
              <a:t>System constant value &lt;= MAXSINT32</a:t>
            </a:r>
          </a:p>
          <a:p>
            <a:pPr lvl="1"/>
            <a:r>
              <a:rPr lang="en-US" dirty="0" smtClean="0"/>
              <a:t>Base type: uint32</a:t>
            </a:r>
            <a:endParaRPr lang="en-US" dirty="0"/>
          </a:p>
          <a:p>
            <a:pPr marL="0" indent="0">
              <a:buNone/>
            </a:pPr>
            <a:r>
              <a:rPr lang="en-US" dirty="0"/>
              <a:t>Therefore it is not possible in Bosch to specify a system constant with a small value in </a:t>
            </a:r>
            <a:r>
              <a:rPr lang="en-US" dirty="0" err="1"/>
              <a:t>PaVaSt</a:t>
            </a:r>
            <a:r>
              <a:rPr lang="en-US" dirty="0"/>
              <a:t> in such a way that an "U" suffix is generated in the #define.</a:t>
            </a:r>
          </a:p>
        </p:txBody>
      </p:sp>
      <p:pic>
        <p:nvPicPr>
          <p:cNvPr id="11" name="Picture 10"/>
          <p:cNvPicPr>
            <a:picLocks noChangeAspect="1"/>
          </p:cNvPicPr>
          <p:nvPr>
            <p:custDataLst>
              <p:tags r:id="rId10"/>
            </p:custDataLst>
          </p:nvPr>
        </p:nvPicPr>
        <p:blipFill>
          <a:blip r:embed="rId12"/>
          <a:stretch>
            <a:fillRect/>
          </a:stretch>
        </p:blipFill>
        <p:spPr>
          <a:xfrm>
            <a:off x="3470787" y="1042670"/>
            <a:ext cx="7304223" cy="3050541"/>
          </a:xfrm>
          <a:prstGeom prst="rect">
            <a:avLst/>
          </a:prstGeom>
        </p:spPr>
      </p:pic>
    </p:spTree>
    <p:custDataLst>
      <p:tags r:id="rId1"/>
    </p:custDataLst>
    <p:extLst>
      <p:ext uri="{BB962C8B-B14F-4D97-AF65-F5344CB8AC3E}">
        <p14:creationId xmlns:p14="http://schemas.microsoft.com/office/powerpoint/2010/main" val="209519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kern="0" dirty="0"/>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6.7.2.1 Generation of #defines in .h files</a:t>
            </a:r>
          </a:p>
        </p:txBody>
      </p:sp>
      <p:sp>
        <p:nvSpPr>
          <p:cNvPr id="3" name="Content Placeholder 2"/>
          <p:cNvSpPr>
            <a:spLocks noGrp="1"/>
          </p:cNvSpPr>
          <p:nvPr>
            <p:ph idx="1"/>
            <p:custDataLst>
              <p:tags r:id="rId9"/>
            </p:custDataLst>
          </p:nvPr>
        </p:nvSpPr>
        <p:spPr>
          <a:xfrm>
            <a:off x="259080" y="1295400"/>
            <a:ext cx="3211707"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Case 3: </a:t>
            </a:r>
          </a:p>
          <a:p>
            <a:pPr lvl="1"/>
            <a:r>
              <a:rPr lang="en-US" dirty="0"/>
              <a:t>System constant value &gt; MAXSINT32</a:t>
            </a:r>
          </a:p>
          <a:p>
            <a:pPr lvl="1"/>
            <a:r>
              <a:rPr lang="en-US" dirty="0"/>
              <a:t>Base type: uint32</a:t>
            </a:r>
          </a:p>
          <a:p>
            <a:r>
              <a:rPr lang="en-US" dirty="0"/>
              <a:t>C90 (32-bit environment): unsigned integer type – Bosch </a:t>
            </a:r>
            <a:r>
              <a:rPr lang="en-US" dirty="0" err="1"/>
              <a:t>sw</a:t>
            </a:r>
            <a:r>
              <a:rPr lang="en-US" dirty="0"/>
              <a:t> using</a:t>
            </a:r>
          </a:p>
          <a:p>
            <a:r>
              <a:rPr lang="en-US" dirty="0"/>
              <a:t>C99: long </a:t>
            </a:r>
            <a:r>
              <a:rPr lang="en-US" dirty="0" err="1"/>
              <a:t>long</a:t>
            </a:r>
            <a:r>
              <a:rPr lang="en-US" dirty="0"/>
              <a:t> (signed) </a:t>
            </a:r>
            <a:r>
              <a:rPr lang="en-US" dirty="0" err="1"/>
              <a:t>int</a:t>
            </a:r>
            <a:r>
              <a:rPr lang="en-US" dirty="0"/>
              <a:t> </a:t>
            </a:r>
            <a:r>
              <a:rPr lang="en-US" dirty="0" smtClean="0"/>
              <a:t>type</a:t>
            </a:r>
          </a:p>
          <a:p>
            <a:pPr marL="0" indent="0">
              <a:buNone/>
            </a:pPr>
            <a:r>
              <a:rPr lang="en-US" dirty="0" smtClean="0"/>
              <a:t>Difference </a:t>
            </a:r>
            <a:r>
              <a:rPr lang="en-US" dirty="0"/>
              <a:t>in behavior: The </a:t>
            </a:r>
            <a:r>
              <a:rPr lang="en-US" dirty="0" err="1"/>
              <a:t>sizeof</a:t>
            </a:r>
            <a:r>
              <a:rPr lang="en-US" dirty="0"/>
              <a:t> operator returns the size 4 or 8..</a:t>
            </a:r>
          </a:p>
        </p:txBody>
      </p:sp>
      <p:pic>
        <p:nvPicPr>
          <p:cNvPr id="10" name="Picture 9"/>
          <p:cNvPicPr>
            <a:picLocks noChangeAspect="1"/>
          </p:cNvPicPr>
          <p:nvPr>
            <p:custDataLst>
              <p:tags r:id="rId10"/>
            </p:custDataLst>
          </p:nvPr>
        </p:nvPicPr>
        <p:blipFill>
          <a:blip r:embed="rId13"/>
          <a:stretch>
            <a:fillRect/>
          </a:stretch>
        </p:blipFill>
        <p:spPr>
          <a:xfrm>
            <a:off x="3470787" y="1042670"/>
            <a:ext cx="7364356" cy="3315929"/>
          </a:xfrm>
          <a:prstGeom prst="rect">
            <a:avLst/>
          </a:prstGeom>
        </p:spPr>
      </p:pic>
      <p:pic>
        <p:nvPicPr>
          <p:cNvPr id="12" name="Picture 11"/>
          <p:cNvPicPr>
            <a:picLocks noChangeAspect="1"/>
          </p:cNvPicPr>
          <p:nvPr>
            <p:custDataLst>
              <p:tags r:id="rId11"/>
            </p:custDataLst>
          </p:nvPr>
        </p:nvPicPr>
        <p:blipFill>
          <a:blip r:embed="rId14"/>
          <a:stretch>
            <a:fillRect/>
          </a:stretch>
        </p:blipFill>
        <p:spPr>
          <a:xfrm>
            <a:off x="3470787" y="4330099"/>
            <a:ext cx="5559051" cy="344812"/>
          </a:xfrm>
          <a:prstGeom prst="rect">
            <a:avLst/>
          </a:prstGeom>
        </p:spPr>
      </p:pic>
    </p:spTree>
    <p:custDataLst>
      <p:tags r:id="rId1"/>
    </p:custDataLst>
    <p:extLst>
      <p:ext uri="{BB962C8B-B14F-4D97-AF65-F5344CB8AC3E}">
        <p14:creationId xmlns:p14="http://schemas.microsoft.com/office/powerpoint/2010/main" val="3189988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effectLst/>
                <a:uLnTx/>
                <a:uFillTx/>
              </a:rPr>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lumMod val="60000"/>
                    <a:lumOff val="40000"/>
                  </a:schemeClr>
                </a:solidFill>
              </a:rPr>
              <a:t>6.7.3 Adjustable System Constants</a:t>
            </a:r>
            <a:endParaRPr lang="en-US" sz="2800" dirty="0">
              <a:solidFill>
                <a:schemeClr val="accent1">
                  <a:lumMod val="60000"/>
                  <a:lumOff val="40000"/>
                </a:schemeClr>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smtClean="0">
                <a:solidFill>
                  <a:srgbClr val="0070C0"/>
                </a:solidFill>
              </a:rPr>
              <a:t> concept</a:t>
            </a:r>
          </a:p>
          <a:p>
            <a:pPr marL="0" indent="0">
              <a:buNone/>
            </a:pPr>
            <a:r>
              <a:rPr lang="en-US" dirty="0"/>
              <a:t>An adjustable system constant represents a switchable feature. Within a particular project the adjustable system constants have to be set to</a:t>
            </a:r>
            <a:br>
              <a:rPr lang="en-US" dirty="0"/>
            </a:br>
            <a:r>
              <a:rPr lang="en-US" dirty="0"/>
              <a:t>one of the specified values. </a:t>
            </a:r>
            <a:endParaRPr lang="en-US" dirty="0" smtClean="0"/>
          </a:p>
          <a:p>
            <a:pPr marL="0" indent="0">
              <a:buNone/>
            </a:pPr>
            <a:r>
              <a:rPr lang="en-US" dirty="0" smtClean="0">
                <a:solidFill>
                  <a:schemeClr val="accent3">
                    <a:lumMod val="60000"/>
                    <a:lumOff val="40000"/>
                  </a:schemeClr>
                </a:solidFill>
              </a:rPr>
              <a:t>Usage </a:t>
            </a:r>
            <a:r>
              <a:rPr lang="en-US" dirty="0"/>
              <a:t/>
            </a:r>
            <a:br>
              <a:rPr lang="en-US" dirty="0"/>
            </a:br>
            <a:r>
              <a:rPr lang="en-US" dirty="0"/>
              <a:t>Adjustable system constants are </a:t>
            </a:r>
            <a:r>
              <a:rPr lang="en-US" dirty="0" smtClean="0"/>
              <a:t>used</a:t>
            </a:r>
            <a:r>
              <a:rPr lang="en-US" dirty="0"/>
              <a:t> </a:t>
            </a:r>
            <a:r>
              <a:rPr lang="en-US" dirty="0" smtClean="0"/>
              <a:t>for </a:t>
            </a:r>
          </a:p>
          <a:p>
            <a:r>
              <a:rPr lang="en-US" dirty="0" smtClean="0"/>
              <a:t>pre </a:t>
            </a:r>
            <a:r>
              <a:rPr lang="en-US" dirty="0"/>
              <a:t>compiler options in </a:t>
            </a:r>
            <a:r>
              <a:rPr lang="en-US" dirty="0" smtClean="0"/>
              <a:t>C-Code, </a:t>
            </a:r>
            <a:endParaRPr lang="en-US" dirty="0"/>
          </a:p>
          <a:p>
            <a:r>
              <a:rPr lang="en-US" dirty="0" smtClean="0"/>
              <a:t>for </a:t>
            </a:r>
            <a:r>
              <a:rPr lang="en-US" dirty="0"/>
              <a:t>conditional compilation in </a:t>
            </a:r>
            <a:r>
              <a:rPr lang="en-US" dirty="0" smtClean="0"/>
              <a:t>C-code,</a:t>
            </a:r>
            <a:endParaRPr lang="en-US" dirty="0"/>
          </a:p>
          <a:p>
            <a:r>
              <a:rPr lang="en-US" dirty="0" smtClean="0"/>
              <a:t>for </a:t>
            </a:r>
            <a:r>
              <a:rPr lang="en-US" dirty="0"/>
              <a:t>conditional interfaces (e.g. resulting from conditional compilation) (</a:t>
            </a:r>
            <a:r>
              <a:rPr lang="en-US" b="1" dirty="0"/>
              <a:t>&lt;SW-VARIABLE-REF-SYSCOND&gt; </a:t>
            </a:r>
            <a:r>
              <a:rPr lang="en-US" dirty="0"/>
              <a:t>etc</a:t>
            </a:r>
            <a:r>
              <a:rPr lang="en-US" dirty="0" smtClean="0"/>
              <a:t>.)</a:t>
            </a:r>
            <a:endParaRPr lang="en-US" dirty="0"/>
          </a:p>
          <a:p>
            <a:r>
              <a:rPr lang="en-US" dirty="0" smtClean="0"/>
              <a:t>for </a:t>
            </a:r>
            <a:r>
              <a:rPr lang="en-US" dirty="0"/>
              <a:t>definition of element properties like array size </a:t>
            </a:r>
            <a:r>
              <a:rPr lang="en-US" dirty="0" smtClean="0"/>
              <a:t>etc.</a:t>
            </a:r>
            <a:endParaRPr lang="en-US" dirty="0"/>
          </a:p>
          <a:p>
            <a:r>
              <a:rPr lang="en-US" dirty="0" smtClean="0"/>
              <a:t>for </a:t>
            </a:r>
            <a:r>
              <a:rPr lang="en-US" dirty="0"/>
              <a:t>the component selection mechanism via setting of conditions in </a:t>
            </a:r>
            <a:r>
              <a:rPr lang="en-US" dirty="0" err="1" smtClean="0"/>
              <a:t>eASEE</a:t>
            </a:r>
            <a:r>
              <a:rPr lang="en-US" dirty="0" smtClean="0"/>
              <a:t>-SDOM,</a:t>
            </a:r>
            <a:endParaRPr lang="en-US" dirty="0"/>
          </a:p>
          <a:p>
            <a:r>
              <a:rPr lang="en-US" dirty="0" smtClean="0"/>
              <a:t>for </a:t>
            </a:r>
            <a:r>
              <a:rPr lang="en-US" dirty="0"/>
              <a:t>documentation of the verification and validation condition of the FC in </a:t>
            </a:r>
            <a:r>
              <a:rPr lang="en-US" dirty="0" err="1" smtClean="0"/>
              <a:t>eASEE</a:t>
            </a:r>
            <a:r>
              <a:rPr lang="en-US" dirty="0" smtClean="0"/>
              <a:t>-SDOM,</a:t>
            </a:r>
            <a:endParaRPr lang="en-US" dirty="0"/>
          </a:p>
          <a:p>
            <a:r>
              <a:rPr lang="en-US" dirty="0" smtClean="0"/>
              <a:t>for </a:t>
            </a:r>
            <a:r>
              <a:rPr lang="en-US" dirty="0"/>
              <a:t>conditional documentation (attribute SYSCOND). </a:t>
            </a:r>
            <a:br>
              <a:rPr lang="en-US" dirty="0"/>
            </a:br>
            <a:endParaRPr lang="en-US" dirty="0"/>
          </a:p>
        </p:txBody>
      </p:sp>
      <p:pic>
        <p:nvPicPr>
          <p:cNvPr id="10" name="Picture 9"/>
          <p:cNvPicPr>
            <a:picLocks noChangeAspect="1"/>
          </p:cNvPicPr>
          <p:nvPr>
            <p:custDataLst>
              <p:tags r:id="rId10"/>
            </p:custDataLst>
          </p:nvPr>
        </p:nvPicPr>
        <p:blipFill>
          <a:blip r:embed="rId17"/>
          <a:stretch>
            <a:fillRect/>
          </a:stretch>
        </p:blipFill>
        <p:spPr>
          <a:xfrm>
            <a:off x="4921134" y="1977928"/>
            <a:ext cx="5586153" cy="1031279"/>
          </a:xfrm>
          <a:prstGeom prst="rect">
            <a:avLst/>
          </a:prstGeom>
        </p:spPr>
      </p:pic>
      <p:pic>
        <p:nvPicPr>
          <p:cNvPr id="11" name="Picture 10"/>
          <p:cNvPicPr>
            <a:picLocks noChangeAspect="1"/>
          </p:cNvPicPr>
          <p:nvPr>
            <p:custDataLst>
              <p:tags r:id="rId11"/>
            </p:custDataLst>
          </p:nvPr>
        </p:nvPicPr>
        <p:blipFill>
          <a:blip r:embed="rId18"/>
          <a:stretch>
            <a:fillRect/>
          </a:stretch>
        </p:blipFill>
        <p:spPr>
          <a:xfrm>
            <a:off x="9087112" y="4380808"/>
            <a:ext cx="1420175" cy="822960"/>
          </a:xfrm>
          <a:prstGeom prst="rect">
            <a:avLst/>
          </a:prstGeom>
        </p:spPr>
      </p:pic>
      <p:pic>
        <p:nvPicPr>
          <p:cNvPr id="12" name="Picture 11"/>
          <p:cNvPicPr>
            <a:picLocks noChangeAspect="1"/>
          </p:cNvPicPr>
          <p:nvPr>
            <p:custDataLst>
              <p:tags r:id="rId12"/>
            </p:custDataLst>
          </p:nvPr>
        </p:nvPicPr>
        <p:blipFill>
          <a:blip r:embed="rId19"/>
          <a:stretch>
            <a:fillRect/>
          </a:stretch>
        </p:blipFill>
        <p:spPr>
          <a:xfrm>
            <a:off x="706583" y="3874181"/>
            <a:ext cx="7730836" cy="362192"/>
          </a:xfrm>
          <a:prstGeom prst="rect">
            <a:avLst/>
          </a:prstGeom>
        </p:spPr>
      </p:pic>
      <p:pic>
        <p:nvPicPr>
          <p:cNvPr id="13" name="Picture 12"/>
          <p:cNvPicPr>
            <a:picLocks noChangeAspect="1"/>
          </p:cNvPicPr>
          <p:nvPr>
            <p:custDataLst>
              <p:tags r:id="rId13"/>
            </p:custDataLst>
          </p:nvPr>
        </p:nvPicPr>
        <p:blipFill>
          <a:blip r:embed="rId20"/>
          <a:stretch>
            <a:fillRect/>
          </a:stretch>
        </p:blipFill>
        <p:spPr>
          <a:xfrm>
            <a:off x="4374229" y="3117627"/>
            <a:ext cx="1887212" cy="505163"/>
          </a:xfrm>
          <a:prstGeom prst="rect">
            <a:avLst/>
          </a:prstGeom>
        </p:spPr>
      </p:pic>
      <p:pic>
        <p:nvPicPr>
          <p:cNvPr id="14" name="Picture 13"/>
          <p:cNvPicPr>
            <a:picLocks noChangeAspect="1"/>
          </p:cNvPicPr>
          <p:nvPr>
            <p:custDataLst>
              <p:tags r:id="rId14"/>
            </p:custDataLst>
          </p:nvPr>
        </p:nvPicPr>
        <p:blipFill>
          <a:blip r:embed="rId21"/>
          <a:stretch>
            <a:fillRect/>
          </a:stretch>
        </p:blipFill>
        <p:spPr>
          <a:xfrm>
            <a:off x="6846072" y="3165994"/>
            <a:ext cx="1863911" cy="582472"/>
          </a:xfrm>
          <a:prstGeom prst="rect">
            <a:avLst/>
          </a:prstGeom>
        </p:spPr>
      </p:pic>
      <p:pic>
        <p:nvPicPr>
          <p:cNvPr id="15" name="Picture 14"/>
          <p:cNvPicPr>
            <a:picLocks noChangeAspect="1"/>
          </p:cNvPicPr>
          <p:nvPr>
            <p:custDataLst>
              <p:tags r:id="rId15"/>
            </p:custDataLst>
          </p:nvPr>
        </p:nvPicPr>
        <p:blipFill>
          <a:blip r:embed="rId22"/>
          <a:stretch>
            <a:fillRect/>
          </a:stretch>
        </p:blipFill>
        <p:spPr>
          <a:xfrm>
            <a:off x="554990" y="4639308"/>
            <a:ext cx="8015886" cy="1112522"/>
          </a:xfrm>
          <a:prstGeom prst="rect">
            <a:avLst/>
          </a:prstGeom>
        </p:spPr>
      </p:pic>
    </p:spTree>
    <p:custDataLst>
      <p:tags r:id="rId1"/>
    </p:custDataLst>
    <p:extLst>
      <p:ext uri="{BB962C8B-B14F-4D97-AF65-F5344CB8AC3E}">
        <p14:creationId xmlns:p14="http://schemas.microsoft.com/office/powerpoint/2010/main" val="229978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additive="base">
                                        <p:cTn id="5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 calcmode="lin" valueType="num">
                                      <p:cBhvr additive="base">
                                        <p:cTn id="6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par>
                                <p:cTn id="75" presetID="1" presetClass="exit" presetSubtype="0" fill="hold" nodeType="withEffect">
                                  <p:stCondLst>
                                    <p:cond delay="0"/>
                                  </p:stCondLst>
                                  <p:childTnLst>
                                    <p:set>
                                      <p:cBhvr>
                                        <p:cTn id="76" dur="1" fill="hold">
                                          <p:stCondLst>
                                            <p:cond delay="0"/>
                                          </p:stCondLst>
                                        </p:cTn>
                                        <p:tgtEl>
                                          <p:spTgt spid="3">
                                            <p:txEl>
                                              <p:pRg st="3" end="3"/>
                                            </p:txEl>
                                          </p:spTgt>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
                                            <p:txEl>
                                              <p:pRg st="4" end="4"/>
                                            </p:txEl>
                                          </p:spTgt>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
                                            <p:txEl>
                                              <p:pRg st="5" end="5"/>
                                            </p:txEl>
                                          </p:spTgt>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 calcmode="lin" valueType="num">
                                      <p:cBhvr additive="base">
                                        <p:cTn id="8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effectLst/>
                <a:uLnTx/>
                <a:uFillTx/>
              </a:rPr>
              <a:t>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2018-12-09</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lumMod val="60000"/>
                    <a:lumOff val="40000"/>
                  </a:schemeClr>
                </a:solidFill>
              </a:rPr>
              <a:t>6.7.3 </a:t>
            </a:r>
            <a:r>
              <a:rPr lang="en-US" sz="2800" b="1" dirty="0">
                <a:solidFill>
                  <a:schemeClr val="accent1">
                    <a:lumMod val="60000"/>
                    <a:lumOff val="40000"/>
                  </a:schemeClr>
                </a:solidFill>
              </a:rPr>
              <a:t>Adjustable System Constants</a:t>
            </a:r>
            <a:endParaRPr lang="en-US" sz="2800" dirty="0">
              <a:solidFill>
                <a:schemeClr val="accent1">
                  <a:lumMod val="60000"/>
                  <a:lumOff val="40000"/>
                </a:schemeClr>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smtClean="0">
                <a:solidFill>
                  <a:schemeClr val="accent3">
                    <a:lumMod val="60000"/>
                    <a:lumOff val="40000"/>
                  </a:schemeClr>
                </a:solidFill>
              </a:rPr>
              <a:t>Usage </a:t>
            </a:r>
          </a:p>
          <a:p>
            <a:pPr marL="0" indent="0">
              <a:buNone/>
            </a:pPr>
            <a:r>
              <a:rPr lang="en-US" dirty="0" smtClean="0"/>
              <a:t>Adjustable </a:t>
            </a:r>
            <a:r>
              <a:rPr lang="en-US" dirty="0"/>
              <a:t>system constants </a:t>
            </a:r>
            <a:r>
              <a:rPr lang="en-US" dirty="0" smtClean="0"/>
              <a:t>are</a:t>
            </a:r>
            <a:r>
              <a:rPr lang="en-US" b="1" dirty="0" smtClean="0"/>
              <a:t> not </a:t>
            </a:r>
            <a:r>
              <a:rPr lang="en-US" dirty="0" smtClean="0"/>
              <a:t>used</a:t>
            </a:r>
            <a:r>
              <a:rPr lang="en-US" dirty="0"/>
              <a:t> </a:t>
            </a:r>
            <a:r>
              <a:rPr lang="en-US" dirty="0" smtClean="0"/>
              <a:t>for </a:t>
            </a:r>
          </a:p>
          <a:p>
            <a:r>
              <a:rPr lang="en-US" dirty="0"/>
              <a:t>within computation methods ( </a:t>
            </a:r>
            <a:r>
              <a:rPr lang="en-US" b="1" dirty="0"/>
              <a:t>&lt;SW-COMPUMETHOD&gt;</a:t>
            </a:r>
            <a:r>
              <a:rPr lang="en-US" dirty="0"/>
              <a:t>) (exceptions are described in </a:t>
            </a:r>
            <a:r>
              <a:rPr lang="en-US" i="1" dirty="0"/>
              <a:t>See Chapter A.6 "Computation methods with referenced system constant" p. 197 </a:t>
            </a:r>
            <a:r>
              <a:rPr lang="en-US" dirty="0" smtClean="0"/>
              <a:t>),</a:t>
            </a:r>
            <a:endParaRPr lang="en-US" dirty="0"/>
          </a:p>
          <a:p>
            <a:r>
              <a:rPr lang="en-US" dirty="0" smtClean="0"/>
              <a:t>for </a:t>
            </a:r>
            <a:r>
              <a:rPr lang="en-US" dirty="0"/>
              <a:t>specification of different implementations of the same element (see </a:t>
            </a:r>
            <a:r>
              <a:rPr lang="en-US" b="1" dirty="0"/>
              <a:t>&lt;SW-DATA-DEF-PROPS-SYSCONDS&gt;</a:t>
            </a:r>
            <a:r>
              <a:rPr lang="en-US" dirty="0"/>
              <a:t>) </a:t>
            </a:r>
            <a:br>
              <a:rPr lang="en-US" dirty="0"/>
            </a:br>
            <a:endParaRPr lang="en-US" dirty="0" smtClean="0"/>
          </a:p>
        </p:txBody>
      </p:sp>
    </p:spTree>
    <p:custDataLst>
      <p:tags r:id="rId1"/>
    </p:custDataLst>
    <p:extLst>
      <p:ext uri="{BB962C8B-B14F-4D97-AF65-F5344CB8AC3E}">
        <p14:creationId xmlns:p14="http://schemas.microsoft.com/office/powerpoint/2010/main" val="34469670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FIELD.DATE.CONTENT" val="2018-12-09"/>
  <p:tag name="FIELD.DATE.VALUE" val="2018-12-09"/>
  <p:tag name="FIELD.CONF.SUFFIX.CONTENT" val="\n | "/>
  <p:tag name="FIELD.CONF.COMBOINDEX" val="0"/>
  <p:tag name="FIELD.REM_ABL.SUFFIX.CONTENT" val="&#10;\n"/>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NTENT" val="RBVH/EJV"/>
  <p:tag name="FIELD.DPT.VALUE" val="RBVH/EJV | "/>
  <p:tag name="FIELD.DPT.COMBOINDEX" val="-2"/>
  <p:tag name="CONFIG" val="BOSCH2"/>
  <p:tag name="CFG.VERSION" val="0"/>
  <p:tag name="CFG.LAYOUTID" val="Bosch Layout 16:9 (new colored style)"/>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ML_LAYOUT_RESOURCE" val="BOSCH2_16_9_2018.MCR"/>
  <p:tag name="CFG.LAYOUTRES" val="BOSCH2_16_9_2018"/>
  <p:tag name="CFG.BOSCHLOGOUPDAT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TitleOnTitleSlides"/>
  <p:tag name="SHAPECLASSPROTECTIONTYPE" val="3"/>
  <p:tag name="COLORS" val="-2;-2;-2;-2;-1;-2"/>
</p:tagLst>
</file>

<file path=ppt/tags/tag1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0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 name="ML_LAYOUT_RESOURCE" val="BOSCH2_16_9_2018.MCR"/>
  <p:tag name="CFG.LAYOUTRES" val="BOSCH2_16_9_2018"/>
</p:tagLst>
</file>

<file path=ppt/tags/tag1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GraphicUser"/>
  <p:tag name="SHAPESETGROUPCLASSNAME" val="ShapeSetGroup1"/>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 name="ML_LAYOUT_RESOURCE" val="BOSCH2_16_9_2018.MCR"/>
  <p:tag name="CFG.LAYOUTRES" val="BOSCH2_16_9_2018"/>
</p:tagLst>
</file>

<file path=ppt/tags/tag1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
  <p:tag name="FIELD.DPT.VALUE" val="RBVH/EJV | "/>
  <p:tag name="FIELDS.INITIALIZED" val="1"/>
  <p:tag name="ML_1" val="RBVH_Hc1"/>
  <p:tag name="ML_2" val="Bosch2.mcr"/>
  <p:tag name="ML_LAYOUT_RESOURCE" val="BOSCH2_16_9_2018.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 name="ML_LAYOUT_RESOURCE" val="BOSCH2_16_9_2018.MCR"/>
  <p:tag name="CFG.LAYOUTRES" val="BOSCH2_16_9_2018"/>
</p:tagLst>
</file>

<file path=ppt/tags/tag1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3;-2"/>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_2018.MCR"/>
  <p:tag name="CFG.LAYOUTRES" val="BOSCH2_16_9_2018"/>
</p:tagLst>
</file>

<file path=ppt/tags/tag1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_2018.MCR"/>
  <p:tag name="CFG.LAYOUTRES" val="BOSCH2_16_9_2018"/>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4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53.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DPT.CONTENT" val="RBVH/EJV31"/>
  <p:tag name="FIELD.DPT.VALUE" val="RBVH/EJV31 | "/>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ML_LAYOUT_RESOURCE" val="BOSCH2_16_9_2018.MCR"/>
  <p:tag name="CFG.LAYOUTRES" val="BOSCH2_16_9_2018"/>
</p:tagLst>
</file>

<file path=ppt/tags/tag1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 name="FIELD.CHAPTER.COMBOINDEX" val="-2"/>
  <p:tag name="FIELD.REM_ANL.COMBOINDEX" val="-2"/>
  <p:tag name="FIELD.DPT.CONTENT" val="RBVH/EJV3"/>
  <p:tag name="FIELD.DPT.VALUE" val="RBVH/EJV3 | "/>
  <p:tag name="FIELD.DPT.COMBOINDEX" val="-2"/>
  <p:tag name="ML_LAYOUT_RESOURCE" val="BOSCH2_16_9_2018.MCR"/>
  <p:tag name="CFG.LAYOUTRES" val="BOSCH2_16_9_2018"/>
</p:tagLst>
</file>

<file path=ppt/tags/tag163.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64.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Black;-2"/>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Lst>
</file>

<file path=ppt/tags/tag1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_SENDTOBACK" val=" 1"/>
  <p:tag name="MLI" val="1"/>
  <p:tag name="SHAPECLASSNAME" val="SupergraphicGray"/>
  <p:tag name="SHAPECLASSPROTECTIONTYPE" val="15"/>
</p:tagLst>
</file>

<file path=ppt/tags/tag16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6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EndSlide"/>
  <p:tag name="SHAPESETGROUPCLASSNAME" val="ShapeSetGroup1"/>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1"/>
  <p:tag name="FONTSETGROUPCLASSNAME" val="FontSetGroup1"/>
  <p:tag name="SHAPECLASSNAME" val="BodyOnAgenda"/>
  <p:tag name="SHAPECLASSPROTECTIONTYPE" val="0"/>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
  <p:tag name="FIELD.DPT.VALUE" val="RBVH/EJV | "/>
  <p:tag name="FIELDS.INITIALIZED" val="1"/>
  <p:tag name="ML_1" val="RBVH_Hc1"/>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
  <p:tag name="FIELD.DPT.VALUE" val="RBVH/EJV | "/>
  <p:tag name="FIELDS.INITIALIZED" val="1"/>
  <p:tag name="ML_1" val="RBVH_Hc1"/>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
  <p:tag name="FIELD.DPT.VALUE" val="RBVH/EJV | "/>
  <p:tag name="FIELDS.INITIALIZED" val="1"/>
  <p:tag name="ML_1" val="RBVH_Hc1"/>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
  <p:tag name="FIELD.DPT.VALUE" val="RBVH/EJV | "/>
  <p:tag name="FIELDS.INITIALIZED" val="1"/>
  <p:tag name="ML_1" val="RBVH_Hc1"/>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
  <p:tag name="FIELD.DPT.VALUE" val="RBVH/EJV | "/>
  <p:tag name="FIELDS.INITIALIZED" val="1"/>
  <p:tag name="ML_1" val="RBVH_Hc1"/>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
  <p:tag name="FIELD.DPT.VALUE" val="RBVH/EJV | "/>
  <p:tag name="FIELDS.INITIALIZED" val="1"/>
  <p:tag name="ML_1" val="RBVH_Hc1"/>
  <p:tag name="ML_2" val="Bosch2.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2_SHAPECLASSPROTECTIONTYPE" val="0"/>
  <p:tag name="TITLE 1_SHAPECLASSPROTECTIONTYPE" val="3"/>
  <p:tag name="ML_LAYOUT_RESOURCE" val="BOSCH2_16_9_2018.MCR"/>
  <p:tag name="CFG.LAYOUTRES" val="BOSCH2_16_9_2018"/>
</p:tagLst>
</file>

<file path=ppt/tags/tag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 name="ML_LAYOUT_RESOURCE" val="BOSCH2_16_9_2018.MCR"/>
  <p:tag name="CFG.LAYOUTRES" val="BOSCH2_16_9_2018"/>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GraphicUser"/>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 name="ML_LAYOUT_RESOURCE" val="BOSCH2_16_9_2018.MCR"/>
  <p:tag name="CFG.LAYOUTRES" val="BOSCH2_16_9_2018"/>
</p:tagLst>
</file>

<file path=ppt/tags/tag8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93.xml><?xml version="1.0" encoding="utf-8"?>
<p:tagLst xmlns:a="http://schemas.openxmlformats.org/drawingml/2006/main" xmlns:r="http://schemas.openxmlformats.org/officeDocument/2006/relationships" xmlns:p="http://schemas.openxmlformats.org/presentationml/2006/main">
  <p:tag name="FIELD.CHAPTER.CONTENT" val="Coding Guideline"/>
  <p:tag name="FIELD.CHAPTER.VALUE" val="Coding Guideline"/>
  <p:tag name="FIELDS.INITIALIZED" val="1"/>
  <p:tag name="ML_1" val="RBVH_Hc1"/>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RBVH/EJV3"/>
  <p:tag name="FIELD.DPT.VALUE" val="RBVH/EJV3 | "/>
  <p:tag name="FIELD.DPT.COMBOINDEX" val="-2"/>
  <p:tag name="ML_LAYOUT_RESOURCE" val="BOSCH2_16_9_2018.MCR"/>
  <p:tag name="CFG.LAYOUTRES" val="BOSCH2_16_9_2018"/>
</p:tagLst>
</file>

<file path=ppt/tags/tag9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1522</Words>
  <Application>Microsoft Office PowerPoint</Application>
  <PresentationFormat>Custom</PresentationFormat>
  <Paragraphs>167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Bosch Office Sans</vt:lpstr>
      <vt:lpstr>Wingdings</vt:lpstr>
      <vt:lpstr>Wingdings 3</vt:lpstr>
      <vt:lpstr>Bosch</vt:lpstr>
      <vt:lpstr>System constant Coding GUIDLINE…</vt:lpstr>
      <vt:lpstr>Agenda</vt:lpstr>
      <vt:lpstr>6.7.2 Definition of Fixed system constant </vt:lpstr>
      <vt:lpstr>6.7.2 Definition of Stable system constant </vt:lpstr>
      <vt:lpstr>6.7.2.1 Generation of #defines in .h files</vt:lpstr>
      <vt:lpstr>6.7.2.1 Generation of #defines in .h files</vt:lpstr>
      <vt:lpstr>6.7.2.1 Generation of #defines in .h files</vt:lpstr>
      <vt:lpstr>6.7.3 Adjustable System Constants</vt:lpstr>
      <vt:lpstr>6.7.3 Adjustable System Constants</vt:lpstr>
      <vt:lpstr>6.7.3.1 Specification of logical types in the eASEE-SDOM normalization editor</vt:lpstr>
      <vt:lpstr>6.7.3.1 Specification of logical types in the eASEE-SDOM normalization editor</vt:lpstr>
      <vt:lpstr>6.7.3.2 Value range extension </vt:lpstr>
      <vt:lpstr>6.7.3.3 Importing an adjustable system constant  </vt:lpstr>
      <vt:lpstr>6.7.3.4 System constant (#IF) condition in C-code </vt:lpstr>
      <vt:lpstr>6.7.3.4 System constant (#IF) condition in C-code </vt:lpstr>
      <vt:lpstr>6.7.3.4 System constant (#IF) condition in C-code </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constant Coding GUIDLINE…</dc:title>
  <dc:creator>Ngo Nhut Tung (RBVH/EJV33)</dc:creator>
  <cp:lastModifiedBy>Ngo Nhut Tung (RBVH/EVH1)</cp:lastModifiedBy>
  <cp:revision>72</cp:revision>
  <dcterms:created xsi:type="dcterms:W3CDTF">2018-12-09T08:18:48Z</dcterms:created>
  <dcterms:modified xsi:type="dcterms:W3CDTF">2018-12-27T06:59:53Z</dcterms:modified>
</cp:coreProperties>
</file>