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3"/>
  </p:notesMasterIdLst>
  <p:sldIdLst>
    <p:sldId id="259" r:id="rId4"/>
    <p:sldId id="258" r:id="rId5"/>
    <p:sldId id="257" r:id="rId6"/>
    <p:sldId id="260" r:id="rId7"/>
    <p:sldId id="269" r:id="rId8"/>
    <p:sldId id="270" r:id="rId9"/>
    <p:sldId id="266" r:id="rId10"/>
    <p:sldId id="271" r:id="rId11"/>
    <p:sldId id="261"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26" d="100"/>
          <a:sy n="126" d="100"/>
        </p:scale>
        <p:origin x="3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5" descr="PPTFOOTCOL"/>
          <p:cNvPicPr>
            <a:picLocks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5561170"/>
            <a:ext cx="10969625" cy="60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pic>
      <p:pic>
        <p:nvPicPr>
          <p:cNvPr id="5" name="Picture 24" descr="BOCOL"/>
          <p:cNvPicPr>
            <a:picLocks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8325162" y="5650046"/>
            <a:ext cx="2350634" cy="40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pic>
      <p:sp>
        <p:nvSpPr>
          <p:cNvPr id="6" name="Rectangle 19"/>
          <p:cNvSpPr>
            <a:spLocks noChangeArrowheads="1"/>
          </p:cNvSpPr>
          <p:nvPr>
            <p:custDataLst>
              <p:tags r:id="rId3"/>
            </p:custDataLst>
          </p:nvPr>
        </p:nvSpPr>
        <p:spPr bwMode="auto">
          <a:xfrm>
            <a:off x="0" y="1"/>
            <a:ext cx="10969625" cy="533263"/>
          </a:xfrm>
          <a:prstGeom prst="rect">
            <a:avLst/>
          </a:prstGeom>
          <a:solidFill>
            <a:srgbClr val="153B63"/>
          </a:solidFill>
          <a:ln w="0">
            <a:noFill/>
            <a:miter lim="800000"/>
            <a:headEnd type="none" w="sm" len="sm"/>
            <a:tailEnd type="none" w="sm" len="sm"/>
          </a:ln>
          <a:effectLst/>
        </p:spPr>
        <p:txBody>
          <a:bodyPr wrap="none" lIns="0" tIns="0" rIns="0" bIns="0" anchor="ctr"/>
          <a:lstStyle/>
          <a:p>
            <a:pPr algn="ctr">
              <a:defRPr/>
            </a:pPr>
            <a:endParaRPr lang="en-US" sz="1799">
              <a:solidFill>
                <a:srgbClr val="153B63"/>
              </a:solidFill>
              <a:latin typeface="Bosch Office Sans" pitchFamily="34" charset="0"/>
            </a:endParaRPr>
          </a:p>
        </p:txBody>
      </p:sp>
      <p:sp>
        <p:nvSpPr>
          <p:cNvPr id="7" name="Line 18"/>
          <p:cNvSpPr>
            <a:spLocks noChangeShapeType="1"/>
          </p:cNvSpPr>
          <p:nvPr>
            <p:custDataLst>
              <p:tags r:id="rId4"/>
            </p:custDataLst>
          </p:nvPr>
        </p:nvSpPr>
        <p:spPr bwMode="auto">
          <a:xfrm>
            <a:off x="0" y="533263"/>
            <a:ext cx="10969625" cy="0"/>
          </a:xfrm>
          <a:prstGeom prst="line">
            <a:avLst/>
          </a:prstGeom>
          <a:noFill/>
          <a:ln w="9017">
            <a:solidFill>
              <a:srgbClr val="153B63"/>
            </a:solidFill>
            <a:round/>
            <a:headEnd type="none" w="sm" len="sm"/>
            <a:tailEnd type="none" w="sm" len="sm"/>
          </a:ln>
          <a:effectLst/>
        </p:spPr>
        <p:txBody>
          <a:bodyPr wrap="none" anchor="ctr"/>
          <a:lstStyle/>
          <a:p>
            <a:pPr>
              <a:defRPr/>
            </a:pPr>
            <a:endParaRPr lang="en-US" sz="1799">
              <a:latin typeface="Bosch Office Sans" pitchFamily="34" charset="0"/>
            </a:endParaRPr>
          </a:p>
        </p:txBody>
      </p:sp>
      <p:sp>
        <p:nvSpPr>
          <p:cNvPr id="8" name="Line 17"/>
          <p:cNvSpPr>
            <a:spLocks noChangeShapeType="1"/>
          </p:cNvSpPr>
          <p:nvPr>
            <p:custDataLst>
              <p:tags r:id="rId5"/>
            </p:custDataLst>
          </p:nvPr>
        </p:nvSpPr>
        <p:spPr bwMode="auto">
          <a:xfrm>
            <a:off x="0" y="5561170"/>
            <a:ext cx="10969625" cy="0"/>
          </a:xfrm>
          <a:prstGeom prst="line">
            <a:avLst/>
          </a:prstGeom>
          <a:noFill/>
          <a:ln w="9017">
            <a:solidFill>
              <a:srgbClr val="DDDDE7"/>
            </a:solidFill>
            <a:round/>
            <a:headEnd type="none" w="sm" len="sm"/>
            <a:tailEnd type="none" w="sm" len="sm"/>
          </a:ln>
          <a:effectLst/>
        </p:spPr>
        <p:txBody>
          <a:bodyPr wrap="none" anchor="ctr"/>
          <a:lstStyle/>
          <a:p>
            <a:pPr>
              <a:defRPr/>
            </a:pPr>
            <a:endParaRPr lang="en-US" sz="1799">
              <a:latin typeface="Bosch Office Sans" pitchFamily="34" charset="0"/>
            </a:endParaRPr>
          </a:p>
        </p:txBody>
      </p:sp>
      <p:sp>
        <p:nvSpPr>
          <p:cNvPr id="160774" name="Rectangle 6"/>
          <p:cNvSpPr>
            <a:spLocks noGrp="1" noChangeArrowheads="1"/>
          </p:cNvSpPr>
          <p:nvPr>
            <p:ph type="ctrTitle"/>
          </p:nvPr>
        </p:nvSpPr>
        <p:spPr>
          <a:xfrm>
            <a:off x="685602" y="533264"/>
            <a:ext cx="9990195" cy="533263"/>
          </a:xfrm>
        </p:spPr>
        <p:txBody>
          <a:bodyPr/>
          <a:lstStyle>
            <a:lvl1pPr>
              <a:defRPr/>
            </a:lvl1pPr>
          </a:lstStyle>
          <a:p>
            <a:r>
              <a:rPr lang="en-US"/>
              <a:t>Click to edit Master title style</a:t>
            </a:r>
            <a:endParaRPr lang="de-DE"/>
          </a:p>
        </p:txBody>
      </p:sp>
      <p:sp>
        <p:nvSpPr>
          <p:cNvPr id="160775" name="Rectangle 7" hidden="1"/>
          <p:cNvSpPr>
            <a:spLocks noGrp="1" noChangeArrowheads="1"/>
          </p:cNvSpPr>
          <p:nvPr>
            <p:ph type="subTitle" idx="1"/>
          </p:nvPr>
        </p:nvSpPr>
        <p:spPr>
          <a:xfrm>
            <a:off x="685602" y="3199578"/>
            <a:ext cx="9990195" cy="1675969"/>
          </a:xfrm>
        </p:spPr>
        <p:txBody>
          <a:bodyPr/>
          <a:lstStyle>
            <a:lvl1pPr marL="0" indent="0">
              <a:defRPr/>
            </a:lvl1pPr>
          </a:lstStyle>
          <a:p>
            <a:r>
              <a:rPr lang="en-US"/>
              <a:t>Click to edit Master subtitle style</a:t>
            </a:r>
            <a:endParaRPr lang="de-DE"/>
          </a:p>
        </p:txBody>
      </p:sp>
      <p:sp>
        <p:nvSpPr>
          <p:cNvPr id="9" name="Slide Number Placeholder 8"/>
          <p:cNvSpPr>
            <a:spLocks noGrp="1" noChangeArrowheads="1"/>
          </p:cNvSpPr>
          <p:nvPr>
            <p:ph type="sldNum" sz="quarter" idx="10"/>
            <p:custDataLst>
              <p:tags r:id="rId6"/>
            </p:custDataLst>
          </p:nvPr>
        </p:nvSpPr>
        <p:spPr/>
        <p:txBody>
          <a:bodyPr/>
          <a:lstStyle>
            <a:lvl1pPr>
              <a:defRPr/>
            </a:lvl1pPr>
          </a:lstStyle>
          <a:p>
            <a:fld id="{B6C41895-B379-4496-A4B9-D291475DDA22}" type="slidenum">
              <a:rPr lang="en-US" smtClean="0"/>
              <a:t>‹#›</a:t>
            </a:fld>
            <a:endParaRPr lang="en-US"/>
          </a:p>
        </p:txBody>
      </p:sp>
    </p:spTree>
    <p:extLst>
      <p:ext uri="{BB962C8B-B14F-4D97-AF65-F5344CB8AC3E}">
        <p14:creationId xmlns:p14="http://schemas.microsoft.com/office/powerpoint/2010/main" val="31983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RBVH/EJV23 | 2021-03-01</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 id="2147483748"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0.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0.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0.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0.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hyperlink" Target="https://rb-dgsrq1.de.bosch.com/cqweb/?ifr" TargetMode="External"/><Relationship Id="rId2" Type="http://schemas.openxmlformats.org/officeDocument/2006/relationships/slideLayout" Target="../slideLayouts/slideLayout20.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6" name="TextBox 5"/>
          <p:cNvSpPr txBox="1"/>
          <p:nvPr/>
        </p:nvSpPr>
        <p:spPr>
          <a:xfrm>
            <a:off x="2435968" y="1730089"/>
            <a:ext cx="6063976" cy="707886"/>
          </a:xfrm>
          <a:prstGeom prst="rect">
            <a:avLst/>
          </a:prstGeom>
          <a:noFill/>
        </p:spPr>
        <p:txBody>
          <a:bodyPr wrap="square" rtlCol="0">
            <a:spAutoFit/>
          </a:bodyPr>
          <a:lstStyle/>
          <a:p>
            <a:pPr algn="ctr"/>
            <a:r>
              <a:rPr lang="en-US" sz="4000" b="1" dirty="0" err="1"/>
              <a:t>GateWay</a:t>
            </a:r>
            <a:endParaRPr lang="en-US" sz="7200" b="1" dirty="0"/>
          </a:p>
        </p:txBody>
      </p:sp>
    </p:spTree>
    <p:extLst>
      <p:ext uri="{BB962C8B-B14F-4D97-AF65-F5344CB8AC3E}">
        <p14:creationId xmlns:p14="http://schemas.microsoft.com/office/powerpoint/2010/main" val="102727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Overview</a:t>
            </a:r>
          </a:p>
        </p:txBody>
      </p:sp>
      <p:grpSp>
        <p:nvGrpSpPr>
          <p:cNvPr id="8" name="グループ化 16">
            <a:extLst>
              <a:ext uri="{FF2B5EF4-FFF2-40B4-BE49-F238E27FC236}">
                <a16:creationId xmlns:a16="http://schemas.microsoft.com/office/drawing/2014/main" id="{00000000-0008-0000-0000-000011000000}"/>
              </a:ext>
            </a:extLst>
          </p:cNvPr>
          <p:cNvGrpSpPr/>
          <p:nvPr/>
        </p:nvGrpSpPr>
        <p:grpSpPr>
          <a:xfrm>
            <a:off x="1303020" y="601980"/>
            <a:ext cx="8694420" cy="4975860"/>
            <a:chOff x="0" y="0"/>
            <a:chExt cx="9229827" cy="6767386"/>
          </a:xfrm>
        </p:grpSpPr>
        <p:grpSp>
          <p:nvGrpSpPr>
            <p:cNvPr id="12" name="グループ化 4">
              <a:extLst>
                <a:ext uri="{FF2B5EF4-FFF2-40B4-BE49-F238E27FC236}">
                  <a16:creationId xmlns:a16="http://schemas.microsoft.com/office/drawing/2014/main" id="{00000000-0008-0000-0000-000005000000}"/>
                </a:ext>
              </a:extLst>
            </p:cNvPr>
            <p:cNvGrpSpPr/>
            <p:nvPr/>
          </p:nvGrpSpPr>
          <p:grpSpPr>
            <a:xfrm>
              <a:off x="0" y="0"/>
              <a:ext cx="9229827" cy="6767386"/>
              <a:chOff x="0" y="0"/>
              <a:chExt cx="9464520" cy="6938361"/>
            </a:xfrm>
          </p:grpSpPr>
          <p:pic>
            <p:nvPicPr>
              <p:cNvPr id="15" name="図 5">
                <a:extLst>
                  <a:ext uri="{FF2B5EF4-FFF2-40B4-BE49-F238E27FC236}">
                    <a16:creationId xmlns:a16="http://schemas.microsoft.com/office/drawing/2014/main" id="{00000000-0008-0000-0000-000006000000}"/>
                  </a:ext>
                </a:extLst>
              </p:cNvPr>
              <p:cNvPicPr>
                <a:picLocks noChangeAspect="1"/>
              </p:cNvPicPr>
              <p:nvPr/>
            </p:nvPicPr>
            <p:blipFill>
              <a:blip r:embed="rId3"/>
              <a:stretch>
                <a:fillRect/>
              </a:stretch>
            </p:blipFill>
            <p:spPr>
              <a:xfrm>
                <a:off x="0" y="0"/>
                <a:ext cx="9464520" cy="6938361"/>
              </a:xfrm>
              <a:prstGeom prst="rect">
                <a:avLst/>
              </a:prstGeom>
            </p:spPr>
          </p:pic>
          <p:sp>
            <p:nvSpPr>
              <p:cNvPr id="16" name="正方形/長方形 6">
                <a:extLst>
                  <a:ext uri="{FF2B5EF4-FFF2-40B4-BE49-F238E27FC236}">
                    <a16:creationId xmlns:a16="http://schemas.microsoft.com/office/drawing/2014/main" id="{00000000-0008-0000-0000-000007000000}"/>
                  </a:ext>
                </a:extLst>
              </p:cNvPr>
              <p:cNvSpPr/>
              <p:nvPr/>
            </p:nvSpPr>
            <p:spPr>
              <a:xfrm>
                <a:off x="1979368" y="2955296"/>
                <a:ext cx="1082895" cy="35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Tester</a:t>
                </a:r>
                <a:endParaRPr kumimoji="1" lang="ja-JP" altLang="en-US" sz="1400" b="1">
                  <a:latin typeface="Tahoma" panose="020B0604030504040204" pitchFamily="34" charset="0"/>
                  <a:cs typeface="Tahoma" panose="020B0604030504040204" pitchFamily="34" charset="0"/>
                </a:endParaRPr>
              </a:p>
            </p:txBody>
          </p:sp>
          <p:sp>
            <p:nvSpPr>
              <p:cNvPr id="17" name="正方形/長方形 7">
                <a:extLst>
                  <a:ext uri="{FF2B5EF4-FFF2-40B4-BE49-F238E27FC236}">
                    <a16:creationId xmlns:a16="http://schemas.microsoft.com/office/drawing/2014/main" id="{00000000-0008-0000-0000-000008000000}"/>
                  </a:ext>
                </a:extLst>
              </p:cNvPr>
              <p:cNvSpPr/>
              <p:nvPr/>
            </p:nvSpPr>
            <p:spPr>
              <a:xfrm>
                <a:off x="201706" y="4552644"/>
                <a:ext cx="1073728" cy="35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CGW</a:t>
                </a:r>
                <a:endParaRPr kumimoji="1" lang="ja-JP" altLang="en-US" sz="1400" b="1">
                  <a:latin typeface="Tahoma" panose="020B0604030504040204" pitchFamily="34" charset="0"/>
                  <a:cs typeface="Tahoma" panose="020B0604030504040204" pitchFamily="34" charset="0"/>
                </a:endParaRPr>
              </a:p>
            </p:txBody>
          </p:sp>
          <p:sp>
            <p:nvSpPr>
              <p:cNvPr id="18" name="正方形/長方形 8">
                <a:extLst>
                  <a:ext uri="{FF2B5EF4-FFF2-40B4-BE49-F238E27FC236}">
                    <a16:creationId xmlns:a16="http://schemas.microsoft.com/office/drawing/2014/main" id="{00000000-0008-0000-0000-000009000000}"/>
                  </a:ext>
                </a:extLst>
              </p:cNvPr>
              <p:cNvSpPr/>
              <p:nvPr/>
            </p:nvSpPr>
            <p:spPr>
              <a:xfrm>
                <a:off x="4492540" y="27505"/>
                <a:ext cx="1082897" cy="35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latin typeface="Tahoma" panose="020B0604030504040204" pitchFamily="34" charset="0"/>
                    <a:ea typeface="Tahoma" panose="020B0604030504040204" pitchFamily="34" charset="0"/>
                    <a:cs typeface="Tahoma" panose="020B0604030504040204" pitchFamily="34" charset="0"/>
                  </a:rPr>
                  <a:t>VCU</a:t>
                </a:r>
                <a:endParaRPr kumimoji="1" lang="ja-JP" altLang="en-US" sz="1400" b="1">
                  <a:latin typeface="Tahoma" panose="020B0604030504040204" pitchFamily="34" charset="0"/>
                  <a:cs typeface="Tahoma" panose="020B0604030504040204" pitchFamily="34" charset="0"/>
                </a:endParaRPr>
              </a:p>
            </p:txBody>
          </p:sp>
          <p:cxnSp>
            <p:nvCxnSpPr>
              <p:cNvPr id="19" name="直線矢印コネクタ 9">
                <a:extLst>
                  <a:ext uri="{FF2B5EF4-FFF2-40B4-BE49-F238E27FC236}">
                    <a16:creationId xmlns:a16="http://schemas.microsoft.com/office/drawing/2014/main" id="{00000000-0008-0000-0000-00000A000000}"/>
                  </a:ext>
                </a:extLst>
              </p:cNvPr>
              <p:cNvCxnSpPr/>
              <p:nvPr/>
            </p:nvCxnSpPr>
            <p:spPr>
              <a:xfrm>
                <a:off x="2622494" y="3362445"/>
                <a:ext cx="0" cy="1385455"/>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線矢印コネクタ 10">
                <a:extLst>
                  <a:ext uri="{FF2B5EF4-FFF2-40B4-BE49-F238E27FC236}">
                    <a16:creationId xmlns:a16="http://schemas.microsoft.com/office/drawing/2014/main" id="{00000000-0008-0000-0000-00000B000000}"/>
                  </a:ext>
                </a:extLst>
              </p:cNvPr>
              <p:cNvCxnSpPr/>
              <p:nvPr/>
            </p:nvCxnSpPr>
            <p:spPr>
              <a:xfrm>
                <a:off x="2616724" y="4770649"/>
                <a:ext cx="2161641" cy="0"/>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矢印コネクタ 11">
                <a:extLst>
                  <a:ext uri="{FF2B5EF4-FFF2-40B4-BE49-F238E27FC236}">
                    <a16:creationId xmlns:a16="http://schemas.microsoft.com/office/drawing/2014/main" id="{00000000-0008-0000-0000-00000C000000}"/>
                  </a:ext>
                </a:extLst>
              </p:cNvPr>
              <p:cNvCxnSpPr/>
              <p:nvPr/>
            </p:nvCxnSpPr>
            <p:spPr>
              <a:xfrm flipV="1">
                <a:off x="4815474" y="3268042"/>
                <a:ext cx="0" cy="1525019"/>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線矢印コネクタ 12">
                <a:extLst>
                  <a:ext uri="{FF2B5EF4-FFF2-40B4-BE49-F238E27FC236}">
                    <a16:creationId xmlns:a16="http://schemas.microsoft.com/office/drawing/2014/main" id="{00000000-0008-0000-0000-00000D000000}"/>
                  </a:ext>
                </a:extLst>
              </p:cNvPr>
              <p:cNvCxnSpPr/>
              <p:nvPr/>
            </p:nvCxnSpPr>
            <p:spPr>
              <a:xfrm>
                <a:off x="4783894" y="3245630"/>
                <a:ext cx="982044" cy="0"/>
              </a:xfrm>
              <a:prstGeom prst="straightConnector1">
                <a:avLst/>
              </a:prstGeom>
              <a:ln w="38100">
                <a:solidFill>
                  <a:srgbClr val="00B05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線矢印コネクタ 13">
                <a:extLst>
                  <a:ext uri="{FF2B5EF4-FFF2-40B4-BE49-F238E27FC236}">
                    <a16:creationId xmlns:a16="http://schemas.microsoft.com/office/drawing/2014/main" id="{00000000-0008-0000-0000-00000E000000}"/>
                  </a:ext>
                </a:extLst>
              </p:cNvPr>
              <p:cNvCxnSpPr/>
              <p:nvPr/>
            </p:nvCxnSpPr>
            <p:spPr>
              <a:xfrm>
                <a:off x="5788349" y="3256836"/>
                <a:ext cx="0" cy="927032"/>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線矢印コネクタ 14">
                <a:extLst>
                  <a:ext uri="{FF2B5EF4-FFF2-40B4-BE49-F238E27FC236}">
                    <a16:creationId xmlns:a16="http://schemas.microsoft.com/office/drawing/2014/main" id="{00000000-0008-0000-0000-00000F000000}"/>
                  </a:ext>
                </a:extLst>
              </p:cNvPr>
              <p:cNvCxnSpPr/>
              <p:nvPr/>
            </p:nvCxnSpPr>
            <p:spPr>
              <a:xfrm>
                <a:off x="5844379" y="4178773"/>
                <a:ext cx="2636438" cy="0"/>
              </a:xfrm>
              <a:prstGeom prst="straightConnector1">
                <a:avLst/>
              </a:prstGeom>
              <a:ln w="38100">
                <a:solidFill>
                  <a:srgbClr val="FF0000"/>
                </a:solidFill>
                <a:tailEnd type="triangle"/>
              </a:ln>
              <a:effectLst>
                <a:glow rad="63500">
                  <a:schemeClr val="bg1">
                    <a:lumMod val="8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 name="思考の吹き出し: 雲形 15">
              <a:extLst>
                <a:ext uri="{FF2B5EF4-FFF2-40B4-BE49-F238E27FC236}">
                  <a16:creationId xmlns:a16="http://schemas.microsoft.com/office/drawing/2014/main" id="{00000000-0008-0000-0000-000010000000}"/>
                </a:ext>
              </a:extLst>
            </p:cNvPr>
            <p:cNvSpPr/>
            <p:nvPr/>
          </p:nvSpPr>
          <p:spPr>
            <a:xfrm>
              <a:off x="4804435" y="2542005"/>
              <a:ext cx="1154378" cy="440485"/>
            </a:xfrm>
            <a:prstGeom prst="cloudCallout">
              <a:avLst>
                <a:gd name="adj1" fmla="val -26345"/>
                <a:gd name="adj2" fmla="val 75658"/>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a:solidFill>
                    <a:schemeClr val="bg1"/>
                  </a:solidFill>
                  <a:latin typeface="Tahoma" panose="020B0604030504040204" pitchFamily="34" charset="0"/>
                  <a:ea typeface="Tahoma" panose="020B0604030504040204" pitchFamily="34" charset="0"/>
                  <a:cs typeface="Tahoma" panose="020B0604030504040204" pitchFamily="34" charset="0"/>
                </a:rPr>
                <a:t>Gateway</a:t>
              </a:r>
              <a:endParaRPr kumimoji="1" lang="ja-JP" altLang="en-US" sz="1400">
                <a:solidFill>
                  <a:schemeClr val="bg1"/>
                </a:solidFill>
                <a:latin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9163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Overview</a:t>
            </a:r>
          </a:p>
        </p:txBody>
      </p:sp>
      <p:grpSp>
        <p:nvGrpSpPr>
          <p:cNvPr id="6" name="グループ化 1">
            <a:extLst>
              <a:ext uri="{FF2B5EF4-FFF2-40B4-BE49-F238E27FC236}">
                <a16:creationId xmlns:a16="http://schemas.microsoft.com/office/drawing/2014/main" id="{00000000-0008-0000-0000-000002000000}"/>
              </a:ext>
            </a:extLst>
          </p:cNvPr>
          <p:cNvGrpSpPr/>
          <p:nvPr/>
        </p:nvGrpSpPr>
        <p:grpSpPr>
          <a:xfrm>
            <a:off x="0" y="1851852"/>
            <a:ext cx="10970997" cy="2119413"/>
            <a:chOff x="0" y="0"/>
            <a:chExt cx="12741089" cy="3077004"/>
          </a:xfrm>
        </p:grpSpPr>
        <p:pic>
          <p:nvPicPr>
            <p:cNvPr id="7" name="図 2">
              <a:extLst>
                <a:ext uri="{FF2B5EF4-FFF2-40B4-BE49-F238E27FC236}">
                  <a16:creationId xmlns:a16="http://schemas.microsoft.com/office/drawing/2014/main" id="{00000000-0008-0000-0000-000003000000}"/>
                </a:ext>
              </a:extLst>
            </p:cNvPr>
            <p:cNvPicPr>
              <a:picLocks noChangeAspect="1"/>
            </p:cNvPicPr>
            <p:nvPr/>
          </p:nvPicPr>
          <p:blipFill>
            <a:blip r:embed="rId3"/>
            <a:stretch>
              <a:fillRect/>
            </a:stretch>
          </p:blipFill>
          <p:spPr>
            <a:xfrm>
              <a:off x="56030" y="0"/>
              <a:ext cx="12670018" cy="3077004"/>
            </a:xfrm>
            <a:prstGeom prst="rect">
              <a:avLst/>
            </a:prstGeom>
          </p:spPr>
        </p:pic>
        <p:sp>
          <p:nvSpPr>
            <p:cNvPr id="8" name="正方形/長方形 3">
              <a:extLst>
                <a:ext uri="{FF2B5EF4-FFF2-40B4-BE49-F238E27FC236}">
                  <a16:creationId xmlns:a16="http://schemas.microsoft.com/office/drawing/2014/main" id="{00000000-0008-0000-0000-000004000000}"/>
                </a:ext>
              </a:extLst>
            </p:cNvPr>
            <p:cNvSpPr/>
            <p:nvPr/>
          </p:nvSpPr>
          <p:spPr>
            <a:xfrm>
              <a:off x="0" y="638735"/>
              <a:ext cx="12741089" cy="2129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Tree>
    <p:extLst>
      <p:ext uri="{BB962C8B-B14F-4D97-AF65-F5344CB8AC3E}">
        <p14:creationId xmlns:p14="http://schemas.microsoft.com/office/powerpoint/2010/main" val="124456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pic>
        <p:nvPicPr>
          <p:cNvPr id="7" name="Content Placeholder 3">
            <a:extLst>
              <a:ext uri="{FF2B5EF4-FFF2-40B4-BE49-F238E27FC236}">
                <a16:creationId xmlns:a16="http://schemas.microsoft.com/office/drawing/2014/main" id="{A8FF03C9-2579-43FB-AD66-21258DEF4B2F}"/>
              </a:ext>
            </a:extLst>
          </p:cNvPr>
          <p:cNvPicPr>
            <a:picLocks noChangeAspect="1"/>
          </p:cNvPicPr>
          <p:nvPr/>
        </p:nvPicPr>
        <p:blipFill>
          <a:blip r:embed="rId3"/>
          <a:stretch>
            <a:fillRect/>
          </a:stretch>
        </p:blipFill>
        <p:spPr>
          <a:xfrm>
            <a:off x="213724" y="1125011"/>
            <a:ext cx="4243976" cy="4405039"/>
          </a:xfrm>
          <a:prstGeom prst="rect">
            <a:avLst/>
          </a:prstGeom>
        </p:spPr>
      </p:pic>
      <p:sp>
        <p:nvSpPr>
          <p:cNvPr id="8" name="TextBox 7">
            <a:extLst>
              <a:ext uri="{FF2B5EF4-FFF2-40B4-BE49-F238E27FC236}">
                <a16:creationId xmlns:a16="http://schemas.microsoft.com/office/drawing/2014/main" id="{6E3C08CA-C669-4E79-A2B6-B91AD1CBDB90}"/>
              </a:ext>
            </a:extLst>
          </p:cNvPr>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Solution</a:t>
            </a:r>
          </a:p>
        </p:txBody>
      </p:sp>
      <p:sp>
        <p:nvSpPr>
          <p:cNvPr id="9" name="TextBox 8">
            <a:extLst>
              <a:ext uri="{FF2B5EF4-FFF2-40B4-BE49-F238E27FC236}">
                <a16:creationId xmlns:a16="http://schemas.microsoft.com/office/drawing/2014/main" id="{71DF4BBA-AE74-4E71-8638-30EC4D1D68D5}"/>
              </a:ext>
            </a:extLst>
          </p:cNvPr>
          <p:cNvSpPr txBox="1"/>
          <p:nvPr/>
        </p:nvSpPr>
        <p:spPr>
          <a:xfrm>
            <a:off x="5190512" y="1125011"/>
            <a:ext cx="5497830" cy="369332"/>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Yu Gothic" panose="020B0400000000000000" pitchFamily="34" charset="-128"/>
                <a:cs typeface="Calibri" panose="020F0502020204030204" pitchFamily="34" charset="0"/>
              </a:rPr>
              <a:t>CAN→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PDUR → another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CAN</a:t>
            </a:r>
            <a:endParaRPr lang="en-US" sz="2000" dirty="0">
              <a:effectLst/>
              <a:latin typeface="Yu Gothic" panose="020B0400000000000000" pitchFamily="34" charset="-128"/>
              <a:ea typeface="Yu Gothic" panose="020B0400000000000000" pitchFamily="34" charset="-128"/>
              <a:cs typeface="Calibri" panose="020F0502020204030204" pitchFamily="34" charset="0"/>
            </a:endParaRPr>
          </a:p>
        </p:txBody>
      </p:sp>
      <p:pic>
        <p:nvPicPr>
          <p:cNvPr id="1026" name="図 1">
            <a:extLst>
              <a:ext uri="{FF2B5EF4-FFF2-40B4-BE49-F238E27FC236}">
                <a16:creationId xmlns:a16="http://schemas.microsoft.com/office/drawing/2014/main" id="{9274BB1E-B72E-43EC-85E3-F6EEE8DDA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816" y="1532731"/>
            <a:ext cx="30861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row: Right 3">
            <a:extLst>
              <a:ext uri="{FF2B5EF4-FFF2-40B4-BE49-F238E27FC236}">
                <a16:creationId xmlns:a16="http://schemas.microsoft.com/office/drawing/2014/main" id="{35F1B6B3-1739-4E8C-86AF-33C198757D64}"/>
              </a:ext>
            </a:extLst>
          </p:cNvPr>
          <p:cNvSpPr/>
          <p:nvPr/>
        </p:nvSpPr>
        <p:spPr>
          <a:xfrm>
            <a:off x="4636642" y="2777186"/>
            <a:ext cx="1383126" cy="537882"/>
          </a:xfrm>
          <a:prstGeom prst="rightArrow">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TextBox 10">
            <a:extLst>
              <a:ext uri="{FF2B5EF4-FFF2-40B4-BE49-F238E27FC236}">
                <a16:creationId xmlns:a16="http://schemas.microsoft.com/office/drawing/2014/main" id="{0239CCFE-86AE-4FD0-9098-69E02B904883}"/>
              </a:ext>
            </a:extLst>
          </p:cNvPr>
          <p:cNvSpPr txBox="1"/>
          <p:nvPr/>
        </p:nvSpPr>
        <p:spPr>
          <a:xfrm>
            <a:off x="-13018" y="646977"/>
            <a:ext cx="5497830" cy="369332"/>
          </a:xfrm>
          <a:prstGeom prst="rect">
            <a:avLst/>
          </a:prstGeom>
          <a:noFill/>
        </p:spPr>
        <p:txBody>
          <a:bodyPr wrap="square">
            <a:spAutoFit/>
          </a:bodyPr>
          <a:lstStyle/>
          <a:p>
            <a:pPr marL="0" marR="0">
              <a:spcBef>
                <a:spcPts val="0"/>
              </a:spcBef>
              <a:spcAft>
                <a:spcPts val="0"/>
              </a:spcAft>
            </a:pPr>
            <a:r>
              <a:rPr lang="en-US" sz="1800" dirty="0">
                <a:effectLst/>
                <a:latin typeface="Arial" panose="020B0604020202020204" pitchFamily="34" charset="0"/>
                <a:ea typeface="Yu Gothic" panose="020B0400000000000000" pitchFamily="34" charset="-128"/>
                <a:cs typeface="Calibri" panose="020F0502020204030204" pitchFamily="34" charset="0"/>
              </a:rPr>
              <a:t>CAN→ </a:t>
            </a:r>
            <a:r>
              <a:rPr lang="en-US" sz="1800" dirty="0" err="1">
                <a:effectLst/>
                <a:latin typeface="Arial" panose="020B0604020202020204" pitchFamily="34" charset="0"/>
                <a:ea typeface="Yu Gothic" panose="020B0400000000000000" pitchFamily="34" charset="-128"/>
                <a:cs typeface="Calibri" panose="020F0502020204030204" pitchFamily="34" charset="0"/>
              </a:rPr>
              <a:t>CANIf</a:t>
            </a:r>
            <a:r>
              <a:rPr lang="en-US" sz="1800" dirty="0">
                <a:effectLst/>
                <a:latin typeface="Arial" panose="020B0604020202020204" pitchFamily="34" charset="0"/>
                <a:ea typeface="Yu Gothic" panose="020B0400000000000000" pitchFamily="34" charset="-128"/>
                <a:cs typeface="Calibri" panose="020F0502020204030204" pitchFamily="34" charset="0"/>
              </a:rPr>
              <a:t> → </a:t>
            </a:r>
            <a:r>
              <a:rPr lang="en-US" dirty="0" err="1">
                <a:latin typeface="Arial" panose="020B0604020202020204" pitchFamily="34" charset="0"/>
                <a:ea typeface="Yu Gothic" panose="020B0400000000000000" pitchFamily="34" charset="-128"/>
                <a:cs typeface="Calibri" panose="020F0502020204030204" pitchFamily="34" charset="0"/>
              </a:rPr>
              <a:t>CanTp</a:t>
            </a:r>
            <a:r>
              <a:rPr lang="en-US" sz="1800" dirty="0">
                <a:effectLst/>
                <a:latin typeface="Arial" panose="020B0604020202020204" pitchFamily="34" charset="0"/>
                <a:ea typeface="Yu Gothic" panose="020B0400000000000000" pitchFamily="34" charset="-128"/>
                <a:cs typeface="Calibri" panose="020F0502020204030204" pitchFamily="34" charset="0"/>
              </a:rPr>
              <a:t> → </a:t>
            </a:r>
            <a:r>
              <a:rPr lang="en-US" sz="1800" dirty="0" err="1">
                <a:effectLst/>
                <a:latin typeface="Arial" panose="020B0604020202020204" pitchFamily="34" charset="0"/>
                <a:ea typeface="Yu Gothic" panose="020B0400000000000000" pitchFamily="34" charset="-128"/>
                <a:cs typeface="Calibri" panose="020F0502020204030204" pitchFamily="34" charset="0"/>
              </a:rPr>
              <a:t>PduR</a:t>
            </a:r>
            <a:r>
              <a:rPr lang="en-US" sz="1800" dirty="0">
                <a:effectLst/>
                <a:latin typeface="Arial" panose="020B0604020202020204" pitchFamily="34" charset="0"/>
                <a:ea typeface="Yu Gothic" panose="020B0400000000000000" pitchFamily="34" charset="-128"/>
                <a:cs typeface="Calibri" panose="020F0502020204030204" pitchFamily="34" charset="0"/>
              </a:rPr>
              <a:t>→ DCM</a:t>
            </a:r>
            <a:endParaRPr lang="en-US" sz="2000" dirty="0">
              <a:effectLst/>
              <a:latin typeface="Yu Gothic" panose="020B0400000000000000" pitchFamily="34" charset="-128"/>
              <a:ea typeface="Yu Gothic"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386355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8" name="TextBox 7">
            <a:extLst>
              <a:ext uri="{FF2B5EF4-FFF2-40B4-BE49-F238E27FC236}">
                <a16:creationId xmlns:a16="http://schemas.microsoft.com/office/drawing/2014/main" id="{6E3C08CA-C669-4E79-A2B6-B91AD1CBDB90}"/>
              </a:ext>
            </a:extLst>
          </p:cNvPr>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Detail implementation </a:t>
            </a:r>
          </a:p>
        </p:txBody>
      </p:sp>
      <p:sp>
        <p:nvSpPr>
          <p:cNvPr id="3" name="Rectangle 3">
            <a:extLst>
              <a:ext uri="{FF2B5EF4-FFF2-40B4-BE49-F238E27FC236}">
                <a16:creationId xmlns:a16="http://schemas.microsoft.com/office/drawing/2014/main" id="{6C995FA8-4099-4EF6-92E4-D992311C4E1D}"/>
              </a:ext>
            </a:extLst>
          </p:cNvPr>
          <p:cNvSpPr>
            <a:spLocks noChangeArrowheads="1"/>
          </p:cNvSpPr>
          <p:nvPr/>
        </p:nvSpPr>
        <p:spPr bwMode="auto">
          <a:xfrm>
            <a:off x="62522" y="115062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the CAN hardware object for the </a:t>
            </a:r>
            <a:r>
              <a:rPr kumimoji="0" lang="en-US" altLang="en-US" sz="1800" b="1" i="0" u="none" strike="noStrike" cap="none" normalizeH="0" baseline="0" dirty="0">
                <a:ln>
                  <a:noFill/>
                </a:ln>
                <a:solidFill>
                  <a:srgbClr val="FF6600"/>
                </a:solidFill>
                <a:effectLst/>
                <a:latin typeface="Arial" panose="020B0604020202020204" pitchFamily="34" charset="0"/>
              </a:rPr>
              <a:t>Source</a:t>
            </a:r>
            <a:r>
              <a:rPr kumimoji="0" lang="en-US" altLang="en-US" sz="1800" b="0" i="0" u="none" strike="noStrike" cap="none" normalizeH="0" baseline="0" dirty="0">
                <a:ln>
                  <a:noFill/>
                </a:ln>
                <a:solidFill>
                  <a:srgbClr val="FF66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1" i="0" u="none" strike="noStrike" cap="none" normalizeH="0" baseline="0" dirty="0">
                <a:ln>
                  <a:noFill/>
                </a:ln>
                <a:solidFill>
                  <a:srgbClr val="FF6600"/>
                </a:solidFill>
                <a:effectLst/>
                <a:latin typeface="Arial" panose="020B0604020202020204" pitchFamily="34" charset="0"/>
              </a:rPr>
              <a:t>Target</a:t>
            </a:r>
            <a:r>
              <a:rPr kumimoji="0" lang="en-US" altLang="en-US" sz="1800" b="0" i="0" u="none" strike="noStrike" cap="none" normalizeH="0" baseline="0" dirty="0">
                <a:ln>
                  <a:noFill/>
                </a:ln>
                <a:solidFill>
                  <a:srgbClr val="FF66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as normal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the </a:t>
            </a:r>
            <a:r>
              <a:rPr kumimoji="0" lang="en-US" altLang="en-US" sz="1800" b="0" i="0" u="none" strike="noStrike" cap="none" normalizeH="0" baseline="0" dirty="0" err="1">
                <a:ln>
                  <a:noFill/>
                </a:ln>
                <a:solidFill>
                  <a:schemeClr val="tx1"/>
                </a:solidFill>
                <a:effectLst/>
                <a:latin typeface="Arial" panose="020B0604020202020204" pitchFamily="34" charset="0"/>
              </a:rPr>
              <a:t>CANIf</a:t>
            </a:r>
            <a:r>
              <a:rPr kumimoji="0" lang="en-US" altLang="en-US" sz="1800" b="0" i="0" u="none" strike="noStrike" cap="none" normalizeH="0" baseline="0" dirty="0">
                <a:ln>
                  <a:noFill/>
                </a:ln>
                <a:solidFill>
                  <a:schemeClr val="tx1"/>
                </a:solidFill>
                <a:effectLst/>
                <a:latin typeface="Arial" panose="020B0604020202020204" pitchFamily="34" charset="0"/>
              </a:rPr>
              <a:t> configuration as normal messages, and these message need to route to PDUR.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Depend on your case: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Whatever it is, you need to Enable the </a:t>
            </a:r>
            <a:r>
              <a:rPr kumimoji="0" lang="en-US" altLang="en-US" sz="1800" b="1" i="0" u="none" strike="noStrike" cap="none" normalizeH="0" baseline="0" dirty="0">
                <a:ln>
                  <a:noFill/>
                </a:ln>
                <a:solidFill>
                  <a:schemeClr val="tx1"/>
                </a:solidFill>
                <a:effectLst/>
                <a:latin typeface="Arial" panose="020B0604020202020204" pitchFamily="34" charset="0"/>
              </a:rPr>
              <a:t>If Gateway</a:t>
            </a:r>
            <a:r>
              <a:rPr kumimoji="0" lang="en-US" altLang="en-US" sz="1800" b="0" i="0" u="none" strike="noStrike" cap="none" normalizeH="0" baseline="0" dirty="0">
                <a:ln>
                  <a:noFill/>
                </a:ln>
                <a:solidFill>
                  <a:schemeClr val="tx1"/>
                </a:solidFill>
                <a:effectLst/>
                <a:latin typeface="Arial" panose="020B0604020202020204" pitchFamily="34" charset="0"/>
              </a:rPr>
              <a:t> option in general PDUR configuration </a:t>
            </a:r>
          </a:p>
        </p:txBody>
      </p:sp>
      <p:pic>
        <p:nvPicPr>
          <p:cNvPr id="11" name="Picture 10">
            <a:extLst>
              <a:ext uri="{FF2B5EF4-FFF2-40B4-BE49-F238E27FC236}">
                <a16:creationId xmlns:a16="http://schemas.microsoft.com/office/drawing/2014/main" id="{508BCC2A-3549-4EB9-B194-3F5B95F53FE9}"/>
              </a:ext>
            </a:extLst>
          </p:cNvPr>
          <p:cNvPicPr>
            <a:picLocks noChangeAspect="1"/>
          </p:cNvPicPr>
          <p:nvPr/>
        </p:nvPicPr>
        <p:blipFill>
          <a:blip r:embed="rId3"/>
          <a:stretch>
            <a:fillRect/>
          </a:stretch>
        </p:blipFill>
        <p:spPr>
          <a:xfrm>
            <a:off x="567016" y="2266277"/>
            <a:ext cx="9872345" cy="2228556"/>
          </a:xfrm>
          <a:prstGeom prst="rect">
            <a:avLst/>
          </a:prstGeom>
        </p:spPr>
      </p:pic>
    </p:spTree>
    <p:extLst>
      <p:ext uri="{BB962C8B-B14F-4D97-AF65-F5344CB8AC3E}">
        <p14:creationId xmlns:p14="http://schemas.microsoft.com/office/powerpoint/2010/main" val="211648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8" name="TextBox 7">
            <a:extLst>
              <a:ext uri="{FF2B5EF4-FFF2-40B4-BE49-F238E27FC236}">
                <a16:creationId xmlns:a16="http://schemas.microsoft.com/office/drawing/2014/main" id="{6E3C08CA-C669-4E79-A2B6-B91AD1CBDB90}"/>
              </a:ext>
            </a:extLst>
          </p:cNvPr>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Detail implementation </a:t>
            </a:r>
          </a:p>
        </p:txBody>
      </p:sp>
      <p:sp>
        <p:nvSpPr>
          <p:cNvPr id="2" name="Rectangle 1">
            <a:extLst>
              <a:ext uri="{FF2B5EF4-FFF2-40B4-BE49-F238E27FC236}">
                <a16:creationId xmlns:a16="http://schemas.microsoft.com/office/drawing/2014/main" id="{AB45A9ED-13A5-41AC-9CDA-E202D50F6D90}"/>
              </a:ext>
            </a:extLst>
          </p:cNvPr>
          <p:cNvSpPr>
            <a:spLocks noChangeArrowheads="1"/>
          </p:cNvSpPr>
          <p:nvPr/>
        </p:nvSpPr>
        <p:spPr bwMode="auto">
          <a:xfrm rot="10800000" flipV="1">
            <a:off x="187465" y="439486"/>
            <a:ext cx="104576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a) </a:t>
            </a:r>
            <a:r>
              <a:rPr kumimoji="0" lang="en-US" altLang="en-US" sz="1800" b="0" i="0" u="none" strike="noStrike" cap="none" normalizeH="0" baseline="0" dirty="0">
                <a:ln>
                  <a:noFill/>
                </a:ln>
                <a:solidFill>
                  <a:schemeClr val="tx1"/>
                </a:solidFill>
                <a:effectLst/>
                <a:latin typeface="Arial" panose="020B0604020202020204" pitchFamily="34" charset="0"/>
              </a:rPr>
              <a:t>If the message only for forwarding, no intended internal usage, then provide the mapping from </a:t>
            </a:r>
            <a:r>
              <a:rPr kumimoji="0" lang="en-US" altLang="en-US" sz="1800" b="1" i="0" u="none" strike="noStrike" cap="none" normalizeH="0" baseline="0" dirty="0">
                <a:ln>
                  <a:noFill/>
                </a:ln>
                <a:solidFill>
                  <a:srgbClr val="FF6600"/>
                </a:solidFill>
                <a:effectLst/>
                <a:latin typeface="Arial" panose="020B0604020202020204" pitchFamily="34" charset="0"/>
              </a:rPr>
              <a:t>Source</a:t>
            </a:r>
            <a:r>
              <a:rPr kumimoji="0" lang="en-US" altLang="en-US" sz="1800" b="0" i="0" u="none" strike="noStrike" cap="none" normalizeH="0" baseline="0" dirty="0">
                <a:ln>
                  <a:noFill/>
                </a:ln>
                <a:solidFill>
                  <a:srgbClr val="FF6600"/>
                </a:solidFill>
                <a:effectLst/>
                <a:latin typeface="Arial" panose="020B0604020202020204" pitchFamily="34" charset="0"/>
              </a:rPr>
              <a:t> </a:t>
            </a:r>
            <a:r>
              <a:rPr kumimoji="0" lang="en-US" altLang="en-US" sz="1800" b="1" i="0" u="none" strike="noStrike" cap="none" normalizeH="0" baseline="0" dirty="0">
                <a:ln>
                  <a:noFill/>
                </a:ln>
                <a:solidFill>
                  <a:srgbClr val="FF6600"/>
                </a:solidFill>
                <a:effectLst/>
                <a:latin typeface="Arial" panose="020B0604020202020204" pitchFamily="34" charset="0"/>
              </a:rPr>
              <a:t>CANIf2PduR</a:t>
            </a:r>
            <a:r>
              <a:rPr kumimoji="0" lang="en-US" altLang="en-US" sz="1800" b="0" i="0" u="none" strike="noStrike" cap="none" normalizeH="0" baseline="0" dirty="0">
                <a:ln>
                  <a:noFill/>
                </a:ln>
                <a:solidFill>
                  <a:schemeClr val="tx1"/>
                </a:solidFill>
                <a:effectLst/>
                <a:latin typeface="Arial" panose="020B0604020202020204" pitchFamily="34" charset="0"/>
              </a:rPr>
              <a:t> to </a:t>
            </a:r>
            <a:r>
              <a:rPr kumimoji="0" lang="en-US" altLang="en-US" sz="1800" b="1" i="0" u="none" strike="noStrike" cap="none" normalizeH="0" baseline="0" dirty="0">
                <a:ln>
                  <a:noFill/>
                </a:ln>
                <a:solidFill>
                  <a:srgbClr val="FF6600"/>
                </a:solidFill>
                <a:effectLst/>
                <a:latin typeface="Arial" panose="020B0604020202020204" pitchFamily="34" charset="0"/>
              </a:rPr>
              <a:t>Target</a:t>
            </a:r>
            <a:r>
              <a:rPr kumimoji="0" lang="en-US" altLang="en-US" sz="1800" b="0" i="0" u="none" strike="noStrike" cap="none" normalizeH="0" baseline="0" dirty="0">
                <a:ln>
                  <a:noFill/>
                </a:ln>
                <a:solidFill>
                  <a:srgbClr val="FF6600"/>
                </a:solidFill>
                <a:effectLst/>
                <a:latin typeface="Arial" panose="020B0604020202020204" pitchFamily="34" charset="0"/>
              </a:rPr>
              <a:t> </a:t>
            </a:r>
            <a:r>
              <a:rPr kumimoji="0" lang="en-US" altLang="en-US" sz="1800" b="1" i="0" u="none" strike="noStrike" cap="none" normalizeH="0" baseline="0" dirty="0">
                <a:ln>
                  <a:noFill/>
                </a:ln>
                <a:solidFill>
                  <a:srgbClr val="FF6600"/>
                </a:solidFill>
                <a:effectLst/>
                <a:latin typeface="Arial" panose="020B0604020202020204" pitchFamily="34" charset="0"/>
              </a:rPr>
              <a:t>CANIf2PduR.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000000"/>
                </a:solidFill>
                <a:latin typeface="Arial" panose="020B0604020202020204" pitchFamily="34" charset="0"/>
              </a:rPr>
              <a:t>b) </a:t>
            </a:r>
            <a:r>
              <a:rPr kumimoji="0" lang="en-US" altLang="en-US" sz="1800" b="0" i="0" u="none" strike="noStrike" cap="none" normalizeH="0" baseline="0" dirty="0">
                <a:ln>
                  <a:noFill/>
                </a:ln>
                <a:solidFill>
                  <a:srgbClr val="000000"/>
                </a:solidFill>
                <a:effectLst/>
                <a:latin typeface="Arial" panose="020B0604020202020204" pitchFamily="34" charset="0"/>
              </a:rPr>
              <a:t>If you need to forward it to multiple other CANs channel; or in case you want forwarding and internal ECU usage at the same time,</a:t>
            </a:r>
            <a:br>
              <a:rPr kumimoji="0" lang="en-US" altLang="en-US" sz="1800" b="0" i="0" u="none" strike="noStrike" cap="none" normalizeH="0" baseline="0" dirty="0">
                <a:ln>
                  <a:noFill/>
                </a:ln>
                <a:solidFill>
                  <a:srgbClr val="000000"/>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rPr>
              <a:t>then provide additional Destination configuration for the </a:t>
            </a:r>
            <a:r>
              <a:rPr kumimoji="0" lang="en-US" altLang="en-US" sz="1800" b="1" i="0" u="none" strike="noStrike" cap="none" normalizeH="0" baseline="0" dirty="0">
                <a:ln>
                  <a:noFill/>
                </a:ln>
                <a:solidFill>
                  <a:srgbClr val="FF6600"/>
                </a:solidFill>
                <a:effectLst/>
                <a:latin typeface="Arial" panose="020B0604020202020204" pitchFamily="34" charset="0"/>
              </a:rPr>
              <a:t>Source</a:t>
            </a:r>
            <a:r>
              <a:rPr kumimoji="0" lang="en-US" altLang="en-US" sz="1800" b="0" i="0" u="none" strike="noStrike" cap="none" normalizeH="0" baseline="0" dirty="0">
                <a:ln>
                  <a:noFill/>
                </a:ln>
                <a:solidFill>
                  <a:srgbClr val="FF6600"/>
                </a:solidFill>
                <a:effectLst/>
                <a:latin typeface="Arial" panose="020B0604020202020204" pitchFamily="34" charset="0"/>
              </a:rPr>
              <a:t> </a:t>
            </a:r>
            <a:r>
              <a:rPr kumimoji="0" lang="en-US" altLang="en-US" sz="1800" b="1" i="0" u="none" strike="noStrike" cap="none" normalizeH="0" baseline="0" dirty="0">
                <a:ln>
                  <a:noFill/>
                </a:ln>
                <a:solidFill>
                  <a:srgbClr val="FF6600"/>
                </a:solidFill>
                <a:effectLst/>
                <a:latin typeface="Arial" panose="020B0604020202020204" pitchFamily="34" charset="0"/>
              </a:rPr>
              <a:t>CANIf2PduR</a:t>
            </a:r>
            <a:r>
              <a:rPr kumimoji="0" lang="en-US" altLang="en-US" sz="1800" b="0" i="0" u="none" strike="noStrike" cap="none" normalizeH="0" baseline="0" dirty="0">
                <a:ln>
                  <a:noFill/>
                </a:ln>
                <a:solidFill>
                  <a:srgbClr val="000000"/>
                </a:solidFill>
                <a:effectLst/>
                <a:latin typeface="Arial" panose="020B0604020202020204" pitchFamily="34" charset="0"/>
              </a:rPr>
              <a:t>, like below</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5B5D43A5-FA5D-4A11-B75F-48025C46EE78}"/>
              </a:ext>
            </a:extLst>
          </p:cNvPr>
          <p:cNvPicPr>
            <a:picLocks noChangeAspect="1"/>
          </p:cNvPicPr>
          <p:nvPr/>
        </p:nvPicPr>
        <p:blipFill>
          <a:blip r:embed="rId3"/>
          <a:stretch>
            <a:fillRect/>
          </a:stretch>
        </p:blipFill>
        <p:spPr>
          <a:xfrm>
            <a:off x="2141619" y="2731295"/>
            <a:ext cx="5451946" cy="1896743"/>
          </a:xfrm>
          <a:prstGeom prst="rect">
            <a:avLst/>
          </a:prstGeom>
        </p:spPr>
      </p:pic>
    </p:spTree>
    <p:extLst>
      <p:ext uri="{BB962C8B-B14F-4D97-AF65-F5344CB8AC3E}">
        <p14:creationId xmlns:p14="http://schemas.microsoft.com/office/powerpoint/2010/main" val="285919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Output</a:t>
            </a:r>
          </a:p>
        </p:txBody>
      </p:sp>
      <p:pic>
        <p:nvPicPr>
          <p:cNvPr id="2050" name="Picture 8">
            <a:extLst>
              <a:ext uri="{FF2B5EF4-FFF2-40B4-BE49-F238E27FC236}">
                <a16:creationId xmlns:a16="http://schemas.microsoft.com/office/drawing/2014/main" id="{CAD3789D-ADE5-431B-8386-ACD3D2297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43" y="1318733"/>
            <a:ext cx="9296401"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45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Testing</a:t>
            </a:r>
          </a:p>
        </p:txBody>
      </p:sp>
      <p:sp>
        <p:nvSpPr>
          <p:cNvPr id="6" name="TextBox 5">
            <a:extLst>
              <a:ext uri="{FF2B5EF4-FFF2-40B4-BE49-F238E27FC236}">
                <a16:creationId xmlns:a16="http://schemas.microsoft.com/office/drawing/2014/main" id="{3E1CD556-83D4-4BFF-A7E6-DEEF828FDF94}"/>
              </a:ext>
            </a:extLst>
          </p:cNvPr>
          <p:cNvSpPr txBox="1"/>
          <p:nvPr/>
        </p:nvSpPr>
        <p:spPr>
          <a:xfrm>
            <a:off x="1849754" y="838563"/>
            <a:ext cx="7911465" cy="4154984"/>
          </a:xfrm>
          <a:prstGeom prst="rect">
            <a:avLst/>
          </a:prstGeom>
          <a:noFill/>
        </p:spPr>
        <p:txBody>
          <a:bodyPr wrap="square">
            <a:spAutoFit/>
          </a:bodyPr>
          <a:lstStyle/>
          <a:p>
            <a:pPr marR="0" lvl="0">
              <a:spcBef>
                <a:spcPts val="0"/>
              </a:spcBef>
              <a:spcAft>
                <a:spcPts val="0"/>
              </a:spcAft>
              <a:tabLst>
                <a:tab pos="90170" algn="l"/>
              </a:tabLst>
            </a:pPr>
            <a:r>
              <a:rPr lang="en-US" sz="1200" dirty="0">
                <a:effectLst/>
                <a:latin typeface="Arial" panose="020B0604020202020204" pitchFamily="34" charset="0"/>
                <a:ea typeface="Times New Roman" panose="02020603050405020304" pitchFamily="18" charset="0"/>
              </a:rPr>
              <a:t>Sending request from tester with below CAN ID:</a:t>
            </a:r>
            <a:endParaRPr lang="en-US" sz="1200" dirty="0">
              <a:effectLst/>
              <a:latin typeface="Times New Roman" panose="02020603050405020304" pitchFamily="18" charset="0"/>
              <a:ea typeface="Times New Roman" panose="02020603050405020304" pitchFamily="18" charset="0"/>
            </a:endParaRPr>
          </a:p>
          <a:p>
            <a:pPr marL="1004570" marR="0">
              <a:spcBef>
                <a:spcPts val="0"/>
              </a:spcBef>
              <a:spcAft>
                <a:spcPts val="0"/>
              </a:spcAft>
              <a:tabLst>
                <a:tab pos="90170" algn="l"/>
              </a:tabLst>
            </a:pPr>
            <a:r>
              <a:rPr lang="de-DE" sz="1200" dirty="0">
                <a:effectLst/>
                <a:latin typeface="Times New Roman" panose="02020603050405020304" pitchFamily="18" charset="0"/>
                <a:ea typeface="Times New Roman" panose="02020603050405020304" pitchFamily="18" charset="0"/>
              </a:rPr>
              <a:t>$111 (AN_FR_UDS)</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$62A (USDT_PR_BMS)</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$62B (USDT_PR_DCDC12)</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$62C (USDT_PR_MCU)</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$633 (USDT_PR_OBC)</a:t>
            </a:r>
            <a:endParaRPr lang="en-US" sz="1200" dirty="0">
              <a:effectLst/>
              <a:latin typeface="Times New Roman" panose="02020603050405020304" pitchFamily="18" charset="0"/>
              <a:ea typeface="Times New Roman" panose="02020603050405020304" pitchFamily="18" charset="0"/>
            </a:endParaRPr>
          </a:p>
          <a:p>
            <a:pPr marR="0" lvl="0">
              <a:spcBef>
                <a:spcPts val="0"/>
              </a:spcBef>
              <a:spcAft>
                <a:spcPts val="0"/>
              </a:spcAft>
              <a:tabLst>
                <a:tab pos="90170" algn="l"/>
              </a:tabLst>
            </a:pPr>
            <a:r>
              <a:rPr lang="en-US" sz="1200" dirty="0">
                <a:solidFill>
                  <a:srgbClr val="000000"/>
                </a:solidFill>
                <a:effectLst/>
                <a:latin typeface="Arial" panose="020B0604020202020204" pitchFamily="34" charset="0"/>
                <a:ea typeface="Times New Roman" panose="02020603050405020304" pitchFamily="18" charset="0"/>
              </a:rPr>
              <a:t>Check in </a:t>
            </a:r>
            <a:r>
              <a:rPr lang="en-US" sz="1200" dirty="0" err="1">
                <a:solidFill>
                  <a:srgbClr val="000000"/>
                </a:solidFill>
                <a:effectLst/>
                <a:latin typeface="Arial" panose="020B0604020202020204" pitchFamily="34" charset="0"/>
                <a:ea typeface="Times New Roman" panose="02020603050405020304" pitchFamily="18" charset="0"/>
              </a:rPr>
              <a:t>CANoe</a:t>
            </a:r>
            <a:r>
              <a:rPr lang="en-US" sz="1200" dirty="0">
                <a:solidFill>
                  <a:srgbClr val="000000"/>
                </a:solidFill>
                <a:effectLst/>
                <a:latin typeface="Arial" panose="020B0604020202020204" pitchFamily="34" charset="0"/>
                <a:ea typeface="Times New Roman" panose="02020603050405020304" pitchFamily="18" charset="0"/>
              </a:rPr>
              <a:t> window and below</a:t>
            </a:r>
            <a:r>
              <a:rPr lang="en-US" sz="1200" dirty="0">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Arial" panose="020B0604020202020204" pitchFamily="34" charset="0"/>
                <a:ea typeface="Times New Roman" panose="02020603050405020304" pitchFamily="18" charset="0"/>
              </a:rPr>
              <a:t>message should be appeared: </a:t>
            </a:r>
            <a:endParaRPr lang="en-US" sz="1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90170" algn="l"/>
              </a:tabLst>
            </a:pPr>
            <a:r>
              <a:rPr lang="en-US" sz="1200" dirty="0">
                <a:solidFill>
                  <a:srgbClr val="000000"/>
                </a:solidFill>
                <a:effectLst/>
                <a:latin typeface="Arial" panose="020B0604020202020204" pitchFamily="34" charset="0"/>
                <a:ea typeface="Times New Roman" panose="02020603050405020304" pitchFamily="18" charset="0"/>
              </a:rPr>
              <a:t>Request from Tester</a:t>
            </a:r>
            <a:endParaRPr lang="en-US" sz="1200" dirty="0">
              <a:effectLst/>
              <a:latin typeface="Times New Roman" panose="02020603050405020304" pitchFamily="18" charset="0"/>
              <a:ea typeface="Times New Roman" panose="02020603050405020304" pitchFamily="18" charset="0"/>
            </a:endParaRPr>
          </a:p>
          <a:p>
            <a:pPr marL="899160" marR="0">
              <a:spcBef>
                <a:spcPts val="0"/>
              </a:spcBef>
              <a:spcAft>
                <a:spcPts val="0"/>
              </a:spcAft>
              <a:tabLst>
                <a:tab pos="90170" algn="l"/>
              </a:tabLst>
            </a:pPr>
            <a:r>
              <a:rPr lang="de-DE" sz="1200" dirty="0">
                <a:effectLst/>
                <a:latin typeface="Times New Roman" panose="02020603050405020304" pitchFamily="18" charset="0"/>
                <a:ea typeface="Times New Roman" panose="02020603050405020304" pitchFamily="18" charset="0"/>
              </a:rPr>
              <a:t>$111 (AN_FR_UDS)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$62A (USDT_PR_BMS)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$62B (USDT_PR_DCDC12)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$62C (USDT_PR_MCU)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$633 (USDT_PR_OBC)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CAN_EV</a:t>
            </a:r>
            <a:endParaRPr lang="en-US" sz="1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90170" algn="l"/>
              </a:tabLst>
            </a:pPr>
            <a:r>
              <a:rPr lang="en-US" sz="1200" dirty="0">
                <a:solidFill>
                  <a:srgbClr val="000000"/>
                </a:solidFill>
                <a:effectLst/>
                <a:latin typeface="Arial" panose="020B0604020202020204" pitchFamily="34" charset="0"/>
                <a:ea typeface="Times New Roman" panose="02020603050405020304" pitchFamily="18" charset="0"/>
              </a:rPr>
              <a:t>Response from MCU, BMS, DCDC12, OBC</a:t>
            </a:r>
            <a:endParaRPr lang="en-US" sz="1200" dirty="0">
              <a:effectLst/>
              <a:latin typeface="Times New Roman" panose="02020603050405020304" pitchFamily="18" charset="0"/>
              <a:ea typeface="Times New Roman" panose="02020603050405020304" pitchFamily="18" charset="0"/>
            </a:endParaRPr>
          </a:p>
          <a:p>
            <a:pPr marL="899160" marR="0">
              <a:spcBef>
                <a:spcPts val="0"/>
              </a:spcBef>
              <a:spcAft>
                <a:spcPts val="0"/>
              </a:spcAft>
              <a:tabLst>
                <a:tab pos="90170" algn="l"/>
              </a:tabLst>
            </a:pPr>
            <a:r>
              <a:rPr lang="de-DE" sz="1200" dirty="0">
                <a:effectLst/>
                <a:latin typeface="Times New Roman" panose="02020603050405020304" pitchFamily="18" charset="0"/>
                <a:ea typeface="Times New Roman" panose="02020603050405020304" pitchFamily="18" charset="0"/>
              </a:rPr>
              <a:t>$6AA (USDT_RS_BMS)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$6AB (USDT_RS_DCDC12)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$6AC (USDT_RS_MCU)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$72A (UUDT_RS_BMS)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$72B (UUDT_RS_DCDC12)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$72C (UUDT_RS_MCU)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$6B3 (USDT_RS_OBC)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br>
              <a:rPr lang="de-DE" sz="1200" dirty="0">
                <a:effectLst/>
                <a:latin typeface="Times New Roman" panose="02020603050405020304" pitchFamily="18" charset="0"/>
                <a:ea typeface="Times New Roman" panose="02020603050405020304" pitchFamily="18" charset="0"/>
              </a:rPr>
            </a:br>
            <a:r>
              <a:rPr lang="de-DE" sz="1200" dirty="0">
                <a:effectLst/>
                <a:latin typeface="Times New Roman" panose="02020603050405020304" pitchFamily="18" charset="0"/>
                <a:ea typeface="Times New Roman" panose="02020603050405020304" pitchFamily="18" charset="0"/>
              </a:rPr>
              <a:t>$733 (UUDT_RS_OBC)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TX CAN_DIAG </a:t>
            </a:r>
            <a:r>
              <a:rPr lang="de-DE" sz="1200" dirty="0">
                <a:effectLst/>
                <a:latin typeface="Times New Roman" panose="02020603050405020304" pitchFamily="18" charset="0"/>
                <a:ea typeface="Times New Roman" panose="02020603050405020304" pitchFamily="18" charset="0"/>
                <a:sym typeface="Wingdings" panose="05000000000000000000" pitchFamily="2" charset="2"/>
              </a:rPr>
              <a:t></a:t>
            </a:r>
            <a:r>
              <a:rPr lang="de-DE" sz="1200" dirty="0">
                <a:effectLst/>
                <a:latin typeface="Times New Roman" panose="02020603050405020304" pitchFamily="18" charset="0"/>
                <a:ea typeface="Times New Roman" panose="02020603050405020304" pitchFamily="18" charset="0"/>
              </a:rPr>
              <a:t> RX CAN_EV</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732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custDataLst>
              <p:tags r:id="rId1"/>
            </p:custDataLst>
          </p:nvPr>
        </p:nvSpPr>
        <p:spPr bwMode="auto">
          <a:xfrm>
            <a:off x="361177" y="5870710"/>
            <a:ext cx="5142012" cy="17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type="none" w="sm" len="sm"/>
                <a:tailEnd type="none" w="sm" len="sm"/>
              </a14:hiddenLine>
            </a:ext>
          </a:extLst>
        </p:spPr>
        <p:txBody>
          <a:bodyPr lIns="0" tIns="0" rIns="0" bIns="0" anchor="b"/>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lnSpc>
                <a:spcPct val="107000"/>
              </a:lnSpc>
            </a:pPr>
            <a:r>
              <a:rPr lang="en-US" altLang="en-US" sz="630" dirty="0">
                <a:solidFill>
                  <a:srgbClr val="707070"/>
                </a:solidFill>
              </a:rPr>
              <a:t>Internal  | </a:t>
            </a:r>
            <a:r>
              <a:rPr lang="en-US" altLang="en-US" sz="630" dirty="0" err="1">
                <a:solidFill>
                  <a:srgbClr val="707070"/>
                </a:solidFill>
              </a:rPr>
              <a:t>Fixed-Term</a:t>
            </a:r>
            <a:r>
              <a:rPr lang="en-US" altLang="en-US" sz="630" dirty="0">
                <a:solidFill>
                  <a:srgbClr val="707070"/>
                </a:solidFill>
              </a:rPr>
              <a:t> Phuong Le Trung (RBVH/EJV23) | 1/3/2021.</a:t>
            </a:r>
          </a:p>
        </p:txBody>
      </p:sp>
      <p:sp>
        <p:nvSpPr>
          <p:cNvPr id="4" name="TextBox 3"/>
          <p:cNvSpPr txBox="1"/>
          <p:nvPr/>
        </p:nvSpPr>
        <p:spPr>
          <a:xfrm>
            <a:off x="62522" y="113672"/>
            <a:ext cx="4661768" cy="424603"/>
          </a:xfrm>
          <a:prstGeom prst="rect">
            <a:avLst/>
          </a:prstGeom>
          <a:noFill/>
        </p:spPr>
        <p:txBody>
          <a:bodyPr wrap="square" rtlCol="0">
            <a:spAutoFit/>
          </a:bodyPr>
          <a:lstStyle/>
          <a:p>
            <a:r>
              <a:rPr lang="en-US" sz="2159" b="1" dirty="0">
                <a:solidFill>
                  <a:schemeClr val="bg1"/>
                </a:solidFill>
              </a:rPr>
              <a:t>Refer information </a:t>
            </a:r>
          </a:p>
        </p:txBody>
      </p:sp>
      <p:sp>
        <p:nvSpPr>
          <p:cNvPr id="7" name="TextBox 6">
            <a:extLst>
              <a:ext uri="{FF2B5EF4-FFF2-40B4-BE49-F238E27FC236}">
                <a16:creationId xmlns:a16="http://schemas.microsoft.com/office/drawing/2014/main" id="{2F133260-CA05-43E9-9325-6D22B3744F50}"/>
              </a:ext>
            </a:extLst>
          </p:cNvPr>
          <p:cNvSpPr txBox="1"/>
          <p:nvPr/>
        </p:nvSpPr>
        <p:spPr>
          <a:xfrm>
            <a:off x="211454" y="757710"/>
            <a:ext cx="8879205" cy="923330"/>
          </a:xfrm>
          <a:prstGeom prst="rect">
            <a:avLst/>
          </a:prstGeom>
          <a:noFill/>
        </p:spPr>
        <p:txBody>
          <a:bodyPr wrap="square">
            <a:spAutoFit/>
          </a:bodyPr>
          <a:lstStyle/>
          <a:p>
            <a:pPr marL="0" marR="0">
              <a:spcBef>
                <a:spcPts val="0"/>
              </a:spcBef>
              <a:spcAft>
                <a:spcPts val="0"/>
              </a:spcAft>
            </a:pPr>
            <a:r>
              <a:rPr lang="en-US" sz="1800" dirty="0">
                <a:effectLst/>
                <a:latin typeface="Tahoma" panose="020B0604030504040204" pitchFamily="34" charset="0"/>
                <a:ea typeface="Yu Gothic" panose="020B0400000000000000" pitchFamily="34" charset="-128"/>
                <a:cs typeface="MS PGothic" panose="020B0600070205080204" pitchFamily="34" charset="-128"/>
              </a:rPr>
              <a:t>I-SW: </a:t>
            </a:r>
            <a:r>
              <a:rPr lang="en-US" sz="1800" u="none" strike="noStrike" dirty="0">
                <a:solidFill>
                  <a:srgbClr val="000000"/>
                </a:solidFill>
                <a:effectLst/>
                <a:latin typeface="Tahoma" panose="020B0604030504040204" pitchFamily="34" charset="0"/>
                <a:ea typeface="Yu Gothic" panose="020B0400000000000000" pitchFamily="34" charset="-128"/>
                <a:cs typeface="Tahoma" panose="020B0604030504040204" pitchFamily="34" charset="0"/>
                <a:hlinkClick r:id="rId3" tooltip="Open in Request One"/>
              </a:rPr>
              <a:t>RQONE02879844</a:t>
            </a:r>
            <a:r>
              <a:rPr lang="en-US" sz="1800" dirty="0">
                <a:effectLst/>
                <a:latin typeface="Tahoma" panose="020B0604030504040204" pitchFamily="34" charset="0"/>
                <a:ea typeface="Yu Gothic" panose="020B0400000000000000" pitchFamily="34" charset="-128"/>
                <a:cs typeface="MS PGothic" panose="020B0600070205080204" pitchFamily="34" charset="-128"/>
              </a:rPr>
              <a:t>: [ISZ][EV-ELF] Tester/CB - SW21 Delivery</a:t>
            </a:r>
            <a:endParaRPr lang="en-US" sz="2000" dirty="0">
              <a:effectLst/>
              <a:latin typeface="Yu Gothic" panose="020B0400000000000000" pitchFamily="34" charset="-128"/>
              <a:ea typeface="Yu Gothic" panose="020B0400000000000000" pitchFamily="34" charset="-128"/>
              <a:cs typeface="MS PGothic" panose="020B0600070205080204" pitchFamily="34" charset="-128"/>
            </a:endParaRPr>
          </a:p>
          <a:p>
            <a:pPr marL="133350" marR="0">
              <a:spcBef>
                <a:spcPts val="0"/>
              </a:spcBef>
              <a:spcAft>
                <a:spcPts val="0"/>
              </a:spcAft>
            </a:pPr>
            <a:r>
              <a:rPr lang="en-US" sz="1800" dirty="0">
                <a:effectLst/>
                <a:latin typeface="Tahoma" panose="020B0604030504040204" pitchFamily="34" charset="0"/>
                <a:ea typeface="Yu Gothic" panose="020B0400000000000000" pitchFamily="34" charset="-128"/>
                <a:cs typeface="MS PGothic" panose="020B0600070205080204" pitchFamily="34" charset="-128"/>
              </a:rPr>
              <a:t>|- I-FD: </a:t>
            </a:r>
            <a:r>
              <a:rPr lang="en-US" sz="1800" u="none" strike="noStrike" dirty="0">
                <a:solidFill>
                  <a:srgbClr val="000000"/>
                </a:solidFill>
                <a:effectLst/>
                <a:latin typeface="Tahoma" panose="020B0604030504040204" pitchFamily="34" charset="0"/>
                <a:ea typeface="Yu Gothic" panose="020B0400000000000000" pitchFamily="34" charset="-128"/>
                <a:cs typeface="Tahoma" panose="020B0604030504040204" pitchFamily="34" charset="0"/>
                <a:hlinkClick r:id="rId3" tooltip="Open in Request One"/>
              </a:rPr>
              <a:t>RQONE02950430</a:t>
            </a:r>
            <a:r>
              <a:rPr lang="en-US" sz="1800" dirty="0">
                <a:effectLst/>
                <a:latin typeface="Tahoma" panose="020B0604030504040204" pitchFamily="34" charset="0"/>
                <a:ea typeface="Yu Gothic" panose="020B0400000000000000" pitchFamily="34" charset="-128"/>
                <a:cs typeface="MS PGothic" panose="020B0600070205080204" pitchFamily="34" charset="-128"/>
              </a:rPr>
              <a:t>: [ISZ][EV-ELF][OD0188FCTJ0017] </a:t>
            </a:r>
            <a:r>
              <a:rPr lang="en-US" sz="1800" dirty="0" err="1">
                <a:effectLst/>
                <a:latin typeface="Tahoma" panose="020B0604030504040204" pitchFamily="34" charset="0"/>
                <a:ea typeface="Yu Gothic" panose="020B0400000000000000" pitchFamily="34" charset="-128"/>
                <a:cs typeface="MS PGothic" panose="020B0600070205080204" pitchFamily="34" charset="-128"/>
              </a:rPr>
              <a:t>ComDia</a:t>
            </a:r>
            <a:r>
              <a:rPr lang="en-US" sz="1800" dirty="0">
                <a:effectLst/>
                <a:latin typeface="Tahoma" panose="020B0604030504040204" pitchFamily="34" charset="0"/>
                <a:ea typeface="Yu Gothic" panose="020B0400000000000000" pitchFamily="34" charset="-128"/>
                <a:cs typeface="MS PGothic" panose="020B0600070205080204" pitchFamily="34" charset="-128"/>
              </a:rPr>
              <a:t> / Gateway</a:t>
            </a:r>
            <a:endParaRPr lang="en-US" sz="2000" dirty="0">
              <a:effectLst/>
              <a:latin typeface="Yu Gothic" panose="020B0400000000000000" pitchFamily="34" charset="-128"/>
              <a:ea typeface="Yu Gothic" panose="020B0400000000000000" pitchFamily="34" charset="-128"/>
              <a:cs typeface="MS PGothic" panose="020B0600070205080204" pitchFamily="34" charset="-128"/>
            </a:endParaRPr>
          </a:p>
          <a:p>
            <a:pPr marL="133350" marR="0">
              <a:spcBef>
                <a:spcPts val="0"/>
              </a:spcBef>
              <a:spcAft>
                <a:spcPts val="0"/>
              </a:spcAft>
            </a:pPr>
            <a:r>
              <a:rPr lang="en-US" sz="1800" dirty="0">
                <a:effectLst/>
                <a:latin typeface="Tahoma" panose="020B0604030504040204" pitchFamily="34" charset="0"/>
                <a:ea typeface="Yu Gothic" panose="020B0400000000000000" pitchFamily="34" charset="-128"/>
                <a:cs typeface="MS PGothic" panose="020B0600070205080204" pitchFamily="34" charset="-128"/>
              </a:rPr>
              <a:t>|- I-FD: </a:t>
            </a:r>
            <a:r>
              <a:rPr lang="en-US" sz="1800" u="none" strike="noStrike" dirty="0">
                <a:solidFill>
                  <a:srgbClr val="000000"/>
                </a:solidFill>
                <a:effectLst/>
                <a:latin typeface="Tahoma" panose="020B0604030504040204" pitchFamily="34" charset="0"/>
                <a:ea typeface="Yu Gothic" panose="020B0400000000000000" pitchFamily="34" charset="-128"/>
                <a:cs typeface="Tahoma" panose="020B0604030504040204" pitchFamily="34" charset="0"/>
                <a:hlinkClick r:id="rId3" tooltip="Open in Request One"/>
              </a:rPr>
              <a:t>RQONE02950431</a:t>
            </a:r>
            <a:r>
              <a:rPr lang="en-US" sz="1800" dirty="0">
                <a:effectLst/>
                <a:latin typeface="Tahoma" panose="020B0604030504040204" pitchFamily="34" charset="0"/>
                <a:ea typeface="Yu Gothic" panose="020B0400000000000000" pitchFamily="34" charset="-128"/>
                <a:cs typeface="MS PGothic" panose="020B0600070205080204" pitchFamily="34" charset="-128"/>
              </a:rPr>
              <a:t>: [ISZ][EV-ELF][OD0188FCTJ0018] CB / Gateway</a:t>
            </a:r>
            <a:endParaRPr lang="en-US" sz="2000" dirty="0">
              <a:effectLst/>
              <a:latin typeface="Yu Gothic" panose="020B0400000000000000" pitchFamily="34" charset="-128"/>
              <a:ea typeface="Yu Gothic" panose="020B0400000000000000" pitchFamily="34" charset="-128"/>
              <a:cs typeface="MS PGothic" panose="020B0600070205080204" pitchFamily="34" charset="-128"/>
            </a:endParaRPr>
          </a:p>
        </p:txBody>
      </p:sp>
    </p:spTree>
    <p:extLst>
      <p:ext uri="{BB962C8B-B14F-4D97-AF65-F5344CB8AC3E}">
        <p14:creationId xmlns:p14="http://schemas.microsoft.com/office/powerpoint/2010/main" val="3916718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6.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RBVH/EJV23</OrgInhalt>
      <Wert>RBVH/EJV23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2021. All rights reserved, also regarding any disposal, exploitation, reproduction, editing, distribution, as well as in the event of applications for industrial property rights.</OrgInhalt>
      <Wert>© Robert Bosch Engineering and Business Solutions Vietnam Company Limited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2021-03-01</OrgInhalt>
      <Wert>2021-03-01</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presentation_169_3</Template>
  <TotalTime>0</TotalTime>
  <Words>688</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Yu Gothic</vt:lpstr>
      <vt:lpstr>Arial</vt:lpstr>
      <vt:lpstr>Bosch Office Sans</vt:lpstr>
      <vt:lpstr>Calibri</vt:lpstr>
      <vt:lpstr>Courier New</vt:lpstr>
      <vt:lpstr>Tahoma</vt:lpstr>
      <vt:lpstr>Times New Roman</vt:lpstr>
      <vt:lpstr>Wingdings 3</vt:lpstr>
      <vt:lpstr>Bosch 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Le Trung Phuong (RBVH/EJV23)</dc:creator>
  <cp:lastModifiedBy>Duong Cao Trong Nhan (MS/EJV23-PS)</cp:lastModifiedBy>
  <cp:revision>68</cp:revision>
  <dcterms:created xsi:type="dcterms:W3CDTF">2021-03-01T03:34:53Z</dcterms:created>
  <dcterms:modified xsi:type="dcterms:W3CDTF">2022-11-11T08:34:57Z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