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8"/>
  </p:notesMasterIdLst>
  <p:sldIdLst>
    <p:sldId id="259" r:id="rId4"/>
    <p:sldId id="258" r:id="rId5"/>
    <p:sldId id="260" r:id="rId6"/>
    <p:sldId id="272" r:id="rId7"/>
  </p:sldIdLst>
  <p:sldSz cx="10969625" cy="6170613"/>
  <p:notesSz cx="6858000" cy="9144000"/>
  <p:custDataLst>
    <p:tags r:id="rId9"/>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26" d="100"/>
          <a:sy n="126" d="100"/>
        </p:scale>
        <p:origin x="33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24.07.2023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xml"/><Relationship Id="rId7"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25" descr="PPTFOOTCOL"/>
          <p:cNvPicPr>
            <a:picLocks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5561170"/>
            <a:ext cx="10969625" cy="60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pic>
      <p:pic>
        <p:nvPicPr>
          <p:cNvPr id="5" name="Picture 24" descr="BOCOL"/>
          <p:cNvPicPr>
            <a:picLocks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8325162" y="5650046"/>
            <a:ext cx="2350634" cy="40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pic>
      <p:sp>
        <p:nvSpPr>
          <p:cNvPr id="6" name="Rectangle 19"/>
          <p:cNvSpPr>
            <a:spLocks noChangeArrowheads="1"/>
          </p:cNvSpPr>
          <p:nvPr>
            <p:custDataLst>
              <p:tags r:id="rId3"/>
            </p:custDataLst>
          </p:nvPr>
        </p:nvSpPr>
        <p:spPr bwMode="auto">
          <a:xfrm>
            <a:off x="0" y="1"/>
            <a:ext cx="10969625" cy="533263"/>
          </a:xfrm>
          <a:prstGeom prst="rect">
            <a:avLst/>
          </a:prstGeom>
          <a:solidFill>
            <a:srgbClr val="153B63"/>
          </a:solidFill>
          <a:ln w="0">
            <a:noFill/>
            <a:miter lim="800000"/>
            <a:headEnd type="none" w="sm" len="sm"/>
            <a:tailEnd type="none" w="sm" len="sm"/>
          </a:ln>
          <a:effectLst/>
        </p:spPr>
        <p:txBody>
          <a:bodyPr wrap="none" lIns="0" tIns="0" rIns="0" bIns="0" anchor="ctr"/>
          <a:lstStyle/>
          <a:p>
            <a:pPr algn="ctr">
              <a:defRPr/>
            </a:pPr>
            <a:endParaRPr lang="en-US" sz="1799">
              <a:solidFill>
                <a:srgbClr val="153B63"/>
              </a:solidFill>
              <a:latin typeface="Bosch Office Sans" pitchFamily="34" charset="0"/>
            </a:endParaRPr>
          </a:p>
        </p:txBody>
      </p:sp>
      <p:sp>
        <p:nvSpPr>
          <p:cNvPr id="7" name="Line 18"/>
          <p:cNvSpPr>
            <a:spLocks noChangeShapeType="1"/>
          </p:cNvSpPr>
          <p:nvPr>
            <p:custDataLst>
              <p:tags r:id="rId4"/>
            </p:custDataLst>
          </p:nvPr>
        </p:nvSpPr>
        <p:spPr bwMode="auto">
          <a:xfrm>
            <a:off x="0" y="533263"/>
            <a:ext cx="10969625" cy="0"/>
          </a:xfrm>
          <a:prstGeom prst="line">
            <a:avLst/>
          </a:prstGeom>
          <a:noFill/>
          <a:ln w="9017">
            <a:solidFill>
              <a:srgbClr val="153B63"/>
            </a:solidFill>
            <a:round/>
            <a:headEnd type="none" w="sm" len="sm"/>
            <a:tailEnd type="none" w="sm" len="sm"/>
          </a:ln>
          <a:effectLst/>
        </p:spPr>
        <p:txBody>
          <a:bodyPr wrap="none" anchor="ctr"/>
          <a:lstStyle/>
          <a:p>
            <a:pPr>
              <a:defRPr/>
            </a:pPr>
            <a:endParaRPr lang="en-US" sz="1799">
              <a:latin typeface="Bosch Office Sans" pitchFamily="34" charset="0"/>
            </a:endParaRPr>
          </a:p>
        </p:txBody>
      </p:sp>
      <p:sp>
        <p:nvSpPr>
          <p:cNvPr id="8" name="Line 17"/>
          <p:cNvSpPr>
            <a:spLocks noChangeShapeType="1"/>
          </p:cNvSpPr>
          <p:nvPr>
            <p:custDataLst>
              <p:tags r:id="rId5"/>
            </p:custDataLst>
          </p:nvPr>
        </p:nvSpPr>
        <p:spPr bwMode="auto">
          <a:xfrm>
            <a:off x="0" y="5561170"/>
            <a:ext cx="10969625" cy="0"/>
          </a:xfrm>
          <a:prstGeom prst="line">
            <a:avLst/>
          </a:prstGeom>
          <a:noFill/>
          <a:ln w="9017">
            <a:solidFill>
              <a:srgbClr val="DDDDE7"/>
            </a:solidFill>
            <a:round/>
            <a:headEnd type="none" w="sm" len="sm"/>
            <a:tailEnd type="none" w="sm" len="sm"/>
          </a:ln>
          <a:effectLst/>
        </p:spPr>
        <p:txBody>
          <a:bodyPr wrap="none" anchor="ctr"/>
          <a:lstStyle/>
          <a:p>
            <a:pPr>
              <a:defRPr/>
            </a:pPr>
            <a:endParaRPr lang="en-US" sz="1799">
              <a:latin typeface="Bosch Office Sans" pitchFamily="34" charset="0"/>
            </a:endParaRPr>
          </a:p>
        </p:txBody>
      </p:sp>
      <p:sp>
        <p:nvSpPr>
          <p:cNvPr id="160774" name="Rectangle 6"/>
          <p:cNvSpPr>
            <a:spLocks noGrp="1" noChangeArrowheads="1"/>
          </p:cNvSpPr>
          <p:nvPr>
            <p:ph type="ctrTitle"/>
          </p:nvPr>
        </p:nvSpPr>
        <p:spPr>
          <a:xfrm>
            <a:off x="685602" y="533264"/>
            <a:ext cx="9990195" cy="533263"/>
          </a:xfrm>
        </p:spPr>
        <p:txBody>
          <a:bodyPr/>
          <a:lstStyle>
            <a:lvl1pPr>
              <a:defRPr/>
            </a:lvl1pPr>
          </a:lstStyle>
          <a:p>
            <a:r>
              <a:rPr lang="en-US"/>
              <a:t>Click to edit Master title style</a:t>
            </a:r>
            <a:endParaRPr lang="de-DE"/>
          </a:p>
        </p:txBody>
      </p:sp>
      <p:sp>
        <p:nvSpPr>
          <p:cNvPr id="160775" name="Rectangle 7" hidden="1"/>
          <p:cNvSpPr>
            <a:spLocks noGrp="1" noChangeArrowheads="1"/>
          </p:cNvSpPr>
          <p:nvPr>
            <p:ph type="subTitle" idx="1"/>
          </p:nvPr>
        </p:nvSpPr>
        <p:spPr>
          <a:xfrm>
            <a:off x="685602" y="3199578"/>
            <a:ext cx="9990195" cy="1675969"/>
          </a:xfrm>
        </p:spPr>
        <p:txBody>
          <a:bodyPr/>
          <a:lstStyle>
            <a:lvl1pPr marL="0" indent="0">
              <a:defRPr/>
            </a:lvl1pPr>
          </a:lstStyle>
          <a:p>
            <a:r>
              <a:rPr lang="en-US"/>
              <a:t>Click to edit Master subtitle style</a:t>
            </a:r>
            <a:endParaRPr lang="de-DE"/>
          </a:p>
        </p:txBody>
      </p:sp>
      <p:sp>
        <p:nvSpPr>
          <p:cNvPr id="9" name="Slide Number Placeholder 8"/>
          <p:cNvSpPr>
            <a:spLocks noGrp="1" noChangeArrowheads="1"/>
          </p:cNvSpPr>
          <p:nvPr>
            <p:ph type="sldNum" sz="quarter" idx="10"/>
            <p:custDataLst>
              <p:tags r:id="rId6"/>
            </p:custDataLst>
          </p:nvPr>
        </p:nvSpPr>
        <p:spPr/>
        <p:txBody>
          <a:bodyPr/>
          <a:lstStyle>
            <a:lvl1pPr>
              <a:defRPr/>
            </a:lvl1pPr>
          </a:lstStyle>
          <a:p>
            <a:fld id="{B6C41895-B379-4496-A4B9-D291475DDA22}" type="slidenum">
              <a:rPr lang="en-US" smtClean="0"/>
              <a:t>‹#›</a:t>
            </a:fld>
            <a:endParaRPr lang="en-US"/>
          </a:p>
        </p:txBody>
      </p:sp>
    </p:spTree>
    <p:extLst>
      <p:ext uri="{BB962C8B-B14F-4D97-AF65-F5344CB8AC3E}">
        <p14:creationId xmlns:p14="http://schemas.microsoft.com/office/powerpoint/2010/main" val="31983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RBVH/EJV23 | 2021-03-01</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2021.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 id="2147483748" r:id="rId20"/>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0.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0.xml"/><Relationship Id="rId1" Type="http://schemas.openxmlformats.org/officeDocument/2006/relationships/tags" Target="../tags/tag10.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custDataLst>
              <p:tags r:id="rId1"/>
            </p:custDataLst>
          </p:nvPr>
        </p:nvSpPr>
        <p:spPr bwMode="auto">
          <a:xfrm>
            <a:off x="361177" y="5870710"/>
            <a:ext cx="5142012" cy="17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txBody>
          <a:bodyPr lIns="0" tIns="0" rIns="0" bIns="0" anchor="b"/>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lnSpc>
                <a:spcPct val="107000"/>
              </a:lnSpc>
            </a:pPr>
            <a:r>
              <a:rPr lang="en-US" altLang="en-US" sz="630" dirty="0">
                <a:solidFill>
                  <a:srgbClr val="707070"/>
                </a:solidFill>
              </a:rPr>
              <a:t>Internal  | Duong Cao Trong Nhan (RBVH/EJV24) | 07/24/2023</a:t>
            </a:r>
          </a:p>
        </p:txBody>
      </p:sp>
      <p:sp>
        <p:nvSpPr>
          <p:cNvPr id="6" name="TextBox 5"/>
          <p:cNvSpPr txBox="1"/>
          <p:nvPr/>
        </p:nvSpPr>
        <p:spPr>
          <a:xfrm>
            <a:off x="2435968" y="1730089"/>
            <a:ext cx="6063976" cy="707886"/>
          </a:xfrm>
          <a:prstGeom prst="rect">
            <a:avLst/>
          </a:prstGeom>
          <a:noFill/>
        </p:spPr>
        <p:txBody>
          <a:bodyPr wrap="square" rtlCol="0">
            <a:spAutoFit/>
          </a:bodyPr>
          <a:lstStyle/>
          <a:p>
            <a:pPr algn="ctr"/>
            <a:r>
              <a:rPr lang="en-US" sz="4000" b="1" dirty="0"/>
              <a:t>GATEWAY</a:t>
            </a:r>
            <a:endParaRPr lang="en-US" sz="7200" b="1" dirty="0"/>
          </a:p>
        </p:txBody>
      </p:sp>
    </p:spTree>
    <p:extLst>
      <p:ext uri="{BB962C8B-B14F-4D97-AF65-F5344CB8AC3E}">
        <p14:creationId xmlns:p14="http://schemas.microsoft.com/office/powerpoint/2010/main" val="102727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custDataLst>
              <p:tags r:id="rId1"/>
            </p:custDataLst>
          </p:nvPr>
        </p:nvSpPr>
        <p:spPr bwMode="auto">
          <a:xfrm>
            <a:off x="361177" y="5870710"/>
            <a:ext cx="5142012" cy="17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txBody>
          <a:bodyPr lIns="0" tIns="0" rIns="0" bIns="0" anchor="b"/>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lnSpc>
                <a:spcPct val="107000"/>
              </a:lnSpc>
            </a:pPr>
            <a:r>
              <a:rPr lang="en-US" altLang="en-US" sz="630" dirty="0">
                <a:solidFill>
                  <a:srgbClr val="707070"/>
                </a:solidFill>
              </a:rPr>
              <a:t>Internal  | Duong Cao Trong Nhan (RBVH/EJV24) | 07/24/2023.</a:t>
            </a:r>
          </a:p>
        </p:txBody>
      </p:sp>
      <p:sp>
        <p:nvSpPr>
          <p:cNvPr id="4" name="TextBox 3"/>
          <p:cNvSpPr txBox="1"/>
          <p:nvPr/>
        </p:nvSpPr>
        <p:spPr>
          <a:xfrm>
            <a:off x="62522" y="113672"/>
            <a:ext cx="4661768" cy="424603"/>
          </a:xfrm>
          <a:prstGeom prst="rect">
            <a:avLst/>
          </a:prstGeom>
          <a:noFill/>
        </p:spPr>
        <p:txBody>
          <a:bodyPr wrap="square" rtlCol="0">
            <a:spAutoFit/>
          </a:bodyPr>
          <a:lstStyle/>
          <a:p>
            <a:r>
              <a:rPr lang="en-US" sz="2159" b="1" dirty="0">
                <a:solidFill>
                  <a:schemeClr val="bg1"/>
                </a:solidFill>
              </a:rPr>
              <a:t>Overview</a:t>
            </a:r>
          </a:p>
        </p:txBody>
      </p:sp>
      <p:grpSp>
        <p:nvGrpSpPr>
          <p:cNvPr id="8" name="グループ化 16">
            <a:extLst>
              <a:ext uri="{FF2B5EF4-FFF2-40B4-BE49-F238E27FC236}">
                <a16:creationId xmlns:a16="http://schemas.microsoft.com/office/drawing/2014/main" id="{00000000-0008-0000-0000-000011000000}"/>
              </a:ext>
            </a:extLst>
          </p:cNvPr>
          <p:cNvGrpSpPr/>
          <p:nvPr/>
        </p:nvGrpSpPr>
        <p:grpSpPr>
          <a:xfrm>
            <a:off x="518160" y="538275"/>
            <a:ext cx="8717280" cy="5031945"/>
            <a:chOff x="0" y="0"/>
            <a:chExt cx="9229827" cy="6767386"/>
          </a:xfrm>
        </p:grpSpPr>
        <p:grpSp>
          <p:nvGrpSpPr>
            <p:cNvPr id="12" name="グループ化 4">
              <a:extLst>
                <a:ext uri="{FF2B5EF4-FFF2-40B4-BE49-F238E27FC236}">
                  <a16:creationId xmlns:a16="http://schemas.microsoft.com/office/drawing/2014/main" id="{00000000-0008-0000-0000-000005000000}"/>
                </a:ext>
              </a:extLst>
            </p:cNvPr>
            <p:cNvGrpSpPr/>
            <p:nvPr/>
          </p:nvGrpSpPr>
          <p:grpSpPr>
            <a:xfrm>
              <a:off x="0" y="0"/>
              <a:ext cx="9229827" cy="6767386"/>
              <a:chOff x="0" y="0"/>
              <a:chExt cx="9464520" cy="6938361"/>
            </a:xfrm>
          </p:grpSpPr>
          <p:pic>
            <p:nvPicPr>
              <p:cNvPr id="15" name="図 5">
                <a:extLst>
                  <a:ext uri="{FF2B5EF4-FFF2-40B4-BE49-F238E27FC236}">
                    <a16:creationId xmlns:a16="http://schemas.microsoft.com/office/drawing/2014/main" id="{00000000-0008-0000-0000-000006000000}"/>
                  </a:ext>
                </a:extLst>
              </p:cNvPr>
              <p:cNvPicPr>
                <a:picLocks noChangeAspect="1"/>
              </p:cNvPicPr>
              <p:nvPr/>
            </p:nvPicPr>
            <p:blipFill>
              <a:blip r:embed="rId3"/>
              <a:stretch>
                <a:fillRect/>
              </a:stretch>
            </p:blipFill>
            <p:spPr>
              <a:xfrm>
                <a:off x="0" y="0"/>
                <a:ext cx="9464520" cy="6938361"/>
              </a:xfrm>
              <a:prstGeom prst="rect">
                <a:avLst/>
              </a:prstGeom>
            </p:spPr>
          </p:pic>
          <p:sp>
            <p:nvSpPr>
              <p:cNvPr id="16" name="正方形/長方形 6">
                <a:extLst>
                  <a:ext uri="{FF2B5EF4-FFF2-40B4-BE49-F238E27FC236}">
                    <a16:creationId xmlns:a16="http://schemas.microsoft.com/office/drawing/2014/main" id="{00000000-0008-0000-0000-000007000000}"/>
                  </a:ext>
                </a:extLst>
              </p:cNvPr>
              <p:cNvSpPr/>
              <p:nvPr/>
            </p:nvSpPr>
            <p:spPr>
              <a:xfrm>
                <a:off x="1979368" y="2955296"/>
                <a:ext cx="1082895" cy="357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1">
                    <a:latin typeface="Tahoma" panose="020B0604030504040204" pitchFamily="34" charset="0"/>
                    <a:ea typeface="Tahoma" panose="020B0604030504040204" pitchFamily="34" charset="0"/>
                    <a:cs typeface="Tahoma" panose="020B0604030504040204" pitchFamily="34" charset="0"/>
                  </a:rPr>
                  <a:t>Tester</a:t>
                </a:r>
                <a:endParaRPr kumimoji="1" lang="ja-JP" altLang="en-US" sz="1400" b="1">
                  <a:latin typeface="Tahoma" panose="020B0604030504040204" pitchFamily="34" charset="0"/>
                  <a:cs typeface="Tahoma" panose="020B0604030504040204" pitchFamily="34" charset="0"/>
                </a:endParaRPr>
              </a:p>
            </p:txBody>
          </p:sp>
          <p:sp>
            <p:nvSpPr>
              <p:cNvPr id="17" name="正方形/長方形 7">
                <a:extLst>
                  <a:ext uri="{FF2B5EF4-FFF2-40B4-BE49-F238E27FC236}">
                    <a16:creationId xmlns:a16="http://schemas.microsoft.com/office/drawing/2014/main" id="{00000000-0008-0000-0000-000008000000}"/>
                  </a:ext>
                </a:extLst>
              </p:cNvPr>
              <p:cNvSpPr/>
              <p:nvPr/>
            </p:nvSpPr>
            <p:spPr>
              <a:xfrm>
                <a:off x="201706" y="4552644"/>
                <a:ext cx="1073728" cy="357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1">
                    <a:latin typeface="Tahoma" panose="020B0604030504040204" pitchFamily="34" charset="0"/>
                    <a:ea typeface="Tahoma" panose="020B0604030504040204" pitchFamily="34" charset="0"/>
                    <a:cs typeface="Tahoma" panose="020B0604030504040204" pitchFamily="34" charset="0"/>
                  </a:rPr>
                  <a:t>CGW</a:t>
                </a:r>
                <a:endParaRPr kumimoji="1" lang="ja-JP" altLang="en-US" sz="1400" b="1">
                  <a:latin typeface="Tahoma" panose="020B0604030504040204" pitchFamily="34" charset="0"/>
                  <a:cs typeface="Tahoma" panose="020B0604030504040204" pitchFamily="34" charset="0"/>
                </a:endParaRPr>
              </a:p>
            </p:txBody>
          </p:sp>
          <p:sp>
            <p:nvSpPr>
              <p:cNvPr id="18" name="正方形/長方形 8">
                <a:extLst>
                  <a:ext uri="{FF2B5EF4-FFF2-40B4-BE49-F238E27FC236}">
                    <a16:creationId xmlns:a16="http://schemas.microsoft.com/office/drawing/2014/main" id="{00000000-0008-0000-0000-000009000000}"/>
                  </a:ext>
                </a:extLst>
              </p:cNvPr>
              <p:cNvSpPr/>
              <p:nvPr/>
            </p:nvSpPr>
            <p:spPr>
              <a:xfrm>
                <a:off x="4492540" y="27505"/>
                <a:ext cx="1082897" cy="357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1">
                    <a:latin typeface="Tahoma" panose="020B0604030504040204" pitchFamily="34" charset="0"/>
                    <a:ea typeface="Tahoma" panose="020B0604030504040204" pitchFamily="34" charset="0"/>
                    <a:cs typeface="Tahoma" panose="020B0604030504040204" pitchFamily="34" charset="0"/>
                  </a:rPr>
                  <a:t>VCU</a:t>
                </a:r>
                <a:endParaRPr kumimoji="1" lang="ja-JP" altLang="en-US" sz="1400" b="1">
                  <a:latin typeface="Tahoma" panose="020B0604030504040204" pitchFamily="34" charset="0"/>
                  <a:cs typeface="Tahoma" panose="020B0604030504040204" pitchFamily="34" charset="0"/>
                </a:endParaRPr>
              </a:p>
            </p:txBody>
          </p:sp>
          <p:cxnSp>
            <p:nvCxnSpPr>
              <p:cNvPr id="19" name="直線矢印コネクタ 9">
                <a:extLst>
                  <a:ext uri="{FF2B5EF4-FFF2-40B4-BE49-F238E27FC236}">
                    <a16:creationId xmlns:a16="http://schemas.microsoft.com/office/drawing/2014/main" id="{00000000-0008-0000-0000-00000A000000}"/>
                  </a:ext>
                </a:extLst>
              </p:cNvPr>
              <p:cNvCxnSpPr/>
              <p:nvPr/>
            </p:nvCxnSpPr>
            <p:spPr>
              <a:xfrm>
                <a:off x="2622494" y="3362445"/>
                <a:ext cx="0" cy="1385455"/>
              </a:xfrm>
              <a:prstGeom prst="straightConnector1">
                <a:avLst/>
              </a:prstGeom>
              <a:ln w="38100">
                <a:solidFill>
                  <a:srgbClr val="FF0000"/>
                </a:solidFill>
                <a:tailEnd type="triangle"/>
              </a:ln>
              <a:effectLst>
                <a:glow rad="63500">
                  <a:schemeClr val="bg1">
                    <a:lumMod val="85000"/>
                    <a:alpha val="40000"/>
                  </a:schemeClr>
                </a:glow>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線矢印コネクタ 10">
                <a:extLst>
                  <a:ext uri="{FF2B5EF4-FFF2-40B4-BE49-F238E27FC236}">
                    <a16:creationId xmlns:a16="http://schemas.microsoft.com/office/drawing/2014/main" id="{00000000-0008-0000-0000-00000B000000}"/>
                  </a:ext>
                </a:extLst>
              </p:cNvPr>
              <p:cNvCxnSpPr/>
              <p:nvPr/>
            </p:nvCxnSpPr>
            <p:spPr>
              <a:xfrm>
                <a:off x="2616724" y="4770649"/>
                <a:ext cx="2161641" cy="0"/>
              </a:xfrm>
              <a:prstGeom prst="straightConnector1">
                <a:avLst/>
              </a:prstGeom>
              <a:ln w="38100">
                <a:solidFill>
                  <a:srgbClr val="FF0000"/>
                </a:solidFill>
                <a:tailEnd type="triangle"/>
              </a:ln>
              <a:effectLst>
                <a:glow rad="63500">
                  <a:schemeClr val="bg1">
                    <a:lumMod val="85000"/>
                    <a:alpha val="40000"/>
                  </a:schemeClr>
                </a:glow>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線矢印コネクタ 11">
                <a:extLst>
                  <a:ext uri="{FF2B5EF4-FFF2-40B4-BE49-F238E27FC236}">
                    <a16:creationId xmlns:a16="http://schemas.microsoft.com/office/drawing/2014/main" id="{00000000-0008-0000-0000-00000C000000}"/>
                  </a:ext>
                </a:extLst>
              </p:cNvPr>
              <p:cNvCxnSpPr/>
              <p:nvPr/>
            </p:nvCxnSpPr>
            <p:spPr>
              <a:xfrm flipV="1">
                <a:off x="4815474" y="3268042"/>
                <a:ext cx="0" cy="1525019"/>
              </a:xfrm>
              <a:prstGeom prst="straightConnector1">
                <a:avLst/>
              </a:prstGeom>
              <a:ln w="38100">
                <a:solidFill>
                  <a:srgbClr val="FF0000"/>
                </a:solidFill>
                <a:tailEnd type="triangle"/>
              </a:ln>
              <a:effectLst>
                <a:glow rad="63500">
                  <a:schemeClr val="bg1">
                    <a:lumMod val="85000"/>
                    <a:alpha val="40000"/>
                  </a:schemeClr>
                </a:glow>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線矢印コネクタ 12">
                <a:extLst>
                  <a:ext uri="{FF2B5EF4-FFF2-40B4-BE49-F238E27FC236}">
                    <a16:creationId xmlns:a16="http://schemas.microsoft.com/office/drawing/2014/main" id="{00000000-0008-0000-0000-00000D000000}"/>
                  </a:ext>
                </a:extLst>
              </p:cNvPr>
              <p:cNvCxnSpPr/>
              <p:nvPr/>
            </p:nvCxnSpPr>
            <p:spPr>
              <a:xfrm>
                <a:off x="4783894" y="3245630"/>
                <a:ext cx="982044" cy="0"/>
              </a:xfrm>
              <a:prstGeom prst="straightConnector1">
                <a:avLst/>
              </a:prstGeom>
              <a:ln w="38100">
                <a:solidFill>
                  <a:srgbClr val="00B050"/>
                </a:solidFill>
                <a:tailEnd type="triangle"/>
              </a:ln>
              <a:effectLst>
                <a:glow rad="63500">
                  <a:schemeClr val="bg1">
                    <a:lumMod val="85000"/>
                    <a:alpha val="40000"/>
                  </a:schemeClr>
                </a:glow>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直線矢印コネクタ 13">
                <a:extLst>
                  <a:ext uri="{FF2B5EF4-FFF2-40B4-BE49-F238E27FC236}">
                    <a16:creationId xmlns:a16="http://schemas.microsoft.com/office/drawing/2014/main" id="{00000000-0008-0000-0000-00000E000000}"/>
                  </a:ext>
                </a:extLst>
              </p:cNvPr>
              <p:cNvCxnSpPr/>
              <p:nvPr/>
            </p:nvCxnSpPr>
            <p:spPr>
              <a:xfrm>
                <a:off x="5788349" y="3256836"/>
                <a:ext cx="0" cy="927032"/>
              </a:xfrm>
              <a:prstGeom prst="straightConnector1">
                <a:avLst/>
              </a:prstGeom>
              <a:ln w="38100">
                <a:solidFill>
                  <a:srgbClr val="FF0000"/>
                </a:solidFill>
                <a:tailEnd type="triangle"/>
              </a:ln>
              <a:effectLst>
                <a:glow rad="63500">
                  <a:schemeClr val="bg1">
                    <a:lumMod val="85000"/>
                    <a:alpha val="40000"/>
                  </a:schemeClr>
                </a:glow>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直線矢印コネクタ 14">
                <a:extLst>
                  <a:ext uri="{FF2B5EF4-FFF2-40B4-BE49-F238E27FC236}">
                    <a16:creationId xmlns:a16="http://schemas.microsoft.com/office/drawing/2014/main" id="{00000000-0008-0000-0000-00000F000000}"/>
                  </a:ext>
                </a:extLst>
              </p:cNvPr>
              <p:cNvCxnSpPr/>
              <p:nvPr/>
            </p:nvCxnSpPr>
            <p:spPr>
              <a:xfrm>
                <a:off x="5844379" y="4178773"/>
                <a:ext cx="2636438" cy="0"/>
              </a:xfrm>
              <a:prstGeom prst="straightConnector1">
                <a:avLst/>
              </a:prstGeom>
              <a:ln w="38100">
                <a:solidFill>
                  <a:srgbClr val="FF0000"/>
                </a:solidFill>
                <a:tailEnd type="triangle"/>
              </a:ln>
              <a:effectLst>
                <a:glow rad="63500">
                  <a:schemeClr val="bg1">
                    <a:lumMod val="85000"/>
                    <a:alpha val="40000"/>
                  </a:schemeClr>
                </a:glow>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4" name="思考の吹き出し: 雲形 15">
              <a:extLst>
                <a:ext uri="{FF2B5EF4-FFF2-40B4-BE49-F238E27FC236}">
                  <a16:creationId xmlns:a16="http://schemas.microsoft.com/office/drawing/2014/main" id="{00000000-0008-0000-0000-000010000000}"/>
                </a:ext>
              </a:extLst>
            </p:cNvPr>
            <p:cNvSpPr/>
            <p:nvPr/>
          </p:nvSpPr>
          <p:spPr>
            <a:xfrm>
              <a:off x="4804435" y="2542005"/>
              <a:ext cx="1154378" cy="440485"/>
            </a:xfrm>
            <a:prstGeom prst="cloudCallout">
              <a:avLst>
                <a:gd name="adj1" fmla="val -26345"/>
                <a:gd name="adj2" fmla="val 75658"/>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a:solidFill>
                    <a:schemeClr val="bg1"/>
                  </a:solidFill>
                  <a:latin typeface="Tahoma" panose="020B0604030504040204" pitchFamily="34" charset="0"/>
                  <a:ea typeface="Tahoma" panose="020B0604030504040204" pitchFamily="34" charset="0"/>
                  <a:cs typeface="Tahoma" panose="020B0604030504040204" pitchFamily="34" charset="0"/>
                </a:rPr>
                <a:t>Gateway</a:t>
              </a:r>
              <a:endParaRPr kumimoji="1" lang="ja-JP" altLang="en-US" sz="1400">
                <a:solidFill>
                  <a:schemeClr val="bg1"/>
                </a:solidFill>
                <a:latin typeface="Tahoma" panose="020B0604030504040204" pitchFamily="34" charset="0"/>
                <a:cs typeface="Tahoma" panose="020B0604030504040204" pitchFamily="34" charset="0"/>
              </a:endParaRPr>
            </a:p>
          </p:txBody>
        </p:sp>
      </p:grpSp>
      <p:sp>
        <p:nvSpPr>
          <p:cNvPr id="2" name="TextBox 1">
            <a:extLst>
              <a:ext uri="{FF2B5EF4-FFF2-40B4-BE49-F238E27FC236}">
                <a16:creationId xmlns:a16="http://schemas.microsoft.com/office/drawing/2014/main" id="{DE3B583D-2B13-875E-D496-5432AA51D5DE}"/>
              </a:ext>
            </a:extLst>
          </p:cNvPr>
          <p:cNvSpPr txBox="1"/>
          <p:nvPr/>
        </p:nvSpPr>
        <p:spPr>
          <a:xfrm>
            <a:off x="5653406" y="4646059"/>
            <a:ext cx="5220333" cy="738664"/>
          </a:xfrm>
          <a:prstGeom prst="rect">
            <a:avLst/>
          </a:prstGeom>
          <a:noFill/>
        </p:spPr>
        <p:txBody>
          <a:bodyPr wrap="square">
            <a:spAutoFit/>
          </a:bodyPr>
          <a:lstStyle/>
          <a:p>
            <a:pPr marL="0" marR="0">
              <a:spcBef>
                <a:spcPts val="0"/>
              </a:spcBef>
              <a:spcAft>
                <a:spcPts val="0"/>
              </a:spcAft>
            </a:pPr>
            <a:r>
              <a:rPr lang="en-US" sz="1400" dirty="0">
                <a:effectLst/>
                <a:highlight>
                  <a:srgbClr val="FFFF00"/>
                </a:highlight>
                <a:latin typeface="Arial" panose="020B0604020202020204" pitchFamily="34" charset="0"/>
                <a:ea typeface="Yu Gothic" panose="020B0400000000000000" pitchFamily="34" charset="-128"/>
                <a:cs typeface="Calibri" panose="020F0502020204030204" pitchFamily="34" charset="0"/>
              </a:rPr>
              <a:t>Customer requirement: while flashing new software is happen between Tester and VCU, lower ECUs can still continue to work and communicate with the Tester via the VCU as a gateway. </a:t>
            </a:r>
            <a:endParaRPr lang="en-US" sz="1400" dirty="0">
              <a:effectLst/>
              <a:highlight>
                <a:srgbClr val="FFFF00"/>
              </a:highlight>
              <a:latin typeface="Yu Gothic" panose="020B0400000000000000" pitchFamily="34" charset="-128"/>
              <a:ea typeface="Yu Gothic" panose="020B0400000000000000" pitchFamily="34" charset="-128"/>
              <a:cs typeface="Calibri" panose="020F0502020204030204" pitchFamily="34" charset="0"/>
            </a:endParaRPr>
          </a:p>
        </p:txBody>
      </p:sp>
    </p:spTree>
    <p:extLst>
      <p:ext uri="{BB962C8B-B14F-4D97-AF65-F5344CB8AC3E}">
        <p14:creationId xmlns:p14="http://schemas.microsoft.com/office/powerpoint/2010/main" val="189163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custDataLst>
              <p:tags r:id="rId1"/>
            </p:custDataLst>
          </p:nvPr>
        </p:nvSpPr>
        <p:spPr bwMode="auto">
          <a:xfrm>
            <a:off x="361177" y="5870710"/>
            <a:ext cx="5142012" cy="17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txBody>
          <a:bodyPr lIns="0" tIns="0" rIns="0" bIns="0" anchor="b"/>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lnSpc>
                <a:spcPct val="107000"/>
              </a:lnSpc>
            </a:pPr>
            <a:r>
              <a:rPr lang="en-US" altLang="en-US" sz="630" dirty="0">
                <a:solidFill>
                  <a:srgbClr val="707070"/>
                </a:solidFill>
              </a:rPr>
              <a:t>Internal  | Duong Cao Trong Nhan (RBVH/EJV24) | 07/24/2023.</a:t>
            </a:r>
          </a:p>
        </p:txBody>
      </p:sp>
      <p:pic>
        <p:nvPicPr>
          <p:cNvPr id="7" name="Content Placeholder 3">
            <a:extLst>
              <a:ext uri="{FF2B5EF4-FFF2-40B4-BE49-F238E27FC236}">
                <a16:creationId xmlns:a16="http://schemas.microsoft.com/office/drawing/2014/main" id="{A8FF03C9-2579-43FB-AD66-21258DEF4B2F}"/>
              </a:ext>
            </a:extLst>
          </p:cNvPr>
          <p:cNvPicPr>
            <a:picLocks noChangeAspect="1"/>
          </p:cNvPicPr>
          <p:nvPr/>
        </p:nvPicPr>
        <p:blipFill>
          <a:blip r:embed="rId3"/>
          <a:stretch>
            <a:fillRect/>
          </a:stretch>
        </p:blipFill>
        <p:spPr>
          <a:xfrm>
            <a:off x="240484" y="1016309"/>
            <a:ext cx="4342524" cy="4507327"/>
          </a:xfrm>
          <a:prstGeom prst="rect">
            <a:avLst/>
          </a:prstGeom>
        </p:spPr>
      </p:pic>
      <p:sp>
        <p:nvSpPr>
          <p:cNvPr id="8" name="TextBox 7">
            <a:extLst>
              <a:ext uri="{FF2B5EF4-FFF2-40B4-BE49-F238E27FC236}">
                <a16:creationId xmlns:a16="http://schemas.microsoft.com/office/drawing/2014/main" id="{6E3C08CA-C669-4E79-A2B6-B91AD1CBDB90}"/>
              </a:ext>
            </a:extLst>
          </p:cNvPr>
          <p:cNvSpPr txBox="1"/>
          <p:nvPr/>
        </p:nvSpPr>
        <p:spPr>
          <a:xfrm>
            <a:off x="62522" y="113672"/>
            <a:ext cx="4661768" cy="424603"/>
          </a:xfrm>
          <a:prstGeom prst="rect">
            <a:avLst/>
          </a:prstGeom>
          <a:noFill/>
        </p:spPr>
        <p:txBody>
          <a:bodyPr wrap="square" rtlCol="0">
            <a:spAutoFit/>
          </a:bodyPr>
          <a:lstStyle/>
          <a:p>
            <a:r>
              <a:rPr lang="en-US" sz="2159" b="1" dirty="0">
                <a:solidFill>
                  <a:schemeClr val="bg1"/>
                </a:solidFill>
              </a:rPr>
              <a:t>Solution</a:t>
            </a:r>
          </a:p>
        </p:txBody>
      </p:sp>
      <p:sp>
        <p:nvSpPr>
          <p:cNvPr id="9" name="TextBox 8">
            <a:extLst>
              <a:ext uri="{FF2B5EF4-FFF2-40B4-BE49-F238E27FC236}">
                <a16:creationId xmlns:a16="http://schemas.microsoft.com/office/drawing/2014/main" id="{71DF4BBA-AE74-4E71-8638-30EC4D1D68D5}"/>
              </a:ext>
            </a:extLst>
          </p:cNvPr>
          <p:cNvSpPr txBox="1"/>
          <p:nvPr/>
        </p:nvSpPr>
        <p:spPr>
          <a:xfrm>
            <a:off x="5190512" y="646977"/>
            <a:ext cx="5497830" cy="369332"/>
          </a:xfrm>
          <a:prstGeom prst="rect">
            <a:avLst/>
          </a:prstGeom>
          <a:noFill/>
        </p:spPr>
        <p:txBody>
          <a:bodyPr wrap="square">
            <a:spAutoFit/>
          </a:bodyPr>
          <a:lstStyle/>
          <a:p>
            <a:pPr marL="0" marR="0">
              <a:spcBef>
                <a:spcPts val="0"/>
              </a:spcBef>
              <a:spcAft>
                <a:spcPts val="0"/>
              </a:spcAft>
            </a:pPr>
            <a:r>
              <a:rPr lang="en-US" sz="1800" dirty="0">
                <a:effectLst/>
                <a:latin typeface="Arial" panose="020B0604020202020204" pitchFamily="34" charset="0"/>
                <a:ea typeface="Yu Gothic" panose="020B0400000000000000" pitchFamily="34" charset="-128"/>
                <a:cs typeface="Calibri" panose="020F0502020204030204" pitchFamily="34" charset="0"/>
              </a:rPr>
              <a:t>CAN→ </a:t>
            </a:r>
            <a:r>
              <a:rPr lang="en-US" sz="1800" dirty="0" err="1">
                <a:effectLst/>
                <a:latin typeface="Arial" panose="020B0604020202020204" pitchFamily="34" charset="0"/>
                <a:ea typeface="Yu Gothic" panose="020B0400000000000000" pitchFamily="34" charset="-128"/>
                <a:cs typeface="Calibri" panose="020F0502020204030204" pitchFamily="34" charset="0"/>
              </a:rPr>
              <a:t>CANIf</a:t>
            </a:r>
            <a:r>
              <a:rPr lang="en-US" sz="1800" dirty="0">
                <a:effectLst/>
                <a:latin typeface="Arial" panose="020B0604020202020204" pitchFamily="34" charset="0"/>
                <a:ea typeface="Yu Gothic" panose="020B0400000000000000" pitchFamily="34" charset="-128"/>
                <a:cs typeface="Calibri" panose="020F0502020204030204" pitchFamily="34" charset="0"/>
              </a:rPr>
              <a:t> → PDUR → another </a:t>
            </a:r>
            <a:r>
              <a:rPr lang="en-US" sz="1800" dirty="0" err="1">
                <a:effectLst/>
                <a:latin typeface="Arial" panose="020B0604020202020204" pitchFamily="34" charset="0"/>
                <a:ea typeface="Yu Gothic" panose="020B0400000000000000" pitchFamily="34" charset="-128"/>
                <a:cs typeface="Calibri" panose="020F0502020204030204" pitchFamily="34" charset="0"/>
              </a:rPr>
              <a:t>CANIf</a:t>
            </a:r>
            <a:r>
              <a:rPr lang="en-US" sz="1800" dirty="0">
                <a:effectLst/>
                <a:latin typeface="Arial" panose="020B0604020202020204" pitchFamily="34" charset="0"/>
                <a:ea typeface="Yu Gothic" panose="020B0400000000000000" pitchFamily="34" charset="-128"/>
                <a:cs typeface="Calibri" panose="020F0502020204030204" pitchFamily="34" charset="0"/>
              </a:rPr>
              <a:t> → CAN</a:t>
            </a:r>
            <a:endParaRPr lang="en-US" sz="2000" dirty="0">
              <a:effectLst/>
              <a:latin typeface="Yu Gothic" panose="020B0400000000000000" pitchFamily="34" charset="-128"/>
              <a:ea typeface="Yu Gothic" panose="020B0400000000000000" pitchFamily="34" charset="-128"/>
              <a:cs typeface="Calibri" panose="020F0502020204030204" pitchFamily="34" charset="0"/>
            </a:endParaRPr>
          </a:p>
        </p:txBody>
      </p:sp>
      <p:pic>
        <p:nvPicPr>
          <p:cNvPr id="1026" name="図 1">
            <a:extLst>
              <a:ext uri="{FF2B5EF4-FFF2-40B4-BE49-F238E27FC236}">
                <a16:creationId xmlns:a16="http://schemas.microsoft.com/office/drawing/2014/main" id="{9274BB1E-B72E-43EC-85E3-F6EEE8DDA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197" y="1082863"/>
            <a:ext cx="30861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rrow: Right 3">
            <a:extLst>
              <a:ext uri="{FF2B5EF4-FFF2-40B4-BE49-F238E27FC236}">
                <a16:creationId xmlns:a16="http://schemas.microsoft.com/office/drawing/2014/main" id="{35F1B6B3-1739-4E8C-86AF-33C198757D64}"/>
              </a:ext>
            </a:extLst>
          </p:cNvPr>
          <p:cNvSpPr/>
          <p:nvPr/>
        </p:nvSpPr>
        <p:spPr>
          <a:xfrm>
            <a:off x="4688690" y="2816365"/>
            <a:ext cx="1383126" cy="537882"/>
          </a:xfrm>
          <a:prstGeom prst="rightArrow">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 name="TextBox 10">
            <a:extLst>
              <a:ext uri="{FF2B5EF4-FFF2-40B4-BE49-F238E27FC236}">
                <a16:creationId xmlns:a16="http://schemas.microsoft.com/office/drawing/2014/main" id="{0239CCFE-86AE-4FD0-9098-69E02B904883}"/>
              </a:ext>
            </a:extLst>
          </p:cNvPr>
          <p:cNvSpPr txBox="1"/>
          <p:nvPr/>
        </p:nvSpPr>
        <p:spPr>
          <a:xfrm>
            <a:off x="-13018" y="646977"/>
            <a:ext cx="5497830" cy="369332"/>
          </a:xfrm>
          <a:prstGeom prst="rect">
            <a:avLst/>
          </a:prstGeom>
          <a:noFill/>
        </p:spPr>
        <p:txBody>
          <a:bodyPr wrap="square">
            <a:spAutoFit/>
          </a:bodyPr>
          <a:lstStyle/>
          <a:p>
            <a:pPr marL="0" marR="0">
              <a:spcBef>
                <a:spcPts val="0"/>
              </a:spcBef>
              <a:spcAft>
                <a:spcPts val="0"/>
              </a:spcAft>
            </a:pPr>
            <a:r>
              <a:rPr lang="en-US" sz="1800" dirty="0">
                <a:effectLst/>
                <a:latin typeface="Arial" panose="020B0604020202020204" pitchFamily="34" charset="0"/>
                <a:ea typeface="Yu Gothic" panose="020B0400000000000000" pitchFamily="34" charset="-128"/>
                <a:cs typeface="Calibri" panose="020F0502020204030204" pitchFamily="34" charset="0"/>
              </a:rPr>
              <a:t>CAN→ </a:t>
            </a:r>
            <a:r>
              <a:rPr lang="en-US" sz="1800" dirty="0" err="1">
                <a:effectLst/>
                <a:latin typeface="Arial" panose="020B0604020202020204" pitchFamily="34" charset="0"/>
                <a:ea typeface="Yu Gothic" panose="020B0400000000000000" pitchFamily="34" charset="-128"/>
                <a:cs typeface="Calibri" panose="020F0502020204030204" pitchFamily="34" charset="0"/>
              </a:rPr>
              <a:t>CANIf</a:t>
            </a:r>
            <a:r>
              <a:rPr lang="en-US" sz="1800" dirty="0">
                <a:effectLst/>
                <a:latin typeface="Arial" panose="020B0604020202020204" pitchFamily="34" charset="0"/>
                <a:ea typeface="Yu Gothic" panose="020B0400000000000000" pitchFamily="34" charset="-128"/>
                <a:cs typeface="Calibri" panose="020F0502020204030204" pitchFamily="34" charset="0"/>
              </a:rPr>
              <a:t> → </a:t>
            </a:r>
            <a:r>
              <a:rPr lang="en-US" dirty="0" err="1">
                <a:latin typeface="Arial" panose="020B0604020202020204" pitchFamily="34" charset="0"/>
                <a:ea typeface="Yu Gothic" panose="020B0400000000000000" pitchFamily="34" charset="-128"/>
                <a:cs typeface="Calibri" panose="020F0502020204030204" pitchFamily="34" charset="0"/>
              </a:rPr>
              <a:t>CanTp</a:t>
            </a:r>
            <a:r>
              <a:rPr lang="en-US" sz="1800" dirty="0">
                <a:effectLst/>
                <a:latin typeface="Arial" panose="020B0604020202020204" pitchFamily="34" charset="0"/>
                <a:ea typeface="Yu Gothic" panose="020B0400000000000000" pitchFamily="34" charset="-128"/>
                <a:cs typeface="Calibri" panose="020F0502020204030204" pitchFamily="34" charset="0"/>
              </a:rPr>
              <a:t> → </a:t>
            </a:r>
            <a:r>
              <a:rPr lang="en-US" sz="1800" dirty="0" err="1">
                <a:effectLst/>
                <a:latin typeface="Arial" panose="020B0604020202020204" pitchFamily="34" charset="0"/>
                <a:ea typeface="Yu Gothic" panose="020B0400000000000000" pitchFamily="34" charset="-128"/>
                <a:cs typeface="Calibri" panose="020F0502020204030204" pitchFamily="34" charset="0"/>
              </a:rPr>
              <a:t>PduR</a:t>
            </a:r>
            <a:r>
              <a:rPr lang="en-US" sz="1800" dirty="0">
                <a:effectLst/>
                <a:latin typeface="Arial" panose="020B0604020202020204" pitchFamily="34" charset="0"/>
                <a:ea typeface="Yu Gothic" panose="020B0400000000000000" pitchFamily="34" charset="-128"/>
                <a:cs typeface="Calibri" panose="020F0502020204030204" pitchFamily="34" charset="0"/>
              </a:rPr>
              <a:t>→ DCM</a:t>
            </a:r>
            <a:endParaRPr lang="en-US" sz="2000" dirty="0">
              <a:effectLst/>
              <a:latin typeface="Yu Gothic" panose="020B0400000000000000" pitchFamily="34" charset="-128"/>
              <a:ea typeface="Yu Gothic" panose="020B0400000000000000" pitchFamily="34" charset="-128"/>
              <a:cs typeface="Calibri" panose="020F0502020204030204" pitchFamily="34" charset="0"/>
            </a:endParaRPr>
          </a:p>
        </p:txBody>
      </p:sp>
      <p:sp>
        <p:nvSpPr>
          <p:cNvPr id="2" name="TextBox 1">
            <a:extLst>
              <a:ext uri="{FF2B5EF4-FFF2-40B4-BE49-F238E27FC236}">
                <a16:creationId xmlns:a16="http://schemas.microsoft.com/office/drawing/2014/main" id="{A0A922BE-1458-58BE-6894-ECEF113F99B1}"/>
              </a:ext>
            </a:extLst>
          </p:cNvPr>
          <p:cNvSpPr txBox="1"/>
          <p:nvPr/>
        </p:nvSpPr>
        <p:spPr>
          <a:xfrm>
            <a:off x="4724290" y="4415639"/>
            <a:ext cx="6134210" cy="954107"/>
          </a:xfrm>
          <a:prstGeom prst="rect">
            <a:avLst/>
          </a:prstGeom>
          <a:noFill/>
        </p:spPr>
        <p:txBody>
          <a:bodyPr wrap="square">
            <a:spAutoFit/>
          </a:bodyPr>
          <a:lstStyle/>
          <a:p>
            <a:pPr marL="0" marR="0">
              <a:spcBef>
                <a:spcPts val="0"/>
              </a:spcBef>
              <a:spcAft>
                <a:spcPts val="0"/>
              </a:spcAft>
            </a:pPr>
            <a:r>
              <a:rPr lang="en-US" sz="1400" b="1" dirty="0">
                <a:effectLst/>
                <a:latin typeface="Arial" panose="020B0604020202020204" pitchFamily="34" charset="0"/>
                <a:ea typeface="Yu Gothic" panose="020B0400000000000000" pitchFamily="34" charset="-128"/>
                <a:cs typeface="Calibri" panose="020F0502020204030204" pitchFamily="34" charset="0"/>
              </a:rPr>
              <a:t>Changing the concept mapping in each layers with gateway messages  </a:t>
            </a:r>
          </a:p>
          <a:p>
            <a:pPr>
              <a:spcBef>
                <a:spcPts val="0"/>
              </a:spcBef>
              <a:spcAft>
                <a:spcPts val="0"/>
              </a:spcAft>
            </a:pPr>
            <a:r>
              <a:rPr lang="en-US" sz="1400" dirty="0">
                <a:latin typeface="Arial" panose="020B0604020202020204" pitchFamily="34" charset="0"/>
                <a:ea typeface="Yu Gothic" panose="020B0400000000000000" pitchFamily="34" charset="-128"/>
                <a:cs typeface="Calibri" panose="020F0502020204030204" pitchFamily="34" charset="0"/>
              </a:rPr>
              <a:t>Diagnostic </a:t>
            </a:r>
            <a:r>
              <a:rPr lang="en-US" sz="1400" dirty="0">
                <a:effectLst/>
                <a:latin typeface="Arial" panose="020B0604020202020204" pitchFamily="34" charset="0"/>
                <a:ea typeface="Yu Gothic" panose="020B0400000000000000" pitchFamily="34" charset="-128"/>
                <a:cs typeface="Calibri" panose="020F0502020204030204" pitchFamily="34" charset="0"/>
              </a:rPr>
              <a:t>messages: CAN→ </a:t>
            </a:r>
            <a:r>
              <a:rPr lang="en-US" sz="1400" dirty="0" err="1">
                <a:effectLst/>
                <a:latin typeface="Arial" panose="020B0604020202020204" pitchFamily="34" charset="0"/>
                <a:ea typeface="Yu Gothic" panose="020B0400000000000000" pitchFamily="34" charset="-128"/>
                <a:cs typeface="Calibri" panose="020F0502020204030204" pitchFamily="34" charset="0"/>
              </a:rPr>
              <a:t>CANIf</a:t>
            </a:r>
            <a:r>
              <a:rPr lang="en-US" sz="1400" dirty="0">
                <a:effectLst/>
                <a:latin typeface="Arial" panose="020B0604020202020204" pitchFamily="34" charset="0"/>
                <a:ea typeface="Yu Gothic" panose="020B0400000000000000" pitchFamily="34" charset="-128"/>
                <a:cs typeface="Calibri" panose="020F0502020204030204" pitchFamily="34" charset="0"/>
              </a:rPr>
              <a:t> → </a:t>
            </a:r>
            <a:r>
              <a:rPr lang="en-US" sz="1400" dirty="0" err="1">
                <a:latin typeface="Arial" panose="020B0604020202020204" pitchFamily="34" charset="0"/>
                <a:ea typeface="Yu Gothic" panose="020B0400000000000000" pitchFamily="34" charset="-128"/>
                <a:cs typeface="Calibri" panose="020F0502020204030204" pitchFamily="34" charset="0"/>
              </a:rPr>
              <a:t>CanTp</a:t>
            </a:r>
            <a:r>
              <a:rPr lang="en-US" sz="1400" dirty="0">
                <a:effectLst/>
                <a:latin typeface="Arial" panose="020B0604020202020204" pitchFamily="34" charset="0"/>
                <a:ea typeface="Yu Gothic" panose="020B0400000000000000" pitchFamily="34" charset="-128"/>
                <a:cs typeface="Calibri" panose="020F0502020204030204" pitchFamily="34" charset="0"/>
              </a:rPr>
              <a:t> → </a:t>
            </a:r>
            <a:r>
              <a:rPr lang="en-US" sz="1400" dirty="0" err="1">
                <a:effectLst/>
                <a:latin typeface="Arial" panose="020B0604020202020204" pitchFamily="34" charset="0"/>
                <a:ea typeface="Yu Gothic" panose="020B0400000000000000" pitchFamily="34" charset="-128"/>
                <a:cs typeface="Calibri" panose="020F0502020204030204" pitchFamily="34" charset="0"/>
              </a:rPr>
              <a:t>PduR</a:t>
            </a:r>
            <a:r>
              <a:rPr lang="en-US" sz="1400" dirty="0">
                <a:effectLst/>
                <a:latin typeface="Arial" panose="020B0604020202020204" pitchFamily="34" charset="0"/>
                <a:ea typeface="Yu Gothic" panose="020B0400000000000000" pitchFamily="34" charset="-128"/>
                <a:cs typeface="Calibri" panose="020F0502020204030204" pitchFamily="34" charset="0"/>
              </a:rPr>
              <a:t>→ DCM</a:t>
            </a:r>
            <a:endParaRPr lang="en-US" sz="1600" dirty="0">
              <a:effectLst/>
              <a:latin typeface="Yu Gothic" panose="020B0400000000000000" pitchFamily="34" charset="-128"/>
              <a:ea typeface="Yu Gothic" panose="020B0400000000000000" pitchFamily="34" charset="-128"/>
              <a:cs typeface="Calibri" panose="020F0502020204030204" pitchFamily="34" charset="0"/>
            </a:endParaRPr>
          </a:p>
          <a:p>
            <a:pPr>
              <a:spcBef>
                <a:spcPts val="0"/>
              </a:spcBef>
              <a:spcAft>
                <a:spcPts val="0"/>
              </a:spcAft>
            </a:pPr>
            <a:r>
              <a:rPr lang="en-US" sz="1400" dirty="0">
                <a:latin typeface="Arial" panose="020B0604020202020204" pitchFamily="34" charset="0"/>
                <a:ea typeface="Yu Gothic" panose="020B0400000000000000" pitchFamily="34" charset="-128"/>
                <a:cs typeface="Calibri" panose="020F0502020204030204" pitchFamily="34" charset="0"/>
              </a:rPr>
              <a:t>Gateway messages: </a:t>
            </a:r>
            <a:r>
              <a:rPr lang="en-US" sz="1400" dirty="0">
                <a:effectLst/>
                <a:latin typeface="Arial" panose="020B0604020202020204" pitchFamily="34" charset="0"/>
                <a:ea typeface="Yu Gothic" panose="020B0400000000000000" pitchFamily="34" charset="-128"/>
                <a:cs typeface="Calibri" panose="020F0502020204030204" pitchFamily="34" charset="0"/>
              </a:rPr>
              <a:t>CAN→ </a:t>
            </a:r>
            <a:r>
              <a:rPr lang="en-US" sz="1400" dirty="0" err="1">
                <a:effectLst/>
                <a:latin typeface="Arial" panose="020B0604020202020204" pitchFamily="34" charset="0"/>
                <a:ea typeface="Yu Gothic" panose="020B0400000000000000" pitchFamily="34" charset="-128"/>
                <a:cs typeface="Calibri" panose="020F0502020204030204" pitchFamily="34" charset="0"/>
              </a:rPr>
              <a:t>CANIf</a:t>
            </a:r>
            <a:r>
              <a:rPr lang="en-US" sz="1400" dirty="0">
                <a:effectLst/>
                <a:latin typeface="Arial" panose="020B0604020202020204" pitchFamily="34" charset="0"/>
                <a:ea typeface="Yu Gothic" panose="020B0400000000000000" pitchFamily="34" charset="-128"/>
                <a:cs typeface="Calibri" panose="020F0502020204030204" pitchFamily="34" charset="0"/>
              </a:rPr>
              <a:t> → PDUR → another </a:t>
            </a:r>
            <a:r>
              <a:rPr lang="en-US" sz="1400" dirty="0" err="1">
                <a:effectLst/>
                <a:latin typeface="Arial" panose="020B0604020202020204" pitchFamily="34" charset="0"/>
                <a:ea typeface="Yu Gothic" panose="020B0400000000000000" pitchFamily="34" charset="-128"/>
                <a:cs typeface="Calibri" panose="020F0502020204030204" pitchFamily="34" charset="0"/>
              </a:rPr>
              <a:t>CANIf</a:t>
            </a:r>
            <a:r>
              <a:rPr lang="en-US" sz="1400" dirty="0">
                <a:effectLst/>
                <a:latin typeface="Arial" panose="020B0604020202020204" pitchFamily="34" charset="0"/>
                <a:ea typeface="Yu Gothic" panose="020B0400000000000000" pitchFamily="34" charset="-128"/>
                <a:cs typeface="Calibri" panose="020F0502020204030204" pitchFamily="34" charset="0"/>
              </a:rPr>
              <a:t> → CAN</a:t>
            </a:r>
            <a:endParaRPr lang="en-US" sz="1600" dirty="0">
              <a:effectLst/>
              <a:latin typeface="Yu Gothic" panose="020B0400000000000000" pitchFamily="34" charset="-128"/>
              <a:ea typeface="Yu Gothic" panose="020B0400000000000000" pitchFamily="34" charset="-128"/>
              <a:cs typeface="Calibri" panose="020F0502020204030204" pitchFamily="34" charset="0"/>
            </a:endParaRPr>
          </a:p>
          <a:p>
            <a:pPr marL="0" marR="0">
              <a:spcBef>
                <a:spcPts val="0"/>
              </a:spcBef>
              <a:spcAft>
                <a:spcPts val="0"/>
              </a:spcAft>
            </a:pPr>
            <a:endParaRPr lang="en-US" sz="1400" dirty="0">
              <a:effectLst/>
              <a:latin typeface="Yu Gothic" panose="020B0400000000000000" pitchFamily="34" charset="-128"/>
              <a:ea typeface="Yu Gothic" panose="020B0400000000000000" pitchFamily="34" charset="-128"/>
              <a:cs typeface="Calibri" panose="020F0502020204030204" pitchFamily="34" charset="0"/>
            </a:endParaRPr>
          </a:p>
        </p:txBody>
      </p:sp>
    </p:spTree>
    <p:extLst>
      <p:ext uri="{BB962C8B-B14F-4D97-AF65-F5344CB8AC3E}">
        <p14:creationId xmlns:p14="http://schemas.microsoft.com/office/powerpoint/2010/main" val="386355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custDataLst>
              <p:tags r:id="rId1"/>
            </p:custDataLst>
          </p:nvPr>
        </p:nvSpPr>
        <p:spPr bwMode="auto">
          <a:xfrm>
            <a:off x="361177" y="5870710"/>
            <a:ext cx="5142012" cy="17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txBody>
          <a:bodyPr lIns="0" tIns="0" rIns="0" bIns="0" anchor="b"/>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lnSpc>
                <a:spcPct val="107000"/>
              </a:lnSpc>
            </a:pPr>
            <a:r>
              <a:rPr lang="en-US" altLang="en-US" sz="630" dirty="0">
                <a:solidFill>
                  <a:srgbClr val="707070"/>
                </a:solidFill>
              </a:rPr>
              <a:t>Internal  | Duong Cao Trong Nhan (RBVH/EJV24) | 07/24/2023.</a:t>
            </a:r>
          </a:p>
        </p:txBody>
      </p:sp>
      <p:sp>
        <p:nvSpPr>
          <p:cNvPr id="8" name="TextBox 7">
            <a:extLst>
              <a:ext uri="{FF2B5EF4-FFF2-40B4-BE49-F238E27FC236}">
                <a16:creationId xmlns:a16="http://schemas.microsoft.com/office/drawing/2014/main" id="{6E3C08CA-C669-4E79-A2B6-B91AD1CBDB90}"/>
              </a:ext>
            </a:extLst>
          </p:cNvPr>
          <p:cNvSpPr txBox="1"/>
          <p:nvPr/>
        </p:nvSpPr>
        <p:spPr>
          <a:xfrm>
            <a:off x="62522" y="113672"/>
            <a:ext cx="4661768" cy="424603"/>
          </a:xfrm>
          <a:prstGeom prst="rect">
            <a:avLst/>
          </a:prstGeom>
          <a:noFill/>
        </p:spPr>
        <p:txBody>
          <a:bodyPr wrap="square" rtlCol="0">
            <a:spAutoFit/>
          </a:bodyPr>
          <a:lstStyle/>
          <a:p>
            <a:r>
              <a:rPr lang="en-US" sz="2159" b="1" dirty="0">
                <a:solidFill>
                  <a:schemeClr val="bg1"/>
                </a:solidFill>
              </a:rPr>
              <a:t>Solution</a:t>
            </a:r>
          </a:p>
        </p:txBody>
      </p:sp>
      <p:sp>
        <p:nvSpPr>
          <p:cNvPr id="9" name="TextBox 8">
            <a:extLst>
              <a:ext uri="{FF2B5EF4-FFF2-40B4-BE49-F238E27FC236}">
                <a16:creationId xmlns:a16="http://schemas.microsoft.com/office/drawing/2014/main" id="{71DF4BBA-AE74-4E71-8638-30EC4D1D68D5}"/>
              </a:ext>
            </a:extLst>
          </p:cNvPr>
          <p:cNvSpPr txBox="1"/>
          <p:nvPr/>
        </p:nvSpPr>
        <p:spPr>
          <a:xfrm>
            <a:off x="2224098" y="654139"/>
            <a:ext cx="6521428" cy="400110"/>
          </a:xfrm>
          <a:prstGeom prst="rect">
            <a:avLst/>
          </a:prstGeom>
          <a:noFill/>
        </p:spPr>
        <p:txBody>
          <a:bodyPr wrap="square">
            <a:spAutoFit/>
          </a:bodyPr>
          <a:lstStyle/>
          <a:p>
            <a:pPr marL="0" marR="0">
              <a:spcBef>
                <a:spcPts val="0"/>
              </a:spcBef>
              <a:spcAft>
                <a:spcPts val="0"/>
              </a:spcAft>
            </a:pPr>
            <a:endParaRPr lang="en-US" sz="2000" dirty="0">
              <a:effectLst/>
              <a:latin typeface="Yu Gothic" panose="020B0400000000000000" pitchFamily="34" charset="-128"/>
              <a:ea typeface="Yu Gothic" panose="020B0400000000000000" pitchFamily="34" charset="-128"/>
              <a:cs typeface="Calibri" panose="020F0502020204030204" pitchFamily="34" charset="0"/>
            </a:endParaRPr>
          </a:p>
        </p:txBody>
      </p:sp>
      <p:sp>
        <p:nvSpPr>
          <p:cNvPr id="2" name="Rectangle 1">
            <a:extLst>
              <a:ext uri="{FF2B5EF4-FFF2-40B4-BE49-F238E27FC236}">
                <a16:creationId xmlns:a16="http://schemas.microsoft.com/office/drawing/2014/main" id="{B22CB660-5656-926F-EDE6-FB0866FB0174}"/>
              </a:ext>
            </a:extLst>
          </p:cNvPr>
          <p:cNvSpPr/>
          <p:nvPr/>
        </p:nvSpPr>
        <p:spPr>
          <a:xfrm>
            <a:off x="3617003" y="1577115"/>
            <a:ext cx="2633663" cy="186308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4CECC18-72E3-8485-1747-B3D14ED9BCFC}"/>
              </a:ext>
            </a:extLst>
          </p:cNvPr>
          <p:cNvSpPr/>
          <p:nvPr/>
        </p:nvSpPr>
        <p:spPr>
          <a:xfrm>
            <a:off x="6440092" y="2063276"/>
            <a:ext cx="1171575" cy="9429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41A3F46-C772-1E94-B5A6-7D50D5CC94FF}"/>
              </a:ext>
            </a:extLst>
          </p:cNvPr>
          <p:cNvSpPr/>
          <p:nvPr/>
        </p:nvSpPr>
        <p:spPr>
          <a:xfrm>
            <a:off x="3617003" y="3828539"/>
            <a:ext cx="1896611" cy="956345"/>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4DC759-10B5-EE6B-3D1F-B928D7E7FDCF}"/>
              </a:ext>
            </a:extLst>
          </p:cNvPr>
          <p:cNvSpPr/>
          <p:nvPr/>
        </p:nvSpPr>
        <p:spPr>
          <a:xfrm>
            <a:off x="3827426" y="4172488"/>
            <a:ext cx="1602297" cy="545284"/>
          </a:xfrm>
          <a:prstGeom prst="rect">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5EF184-660A-BD08-4167-8FE673AD70A5}"/>
              </a:ext>
            </a:extLst>
          </p:cNvPr>
          <p:cNvSpPr/>
          <p:nvPr/>
        </p:nvSpPr>
        <p:spPr>
          <a:xfrm>
            <a:off x="4439823" y="4273156"/>
            <a:ext cx="796954" cy="352337"/>
          </a:xfrm>
          <a:prstGeom prst="rect">
            <a:avLst/>
          </a:prstGeom>
          <a:solidFill>
            <a:srgbClr val="D098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HW Object</a:t>
            </a:r>
          </a:p>
        </p:txBody>
      </p:sp>
      <p:sp>
        <p:nvSpPr>
          <p:cNvPr id="13" name="TextBox 12">
            <a:extLst>
              <a:ext uri="{FF2B5EF4-FFF2-40B4-BE49-F238E27FC236}">
                <a16:creationId xmlns:a16="http://schemas.microsoft.com/office/drawing/2014/main" id="{BFD52EEC-5BDE-5CB5-40F4-004B6858E7B3}"/>
              </a:ext>
            </a:extLst>
          </p:cNvPr>
          <p:cNvSpPr txBox="1"/>
          <p:nvPr/>
        </p:nvSpPr>
        <p:spPr>
          <a:xfrm>
            <a:off x="3756846" y="3866371"/>
            <a:ext cx="1230722" cy="276999"/>
          </a:xfrm>
          <a:prstGeom prst="rect">
            <a:avLst/>
          </a:prstGeom>
          <a:noFill/>
        </p:spPr>
        <p:txBody>
          <a:bodyPr wrap="none" rtlCol="0">
            <a:spAutoFit/>
          </a:bodyPr>
          <a:lstStyle/>
          <a:p>
            <a:r>
              <a:rPr lang="en-US" sz="1200" dirty="0">
                <a:solidFill>
                  <a:schemeClr val="bg1"/>
                </a:solidFill>
              </a:rPr>
              <a:t>CAN Controller 1</a:t>
            </a:r>
          </a:p>
        </p:txBody>
      </p:sp>
      <p:sp>
        <p:nvSpPr>
          <p:cNvPr id="14" name="TextBox 13">
            <a:extLst>
              <a:ext uri="{FF2B5EF4-FFF2-40B4-BE49-F238E27FC236}">
                <a16:creationId xmlns:a16="http://schemas.microsoft.com/office/drawing/2014/main" id="{D33B618D-9C78-BC16-88D2-2E101C2093ED}"/>
              </a:ext>
            </a:extLst>
          </p:cNvPr>
          <p:cNvSpPr txBox="1"/>
          <p:nvPr/>
        </p:nvSpPr>
        <p:spPr>
          <a:xfrm>
            <a:off x="3827426" y="4243551"/>
            <a:ext cx="686598" cy="276999"/>
          </a:xfrm>
          <a:prstGeom prst="rect">
            <a:avLst/>
          </a:prstGeom>
          <a:noFill/>
        </p:spPr>
        <p:txBody>
          <a:bodyPr wrap="none" rtlCol="0">
            <a:spAutoFit/>
          </a:bodyPr>
          <a:lstStyle/>
          <a:p>
            <a:r>
              <a:rPr lang="en-US" sz="1200" dirty="0">
                <a:solidFill>
                  <a:schemeClr val="bg1"/>
                </a:solidFill>
              </a:rPr>
              <a:t>Mailbox</a:t>
            </a:r>
          </a:p>
        </p:txBody>
      </p:sp>
      <p:sp>
        <p:nvSpPr>
          <p:cNvPr id="15" name="Rectangle 14">
            <a:extLst>
              <a:ext uri="{FF2B5EF4-FFF2-40B4-BE49-F238E27FC236}">
                <a16:creationId xmlns:a16="http://schemas.microsoft.com/office/drawing/2014/main" id="{1C34072B-5873-9508-6BEF-BBA014944DB3}"/>
              </a:ext>
            </a:extLst>
          </p:cNvPr>
          <p:cNvSpPr/>
          <p:nvPr/>
        </p:nvSpPr>
        <p:spPr>
          <a:xfrm>
            <a:off x="4074575" y="5091529"/>
            <a:ext cx="1040886" cy="345721"/>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CAN Transceiver 1</a:t>
            </a:r>
          </a:p>
        </p:txBody>
      </p:sp>
      <p:cxnSp>
        <p:nvCxnSpPr>
          <p:cNvPr id="17" name="Straight Connector 16">
            <a:extLst>
              <a:ext uri="{FF2B5EF4-FFF2-40B4-BE49-F238E27FC236}">
                <a16:creationId xmlns:a16="http://schemas.microsoft.com/office/drawing/2014/main" id="{A78DDB85-8AD1-1669-FAB0-BAD6E61879E9}"/>
              </a:ext>
            </a:extLst>
          </p:cNvPr>
          <p:cNvCxnSpPr/>
          <p:nvPr/>
        </p:nvCxnSpPr>
        <p:spPr>
          <a:xfrm flipV="1">
            <a:off x="4448255" y="4784884"/>
            <a:ext cx="0" cy="3079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DA0501E-12FF-16F5-0BB3-7044E8A81331}"/>
              </a:ext>
            </a:extLst>
          </p:cNvPr>
          <p:cNvCxnSpPr/>
          <p:nvPr/>
        </p:nvCxnSpPr>
        <p:spPr>
          <a:xfrm flipV="1">
            <a:off x="4647626" y="4788142"/>
            <a:ext cx="0" cy="3079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5F32476-A220-3865-2F2B-2ACD93F5B38D}"/>
              </a:ext>
            </a:extLst>
          </p:cNvPr>
          <p:cNvSpPr txBox="1"/>
          <p:nvPr/>
        </p:nvSpPr>
        <p:spPr>
          <a:xfrm>
            <a:off x="6433906" y="2067479"/>
            <a:ext cx="1102802" cy="338554"/>
          </a:xfrm>
          <a:prstGeom prst="rect">
            <a:avLst/>
          </a:prstGeom>
          <a:noFill/>
        </p:spPr>
        <p:txBody>
          <a:bodyPr wrap="none" rtlCol="0">
            <a:spAutoFit/>
          </a:bodyPr>
          <a:lstStyle/>
          <a:p>
            <a:r>
              <a:rPr lang="en-US" sz="1600" dirty="0">
                <a:solidFill>
                  <a:schemeClr val="bg1"/>
                </a:solidFill>
              </a:rPr>
              <a:t>CAN Driver</a:t>
            </a:r>
          </a:p>
        </p:txBody>
      </p:sp>
      <p:sp>
        <p:nvSpPr>
          <p:cNvPr id="23" name="Rectangle 22">
            <a:extLst>
              <a:ext uri="{FF2B5EF4-FFF2-40B4-BE49-F238E27FC236}">
                <a16:creationId xmlns:a16="http://schemas.microsoft.com/office/drawing/2014/main" id="{0D8D1886-315E-2EA5-079A-8DE18F03EC06}"/>
              </a:ext>
            </a:extLst>
          </p:cNvPr>
          <p:cNvSpPr/>
          <p:nvPr/>
        </p:nvSpPr>
        <p:spPr>
          <a:xfrm>
            <a:off x="6516292" y="2439513"/>
            <a:ext cx="990600" cy="433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4BCF4AD8-40A1-8730-6784-70F42CBB4C6D}"/>
              </a:ext>
            </a:extLst>
          </p:cNvPr>
          <p:cNvCxnSpPr>
            <a:cxnSpLocks/>
            <a:stCxn id="23" idx="1"/>
          </p:cNvCxnSpPr>
          <p:nvPr/>
        </p:nvCxnSpPr>
        <p:spPr>
          <a:xfrm>
            <a:off x="6516292" y="2656207"/>
            <a:ext cx="990600"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FF14C4B-FB8A-F00B-9D39-33D70AA85141}"/>
              </a:ext>
            </a:extLst>
          </p:cNvPr>
          <p:cNvSpPr txBox="1"/>
          <p:nvPr/>
        </p:nvSpPr>
        <p:spPr>
          <a:xfrm>
            <a:off x="6766345" y="2375671"/>
            <a:ext cx="540533" cy="338554"/>
          </a:xfrm>
          <a:prstGeom prst="rect">
            <a:avLst/>
          </a:prstGeom>
          <a:noFill/>
        </p:spPr>
        <p:txBody>
          <a:bodyPr wrap="none" rtlCol="0">
            <a:spAutoFit/>
          </a:bodyPr>
          <a:lstStyle/>
          <a:p>
            <a:r>
              <a:rPr lang="en-US" sz="1600" dirty="0"/>
              <a:t>HTH</a:t>
            </a:r>
          </a:p>
        </p:txBody>
      </p:sp>
      <p:sp>
        <p:nvSpPr>
          <p:cNvPr id="26" name="TextBox 25">
            <a:extLst>
              <a:ext uri="{FF2B5EF4-FFF2-40B4-BE49-F238E27FC236}">
                <a16:creationId xmlns:a16="http://schemas.microsoft.com/office/drawing/2014/main" id="{64B07F0E-9BDA-017B-E19D-D1CA23EEAE6A}"/>
              </a:ext>
            </a:extLst>
          </p:cNvPr>
          <p:cNvSpPr txBox="1"/>
          <p:nvPr/>
        </p:nvSpPr>
        <p:spPr>
          <a:xfrm>
            <a:off x="6766345" y="2578966"/>
            <a:ext cx="553357" cy="338554"/>
          </a:xfrm>
          <a:prstGeom prst="rect">
            <a:avLst/>
          </a:prstGeom>
          <a:noFill/>
        </p:spPr>
        <p:txBody>
          <a:bodyPr wrap="none" rtlCol="0">
            <a:spAutoFit/>
          </a:bodyPr>
          <a:lstStyle/>
          <a:p>
            <a:r>
              <a:rPr lang="en-US" sz="1600" dirty="0"/>
              <a:t>HRH</a:t>
            </a:r>
          </a:p>
        </p:txBody>
      </p:sp>
      <p:sp>
        <p:nvSpPr>
          <p:cNvPr id="27" name="Rectangle 26">
            <a:extLst>
              <a:ext uri="{FF2B5EF4-FFF2-40B4-BE49-F238E27FC236}">
                <a16:creationId xmlns:a16="http://schemas.microsoft.com/office/drawing/2014/main" id="{BA860760-F19F-D099-0391-72C0C6062E1C}"/>
              </a:ext>
            </a:extLst>
          </p:cNvPr>
          <p:cNvSpPr/>
          <p:nvPr/>
        </p:nvSpPr>
        <p:spPr>
          <a:xfrm>
            <a:off x="5018314" y="2437693"/>
            <a:ext cx="990600" cy="433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CE40340-21E0-D01B-8A23-D760BB1A3317}"/>
              </a:ext>
            </a:extLst>
          </p:cNvPr>
          <p:cNvCxnSpPr>
            <a:cxnSpLocks/>
            <a:stCxn id="27" idx="1"/>
          </p:cNvCxnSpPr>
          <p:nvPr/>
        </p:nvCxnSpPr>
        <p:spPr>
          <a:xfrm>
            <a:off x="5018314" y="2654387"/>
            <a:ext cx="990600"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B4D219D-A3A3-4651-D301-E3A71FE735FD}"/>
              </a:ext>
            </a:extLst>
          </p:cNvPr>
          <p:cNvSpPr txBox="1"/>
          <p:nvPr/>
        </p:nvSpPr>
        <p:spPr>
          <a:xfrm>
            <a:off x="5268367" y="2373851"/>
            <a:ext cx="540533" cy="338554"/>
          </a:xfrm>
          <a:prstGeom prst="rect">
            <a:avLst/>
          </a:prstGeom>
          <a:noFill/>
        </p:spPr>
        <p:txBody>
          <a:bodyPr wrap="none" rtlCol="0">
            <a:spAutoFit/>
          </a:bodyPr>
          <a:lstStyle/>
          <a:p>
            <a:r>
              <a:rPr lang="en-US" sz="1600" dirty="0"/>
              <a:t>HTH</a:t>
            </a:r>
          </a:p>
        </p:txBody>
      </p:sp>
      <p:sp>
        <p:nvSpPr>
          <p:cNvPr id="30" name="TextBox 29">
            <a:extLst>
              <a:ext uri="{FF2B5EF4-FFF2-40B4-BE49-F238E27FC236}">
                <a16:creationId xmlns:a16="http://schemas.microsoft.com/office/drawing/2014/main" id="{37A1508E-E6D7-A7A2-065F-6B9CB0FFB2AA}"/>
              </a:ext>
            </a:extLst>
          </p:cNvPr>
          <p:cNvSpPr txBox="1"/>
          <p:nvPr/>
        </p:nvSpPr>
        <p:spPr>
          <a:xfrm>
            <a:off x="5268367" y="2577146"/>
            <a:ext cx="553357" cy="338554"/>
          </a:xfrm>
          <a:prstGeom prst="rect">
            <a:avLst/>
          </a:prstGeom>
          <a:noFill/>
        </p:spPr>
        <p:txBody>
          <a:bodyPr wrap="none" rtlCol="0">
            <a:spAutoFit/>
          </a:bodyPr>
          <a:lstStyle/>
          <a:p>
            <a:r>
              <a:rPr lang="en-US" sz="1600" dirty="0"/>
              <a:t>HRH</a:t>
            </a:r>
          </a:p>
        </p:txBody>
      </p:sp>
      <p:sp>
        <p:nvSpPr>
          <p:cNvPr id="31" name="Rectangle 30">
            <a:extLst>
              <a:ext uri="{FF2B5EF4-FFF2-40B4-BE49-F238E27FC236}">
                <a16:creationId xmlns:a16="http://schemas.microsoft.com/office/drawing/2014/main" id="{3FBEE4A3-6128-236B-F803-D3025BE121FE}"/>
              </a:ext>
            </a:extLst>
          </p:cNvPr>
          <p:cNvSpPr/>
          <p:nvPr/>
        </p:nvSpPr>
        <p:spPr>
          <a:xfrm>
            <a:off x="3702728" y="2016212"/>
            <a:ext cx="1171575" cy="42148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PDU </a:t>
            </a:r>
          </a:p>
        </p:txBody>
      </p:sp>
      <p:sp>
        <p:nvSpPr>
          <p:cNvPr id="32" name="Rectangle 31">
            <a:extLst>
              <a:ext uri="{FF2B5EF4-FFF2-40B4-BE49-F238E27FC236}">
                <a16:creationId xmlns:a16="http://schemas.microsoft.com/office/drawing/2014/main" id="{19BBD2FC-90BE-D5AD-7CD1-B5F908283EB1}"/>
              </a:ext>
            </a:extLst>
          </p:cNvPr>
          <p:cNvSpPr/>
          <p:nvPr/>
        </p:nvSpPr>
        <p:spPr>
          <a:xfrm>
            <a:off x="3697758" y="2810358"/>
            <a:ext cx="1171575" cy="42148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PDU </a:t>
            </a:r>
          </a:p>
        </p:txBody>
      </p:sp>
      <p:sp>
        <p:nvSpPr>
          <p:cNvPr id="33" name="TextBox 32">
            <a:extLst>
              <a:ext uri="{FF2B5EF4-FFF2-40B4-BE49-F238E27FC236}">
                <a16:creationId xmlns:a16="http://schemas.microsoft.com/office/drawing/2014/main" id="{C6FE2ED0-B62F-53BF-49B9-C4EFC2DAF44E}"/>
              </a:ext>
            </a:extLst>
          </p:cNvPr>
          <p:cNvSpPr txBox="1"/>
          <p:nvPr/>
        </p:nvSpPr>
        <p:spPr>
          <a:xfrm>
            <a:off x="3631886" y="1584547"/>
            <a:ext cx="829073" cy="461665"/>
          </a:xfrm>
          <a:prstGeom prst="rect">
            <a:avLst/>
          </a:prstGeom>
          <a:noFill/>
        </p:spPr>
        <p:txBody>
          <a:bodyPr wrap="none" rtlCol="0">
            <a:spAutoFit/>
          </a:bodyPr>
          <a:lstStyle/>
          <a:p>
            <a:r>
              <a:rPr lang="en-US" sz="2400" dirty="0" err="1">
                <a:solidFill>
                  <a:schemeClr val="bg1"/>
                </a:solidFill>
              </a:rPr>
              <a:t>CanIf</a:t>
            </a:r>
            <a:endParaRPr lang="en-US" sz="2400" dirty="0">
              <a:solidFill>
                <a:schemeClr val="bg1"/>
              </a:solidFill>
            </a:endParaRPr>
          </a:p>
        </p:txBody>
      </p:sp>
      <p:cxnSp>
        <p:nvCxnSpPr>
          <p:cNvPr id="34" name="Connector: Elbow 33">
            <a:extLst>
              <a:ext uri="{FF2B5EF4-FFF2-40B4-BE49-F238E27FC236}">
                <a16:creationId xmlns:a16="http://schemas.microsoft.com/office/drawing/2014/main" id="{8D33D2EB-2D1E-F30B-0874-CEEFC02A8012}"/>
              </a:ext>
            </a:extLst>
          </p:cNvPr>
          <p:cNvCxnSpPr>
            <a:cxnSpLocks/>
          </p:cNvCxnSpPr>
          <p:nvPr/>
        </p:nvCxnSpPr>
        <p:spPr>
          <a:xfrm>
            <a:off x="4876688" y="2226953"/>
            <a:ext cx="674486" cy="210740"/>
          </a:xfrm>
          <a:prstGeom prst="bentConnector3">
            <a:avLst>
              <a:gd name="adj1" fmla="val 100486"/>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296B0B8-5704-8C67-0904-98F5C69B4767}"/>
              </a:ext>
            </a:extLst>
          </p:cNvPr>
          <p:cNvSpPr/>
          <p:nvPr/>
        </p:nvSpPr>
        <p:spPr>
          <a:xfrm>
            <a:off x="5916934" y="3828539"/>
            <a:ext cx="1896611" cy="956345"/>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F775CF6-5E26-5EB2-C08F-EC88B0F7DE6A}"/>
              </a:ext>
            </a:extLst>
          </p:cNvPr>
          <p:cNvSpPr/>
          <p:nvPr/>
        </p:nvSpPr>
        <p:spPr>
          <a:xfrm>
            <a:off x="6127357" y="4172488"/>
            <a:ext cx="1602297" cy="545284"/>
          </a:xfrm>
          <a:prstGeom prst="rect">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B6290AD-35E4-31E3-8FA9-CC49BD678D82}"/>
              </a:ext>
            </a:extLst>
          </p:cNvPr>
          <p:cNvSpPr/>
          <p:nvPr/>
        </p:nvSpPr>
        <p:spPr>
          <a:xfrm>
            <a:off x="6739754" y="4273156"/>
            <a:ext cx="796954" cy="352337"/>
          </a:xfrm>
          <a:prstGeom prst="rect">
            <a:avLst/>
          </a:prstGeom>
          <a:solidFill>
            <a:srgbClr val="D098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HW Object</a:t>
            </a:r>
          </a:p>
        </p:txBody>
      </p:sp>
      <p:sp>
        <p:nvSpPr>
          <p:cNvPr id="38" name="TextBox 37">
            <a:extLst>
              <a:ext uri="{FF2B5EF4-FFF2-40B4-BE49-F238E27FC236}">
                <a16:creationId xmlns:a16="http://schemas.microsoft.com/office/drawing/2014/main" id="{4C6E66DF-FE29-2F00-9AEB-8B311C4C7726}"/>
              </a:ext>
            </a:extLst>
          </p:cNvPr>
          <p:cNvSpPr txBox="1"/>
          <p:nvPr/>
        </p:nvSpPr>
        <p:spPr>
          <a:xfrm>
            <a:off x="6056777" y="3866371"/>
            <a:ext cx="1343638" cy="276999"/>
          </a:xfrm>
          <a:prstGeom prst="rect">
            <a:avLst/>
          </a:prstGeom>
          <a:noFill/>
        </p:spPr>
        <p:txBody>
          <a:bodyPr wrap="none" rtlCol="0">
            <a:spAutoFit/>
          </a:bodyPr>
          <a:lstStyle/>
          <a:p>
            <a:r>
              <a:rPr lang="en-US" sz="1200" dirty="0">
                <a:solidFill>
                  <a:schemeClr val="bg1"/>
                </a:solidFill>
              </a:rPr>
              <a:t>CAN Controller 2</a:t>
            </a:r>
          </a:p>
        </p:txBody>
      </p:sp>
      <p:sp>
        <p:nvSpPr>
          <p:cNvPr id="39" name="TextBox 38">
            <a:extLst>
              <a:ext uri="{FF2B5EF4-FFF2-40B4-BE49-F238E27FC236}">
                <a16:creationId xmlns:a16="http://schemas.microsoft.com/office/drawing/2014/main" id="{87A29169-DD91-0D0D-5AB4-1C9270106A31}"/>
              </a:ext>
            </a:extLst>
          </p:cNvPr>
          <p:cNvSpPr txBox="1"/>
          <p:nvPr/>
        </p:nvSpPr>
        <p:spPr>
          <a:xfrm>
            <a:off x="6127357" y="4243551"/>
            <a:ext cx="686598" cy="276999"/>
          </a:xfrm>
          <a:prstGeom prst="rect">
            <a:avLst/>
          </a:prstGeom>
          <a:noFill/>
        </p:spPr>
        <p:txBody>
          <a:bodyPr wrap="none" rtlCol="0">
            <a:spAutoFit/>
          </a:bodyPr>
          <a:lstStyle/>
          <a:p>
            <a:r>
              <a:rPr lang="en-US" sz="1200" dirty="0">
                <a:solidFill>
                  <a:schemeClr val="bg1"/>
                </a:solidFill>
              </a:rPr>
              <a:t>Mailbox</a:t>
            </a:r>
          </a:p>
        </p:txBody>
      </p:sp>
      <p:sp>
        <p:nvSpPr>
          <p:cNvPr id="40" name="Rectangle 39">
            <a:extLst>
              <a:ext uri="{FF2B5EF4-FFF2-40B4-BE49-F238E27FC236}">
                <a16:creationId xmlns:a16="http://schemas.microsoft.com/office/drawing/2014/main" id="{DD5B6003-57D6-79D6-E437-5396F6F71304}"/>
              </a:ext>
            </a:extLst>
          </p:cNvPr>
          <p:cNvSpPr/>
          <p:nvPr/>
        </p:nvSpPr>
        <p:spPr>
          <a:xfrm>
            <a:off x="6374506" y="5091529"/>
            <a:ext cx="1040886" cy="345721"/>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CAN Transceiver 2</a:t>
            </a:r>
          </a:p>
        </p:txBody>
      </p:sp>
      <p:cxnSp>
        <p:nvCxnSpPr>
          <p:cNvPr id="42" name="Straight Connector 41">
            <a:extLst>
              <a:ext uri="{FF2B5EF4-FFF2-40B4-BE49-F238E27FC236}">
                <a16:creationId xmlns:a16="http://schemas.microsoft.com/office/drawing/2014/main" id="{B98B930D-693C-4267-A6ED-CA51A9F6B978}"/>
              </a:ext>
            </a:extLst>
          </p:cNvPr>
          <p:cNvCxnSpPr/>
          <p:nvPr/>
        </p:nvCxnSpPr>
        <p:spPr>
          <a:xfrm flipV="1">
            <a:off x="6748186" y="4784884"/>
            <a:ext cx="0" cy="3079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159C544-EC03-246F-17E2-D827F6970C28}"/>
              </a:ext>
            </a:extLst>
          </p:cNvPr>
          <p:cNvCxnSpPr/>
          <p:nvPr/>
        </p:nvCxnSpPr>
        <p:spPr>
          <a:xfrm flipV="1">
            <a:off x="6947557" y="4788142"/>
            <a:ext cx="0" cy="3079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a:extLst>
              <a:ext uri="{FF2B5EF4-FFF2-40B4-BE49-F238E27FC236}">
                <a16:creationId xmlns:a16="http://schemas.microsoft.com/office/drawing/2014/main" id="{72A11B52-4F97-3D07-3639-5D18BA02C2BB}"/>
              </a:ext>
            </a:extLst>
          </p:cNvPr>
          <p:cNvCxnSpPr>
            <a:cxnSpLocks/>
          </p:cNvCxnSpPr>
          <p:nvPr/>
        </p:nvCxnSpPr>
        <p:spPr>
          <a:xfrm flipV="1">
            <a:off x="5018314" y="3569739"/>
            <a:ext cx="0" cy="70341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5" name="Connector: Elbow 1024">
            <a:extLst>
              <a:ext uri="{FF2B5EF4-FFF2-40B4-BE49-F238E27FC236}">
                <a16:creationId xmlns:a16="http://schemas.microsoft.com/office/drawing/2014/main" id="{35AD9706-A5CC-0354-5E79-537890410549}"/>
              </a:ext>
            </a:extLst>
          </p:cNvPr>
          <p:cNvCxnSpPr>
            <a:cxnSpLocks/>
          </p:cNvCxnSpPr>
          <p:nvPr/>
        </p:nvCxnSpPr>
        <p:spPr>
          <a:xfrm flipV="1">
            <a:off x="5018314" y="2757945"/>
            <a:ext cx="2488578" cy="804174"/>
          </a:xfrm>
          <a:prstGeom prst="bentConnector3">
            <a:avLst>
              <a:gd name="adj1" fmla="val 114397"/>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7" name="Straight Arrow Connector 1026">
            <a:extLst>
              <a:ext uri="{FF2B5EF4-FFF2-40B4-BE49-F238E27FC236}">
                <a16:creationId xmlns:a16="http://schemas.microsoft.com/office/drawing/2014/main" id="{DF9E27FC-0EA6-6538-DF21-673A092E4575}"/>
              </a:ext>
            </a:extLst>
          </p:cNvPr>
          <p:cNvCxnSpPr>
            <a:cxnSpLocks/>
          </p:cNvCxnSpPr>
          <p:nvPr/>
        </p:nvCxnSpPr>
        <p:spPr>
          <a:xfrm flipH="1">
            <a:off x="6008914" y="2768871"/>
            <a:ext cx="507378"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8" name="Connector: Elbow 1027">
            <a:extLst>
              <a:ext uri="{FF2B5EF4-FFF2-40B4-BE49-F238E27FC236}">
                <a16:creationId xmlns:a16="http://schemas.microsoft.com/office/drawing/2014/main" id="{6A3338E1-4E24-E497-2D46-BE15C0A54AC3}"/>
              </a:ext>
            </a:extLst>
          </p:cNvPr>
          <p:cNvCxnSpPr>
            <a:cxnSpLocks/>
          </p:cNvCxnSpPr>
          <p:nvPr/>
        </p:nvCxnSpPr>
        <p:spPr>
          <a:xfrm rot="10800000" flipV="1">
            <a:off x="4864573" y="2871081"/>
            <a:ext cx="672704" cy="150018"/>
          </a:xfrm>
          <a:prstGeom prst="bentConnector3">
            <a:avLst>
              <a:gd name="adj1" fmla="val 44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44428BF5-B797-8C25-6037-FEE925206B46}"/>
              </a:ext>
            </a:extLst>
          </p:cNvPr>
          <p:cNvCxnSpPr>
            <a:cxnSpLocks/>
          </p:cNvCxnSpPr>
          <p:nvPr/>
        </p:nvCxnSpPr>
        <p:spPr>
          <a:xfrm>
            <a:off x="6011263" y="2543128"/>
            <a:ext cx="507378"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1" name="Connector: Elbow 1030">
            <a:extLst>
              <a:ext uri="{FF2B5EF4-FFF2-40B4-BE49-F238E27FC236}">
                <a16:creationId xmlns:a16="http://schemas.microsoft.com/office/drawing/2014/main" id="{AD0D76E1-8408-875B-E187-E76B437335B3}"/>
              </a:ext>
            </a:extLst>
          </p:cNvPr>
          <p:cNvCxnSpPr>
            <a:cxnSpLocks/>
          </p:cNvCxnSpPr>
          <p:nvPr/>
        </p:nvCxnSpPr>
        <p:spPr>
          <a:xfrm rot="5400000">
            <a:off x="6843748" y="3021986"/>
            <a:ext cx="1738394" cy="763952"/>
          </a:xfrm>
          <a:prstGeom prst="bentConnector3">
            <a:avLst>
              <a:gd name="adj1" fmla="val 71095"/>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2" name="Straight Connector 1031">
            <a:extLst>
              <a:ext uri="{FF2B5EF4-FFF2-40B4-BE49-F238E27FC236}">
                <a16:creationId xmlns:a16="http://schemas.microsoft.com/office/drawing/2014/main" id="{D5CB87FE-13F2-23A0-99BB-A423AED65CC9}"/>
              </a:ext>
            </a:extLst>
          </p:cNvPr>
          <p:cNvCxnSpPr>
            <a:cxnSpLocks/>
          </p:cNvCxnSpPr>
          <p:nvPr/>
        </p:nvCxnSpPr>
        <p:spPr>
          <a:xfrm>
            <a:off x="7506892" y="2538964"/>
            <a:ext cx="588029"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33" name="Rectangle 1032">
            <a:extLst>
              <a:ext uri="{FF2B5EF4-FFF2-40B4-BE49-F238E27FC236}">
                <a16:creationId xmlns:a16="http://schemas.microsoft.com/office/drawing/2014/main" id="{589EDFA6-DC6B-B829-942C-D0DC63E9B647}"/>
              </a:ext>
            </a:extLst>
          </p:cNvPr>
          <p:cNvSpPr/>
          <p:nvPr/>
        </p:nvSpPr>
        <p:spPr>
          <a:xfrm>
            <a:off x="1767666" y="1427327"/>
            <a:ext cx="1255681" cy="205743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TextBox 1033">
            <a:extLst>
              <a:ext uri="{FF2B5EF4-FFF2-40B4-BE49-F238E27FC236}">
                <a16:creationId xmlns:a16="http://schemas.microsoft.com/office/drawing/2014/main" id="{EA883E7E-1F46-931D-2B2F-0FA01F9E6D35}"/>
              </a:ext>
            </a:extLst>
          </p:cNvPr>
          <p:cNvSpPr txBox="1"/>
          <p:nvPr/>
        </p:nvSpPr>
        <p:spPr>
          <a:xfrm>
            <a:off x="1790978" y="3195507"/>
            <a:ext cx="1234531" cy="276999"/>
          </a:xfrm>
          <a:prstGeom prst="rect">
            <a:avLst/>
          </a:prstGeom>
          <a:noFill/>
        </p:spPr>
        <p:txBody>
          <a:bodyPr wrap="square" rtlCol="0">
            <a:spAutoFit/>
          </a:bodyPr>
          <a:lstStyle/>
          <a:p>
            <a:r>
              <a:rPr lang="en-US" sz="1200" dirty="0">
                <a:solidFill>
                  <a:schemeClr val="bg1"/>
                </a:solidFill>
              </a:rPr>
              <a:t>Routing Table</a:t>
            </a:r>
          </a:p>
        </p:txBody>
      </p:sp>
      <p:sp>
        <p:nvSpPr>
          <p:cNvPr id="1035" name="TextBox 1034">
            <a:extLst>
              <a:ext uri="{FF2B5EF4-FFF2-40B4-BE49-F238E27FC236}">
                <a16:creationId xmlns:a16="http://schemas.microsoft.com/office/drawing/2014/main" id="{F38768DC-3B25-D35A-5666-D4080518EE02}"/>
              </a:ext>
            </a:extLst>
          </p:cNvPr>
          <p:cNvSpPr txBox="1"/>
          <p:nvPr/>
        </p:nvSpPr>
        <p:spPr>
          <a:xfrm>
            <a:off x="1767666" y="1526314"/>
            <a:ext cx="896399" cy="461665"/>
          </a:xfrm>
          <a:prstGeom prst="rect">
            <a:avLst/>
          </a:prstGeom>
          <a:noFill/>
        </p:spPr>
        <p:txBody>
          <a:bodyPr wrap="none" rtlCol="0">
            <a:spAutoFit/>
          </a:bodyPr>
          <a:lstStyle/>
          <a:p>
            <a:r>
              <a:rPr lang="en-US" sz="2400" dirty="0">
                <a:solidFill>
                  <a:schemeClr val="bg1"/>
                </a:solidFill>
              </a:rPr>
              <a:t>PDUR</a:t>
            </a:r>
          </a:p>
        </p:txBody>
      </p:sp>
      <p:sp>
        <p:nvSpPr>
          <p:cNvPr id="1036" name="Rectangle 1035">
            <a:extLst>
              <a:ext uri="{FF2B5EF4-FFF2-40B4-BE49-F238E27FC236}">
                <a16:creationId xmlns:a16="http://schemas.microsoft.com/office/drawing/2014/main" id="{E00556C6-6103-1746-EF2F-DC44710CC79C}"/>
              </a:ext>
            </a:extLst>
          </p:cNvPr>
          <p:cNvSpPr/>
          <p:nvPr/>
        </p:nvSpPr>
        <p:spPr>
          <a:xfrm>
            <a:off x="1808864" y="2081139"/>
            <a:ext cx="1024290" cy="33317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effectLst/>
                <a:latin typeface="Tahoma" panose="020B0604030504040204" pitchFamily="34" charset="0"/>
              </a:rPr>
              <a:t>PduRDestdu</a:t>
            </a:r>
            <a:r>
              <a:rPr lang="en-US" dirty="0">
                <a:solidFill>
                  <a:schemeClr val="tx1"/>
                </a:solidFill>
              </a:rPr>
              <a:t> </a:t>
            </a:r>
          </a:p>
        </p:txBody>
      </p:sp>
      <p:sp>
        <p:nvSpPr>
          <p:cNvPr id="1037" name="Rectangle 1036">
            <a:extLst>
              <a:ext uri="{FF2B5EF4-FFF2-40B4-BE49-F238E27FC236}">
                <a16:creationId xmlns:a16="http://schemas.microsoft.com/office/drawing/2014/main" id="{51949861-4B1E-D615-823F-A606B3984957}"/>
              </a:ext>
            </a:extLst>
          </p:cNvPr>
          <p:cNvSpPr/>
          <p:nvPr/>
        </p:nvSpPr>
        <p:spPr>
          <a:xfrm>
            <a:off x="1815522" y="2844195"/>
            <a:ext cx="1024290" cy="33317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ahoma" panose="020B0604030504040204" pitchFamily="34" charset="0"/>
              </a:rPr>
              <a:t>PduRSrcPdu </a:t>
            </a:r>
          </a:p>
        </p:txBody>
      </p:sp>
      <p:cxnSp>
        <p:nvCxnSpPr>
          <p:cNvPr id="1038" name="Straight Arrow Connector 1037">
            <a:extLst>
              <a:ext uri="{FF2B5EF4-FFF2-40B4-BE49-F238E27FC236}">
                <a16:creationId xmlns:a16="http://schemas.microsoft.com/office/drawing/2014/main" id="{41CE36DA-4B1E-763F-FA93-4663C4693907}"/>
              </a:ext>
            </a:extLst>
          </p:cNvPr>
          <p:cNvCxnSpPr>
            <a:cxnSpLocks/>
            <a:stCxn id="32" idx="1"/>
          </p:cNvCxnSpPr>
          <p:nvPr/>
        </p:nvCxnSpPr>
        <p:spPr>
          <a:xfrm flipH="1" flipV="1">
            <a:off x="2846690" y="3021097"/>
            <a:ext cx="851068" cy="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9" name="Straight Arrow Connector 1038">
            <a:extLst>
              <a:ext uri="{FF2B5EF4-FFF2-40B4-BE49-F238E27FC236}">
                <a16:creationId xmlns:a16="http://schemas.microsoft.com/office/drawing/2014/main" id="{ADCBD53D-3B5A-96B1-FD93-CF30A4975929}"/>
              </a:ext>
            </a:extLst>
          </p:cNvPr>
          <p:cNvCxnSpPr>
            <a:cxnSpLocks/>
            <a:endCxn id="1036" idx="2"/>
          </p:cNvCxnSpPr>
          <p:nvPr/>
        </p:nvCxnSpPr>
        <p:spPr>
          <a:xfrm flipV="1">
            <a:off x="2321009" y="2414310"/>
            <a:ext cx="0" cy="419583"/>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119DDDF9-46D4-7E03-BFC7-44F35C84E7D5}"/>
              </a:ext>
            </a:extLst>
          </p:cNvPr>
          <p:cNvCxnSpPr>
            <a:cxnSpLocks/>
            <a:endCxn id="31" idx="1"/>
          </p:cNvCxnSpPr>
          <p:nvPr/>
        </p:nvCxnSpPr>
        <p:spPr>
          <a:xfrm>
            <a:off x="2839812" y="2226953"/>
            <a:ext cx="862916"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043077B-D651-D6F5-4A72-CCE99639F11C}"/>
              </a:ext>
            </a:extLst>
          </p:cNvPr>
          <p:cNvSpPr txBox="1"/>
          <p:nvPr/>
        </p:nvSpPr>
        <p:spPr>
          <a:xfrm>
            <a:off x="408312" y="605387"/>
            <a:ext cx="6062344" cy="738664"/>
          </a:xfrm>
          <a:prstGeom prst="rect">
            <a:avLst/>
          </a:prstGeom>
          <a:noFill/>
        </p:spPr>
        <p:txBody>
          <a:bodyPr wrap="square">
            <a:spAutoFit/>
          </a:bodyPr>
          <a:lstStyle/>
          <a:p>
            <a:pPr marL="0" marR="0">
              <a:spcBef>
                <a:spcPts val="0"/>
              </a:spcBef>
              <a:spcAft>
                <a:spcPts val="0"/>
              </a:spcAft>
            </a:pPr>
            <a:r>
              <a:rPr lang="en-US" sz="1400" b="1" dirty="0">
                <a:latin typeface="Arial" panose="020B0604020202020204" pitchFamily="34" charset="0"/>
                <a:ea typeface="Yu Gothic" panose="020B0400000000000000" pitchFamily="34" charset="-128"/>
                <a:cs typeface="Calibri" panose="020F0502020204030204" pitchFamily="34" charset="0"/>
              </a:rPr>
              <a:t>H</a:t>
            </a:r>
            <a:r>
              <a:rPr lang="en-US" sz="1400" b="1" dirty="0">
                <a:effectLst/>
                <a:latin typeface="Arial" panose="020B0604020202020204" pitchFamily="34" charset="0"/>
                <a:ea typeface="Yu Gothic" panose="020B0400000000000000" pitchFamily="34" charset="-128"/>
                <a:cs typeface="Calibri" panose="020F0502020204030204" pitchFamily="34" charset="0"/>
              </a:rPr>
              <a:t>ow the signal is handled through the layers for the gateway  </a:t>
            </a:r>
          </a:p>
          <a:p>
            <a:pPr>
              <a:spcBef>
                <a:spcPts val="0"/>
              </a:spcBef>
              <a:spcAft>
                <a:spcPts val="0"/>
              </a:spcAft>
            </a:pPr>
            <a:r>
              <a:rPr lang="en-US" sz="1400" dirty="0">
                <a:latin typeface="Arial" panose="020B0604020202020204" pitchFamily="34" charset="0"/>
                <a:ea typeface="Yu Gothic" panose="020B0400000000000000" pitchFamily="34" charset="-128"/>
                <a:cs typeface="Calibri" panose="020F0502020204030204" pitchFamily="34" charset="0"/>
              </a:rPr>
              <a:t>Gateway messages: </a:t>
            </a:r>
            <a:r>
              <a:rPr lang="en-US" sz="1400" dirty="0">
                <a:effectLst/>
                <a:latin typeface="Arial" panose="020B0604020202020204" pitchFamily="34" charset="0"/>
                <a:ea typeface="Yu Gothic" panose="020B0400000000000000" pitchFamily="34" charset="-128"/>
                <a:cs typeface="Calibri" panose="020F0502020204030204" pitchFamily="34" charset="0"/>
              </a:rPr>
              <a:t>CAN→ </a:t>
            </a:r>
            <a:r>
              <a:rPr lang="en-US" sz="1400" dirty="0" err="1">
                <a:effectLst/>
                <a:latin typeface="Arial" panose="020B0604020202020204" pitchFamily="34" charset="0"/>
                <a:ea typeface="Yu Gothic" panose="020B0400000000000000" pitchFamily="34" charset="-128"/>
                <a:cs typeface="Calibri" panose="020F0502020204030204" pitchFamily="34" charset="0"/>
              </a:rPr>
              <a:t>CANIf</a:t>
            </a:r>
            <a:r>
              <a:rPr lang="en-US" sz="1400" dirty="0">
                <a:effectLst/>
                <a:latin typeface="Arial" panose="020B0604020202020204" pitchFamily="34" charset="0"/>
                <a:ea typeface="Yu Gothic" panose="020B0400000000000000" pitchFamily="34" charset="-128"/>
                <a:cs typeface="Calibri" panose="020F0502020204030204" pitchFamily="34" charset="0"/>
              </a:rPr>
              <a:t> → PDUR → another </a:t>
            </a:r>
            <a:r>
              <a:rPr lang="en-US" sz="1400" dirty="0" err="1">
                <a:effectLst/>
                <a:latin typeface="Arial" panose="020B0604020202020204" pitchFamily="34" charset="0"/>
                <a:ea typeface="Yu Gothic" panose="020B0400000000000000" pitchFamily="34" charset="-128"/>
                <a:cs typeface="Calibri" panose="020F0502020204030204" pitchFamily="34" charset="0"/>
              </a:rPr>
              <a:t>CANIf</a:t>
            </a:r>
            <a:r>
              <a:rPr lang="en-US" sz="1400" dirty="0">
                <a:effectLst/>
                <a:latin typeface="Arial" panose="020B0604020202020204" pitchFamily="34" charset="0"/>
                <a:ea typeface="Yu Gothic" panose="020B0400000000000000" pitchFamily="34" charset="-128"/>
                <a:cs typeface="Calibri" panose="020F0502020204030204" pitchFamily="34" charset="0"/>
              </a:rPr>
              <a:t> → CAN</a:t>
            </a:r>
            <a:endParaRPr lang="en-US" sz="1600" dirty="0">
              <a:effectLst/>
              <a:latin typeface="Yu Gothic" panose="020B0400000000000000" pitchFamily="34" charset="-128"/>
              <a:ea typeface="Yu Gothic" panose="020B0400000000000000" pitchFamily="34" charset="-128"/>
              <a:cs typeface="Calibri" panose="020F0502020204030204" pitchFamily="34" charset="0"/>
            </a:endParaRPr>
          </a:p>
          <a:p>
            <a:pPr marL="0" marR="0">
              <a:spcBef>
                <a:spcPts val="0"/>
              </a:spcBef>
              <a:spcAft>
                <a:spcPts val="0"/>
              </a:spcAft>
            </a:pPr>
            <a:endParaRPr lang="en-US" sz="1400" dirty="0">
              <a:effectLst/>
              <a:latin typeface="Yu Gothic" panose="020B0400000000000000" pitchFamily="34" charset="-128"/>
              <a:ea typeface="Yu Gothic" panose="020B0400000000000000" pitchFamily="34" charset="-128"/>
              <a:cs typeface="Calibri" panose="020F0502020204030204" pitchFamily="34" charset="0"/>
            </a:endParaRPr>
          </a:p>
        </p:txBody>
      </p:sp>
    </p:spTree>
    <p:extLst>
      <p:ext uri="{BB962C8B-B14F-4D97-AF65-F5344CB8AC3E}">
        <p14:creationId xmlns:p14="http://schemas.microsoft.com/office/powerpoint/2010/main" val="3830025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4.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5.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6.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RBVH/EJV23</OrgInhalt>
      <Wert>RBVH/EJV23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2021. All rights reserved, also regarding any disposal, exploitation, reproduction, editing, distribution, as well as in the event of applications for industrial property rights.</OrgInhalt>
      <Wert>© Robert Bosch Engineering and Business Solutions Vietnam Company Limited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2021-03-01</OrgInhalt>
      <Wert>2021-03-01</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presentation_169_3</Template>
  <TotalTime>0</TotalTime>
  <Words>206</Words>
  <Application>Microsoft Office PowerPoint</Application>
  <PresentationFormat>Custom</PresentationFormat>
  <Paragraphs>40</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Yu Gothic</vt:lpstr>
      <vt:lpstr>Arial</vt:lpstr>
      <vt:lpstr>Bosch Office Sans</vt:lpstr>
      <vt:lpstr>Calibri</vt:lpstr>
      <vt:lpstr>Tahoma</vt:lpstr>
      <vt:lpstr>Wingdings 3</vt:lpstr>
      <vt:lpstr>Bosch NG</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Le Trung Phuong (RBVH/EJV23)</dc:creator>
  <cp:lastModifiedBy>Duong Cao Trong Nhan (MS/EJV24-PS)</cp:lastModifiedBy>
  <cp:revision>74</cp:revision>
  <dcterms:created xsi:type="dcterms:W3CDTF">2021-03-01T03:34:53Z</dcterms:created>
  <dcterms:modified xsi:type="dcterms:W3CDTF">2023-07-24T03:29:34Z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