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9"/>
  </p:notesMasterIdLst>
  <p:sldIdLst>
    <p:sldId id="256" r:id="rId6"/>
    <p:sldId id="257" r:id="rId7"/>
    <p:sldId id="258" r:id="rId8"/>
    <p:sldId id="266" r:id="rId9"/>
    <p:sldId id="267" r:id="rId10"/>
    <p:sldId id="259" r:id="rId11"/>
    <p:sldId id="268" r:id="rId12"/>
    <p:sldId id="269" r:id="rId13"/>
    <p:sldId id="270" r:id="rId14"/>
    <p:sldId id="271" r:id="rId15"/>
    <p:sldId id="272" r:id="rId16"/>
    <p:sldId id="273" r:id="rId17"/>
    <p:sldId id="265" r:id="rId18"/>
  </p:sldIdLst>
  <p:sldSz cx="10969625" cy="6170613"/>
  <p:notesSz cx="6858000" cy="9144000"/>
  <p:custDataLst>
    <p:tags r:id="rId20"/>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56A1F-E75A-4BBC-BD15-19C23AC54999}">
          <p14:sldIdLst>
            <p14:sldId id="256"/>
            <p14:sldId id="257"/>
            <p14:sldId id="258"/>
            <p14:sldId id="266"/>
            <p14:sldId id="267"/>
            <p14:sldId id="259"/>
            <p14:sldId id="268"/>
            <p14:sldId id="269"/>
            <p14:sldId id="270"/>
            <p14:sldId id="271"/>
            <p14:sldId id="272"/>
            <p14:sldId id="273"/>
            <p14:sldId id="265"/>
          </p14:sldIdLst>
        </p14:section>
      </p14:sectionLst>
    </p:ex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15" y="58"/>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3535D-CEA5-49E0-A480-1217F8AC2130}" type="datetimeFigureOut">
              <a:rPr lang="en-GB" smtClean="0"/>
              <a:t>17/05/2024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B9F4B-1B3E-4480-9D87-049F7F1BB8E0}" type="slidenum">
              <a:rPr lang="en-GB" smtClean="0"/>
              <a:t>‹#›</a:t>
            </a:fld>
            <a:endParaRPr lang="en-GB"/>
          </a:p>
        </p:txBody>
      </p:sp>
    </p:spTree>
    <p:extLst>
      <p:ext uri="{BB962C8B-B14F-4D97-AF65-F5344CB8AC3E}">
        <p14:creationId xmlns:p14="http://schemas.microsoft.com/office/powerpoint/2010/main" val="368239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Processor core local SRAM available for MDG1 controllers</a:t>
            </a:r>
          </a:p>
        </p:txBody>
      </p:sp>
      <p:sp>
        <p:nvSpPr>
          <p:cNvPr id="4" name="Slide Number Placeholder 3"/>
          <p:cNvSpPr>
            <a:spLocks noGrp="1"/>
          </p:cNvSpPr>
          <p:nvPr>
            <p:ph type="sldNum" sz="quarter" idx="10"/>
          </p:nvPr>
        </p:nvSpPr>
        <p:spPr/>
        <p:txBody>
          <a:bodyPr/>
          <a:lstStyle/>
          <a:p>
            <a:fld id="{1AEB9F4B-1B3E-4480-9D87-049F7F1BB8E0}" type="slidenum">
              <a:rPr lang="en-GB" smtClean="0"/>
              <a:t>2</a:t>
            </a:fld>
            <a:endParaRPr lang="en-GB"/>
          </a:p>
        </p:txBody>
      </p:sp>
    </p:spTree>
    <p:extLst>
      <p:ext uri="{BB962C8B-B14F-4D97-AF65-F5344CB8AC3E}">
        <p14:creationId xmlns:p14="http://schemas.microsoft.com/office/powerpoint/2010/main" val="1009443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endParaRPr lang="de-DE" dirty="0"/>
          </a:p>
        </p:txBody>
      </p:sp>
    </p:spTree>
    <p:extLst>
      <p:ext uri="{BB962C8B-B14F-4D97-AF65-F5344CB8AC3E}">
        <p14:creationId xmlns:p14="http://schemas.microsoft.com/office/powerpoint/2010/main" val="357964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450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68114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425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23536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0839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98861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84140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884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15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Click to edit Master text styles</a:t>
            </a:r>
          </a:p>
        </p:txBody>
      </p:sp>
    </p:spTree>
    <p:extLst>
      <p:ext uri="{BB962C8B-B14F-4D97-AF65-F5344CB8AC3E}">
        <p14:creationId xmlns:p14="http://schemas.microsoft.com/office/powerpoint/2010/main" val="175595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Click to edit Master text styles</a:t>
            </a:r>
          </a:p>
        </p:txBody>
      </p:sp>
    </p:spTree>
    <p:extLst>
      <p:ext uri="{BB962C8B-B14F-4D97-AF65-F5344CB8AC3E}">
        <p14:creationId xmlns:p14="http://schemas.microsoft.com/office/powerpoint/2010/main" val="119225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11" name="Picture 10"/>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 name="Picture 9"/>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348493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91.xml"/><Relationship Id="rId7"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image" Target="../media/image4.png"/><Relationship Id="rId4" Type="http://schemas.openxmlformats.org/officeDocument/2006/relationships/tags" Target="../tags/tag92.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6.png"/><Relationship Id="rId5" Type="http://schemas.openxmlformats.org/officeDocument/2006/relationships/tags" Target="../tags/tag16.xml"/><Relationship Id="rId10" Type="http://schemas.openxmlformats.org/officeDocument/2006/relationships/image" Target="../media/image5.png"/><Relationship Id="rId4" Type="http://schemas.openxmlformats.org/officeDocument/2006/relationships/tags" Target="../tags/tag15.xml"/><Relationship Id="rId9"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13.png"/><Relationship Id="rId4" Type="http://schemas.openxmlformats.org/officeDocument/2006/relationships/tags" Target="../tags/tag5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br>
              <a:rPr lang="en-GB" sz="4000" dirty="0"/>
            </a:br>
            <a:br>
              <a:rPr lang="en-GB" sz="4000" dirty="0"/>
            </a:br>
            <a:br>
              <a:rPr lang="en-GB" sz="4000" dirty="0"/>
            </a:br>
            <a:br>
              <a:rPr lang="en-GB" sz="4000" dirty="0"/>
            </a:br>
            <a:br>
              <a:rPr lang="en-GB" sz="4000" dirty="0"/>
            </a:br>
            <a:br>
              <a:rPr lang="en-GB" sz="4000" dirty="0"/>
            </a:br>
            <a:r>
              <a:rPr lang="en-GB" sz="4000" dirty="0"/>
              <a:t>HOW TO READ HEXDUMP – Introduction</a:t>
            </a:r>
            <a:br>
              <a:rPr lang="en-GB" sz="4000" dirty="0"/>
            </a:br>
            <a:br>
              <a:rPr lang="en-GB" sz="4000" dirty="0"/>
            </a:br>
            <a:br>
              <a:rPr lang="en-GB" sz="4000" dirty="0"/>
            </a:br>
            <a:br>
              <a:rPr lang="en-GB" sz="4000" dirty="0"/>
            </a:br>
            <a:endParaRPr lang="en-GB" sz="4000" dirty="0"/>
          </a:p>
        </p:txBody>
      </p:sp>
    </p:spTree>
    <p:custDataLst>
      <p:tags r:id="rId1"/>
    </p:custDataLst>
    <p:extLst>
      <p:ext uri="{BB962C8B-B14F-4D97-AF65-F5344CB8AC3E}">
        <p14:creationId xmlns:p14="http://schemas.microsoft.com/office/powerpoint/2010/main" val="3654535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2) Analysing Hex file</a:t>
            </a: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800" b="0" i="0" baseline="0" dirty="0">
                <a:ln>
                  <a:noFill/>
                </a:ln>
                <a:solidFill>
                  <a:srgbClr val="000000"/>
                </a:solidFill>
                <a:effectLst/>
                <a:latin typeface="Bosch Office Sans" pitchFamily="2" charset="0"/>
                <a:ea typeface="+mn-ea"/>
                <a:cs typeface="+mn-cs"/>
              </a:rPr>
              <a:t>Output file</a:t>
            </a:r>
          </a:p>
          <a:p>
            <a:pPr marL="0" indent="0">
              <a:buNone/>
            </a:pPr>
            <a:endParaRPr lang="en-US" dirty="0">
              <a:solidFill>
                <a:srgbClr val="000000"/>
              </a:solidFill>
            </a:endParaRPr>
          </a:p>
          <a:p>
            <a:pPr marL="0" indent="0">
              <a:buNone/>
            </a:pPr>
            <a:endParaRPr lang="en-GB" dirty="0"/>
          </a:p>
        </p:txBody>
      </p:sp>
      <p:pic>
        <p:nvPicPr>
          <p:cNvPr id="9" name="Picture 8">
            <a:extLst>
              <a:ext uri="{FF2B5EF4-FFF2-40B4-BE49-F238E27FC236}">
                <a16:creationId xmlns:a16="http://schemas.microsoft.com/office/drawing/2014/main" id="{EF87AE37-D2FE-46EB-FD9C-4E73D19E6BEC}"/>
              </a:ext>
            </a:extLst>
          </p:cNvPr>
          <p:cNvPicPr>
            <a:picLocks noChangeAspect="1"/>
          </p:cNvPicPr>
          <p:nvPr/>
        </p:nvPicPr>
        <p:blipFill>
          <a:blip r:embed="rId9"/>
          <a:stretch>
            <a:fillRect/>
          </a:stretch>
        </p:blipFill>
        <p:spPr>
          <a:xfrm>
            <a:off x="3780367" y="1252327"/>
            <a:ext cx="6922558" cy="3647580"/>
          </a:xfrm>
          <a:prstGeom prst="rect">
            <a:avLst/>
          </a:prstGeom>
        </p:spPr>
      </p:pic>
    </p:spTree>
    <p:custDataLst>
      <p:tags r:id="rId1"/>
    </p:custDataLst>
    <p:extLst>
      <p:ext uri="{BB962C8B-B14F-4D97-AF65-F5344CB8AC3E}">
        <p14:creationId xmlns:p14="http://schemas.microsoft.com/office/powerpoint/2010/main" val="150488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3) </a:t>
            </a:r>
            <a:r>
              <a:rPr lang="en-GB" sz="2800" dirty="0" err="1">
                <a:solidFill>
                  <a:srgbClr val="08427E"/>
                </a:solidFill>
              </a:rPr>
              <a:t>Hexdump</a:t>
            </a:r>
            <a:endParaRPr lang="en-GB" sz="2800" dirty="0">
              <a:solidFill>
                <a:srgbClr val="08427E"/>
              </a:solidFill>
            </a:endParaRP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sz="1800" b="0" i="0" baseline="0" dirty="0">
              <a:ln>
                <a:noFill/>
              </a:ln>
              <a:solidFill>
                <a:srgbClr val="000000"/>
              </a:solidFill>
              <a:effectLst/>
              <a:latin typeface="Bosch Office Sans" pitchFamily="2" charset="0"/>
              <a:ea typeface="+mn-ea"/>
              <a:cs typeface="+mn-cs"/>
            </a:endParaRPr>
          </a:p>
          <a:p>
            <a:r>
              <a:rPr lang="en-US" sz="1800" b="0" i="0" baseline="0" dirty="0">
                <a:ln>
                  <a:noFill/>
                </a:ln>
                <a:solidFill>
                  <a:srgbClr val="000000"/>
                </a:solidFill>
                <a:effectLst/>
                <a:latin typeface="Bosch Office Sans" pitchFamily="2" charset="0"/>
                <a:ea typeface="+mn-ea"/>
                <a:cs typeface="+mn-cs"/>
              </a:rPr>
              <a:t>Run GUI.bat in </a:t>
            </a:r>
          </a:p>
          <a:p>
            <a:pPr marL="0" indent="0">
              <a:buNone/>
            </a:pPr>
            <a:r>
              <a:rPr lang="en-US" dirty="0">
                <a:solidFill>
                  <a:srgbClr val="000000"/>
                </a:solidFill>
              </a:rPr>
              <a:t>C:\toolbase\hexmodx\14.9.0\HexmodXGUI</a:t>
            </a:r>
          </a:p>
          <a:p>
            <a:r>
              <a:rPr lang="en-US" dirty="0">
                <a:solidFill>
                  <a:srgbClr val="000000"/>
                </a:solidFill>
              </a:rPr>
              <a:t>Open hex file in </a:t>
            </a:r>
            <a:r>
              <a:rPr lang="en-US" dirty="0" err="1">
                <a:solidFill>
                  <a:srgbClr val="000000"/>
                </a:solidFill>
              </a:rPr>
              <a:t>HexmodX</a:t>
            </a:r>
            <a:r>
              <a:rPr lang="en-US" dirty="0">
                <a:solidFill>
                  <a:srgbClr val="000000"/>
                </a:solidFill>
              </a:rPr>
              <a:t> tool.</a:t>
            </a:r>
          </a:p>
          <a:p>
            <a:pPr marL="0" indent="0">
              <a:buNone/>
            </a:pPr>
            <a:endParaRPr lang="en-US" dirty="0">
              <a:solidFill>
                <a:srgbClr val="000000"/>
              </a:solidFill>
            </a:endParaRPr>
          </a:p>
          <a:p>
            <a:pPr marL="0" indent="0">
              <a:buNone/>
            </a:pPr>
            <a:endParaRPr lang="en-GB" dirty="0"/>
          </a:p>
        </p:txBody>
      </p:sp>
      <p:pic>
        <p:nvPicPr>
          <p:cNvPr id="11" name="Picture 10">
            <a:extLst>
              <a:ext uri="{FF2B5EF4-FFF2-40B4-BE49-F238E27FC236}">
                <a16:creationId xmlns:a16="http://schemas.microsoft.com/office/drawing/2014/main" id="{FC3F271B-2F20-7993-242F-76FC58BBC724}"/>
              </a:ext>
            </a:extLst>
          </p:cNvPr>
          <p:cNvPicPr>
            <a:picLocks noChangeAspect="1"/>
          </p:cNvPicPr>
          <p:nvPr/>
        </p:nvPicPr>
        <p:blipFill>
          <a:blip r:embed="rId9"/>
          <a:stretch>
            <a:fillRect/>
          </a:stretch>
        </p:blipFill>
        <p:spPr>
          <a:xfrm>
            <a:off x="3508009" y="647700"/>
            <a:ext cx="7194916" cy="3897246"/>
          </a:xfrm>
          <a:prstGeom prst="rect">
            <a:avLst/>
          </a:prstGeom>
        </p:spPr>
      </p:pic>
    </p:spTree>
    <p:custDataLst>
      <p:tags r:id="rId1"/>
    </p:custDataLst>
    <p:extLst>
      <p:ext uri="{BB962C8B-B14F-4D97-AF65-F5344CB8AC3E}">
        <p14:creationId xmlns:p14="http://schemas.microsoft.com/office/powerpoint/2010/main" val="353932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3) </a:t>
            </a:r>
            <a:r>
              <a:rPr lang="en-GB" sz="2800" dirty="0" err="1">
                <a:solidFill>
                  <a:srgbClr val="08427E"/>
                </a:solidFill>
              </a:rPr>
              <a:t>Hexdump</a:t>
            </a:r>
            <a:endParaRPr lang="en-GB" sz="2800" dirty="0">
              <a:solidFill>
                <a:srgbClr val="08427E"/>
              </a:solidFill>
            </a:endParaRP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3028584"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sz="1800" b="0" i="0" baseline="0" dirty="0">
              <a:ln>
                <a:noFill/>
              </a:ln>
              <a:solidFill>
                <a:srgbClr val="000000"/>
              </a:solidFill>
              <a:effectLst/>
              <a:latin typeface="Bosch Office Sans" pitchFamily="2" charset="0"/>
              <a:ea typeface="+mn-ea"/>
              <a:cs typeface="+mn-cs"/>
            </a:endParaRPr>
          </a:p>
          <a:p>
            <a:r>
              <a:rPr lang="en-US" sz="1800" b="0" i="0" baseline="0" dirty="0">
                <a:ln>
                  <a:noFill/>
                </a:ln>
                <a:solidFill>
                  <a:srgbClr val="000000"/>
                </a:solidFill>
                <a:effectLst/>
                <a:latin typeface="Bosch Office Sans" pitchFamily="2" charset="0"/>
                <a:ea typeface="+mn-ea"/>
                <a:cs typeface="+mn-cs"/>
              </a:rPr>
              <a:t>Search the Block name in rba_EepAdaptDGS_Report.txt</a:t>
            </a:r>
          </a:p>
          <a:p>
            <a:r>
              <a:rPr lang="en-US" dirty="0">
                <a:solidFill>
                  <a:srgbClr val="000000"/>
                </a:solidFill>
              </a:rPr>
              <a:t>Search the Block’s address in output xml file.</a:t>
            </a:r>
          </a:p>
          <a:p>
            <a:r>
              <a:rPr lang="en-US" dirty="0">
                <a:solidFill>
                  <a:srgbClr val="000000"/>
                </a:solidFill>
              </a:rPr>
              <a:t>Replace data in destination address and surrounding address.</a:t>
            </a:r>
          </a:p>
          <a:p>
            <a:r>
              <a:rPr lang="en-US" dirty="0">
                <a:solidFill>
                  <a:srgbClr val="000000"/>
                </a:solidFill>
              </a:rPr>
              <a:t>Save the new hex file.</a:t>
            </a:r>
          </a:p>
          <a:p>
            <a:pPr marL="0" indent="0">
              <a:buNone/>
            </a:pPr>
            <a:endParaRPr lang="en-US" dirty="0">
              <a:solidFill>
                <a:srgbClr val="000000"/>
              </a:solidFill>
            </a:endParaRPr>
          </a:p>
          <a:p>
            <a:pPr marL="0" indent="0">
              <a:buNone/>
            </a:pPr>
            <a:endParaRPr lang="en-GB" dirty="0"/>
          </a:p>
        </p:txBody>
      </p:sp>
      <p:pic>
        <p:nvPicPr>
          <p:cNvPr id="4" name="Picture 3">
            <a:extLst>
              <a:ext uri="{FF2B5EF4-FFF2-40B4-BE49-F238E27FC236}">
                <a16:creationId xmlns:a16="http://schemas.microsoft.com/office/drawing/2014/main" id="{55592E49-9869-9C23-15A2-4E59C4F480D9}"/>
              </a:ext>
            </a:extLst>
          </p:cNvPr>
          <p:cNvPicPr>
            <a:picLocks noChangeAspect="1"/>
          </p:cNvPicPr>
          <p:nvPr/>
        </p:nvPicPr>
        <p:blipFill>
          <a:blip r:embed="rId9"/>
          <a:stretch>
            <a:fillRect/>
          </a:stretch>
        </p:blipFill>
        <p:spPr>
          <a:xfrm>
            <a:off x="3492378" y="842010"/>
            <a:ext cx="7210547" cy="3905713"/>
          </a:xfrm>
          <a:prstGeom prst="rect">
            <a:avLst/>
          </a:prstGeom>
        </p:spPr>
      </p:pic>
    </p:spTree>
    <p:custDataLst>
      <p:tags r:id="rId1"/>
    </p:custDataLst>
    <p:extLst>
      <p:ext uri="{BB962C8B-B14F-4D97-AF65-F5344CB8AC3E}">
        <p14:creationId xmlns:p14="http://schemas.microsoft.com/office/powerpoint/2010/main" val="155308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pPr algn="ctr"/>
            <a:br>
              <a:rPr lang="en-GB" dirty="0">
                <a:solidFill>
                  <a:schemeClr val="tx1"/>
                </a:solidFill>
              </a:rPr>
            </a:br>
            <a:br>
              <a:rPr lang="en-GB" dirty="0">
                <a:solidFill>
                  <a:schemeClr val="tx1"/>
                </a:solidFill>
              </a:rPr>
            </a:br>
            <a:r>
              <a:rPr lang="en-GB" dirty="0">
                <a:solidFill>
                  <a:schemeClr val="tx1"/>
                </a:solidFill>
              </a:rPr>
              <a:t>      Thank you</a:t>
            </a:r>
          </a:p>
        </p:txBody>
      </p:sp>
    </p:spTree>
    <p:custDataLst>
      <p:tags r:id="rId1"/>
    </p:custDataLst>
    <p:extLst>
      <p:ext uri="{BB962C8B-B14F-4D97-AF65-F5344CB8AC3E}">
        <p14:creationId xmlns:p14="http://schemas.microsoft.com/office/powerpoint/2010/main" val="214269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custGeom>
            <a:avLst/>
            <a:gdLst>
              <a:gd name="connsiteX0" fmla="*/ 0 w 1691640"/>
              <a:gd name="connsiteY0" fmla="*/ 0 h 777240"/>
              <a:gd name="connsiteX1" fmla="*/ 1691640 w 1691640"/>
              <a:gd name="connsiteY1" fmla="*/ 0 h 777240"/>
              <a:gd name="connsiteX2" fmla="*/ 1691640 w 1691640"/>
              <a:gd name="connsiteY2" fmla="*/ 777240 h 777240"/>
              <a:gd name="connsiteX3" fmla="*/ 0 w 1691640"/>
              <a:gd name="connsiteY3" fmla="*/ 777240 h 777240"/>
              <a:gd name="connsiteX4" fmla="*/ 0 w 1691640"/>
              <a:gd name="connsiteY4" fmla="*/ 0 h 777240"/>
              <a:gd name="connsiteX0" fmla="*/ 0 w 1691640"/>
              <a:gd name="connsiteY0" fmla="*/ 0 h 777240"/>
              <a:gd name="connsiteX1" fmla="*/ 1691640 w 1691640"/>
              <a:gd name="connsiteY1" fmla="*/ 0 h 777240"/>
              <a:gd name="connsiteX2" fmla="*/ 1691640 w 1691640"/>
              <a:gd name="connsiteY2" fmla="*/ 777240 h 777240"/>
              <a:gd name="connsiteX3" fmla="*/ 16625 w 1691640"/>
              <a:gd name="connsiteY3" fmla="*/ 344978 h 777240"/>
              <a:gd name="connsiteX4" fmla="*/ 0 w 1691640"/>
              <a:gd name="connsiteY4" fmla="*/ 0 h 777240"/>
              <a:gd name="connsiteX0" fmla="*/ 0 w 1716578"/>
              <a:gd name="connsiteY0" fmla="*/ 0 h 369917"/>
              <a:gd name="connsiteX1" fmla="*/ 1691640 w 1716578"/>
              <a:gd name="connsiteY1" fmla="*/ 0 h 369917"/>
              <a:gd name="connsiteX2" fmla="*/ 1716578 w 1716578"/>
              <a:gd name="connsiteY2" fmla="*/ 369917 h 369917"/>
              <a:gd name="connsiteX3" fmla="*/ 16625 w 1716578"/>
              <a:gd name="connsiteY3" fmla="*/ 344978 h 369917"/>
              <a:gd name="connsiteX4" fmla="*/ 0 w 1716578"/>
              <a:gd name="connsiteY4" fmla="*/ 0 h 369917"/>
              <a:gd name="connsiteX0" fmla="*/ 17117 w 1733695"/>
              <a:gd name="connsiteY0" fmla="*/ 0 h 396410"/>
              <a:gd name="connsiteX1" fmla="*/ 1708757 w 1733695"/>
              <a:gd name="connsiteY1" fmla="*/ 0 h 396410"/>
              <a:gd name="connsiteX2" fmla="*/ 1733695 w 1733695"/>
              <a:gd name="connsiteY2" fmla="*/ 369917 h 396410"/>
              <a:gd name="connsiteX3" fmla="*/ 0 w 1733695"/>
              <a:gd name="connsiteY3" fmla="*/ 396410 h 396410"/>
              <a:gd name="connsiteX4" fmla="*/ 17117 w 1733695"/>
              <a:gd name="connsiteY4" fmla="*/ 0 h 396410"/>
              <a:gd name="connsiteX0" fmla="*/ 17117 w 1733695"/>
              <a:gd name="connsiteY0" fmla="*/ 0 h 396410"/>
              <a:gd name="connsiteX1" fmla="*/ 1708757 w 1733695"/>
              <a:gd name="connsiteY1" fmla="*/ 0 h 396410"/>
              <a:gd name="connsiteX2" fmla="*/ 1733695 w 1733695"/>
              <a:gd name="connsiteY2" fmla="*/ 369917 h 396410"/>
              <a:gd name="connsiteX3" fmla="*/ 0 w 1733695"/>
              <a:gd name="connsiteY3" fmla="*/ 396410 h 396410"/>
              <a:gd name="connsiteX4" fmla="*/ 17117 w 1733695"/>
              <a:gd name="connsiteY4" fmla="*/ 0 h 396410"/>
              <a:gd name="connsiteX0" fmla="*/ 0 w 1716578"/>
              <a:gd name="connsiteY0" fmla="*/ 0 h 369917"/>
              <a:gd name="connsiteX1" fmla="*/ 1691640 w 1716578"/>
              <a:gd name="connsiteY1" fmla="*/ 0 h 369917"/>
              <a:gd name="connsiteX2" fmla="*/ 1716578 w 1716578"/>
              <a:gd name="connsiteY2" fmla="*/ 369917 h 369917"/>
              <a:gd name="connsiteX3" fmla="*/ 204387 w 1716578"/>
              <a:gd name="connsiteY3" fmla="*/ 74195 h 369917"/>
              <a:gd name="connsiteX4" fmla="*/ 0 w 1716578"/>
              <a:gd name="connsiteY4" fmla="*/ 0 h 369917"/>
              <a:gd name="connsiteX0" fmla="*/ 0 w 1691640"/>
              <a:gd name="connsiteY0" fmla="*/ 0 h 124624"/>
              <a:gd name="connsiteX1" fmla="*/ 1691640 w 1691640"/>
              <a:gd name="connsiteY1" fmla="*/ 0 h 124624"/>
              <a:gd name="connsiteX2" fmla="*/ 1598484 w 1691640"/>
              <a:gd name="connsiteY2" fmla="*/ 124624 h 124624"/>
              <a:gd name="connsiteX3" fmla="*/ 204387 w 1691640"/>
              <a:gd name="connsiteY3" fmla="*/ 74195 h 124624"/>
              <a:gd name="connsiteX4" fmla="*/ 0 w 1691640"/>
              <a:gd name="connsiteY4" fmla="*/ 0 h 1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24624">
                <a:moveTo>
                  <a:pt x="0" y="0"/>
                </a:moveTo>
                <a:lnTo>
                  <a:pt x="1691640" y="0"/>
                </a:lnTo>
                <a:lnTo>
                  <a:pt x="1598484" y="124624"/>
                </a:lnTo>
                <a:lnTo>
                  <a:pt x="204387" y="74195"/>
                </a:lnTo>
                <a:lnTo>
                  <a:pt x="0" y="0"/>
                </a:lnTo>
                <a:close/>
              </a:path>
            </a:pathLst>
          </a:cu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INSTALLATION</a:t>
            </a:r>
          </a:p>
        </p:txBody>
      </p:sp>
      <p:sp>
        <p:nvSpPr>
          <p:cNvPr id="3" name="Content Placeholder 2"/>
          <p:cNvSpPr>
            <a:spLocks noGrp="1"/>
          </p:cNvSpPr>
          <p:nvPr>
            <p:ph idx="1"/>
            <p:custDataLst>
              <p:tags r:id="rId7"/>
            </p:custDataLst>
          </p:nvPr>
        </p:nvSpPr>
        <p:spPr>
          <a:xfrm>
            <a:off x="266700" y="1252327"/>
            <a:ext cx="3212889" cy="1966753"/>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a:p>
          <a:p>
            <a:r>
              <a:rPr lang="en-GB" dirty="0"/>
              <a:t>Perl (</a:t>
            </a:r>
            <a:r>
              <a:rPr lang="en-GB" dirty="0" err="1"/>
              <a:t>toolbase</a:t>
            </a:r>
            <a:r>
              <a:rPr lang="en-GB" dirty="0"/>
              <a:t>)</a:t>
            </a:r>
          </a:p>
          <a:p>
            <a:r>
              <a:rPr lang="en-GB" dirty="0" err="1"/>
              <a:t>Hexmodx</a:t>
            </a:r>
            <a:r>
              <a:rPr lang="en-GB" dirty="0"/>
              <a:t> (</a:t>
            </a:r>
            <a:r>
              <a:rPr lang="en-GB" dirty="0" err="1"/>
              <a:t>toolbase</a:t>
            </a:r>
            <a:r>
              <a:rPr lang="en-GB" dirty="0"/>
              <a:t>)</a:t>
            </a:r>
          </a:p>
          <a:p>
            <a:r>
              <a:rPr lang="en-GB" dirty="0"/>
              <a:t>rba_FeeFs2_Dump (local)</a:t>
            </a:r>
          </a:p>
        </p:txBody>
      </p:sp>
      <p:pic>
        <p:nvPicPr>
          <p:cNvPr id="10" name="Picture 9">
            <a:extLst>
              <a:ext uri="{FF2B5EF4-FFF2-40B4-BE49-F238E27FC236}">
                <a16:creationId xmlns:a16="http://schemas.microsoft.com/office/drawing/2014/main" id="{760232D5-E54F-CD3A-2388-E283E79E6F95}"/>
              </a:ext>
            </a:extLst>
          </p:cNvPr>
          <p:cNvPicPr>
            <a:picLocks noChangeAspect="1"/>
          </p:cNvPicPr>
          <p:nvPr/>
        </p:nvPicPr>
        <p:blipFill>
          <a:blip r:embed="rId10"/>
          <a:stretch>
            <a:fillRect/>
          </a:stretch>
        </p:blipFill>
        <p:spPr>
          <a:xfrm>
            <a:off x="4981152" y="418783"/>
            <a:ext cx="5484178" cy="2996135"/>
          </a:xfrm>
          <a:prstGeom prst="rect">
            <a:avLst/>
          </a:prstGeom>
        </p:spPr>
      </p:pic>
      <p:pic>
        <p:nvPicPr>
          <p:cNvPr id="13" name="Picture 12">
            <a:extLst>
              <a:ext uri="{FF2B5EF4-FFF2-40B4-BE49-F238E27FC236}">
                <a16:creationId xmlns:a16="http://schemas.microsoft.com/office/drawing/2014/main" id="{ECFDACD2-4B6D-3F85-1C43-A89BC0F08E4A}"/>
              </a:ext>
            </a:extLst>
          </p:cNvPr>
          <p:cNvPicPr>
            <a:picLocks noChangeAspect="1"/>
          </p:cNvPicPr>
          <p:nvPr/>
        </p:nvPicPr>
        <p:blipFill>
          <a:blip r:embed="rId11"/>
          <a:stretch>
            <a:fillRect/>
          </a:stretch>
        </p:blipFill>
        <p:spPr>
          <a:xfrm>
            <a:off x="4981152" y="2723041"/>
            <a:ext cx="5484813" cy="2974814"/>
          </a:xfrm>
          <a:prstGeom prst="rect">
            <a:avLst/>
          </a:prstGeom>
        </p:spPr>
      </p:pic>
    </p:spTree>
    <p:custDataLst>
      <p:tags r:id="rId1"/>
    </p:custDataLst>
    <p:extLst>
      <p:ext uri="{BB962C8B-B14F-4D97-AF65-F5344CB8AC3E}">
        <p14:creationId xmlns:p14="http://schemas.microsoft.com/office/powerpoint/2010/main" val="360594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le 1"/>
          <p:cNvSpPr>
            <a:spLocks noGrp="1"/>
          </p:cNvSpPr>
          <p:nvPr>
            <p:ph type="title"/>
            <p:custDataLst>
              <p:tags r:id="rId7"/>
            </p:custDataLst>
          </p:nvPr>
        </p:nvSpPr>
        <p:spPr>
          <a:xfrm>
            <a:off x="259080" y="647700"/>
            <a:ext cx="7680960" cy="3530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1) Create HEX file from D-Flash</a:t>
            </a:r>
          </a:p>
        </p:txBody>
      </p:sp>
      <p:pic>
        <p:nvPicPr>
          <p:cNvPr id="1028" name="Picture 4">
            <a:extLst>
              <a:ext uri="{FF2B5EF4-FFF2-40B4-BE49-F238E27FC236}">
                <a16:creationId xmlns:a16="http://schemas.microsoft.com/office/drawing/2014/main" id="{7BDF5A09-1787-B588-9F6B-6D068333C6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591" y="1295400"/>
            <a:ext cx="6431762" cy="421589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9496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le 1"/>
          <p:cNvSpPr>
            <a:spLocks noGrp="1"/>
          </p:cNvSpPr>
          <p:nvPr>
            <p:ph type="title"/>
            <p:custDataLst>
              <p:tags r:id="rId7"/>
            </p:custDataLst>
          </p:nvPr>
        </p:nvSpPr>
        <p:spPr>
          <a:xfrm>
            <a:off x="259080" y="647700"/>
            <a:ext cx="7680960" cy="3530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1) Create HEX file from D-Flash</a:t>
            </a:r>
          </a:p>
        </p:txBody>
      </p:sp>
      <p:pic>
        <p:nvPicPr>
          <p:cNvPr id="3" name="Picture 2">
            <a:extLst>
              <a:ext uri="{FF2B5EF4-FFF2-40B4-BE49-F238E27FC236}">
                <a16:creationId xmlns:a16="http://schemas.microsoft.com/office/drawing/2014/main" id="{590E31AA-3D5B-9C6E-BDDD-6793BB2E59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7581" y="1307017"/>
            <a:ext cx="7094462" cy="421589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2983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le 1"/>
          <p:cNvSpPr>
            <a:spLocks noGrp="1"/>
          </p:cNvSpPr>
          <p:nvPr>
            <p:ph type="title"/>
            <p:custDataLst>
              <p:tags r:id="rId7"/>
            </p:custDataLst>
          </p:nvPr>
        </p:nvSpPr>
        <p:spPr>
          <a:xfrm>
            <a:off x="259080" y="647700"/>
            <a:ext cx="7680960" cy="3530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1) Create HEX file from D-Flash</a:t>
            </a:r>
          </a:p>
        </p:txBody>
      </p:sp>
      <p:pic>
        <p:nvPicPr>
          <p:cNvPr id="3074" name="Picture 2">
            <a:extLst>
              <a:ext uri="{FF2B5EF4-FFF2-40B4-BE49-F238E27FC236}">
                <a16:creationId xmlns:a16="http://schemas.microsoft.com/office/drawing/2014/main" id="{C7597B0F-222D-5E51-87B6-4E94E8A405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9275" y="1936750"/>
            <a:ext cx="4791075" cy="22955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1607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2) Analysing Hex file</a:t>
            </a:r>
          </a:p>
        </p:txBody>
      </p:sp>
      <p:pic>
        <p:nvPicPr>
          <p:cNvPr id="11" name="Picture 10">
            <a:extLst>
              <a:ext uri="{FF2B5EF4-FFF2-40B4-BE49-F238E27FC236}">
                <a16:creationId xmlns:a16="http://schemas.microsoft.com/office/drawing/2014/main" id="{2FCDABF8-1620-9F9B-9522-FBC125B3AFA0}"/>
              </a:ext>
            </a:extLst>
          </p:cNvPr>
          <p:cNvPicPr>
            <a:picLocks noChangeAspect="1"/>
          </p:cNvPicPr>
          <p:nvPr/>
        </p:nvPicPr>
        <p:blipFill>
          <a:blip r:embed="rId9"/>
          <a:stretch>
            <a:fillRect/>
          </a:stretch>
        </p:blipFill>
        <p:spPr>
          <a:xfrm>
            <a:off x="3412067" y="1151467"/>
            <a:ext cx="7380696" cy="4059569"/>
          </a:xfrm>
          <a:prstGeom prst="rect">
            <a:avLst/>
          </a:prstGeom>
        </p:spPr>
      </p:pic>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sz="1800" b="0" i="0" baseline="0" dirty="0">
                <a:ln>
                  <a:noFill/>
                </a:ln>
                <a:solidFill>
                  <a:srgbClr val="000000"/>
                </a:solidFill>
                <a:effectLst/>
                <a:latin typeface="Bosch Office Sans" pitchFamily="2" charset="0"/>
                <a:ea typeface="+mn-ea"/>
                <a:cs typeface="+mn-cs"/>
              </a:rPr>
              <a:t>Copy Hex file into rba_FeeFs2_Dump\scripts folder</a:t>
            </a:r>
            <a:endParaRPr lang="en-US" dirty="0">
              <a:effectLst/>
            </a:endParaRPr>
          </a:p>
          <a:p>
            <a:r>
              <a:rPr lang="en-GB" dirty="0"/>
              <a:t>Copy </a:t>
            </a:r>
            <a:r>
              <a:rPr lang="en-GB" dirty="0" err="1"/>
              <a:t>Fee_ecuValuesPro.arxml</a:t>
            </a:r>
            <a:r>
              <a:rPr lang="en-GB" dirty="0"/>
              <a:t> from PVER</a:t>
            </a:r>
          </a:p>
        </p:txBody>
      </p:sp>
    </p:spTree>
    <p:custDataLst>
      <p:tags r:id="rId1"/>
    </p:custDataLst>
    <p:extLst>
      <p:ext uri="{BB962C8B-B14F-4D97-AF65-F5344CB8AC3E}">
        <p14:creationId xmlns:p14="http://schemas.microsoft.com/office/powerpoint/2010/main" val="195128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2) Analysing Hex file</a:t>
            </a: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800" b="0" i="0" baseline="0" dirty="0">
                <a:ln>
                  <a:noFill/>
                </a:ln>
                <a:solidFill>
                  <a:srgbClr val="000000"/>
                </a:solidFill>
                <a:effectLst/>
                <a:latin typeface="Bosch Office Sans" pitchFamily="2" charset="0"/>
                <a:ea typeface="+mn-ea"/>
                <a:cs typeface="+mn-cs"/>
              </a:rPr>
              <a:t>Open </a:t>
            </a:r>
            <a:r>
              <a:rPr lang="en-US" sz="1800" b="0" i="0" baseline="0" dirty="0" err="1">
                <a:ln>
                  <a:noFill/>
                </a:ln>
                <a:solidFill>
                  <a:srgbClr val="000000"/>
                </a:solidFill>
                <a:effectLst/>
                <a:latin typeface="Bosch Office Sans" pitchFamily="2" charset="0"/>
                <a:ea typeface="+mn-ea"/>
                <a:cs typeface="+mn-cs"/>
              </a:rPr>
              <a:t>cmd</a:t>
            </a:r>
            <a:r>
              <a:rPr lang="en-US" sz="1800" b="0" i="0" baseline="0" dirty="0">
                <a:ln>
                  <a:noFill/>
                </a:ln>
                <a:solidFill>
                  <a:srgbClr val="000000"/>
                </a:solidFill>
                <a:effectLst/>
                <a:latin typeface="Bosch Office Sans" pitchFamily="2" charset="0"/>
                <a:ea typeface="+mn-ea"/>
                <a:cs typeface="+mn-cs"/>
              </a:rPr>
              <a:t> at current path</a:t>
            </a:r>
          </a:p>
          <a:p>
            <a:r>
              <a:rPr lang="en-US" sz="1800" b="0" i="0" baseline="0" dirty="0">
                <a:ln>
                  <a:noFill/>
                </a:ln>
                <a:solidFill>
                  <a:srgbClr val="000000"/>
                </a:solidFill>
                <a:effectLst/>
                <a:latin typeface="Bosch Office Sans" pitchFamily="2" charset="0"/>
                <a:ea typeface="+mn-ea"/>
                <a:cs typeface="+mn-cs"/>
              </a:rPr>
              <a:t>Run command</a:t>
            </a:r>
            <a:r>
              <a:rPr lang="en-US" dirty="0">
                <a:solidFill>
                  <a:srgbClr val="000000"/>
                </a:solidFill>
              </a:rPr>
              <a:t>: </a:t>
            </a:r>
            <a:r>
              <a:rPr lang="it-IT" dirty="0">
                <a:solidFill>
                  <a:srgbClr val="000000"/>
                </a:solidFill>
              </a:rPr>
              <a:t>tini perl=5.14.4.1_4_ecl.a_64bit</a:t>
            </a:r>
            <a:endParaRPr lang="en-US" sz="1800" b="0" i="0" baseline="0" dirty="0">
              <a:ln>
                <a:noFill/>
              </a:ln>
              <a:solidFill>
                <a:srgbClr val="000000"/>
              </a:solidFill>
              <a:effectLst/>
              <a:latin typeface="Bosch Office Sans" pitchFamily="2" charset="0"/>
              <a:ea typeface="+mn-ea"/>
              <a:cs typeface="+mn-cs"/>
            </a:endParaRPr>
          </a:p>
          <a:p>
            <a:pPr marL="0" indent="0">
              <a:buNone/>
            </a:pPr>
            <a:endParaRPr lang="en-US" dirty="0">
              <a:solidFill>
                <a:srgbClr val="000000"/>
              </a:solidFill>
            </a:endParaRPr>
          </a:p>
          <a:p>
            <a:pPr marL="0" indent="0">
              <a:buNone/>
            </a:pPr>
            <a:endParaRPr lang="en-GB" dirty="0"/>
          </a:p>
        </p:txBody>
      </p:sp>
      <p:pic>
        <p:nvPicPr>
          <p:cNvPr id="10" name="Picture 9">
            <a:extLst>
              <a:ext uri="{FF2B5EF4-FFF2-40B4-BE49-F238E27FC236}">
                <a16:creationId xmlns:a16="http://schemas.microsoft.com/office/drawing/2014/main" id="{D1F90E4A-A974-39F7-46EE-FD1B1B287C1B}"/>
              </a:ext>
            </a:extLst>
          </p:cNvPr>
          <p:cNvPicPr>
            <a:picLocks noChangeAspect="1"/>
          </p:cNvPicPr>
          <p:nvPr/>
        </p:nvPicPr>
        <p:blipFill>
          <a:blip r:embed="rId9"/>
          <a:stretch>
            <a:fillRect/>
          </a:stretch>
        </p:blipFill>
        <p:spPr>
          <a:xfrm>
            <a:off x="3749675" y="1252327"/>
            <a:ext cx="6953250" cy="4028220"/>
          </a:xfrm>
          <a:prstGeom prst="rect">
            <a:avLst/>
          </a:prstGeom>
        </p:spPr>
      </p:pic>
    </p:spTree>
    <p:custDataLst>
      <p:tags r:id="rId1"/>
    </p:custDataLst>
    <p:extLst>
      <p:ext uri="{BB962C8B-B14F-4D97-AF65-F5344CB8AC3E}">
        <p14:creationId xmlns:p14="http://schemas.microsoft.com/office/powerpoint/2010/main" val="376199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2) Analysing Hex file</a:t>
            </a: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800" b="0" i="0" baseline="0" dirty="0">
                <a:ln>
                  <a:noFill/>
                </a:ln>
                <a:solidFill>
                  <a:srgbClr val="000000"/>
                </a:solidFill>
                <a:effectLst/>
                <a:latin typeface="Bosch Office Sans" pitchFamily="2" charset="0"/>
                <a:ea typeface="+mn-ea"/>
                <a:cs typeface="+mn-cs"/>
              </a:rPr>
              <a:t>Find MCU type info in Fls_Report.txt (PVER) and rba_MemSupport_McuInfo.pm (scripts)</a:t>
            </a:r>
          </a:p>
          <a:p>
            <a:pPr marL="0" indent="0">
              <a:buNone/>
            </a:pPr>
            <a:endParaRPr lang="en-US" dirty="0">
              <a:solidFill>
                <a:srgbClr val="000000"/>
              </a:solidFill>
            </a:endParaRPr>
          </a:p>
          <a:p>
            <a:pPr marL="0" indent="0">
              <a:buNone/>
            </a:pPr>
            <a:endParaRPr lang="en-GB" dirty="0"/>
          </a:p>
        </p:txBody>
      </p:sp>
      <p:pic>
        <p:nvPicPr>
          <p:cNvPr id="4" name="Picture 3">
            <a:extLst>
              <a:ext uri="{FF2B5EF4-FFF2-40B4-BE49-F238E27FC236}">
                <a16:creationId xmlns:a16="http://schemas.microsoft.com/office/drawing/2014/main" id="{ABED2B82-C559-5D93-91A5-26189D4EF0AC}"/>
              </a:ext>
            </a:extLst>
          </p:cNvPr>
          <p:cNvPicPr>
            <a:picLocks noChangeAspect="1"/>
          </p:cNvPicPr>
          <p:nvPr/>
        </p:nvPicPr>
        <p:blipFill>
          <a:blip r:embed="rId9"/>
          <a:stretch>
            <a:fillRect/>
          </a:stretch>
        </p:blipFill>
        <p:spPr>
          <a:xfrm>
            <a:off x="4773930" y="647700"/>
            <a:ext cx="4972050" cy="2823633"/>
          </a:xfrm>
          <a:prstGeom prst="rect">
            <a:avLst/>
          </a:prstGeom>
        </p:spPr>
      </p:pic>
      <p:pic>
        <p:nvPicPr>
          <p:cNvPr id="11" name="Picture 10">
            <a:extLst>
              <a:ext uri="{FF2B5EF4-FFF2-40B4-BE49-F238E27FC236}">
                <a16:creationId xmlns:a16="http://schemas.microsoft.com/office/drawing/2014/main" id="{68215290-3C59-EF31-E849-1E02173942C7}"/>
              </a:ext>
            </a:extLst>
          </p:cNvPr>
          <p:cNvPicPr>
            <a:picLocks noChangeAspect="1"/>
          </p:cNvPicPr>
          <p:nvPr/>
        </p:nvPicPr>
        <p:blipFill>
          <a:blip r:embed="rId10"/>
          <a:stretch>
            <a:fillRect/>
          </a:stretch>
        </p:blipFill>
        <p:spPr>
          <a:xfrm>
            <a:off x="786021" y="3085306"/>
            <a:ext cx="3217314" cy="2075454"/>
          </a:xfrm>
          <a:prstGeom prst="rect">
            <a:avLst/>
          </a:prstGeom>
        </p:spPr>
      </p:pic>
    </p:spTree>
    <p:custDataLst>
      <p:tags r:id="rId1"/>
    </p:custDataLst>
    <p:extLst>
      <p:ext uri="{BB962C8B-B14F-4D97-AF65-F5344CB8AC3E}">
        <p14:creationId xmlns:p14="http://schemas.microsoft.com/office/powerpoint/2010/main" val="323502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a:ln>
                  <a:noFill/>
                </a:ln>
                <a:solidFill>
                  <a:srgbClr val="D70012"/>
                </a:solidFill>
                <a:effectLst/>
                <a:uLnTx/>
                <a:uFillTx/>
                <a:latin typeface="Bosch Office Sans"/>
                <a:ea typeface="+mn-ea"/>
                <a:cs typeface="+mn-cs"/>
              </a:rPr>
              <a:t>Internal </a:t>
            </a:r>
            <a:r>
              <a:rPr kumimoji="0" lang="en-GB" sz="600" strike="noStrike" kern="0" cap="none" normalizeH="0" baseline="0" noProof="0">
                <a:ln>
                  <a:noFill/>
                </a:ln>
                <a:solidFill>
                  <a:srgbClr val="000000"/>
                </a:solidFill>
                <a:effectLst/>
                <a:uLnTx/>
                <a:uFillTx/>
                <a:ea typeface="+mn-ea"/>
                <a:cs typeface="+mn-cs"/>
              </a:rPr>
              <a:t>| RBEI/NE3-EC-CoE-COM | 2018-05-31</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a:ln>
                  <a:noFill/>
                </a:ln>
                <a:effectLst/>
                <a:uLnTx/>
                <a:uFillTx/>
                <a:latin typeface="Bosch Office Sans"/>
                <a:ea typeface="+mn-ea"/>
                <a:cs typeface="+mn-cs"/>
              </a:rPr>
              <a:t>Flash Programming - Introduction</a:t>
            </a:r>
          </a:p>
        </p:txBody>
      </p:sp>
      <p:sp>
        <p:nvSpPr>
          <p:cNvPr id="2" name="Title 1"/>
          <p:cNvSpPr>
            <a:spLocks noGrp="1"/>
          </p:cNvSpPr>
          <p:nvPr>
            <p:ph type="title"/>
            <p:custDataLst>
              <p:tags r:id="rId6"/>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2) Analysing Hex file</a:t>
            </a:r>
          </a:p>
        </p:txBody>
      </p:sp>
      <p:sp>
        <p:nvSpPr>
          <p:cNvPr id="12" name="Content Placeholder 2">
            <a:extLst>
              <a:ext uri="{FF2B5EF4-FFF2-40B4-BE49-F238E27FC236}">
                <a16:creationId xmlns:a16="http://schemas.microsoft.com/office/drawing/2014/main" id="{D40AAA19-6613-3BD2-20CC-0C0D00AD77CB}"/>
              </a:ext>
            </a:extLst>
          </p:cNvPr>
          <p:cNvSpPr>
            <a:spLocks noGrp="1"/>
          </p:cNvSpPr>
          <p:nvPr>
            <p:ph idx="1"/>
            <p:custDataLst>
              <p:tags r:id="rId7"/>
            </p:custDataLst>
          </p:nvPr>
        </p:nvSpPr>
        <p:spPr>
          <a:xfrm>
            <a:off x="266700" y="1252327"/>
            <a:ext cx="2959100" cy="2473006"/>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800" b="0" i="0" baseline="0" dirty="0">
                <a:ln>
                  <a:noFill/>
                </a:ln>
                <a:solidFill>
                  <a:srgbClr val="000000"/>
                </a:solidFill>
                <a:effectLst/>
                <a:latin typeface="Bosch Office Sans" pitchFamily="2" charset="0"/>
                <a:ea typeface="+mn-ea"/>
                <a:cs typeface="+mn-cs"/>
              </a:rPr>
              <a:t>Run command</a:t>
            </a:r>
            <a:r>
              <a:rPr lang="en-US" dirty="0">
                <a:solidFill>
                  <a:srgbClr val="000000"/>
                </a:solidFill>
              </a:rPr>
              <a:t>: </a:t>
            </a:r>
            <a:r>
              <a:rPr lang="it-IT" dirty="0">
                <a:solidFill>
                  <a:srgbClr val="000000"/>
                </a:solidFill>
              </a:rPr>
              <a:t>perl rba_FeeFs2_DumpAnalyzer.pl –-mcu=IFX_TC37X_CS --ecuc=Fee_EcucValuesPro.arxml dflash_nonhold.hex (Change name of mcu and hex file)</a:t>
            </a:r>
            <a:endParaRPr lang="en-US" sz="1800" b="0" i="0" baseline="0" dirty="0">
              <a:ln>
                <a:noFill/>
              </a:ln>
              <a:solidFill>
                <a:srgbClr val="000000"/>
              </a:solidFill>
              <a:effectLst/>
              <a:latin typeface="Bosch Office Sans" pitchFamily="2" charset="0"/>
              <a:ea typeface="+mn-ea"/>
              <a:cs typeface="+mn-cs"/>
            </a:endParaRPr>
          </a:p>
          <a:p>
            <a:pPr marL="0" indent="0">
              <a:buNone/>
            </a:pPr>
            <a:endParaRPr lang="en-US" dirty="0">
              <a:solidFill>
                <a:srgbClr val="000000"/>
              </a:solidFill>
            </a:endParaRPr>
          </a:p>
          <a:p>
            <a:pPr marL="0" indent="0">
              <a:buNone/>
            </a:pPr>
            <a:endParaRPr lang="en-GB" dirty="0"/>
          </a:p>
        </p:txBody>
      </p:sp>
      <p:pic>
        <p:nvPicPr>
          <p:cNvPr id="4" name="Picture 3">
            <a:extLst>
              <a:ext uri="{FF2B5EF4-FFF2-40B4-BE49-F238E27FC236}">
                <a16:creationId xmlns:a16="http://schemas.microsoft.com/office/drawing/2014/main" id="{0A426D60-44DA-23C3-A953-43FD63DD67F0}"/>
              </a:ext>
            </a:extLst>
          </p:cNvPr>
          <p:cNvPicPr>
            <a:picLocks noChangeAspect="1"/>
          </p:cNvPicPr>
          <p:nvPr/>
        </p:nvPicPr>
        <p:blipFill>
          <a:blip r:embed="rId9"/>
          <a:stretch>
            <a:fillRect/>
          </a:stretch>
        </p:blipFill>
        <p:spPr>
          <a:xfrm>
            <a:off x="3738714" y="1252327"/>
            <a:ext cx="6964211" cy="4034570"/>
          </a:xfrm>
          <a:prstGeom prst="rect">
            <a:avLst/>
          </a:prstGeom>
        </p:spPr>
      </p:pic>
    </p:spTree>
    <p:custDataLst>
      <p:tags r:id="rId1"/>
    </p:custDataLst>
    <p:extLst>
      <p:ext uri="{BB962C8B-B14F-4D97-AF65-F5344CB8AC3E}">
        <p14:creationId xmlns:p14="http://schemas.microsoft.com/office/powerpoint/2010/main" val="4267249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COB2"/>
  <p:tag name="ML_2" val="Bosch2.mcr"/>
  <p:tag name="ML_LAYOUT_RESOURCE" val="BOSCH2_16_9_NAVI.mcr"/>
  <p:tag name="FIELD.DATE.CONTENT" val="2018-05-31"/>
  <p:tag name="FIELD.DATE.VALUE" val="2018-05-31"/>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MBOINDEX" val="-2"/>
  <p:tag name="FIELD.REM_ANL.CONTENT" val="Flash Programming - Introduction"/>
  <p:tag name="FIELD.REM_ANL.VALUE" val="Flash Programming - Introduction"/>
  <p:tag name="FIELD.REM_ANL.COMBOINDEX" val="-2"/>
  <p:tag name="FIELD.DPT.CONTENT" val="RBEI/NE3-EC-CoE-COM"/>
  <p:tag name="FIELD.DPT.VALUE" val="RBEI/NE3-EC-CoE-COM | "/>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TITLEMASTERMASTERNAME" val="TitleSlide"/>
  <p:tag name="TITLEMASTERSHAPESETGROUPCLASSNAME" val="ShapeSetGroup1"/>
  <p:tag name="TITLEMASTERCOLORSETGROUPCLASSNAME" val="ColorSetGroup3"/>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TitleOnTitleSlides"/>
  <p:tag name="SHAPECLASSPROTECTIONTYPE" val="3"/>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1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5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TitleSupergraphic1"/>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6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7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7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a:spPr>
      <a:bodyPr vert="horz" wrap="none" lIns="0" tIns="0" rIns="0" bIns="0" rtlCol="0" anchor="t">
        <a:noAutofit/>
      </a:bodyPr>
      <a:lstStyle>
        <a:defPPr marR="0" algn="l" defTabSz="914400" eaLnBrk="1" fontAlgn="auto" latinLnBrk="0" hangingPunct="1">
          <a:lnSpc>
            <a:spcPct val="107000"/>
          </a:lnSpc>
          <a:buClrTx/>
          <a:buSzTx/>
          <a:buFontTx/>
          <a:buNone/>
          <a:tabLst/>
          <a:defRPr kumimoji="0" sz="1300" b="0" i="0" u="none" strike="noStrike" kern="0" cap="none" normalizeH="0" baseline="0" noProof="0" dirty="0" smtClean="0">
            <a:ln>
              <a:noFill/>
            </a:ln>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42699509dd74d68b7e7a01f70a9a4a6 xmlns="938c3d01-98b7-44c0-ba7f-720375589425">
      <Terms xmlns="http://schemas.microsoft.com/office/infopath/2007/PartnerControls"/>
    </o42699509dd74d68b7e7a01f70a9a4a6>
    <LikesCount xmlns="http://schemas.microsoft.com/sharepoint/v3" xsi:nil="true"/>
    <TaxCatchAll xmlns="938c3d01-98b7-44c0-ba7f-720375589425"/>
    <LikedBy xmlns="http://schemas.microsoft.com/sharepoint/v3">
      <UserInfo>
        <DisplayName/>
        <AccountId xsi:nil="true"/>
        <AccountType/>
      </UserInfo>
    </LikedBy>
    <_dlc_DocId xmlns="938c3d01-98b7-44c0-ba7f-720375589425">P01S045016-1514547416-44</_dlc_DocId>
    <_dlc_DocIdUrl xmlns="938c3d01-98b7-44c0-ba7f-720375589425">
      <Url>https://sites.inside-share.bosch.com/sites/045016/_layouts/15/DocIdRedir.aspx?ID=P01S045016-1514547416-44</Url>
      <Description>P01S045016-1514547416-44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Bosch Document Non-ILM" ma:contentTypeID="0x01010030690B05F408F340BABE75D7101CEC06007B4F89A7F37B264392E0879DE832C729" ma:contentTypeVersion="4" ma:contentTypeDescription="Create a new document." ma:contentTypeScope="" ma:versionID="7e78755a997fc3c0f1c45cad4e735685">
  <xsd:schema xmlns:xsd="http://www.w3.org/2001/XMLSchema" xmlns:xs="http://www.w3.org/2001/XMLSchema" xmlns:p="http://schemas.microsoft.com/office/2006/metadata/properties" xmlns:ns1="http://schemas.microsoft.com/sharepoint/v3" xmlns:ns2="938c3d01-98b7-44c0-ba7f-720375589425" targetNamespace="http://schemas.microsoft.com/office/2006/metadata/properties" ma:root="true" ma:fieldsID="ea079c2b21e14f61b1ce7ab48def7c39" ns1:_="" ns2:_="">
    <xsd:import namespace="http://schemas.microsoft.com/sharepoint/v3"/>
    <xsd:import namespace="938c3d01-98b7-44c0-ba7f-720375589425"/>
    <xsd:element name="properties">
      <xsd:complexType>
        <xsd:sequence>
          <xsd:element name="documentManagement">
            <xsd:complexType>
              <xsd:all>
                <xsd:element ref="ns2:_dlc_DocId" minOccurs="0"/>
                <xsd:element ref="ns2:_dlc_DocIdUrl" minOccurs="0"/>
                <xsd:element ref="ns2:_dlc_DocIdPersistId" minOccurs="0"/>
                <xsd:element ref="ns2:o42699509dd74d68b7e7a01f70a9a4a6" minOccurs="0"/>
                <xsd:element ref="ns2:TaxCatchAll" minOccurs="0"/>
                <xsd:element ref="ns2:TaxCatchAllLabel"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38c3d01-98b7-44c0-ba7f-72037558942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o42699509dd74d68b7e7a01f70a9a4a6" ma:index="11" nillable="true" ma:taxonomy="true" ma:internalName="o42699509dd74d68b7e7a01f70a9a4a6" ma:taxonomyFieldName="DMSKeywords" ma:displayName="Keywords" ma:fieldId="{84269950-9dd7-4d68-b7e7-a01f70a9a4a6}" ma:sspId="b81b984e-7d9a-4f77-a40b-67f8485df2c3" ma:termSetId="96fd14a5-8bc1-4a1a-af32-6406db57f149"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e4ae2ebd-249b-4da4-b535-d94a97798ec1}" ma:internalName="TaxCatchAll" ma:showField="CatchAllData" ma:web="938c3d01-98b7-44c0-ba7f-720375589425">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e4ae2ebd-249b-4da4-b535-d94a97798ec1}" ma:internalName="TaxCatchAllLabel" ma:readOnly="true" ma:showField="CatchAllDataLabel" ma:web="938c3d01-98b7-44c0-ba7f-7203755894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C669F4-1E01-4D52-875E-A6C216410F61}">
  <ds:schemaRefs>
    <ds:schemaRef ds:uri="http://schemas.microsoft.com/sharepoint/events"/>
  </ds:schemaRefs>
</ds:datastoreItem>
</file>

<file path=customXml/itemProps2.xml><?xml version="1.0" encoding="utf-8"?>
<ds:datastoreItem xmlns:ds="http://schemas.openxmlformats.org/officeDocument/2006/customXml" ds:itemID="{7164E278-CD54-43E9-BA12-F42C0214A31E}">
  <ds:schemaRefs>
    <ds:schemaRef ds:uri="http://schemas.microsoft.com/sharepoint/v3/contenttype/forms"/>
  </ds:schemaRefs>
</ds:datastoreItem>
</file>

<file path=customXml/itemProps3.xml><?xml version="1.0" encoding="utf-8"?>
<ds:datastoreItem xmlns:ds="http://schemas.openxmlformats.org/officeDocument/2006/customXml" ds:itemID="{35DFEF3B-1811-4BF4-880C-6E5C6F852927}">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38c3d01-98b7-44c0-ba7f-720375589425"/>
    <ds:schemaRef ds:uri="http://www.w3.org/XML/1998/namespace"/>
  </ds:schemaRefs>
</ds:datastoreItem>
</file>

<file path=customXml/itemProps4.xml><?xml version="1.0" encoding="utf-8"?>
<ds:datastoreItem xmlns:ds="http://schemas.openxmlformats.org/officeDocument/2006/customXml" ds:itemID="{D547CF49-1578-4827-BE6E-F58E6120A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8c3d01-98b7-44c0-ba7f-720375589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DefaultBosch2016</Template>
  <TotalTime>70</TotalTime>
  <Words>845</Words>
  <Application>Microsoft Office PowerPoint</Application>
  <PresentationFormat>Custom</PresentationFormat>
  <Paragraphs>79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Bosch Office Sans</vt:lpstr>
      <vt:lpstr>Calibri</vt:lpstr>
      <vt:lpstr>Wingdings 3</vt:lpstr>
      <vt:lpstr>Bosch</vt:lpstr>
      <vt:lpstr>      HOW TO READ HEXDUMP – Introduction    </vt:lpstr>
      <vt:lpstr>INSTALLATION</vt:lpstr>
      <vt:lpstr>1) Create HEX file from D-Flash</vt:lpstr>
      <vt:lpstr>1) Create HEX file from D-Flash</vt:lpstr>
      <vt:lpstr>1) Create HEX file from D-Flash</vt:lpstr>
      <vt:lpstr>2) Analysing Hex file</vt:lpstr>
      <vt:lpstr>2) Analysing Hex file</vt:lpstr>
      <vt:lpstr>2) Analysing Hex file</vt:lpstr>
      <vt:lpstr>2) Analysing Hex file</vt:lpstr>
      <vt:lpstr>2) Analysing Hex file</vt:lpstr>
      <vt:lpstr>3) Hexdump</vt:lpstr>
      <vt:lpstr>3) Hexdump</vt:lpstr>
      <vt:lpstr>        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Programming - Introduction</dc:title>
  <dc:creator>Manu T Thomas (RBEI/ECD2-EC)</dc:creator>
  <cp:lastModifiedBy>Pham Minh Nhat (MS/EJV51-PS)</cp:lastModifiedBy>
  <cp:revision>155</cp:revision>
  <dcterms:created xsi:type="dcterms:W3CDTF">2018-05-31T05:50:40Z</dcterms:created>
  <dcterms:modified xsi:type="dcterms:W3CDTF">2024-05-17T03:57:54Z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0x01010030690B05F408F340BABE75D7101CEC06007B4F89A7F37B264392E0879DE832C729</vt:lpwstr>
  </property>
  <property fmtid="{D5CDD505-2E9C-101B-9397-08002B2CF9AE}" pid="3" name="_dlc_DocIdItemGuid">
    <vt:lpwstr>903f6099-a2d1-4266-8e32-1f60833d98b4</vt:lpwstr>
  </property>
</Properties>
</file>