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2" r:id="rId8"/>
    <p:sldId id="266" r:id="rId9"/>
    <p:sldId id="263" r:id="rId10"/>
    <p:sldId id="267" r:id="rId11"/>
    <p:sldId id="269" r:id="rId12"/>
    <p:sldId id="270" r:id="rId13"/>
    <p:sldId id="268" r:id="rId14"/>
  </p:sldIdLst>
  <p:sldSz cx="10969625" cy="617061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buFontTx/>
      <a:buNone/>
      <a:defRPr lang="en-GB" sz="1800" b="0" i="0" u="none" kern="1200">
        <a:solidFill>
          <a:schemeClr val="tx1"/>
        </a:solidFill>
        <a:latin typeface="Bosch Office Sans" pitchFamily="2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6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312"/>
      </p:cViewPr>
      <p:guideLst>
        <p:guide orient="horz" pos="160"/>
        <p:guide orient="horz" pos="656"/>
        <p:guide orient="horz" pos="816"/>
        <p:guide orient="horz" pos="3440"/>
        <p:guide pos="160"/>
        <p:guide pos="6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itchFamily="2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08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0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71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61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506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76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68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7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5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71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18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501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itchFamily="2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rmAutofit fontScale="90000"/>
          </a:bodyPr>
          <a:lstStyle/>
          <a:p>
            <a:r>
              <a:rPr lang="en-GB" dirty="0" smtClean="0"/>
              <a:t>PDU Monitoring overview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	</a:t>
            </a:r>
            <a:r>
              <a:rPr lang="en-GB" dirty="0" smtClean="0"/>
              <a:t>			</a:t>
            </a:r>
            <a:r>
              <a:rPr lang="en-GB" dirty="0"/>
              <a:t>	</a:t>
            </a:r>
            <a:r>
              <a:rPr lang="en-GB" dirty="0" smtClean="0"/>
              <a:t>		pol1hc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1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1930565" y="2159876"/>
            <a:ext cx="7883" cy="2459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498523" y="2191193"/>
            <a:ext cx="15765" cy="2490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0016" y="1931276"/>
            <a:ext cx="647097" cy="2599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Radar</a:t>
            </a:r>
          </a:p>
        </p:txBody>
      </p:sp>
      <p:cxnSp>
        <p:nvCxnSpPr>
          <p:cNvPr id="7" name="Straight Arrow Connector 6"/>
          <p:cNvCxnSpPr>
            <a:endCxn id="16" idx="3"/>
          </p:cNvCxnSpPr>
          <p:nvPr/>
        </p:nvCxnSpPr>
        <p:spPr>
          <a:xfrm flipH="1">
            <a:off x="1956022" y="2648608"/>
            <a:ext cx="1558978" cy="30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97113" y="2382238"/>
            <a:ext cx="539970" cy="2663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Rx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30565" y="3536488"/>
            <a:ext cx="1602719" cy="39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97113" y="2947934"/>
            <a:ext cx="539970" cy="2663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748" y="1925252"/>
            <a:ext cx="721983" cy="2346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Node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9131" y="2538248"/>
            <a:ext cx="2554014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kern="0" dirty="0" smtClean="0">
                <a:solidFill>
                  <a:srgbClr val="000000"/>
                </a:solidFill>
              </a:rPr>
              <a:t>Sender calculate CRC value from PDU data and package this value inside the CRC byte</a:t>
            </a: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567" y="2609193"/>
            <a:ext cx="1706455" cy="6986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RX will calculate</a:t>
            </a:r>
            <a: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the CRC</a:t>
            </a:r>
            <a:b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value from the </a:t>
            </a:r>
            <a:r>
              <a:rPr lang="en-GB" sz="1000" kern="0" dirty="0" smtClean="0">
                <a:solidFill>
                  <a:srgbClr val="000000"/>
                </a:solidFill>
              </a:rPr>
              <a:t>PDU </a:t>
            </a:r>
            <a: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received</a:t>
            </a:r>
            <a:b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and compare with CRC value</a:t>
            </a:r>
            <a:b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packaged.</a:t>
            </a:r>
            <a:b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5. Checksum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7886" y="4162097"/>
            <a:ext cx="1838136" cy="64320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 CRC failure</a:t>
            </a:r>
            <a: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shall be reported</a:t>
            </a:r>
            <a:b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if the value CRC calculated in</a:t>
            </a:r>
            <a:b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Radar don’t map with CRC </a:t>
            </a:r>
            <a:b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calculated in TX</a:t>
            </a: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508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65" y="303615"/>
            <a:ext cx="8221606" cy="388800"/>
          </a:xfrm>
        </p:spPr>
        <p:txBody>
          <a:bodyPr/>
          <a:lstStyle/>
          <a:p>
            <a:r>
              <a:rPr lang="en-GB" sz="2800" dirty="0" smtClean="0">
                <a:solidFill>
                  <a:schemeClr val="accent1"/>
                </a:solidFill>
              </a:rPr>
              <a:t>6. Bus-off</a:t>
            </a:r>
            <a:endParaRPr lang="en-GB" sz="2800" dirty="0">
              <a:solidFill>
                <a:schemeClr val="accent1"/>
              </a:solidFill>
            </a:endParaRPr>
          </a:p>
        </p:txBody>
      </p:sp>
      <p:pic>
        <p:nvPicPr>
          <p:cNvPr id="5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48" y="692415"/>
            <a:ext cx="3588840" cy="312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1070" y="142324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marR="0" indent="-28575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Transmitter</a:t>
            </a:r>
            <a:r>
              <a:rPr lang="en-GB" kern="0" dirty="0">
                <a:solidFill>
                  <a:srgbClr val="000000"/>
                </a:solidFill>
              </a:rPr>
              <a:t> </a:t>
            </a:r>
            <a:r>
              <a:rPr lang="en-GB" kern="0" dirty="0" smtClean="0">
                <a:solidFill>
                  <a:srgbClr val="000000"/>
                </a:solidFill>
              </a:rPr>
              <a:t>Error Counter</a:t>
            </a:r>
          </a:p>
          <a:p>
            <a:pPr marL="285750" marR="0" indent="-28575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Receiver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Error Counter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805" y="4205414"/>
            <a:ext cx="8254182" cy="6768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ECU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will be Bus-off </a:t>
            </a:r>
            <a:r>
              <a:rPr lang="en-GB" kern="0" dirty="0" smtClean="0">
                <a:solidFill>
                  <a:srgbClr val="000000"/>
                </a:solidFill>
              </a:rPr>
              <a:t>If TEC &gt; 255. Then Transmission will be disable. A Bus-off failure shall be reported 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 smtClean="0">
                <a:solidFill>
                  <a:srgbClr val="000000"/>
                </a:solidFill>
              </a:rPr>
              <a:t>to the error management</a:t>
            </a:r>
            <a:endParaRPr kumimoji="0" lang="en-GB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976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8065" y="303615"/>
            <a:ext cx="8221606" cy="388800"/>
          </a:xfrm>
        </p:spPr>
        <p:txBody>
          <a:bodyPr/>
          <a:lstStyle/>
          <a:p>
            <a:r>
              <a:rPr lang="en-GB" sz="2800" dirty="0" smtClean="0">
                <a:solidFill>
                  <a:schemeClr val="accent1"/>
                </a:solidFill>
              </a:rPr>
              <a:t>6. Bus-off Recovery</a:t>
            </a:r>
            <a:endParaRPr lang="en-GB" sz="28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25" y="692415"/>
            <a:ext cx="6527263" cy="36686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3137" y="1122946"/>
            <a:ext cx="3450588" cy="45318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500" kern="0" noProof="0" dirty="0" smtClean="0">
                <a:solidFill>
                  <a:srgbClr val="000000"/>
                </a:solidFill>
              </a:rPr>
              <a:t>When Bus-Off occur a time L1,CAN </a:t>
            </a:r>
            <a:br>
              <a:rPr lang="en-GB" sz="1500" kern="0" noProof="0" dirty="0" smtClean="0">
                <a:solidFill>
                  <a:srgbClr val="000000"/>
                </a:solidFill>
              </a:rPr>
            </a:br>
            <a:r>
              <a:rPr lang="en-GB" sz="1500" kern="0" noProof="0" dirty="0" smtClean="0">
                <a:solidFill>
                  <a:srgbClr val="000000"/>
                </a:solidFill>
              </a:rPr>
              <a:t>controller shall be reset communication</a:t>
            </a:r>
            <a:br>
              <a:rPr lang="en-GB" sz="1500" kern="0" noProof="0" dirty="0" smtClean="0">
                <a:solidFill>
                  <a:srgbClr val="000000"/>
                </a:solidFill>
              </a:rPr>
            </a:br>
            <a:r>
              <a:rPr lang="en-GB" sz="1500" kern="0" noProof="0" dirty="0" smtClean="0">
                <a:solidFill>
                  <a:srgbClr val="000000"/>
                </a:solidFill>
              </a:rPr>
              <a:t>to try send out message. This behaviour</a:t>
            </a:r>
            <a:br>
              <a:rPr lang="en-GB" sz="1500" kern="0" noProof="0" dirty="0" smtClean="0">
                <a:solidFill>
                  <a:srgbClr val="000000"/>
                </a:solidFill>
              </a:rPr>
            </a:br>
            <a:r>
              <a:rPr lang="en-GB" sz="1500" kern="0" noProof="0" smtClean="0">
                <a:solidFill>
                  <a:srgbClr val="000000"/>
                </a:solidFill>
              </a:rPr>
              <a:t>shall be performed </a:t>
            </a:r>
            <a:r>
              <a:rPr lang="en-GB" sz="1500" kern="0" noProof="0" dirty="0" smtClean="0">
                <a:solidFill>
                  <a:srgbClr val="000000"/>
                </a:solidFill>
              </a:rPr>
              <a:t>in specific times.</a:t>
            </a:r>
            <a:r>
              <a:rPr lang="en-GB" sz="1500" kern="0" dirty="0">
                <a:solidFill>
                  <a:srgbClr val="000000"/>
                </a:solidFill>
              </a:rPr>
              <a:t> </a:t>
            </a:r>
            <a:r>
              <a:rPr lang="en-GB" sz="1500" kern="0" dirty="0" smtClean="0">
                <a:solidFill>
                  <a:srgbClr val="000000"/>
                </a:solidFill>
              </a:rPr>
              <a:t>It’s </a:t>
            </a:r>
            <a:br>
              <a:rPr lang="en-GB" sz="1500" kern="0" dirty="0" smtClean="0">
                <a:solidFill>
                  <a:srgbClr val="000000"/>
                </a:solidFill>
              </a:rPr>
            </a:br>
            <a:r>
              <a:rPr lang="en-GB" sz="1500" kern="0" dirty="0" smtClean="0">
                <a:solidFill>
                  <a:srgbClr val="000000"/>
                </a:solidFill>
              </a:rPr>
              <a:t>called Bus-off Quick recovery</a:t>
            </a:r>
            <a:br>
              <a:rPr lang="en-GB" sz="1500" kern="0" dirty="0" smtClean="0">
                <a:solidFill>
                  <a:srgbClr val="000000"/>
                </a:solidFill>
              </a:rPr>
            </a:br>
            <a:r>
              <a:rPr lang="en-GB" sz="1500" kern="0" dirty="0" smtClean="0">
                <a:solidFill>
                  <a:srgbClr val="000000"/>
                </a:solidFill>
              </a:rPr>
              <a:t>After that, Bus-off Slow Recovery</a:t>
            </a:r>
            <a:br>
              <a:rPr lang="en-GB" sz="1500" kern="0" dirty="0" smtClean="0">
                <a:solidFill>
                  <a:srgbClr val="000000"/>
                </a:solidFill>
              </a:rPr>
            </a:br>
            <a:r>
              <a:rPr lang="en-GB" sz="1500" kern="0" dirty="0" smtClean="0">
                <a:solidFill>
                  <a:srgbClr val="000000"/>
                </a:solidFill>
              </a:rPr>
              <a:t>happened will time L2 &gt; L1 until </a:t>
            </a:r>
            <a:br>
              <a:rPr lang="en-GB" sz="1500" kern="0" dirty="0" smtClean="0">
                <a:solidFill>
                  <a:srgbClr val="000000"/>
                </a:solidFill>
              </a:rPr>
            </a:br>
            <a:r>
              <a:rPr lang="en-GB" sz="1500" kern="0" dirty="0" smtClean="0">
                <a:solidFill>
                  <a:srgbClr val="000000"/>
                </a:solidFill>
              </a:rPr>
              <a:t>Bus-off recovery, </a:t>
            </a:r>
            <a:r>
              <a:rPr lang="en-GB" kern="0" noProof="0" dirty="0" smtClean="0">
                <a:solidFill>
                  <a:srgbClr val="000000"/>
                </a:solidFill>
              </a:rPr>
              <a:t/>
            </a:r>
            <a:br>
              <a:rPr lang="en-GB" kern="0" noProof="0" dirty="0" smtClean="0">
                <a:solidFill>
                  <a:srgbClr val="000000"/>
                </a:solidFill>
              </a:rPr>
            </a:b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34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66" y="648000"/>
            <a:ext cx="10275809" cy="388800"/>
          </a:xfrm>
        </p:spPr>
        <p:txBody>
          <a:bodyPr/>
          <a:lstStyle/>
          <a:p>
            <a:r>
              <a:rPr lang="en-GB" sz="2800" dirty="0" smtClean="0">
                <a:solidFill>
                  <a:schemeClr val="accent1"/>
                </a:solidFill>
              </a:rPr>
              <a:t>Error Detection Time, Error Healing Time </a:t>
            </a: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8861" y="1434662"/>
            <a:ext cx="9254359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marR="0" indent="-28575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Error Detection Time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is the time from Radar receive the latest message to at the time </a:t>
            </a:r>
            <a:b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event fault triggered</a:t>
            </a:r>
          </a:p>
          <a:p>
            <a:pPr marL="285750" marR="0" indent="-28575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kern="0" dirty="0" smtClean="0">
                <a:solidFill>
                  <a:srgbClr val="000000"/>
                </a:solidFill>
              </a:rPr>
              <a:t>Error Healing Time is the time when the event fault triggered to the time the fault be heal</a:t>
            </a:r>
            <a:endParaRPr lang="en-GB" kern="0" baseline="0" dirty="0">
              <a:solidFill>
                <a:srgbClr val="000000"/>
              </a:solidFill>
            </a:endParaRPr>
          </a:p>
          <a:p>
            <a:pPr marL="285750" marR="0" indent="-28575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40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01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sz="6500" dirty="0" smtClean="0"/>
              <a:t>Agenda:</a:t>
            </a:r>
            <a:br>
              <a:rPr lang="en-GB" sz="6500" dirty="0" smtClean="0"/>
            </a:br>
            <a:r>
              <a:rPr lang="en-GB" sz="4400" dirty="0" smtClean="0"/>
              <a:t>1. OVERVIEW</a:t>
            </a:r>
            <a:br>
              <a:rPr lang="en-GB" sz="4400" dirty="0" smtClean="0"/>
            </a:br>
            <a:r>
              <a:rPr lang="en-GB" sz="4400" dirty="0" smtClean="0"/>
              <a:t>2. Time out</a:t>
            </a:r>
            <a:br>
              <a:rPr lang="en-GB" sz="4400" dirty="0" smtClean="0"/>
            </a:br>
            <a:r>
              <a:rPr lang="en-GB" sz="4400" dirty="0" smtClean="0"/>
              <a:t>3. </a:t>
            </a:r>
            <a:r>
              <a:rPr lang="en-GB" sz="4400" dirty="0" err="1" smtClean="0"/>
              <a:t>DLc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4400" dirty="0" smtClean="0"/>
              <a:t>4. alive counter</a:t>
            </a:r>
            <a:br>
              <a:rPr lang="en-GB" sz="4400" dirty="0" smtClean="0"/>
            </a:br>
            <a:r>
              <a:rPr lang="en-GB" sz="4400" dirty="0" smtClean="0"/>
              <a:t>5. Checksum</a:t>
            </a:r>
            <a:br>
              <a:rPr lang="en-GB" sz="4400" dirty="0" smtClean="0"/>
            </a:br>
            <a:r>
              <a:rPr lang="en-GB" sz="4400" dirty="0" smtClean="0"/>
              <a:t>6. Bus-off</a:t>
            </a:r>
            <a:endParaRPr lang="en-GB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6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en-GB" sz="2800" kern="0" dirty="0" smtClean="0"/>
              <a:t>PDU MONITORING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Phan Hai Long RBVH/ESS1 | 2018-04-17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dirty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1. OVERVIEW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dirty="0" smtClean="0"/>
              <a:t>Monitoring is a part of Communication.</a:t>
            </a:r>
          </a:p>
          <a:p>
            <a:endParaRPr lang="en-GB" dirty="0"/>
          </a:p>
          <a:p>
            <a:r>
              <a:rPr lang="en-GB" dirty="0" smtClean="0"/>
              <a:t>Make sure for Communication</a:t>
            </a:r>
          </a:p>
          <a:p>
            <a:pPr>
              <a:buFontTx/>
              <a:buChar char="-"/>
            </a:pPr>
            <a:r>
              <a:rPr lang="en-GB" dirty="0" smtClean="0"/>
              <a:t>Failure shall be detected.</a:t>
            </a:r>
          </a:p>
          <a:p>
            <a:pPr>
              <a:buFontTx/>
              <a:buChar char="-"/>
            </a:pPr>
            <a:r>
              <a:rPr lang="en-GB" dirty="0" smtClean="0"/>
              <a:t>Failure handling for Communication shall be </a:t>
            </a:r>
          </a:p>
          <a:p>
            <a:pPr marL="0" indent="0">
              <a:buNone/>
            </a:pPr>
            <a:r>
              <a:rPr lang="en-GB" dirty="0" smtClean="0"/>
              <a:t>    triggered.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Why is required?</a:t>
            </a:r>
          </a:p>
          <a:p>
            <a:pPr marL="0" indent="0">
              <a:buNone/>
            </a:pPr>
            <a:r>
              <a:rPr lang="de-DE" dirty="0" smtClean="0"/>
              <a:t>Monitoring </a:t>
            </a:r>
            <a:r>
              <a:rPr lang="de-DE" dirty="0"/>
              <a:t>whether Each RX/TX Message is received </a:t>
            </a:r>
            <a:r>
              <a:rPr lang="de-DE" dirty="0" smtClean="0"/>
              <a:t>within </a:t>
            </a:r>
            <a:r>
              <a:rPr lang="de-DE" dirty="0"/>
              <a:t>specified cycle time and report to DEM (Diagnostic Error Management) for fault logging.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Checking </a:t>
            </a:r>
            <a:r>
              <a:rPr lang="de-DE" dirty="0"/>
              <a:t>for Checksum and Message Counter as per the algorithm defined by OEM.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556738" y="219026"/>
            <a:ext cx="4736123" cy="41601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2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en-GB" sz="2800" kern="0" dirty="0" smtClean="0"/>
              <a:t>PDU MONITORING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Phan Hai Long RBVH/ESS1 | 2018-04-17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2. Time out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lvl="0"/>
            <a:r>
              <a:rPr lang="en-US" dirty="0"/>
              <a:t>The communication concept for application data shall support RX timeout monitoring.</a:t>
            </a:r>
            <a:endParaRPr lang="en-US" sz="2400" dirty="0"/>
          </a:p>
          <a:p>
            <a:pPr lvl="1"/>
            <a:r>
              <a:rPr lang="en-US" dirty="0"/>
              <a:t>It shall be monitored whether an Cyclic Event PDU is received within the specific cycle time.</a:t>
            </a:r>
            <a:endParaRPr lang="en-US" sz="2000" dirty="0"/>
          </a:p>
          <a:p>
            <a:pPr lvl="1"/>
            <a:r>
              <a:rPr lang="en-US" dirty="0"/>
              <a:t>In case of Request &amp; Response concept: It shall be monitored whether an Response PDU is received within the specific response time.</a:t>
            </a:r>
            <a:endParaRPr lang="en-US" sz="2000" dirty="0"/>
          </a:p>
          <a:p>
            <a:pPr lvl="1"/>
            <a:r>
              <a:rPr lang="en-US" dirty="0"/>
              <a:t>An RX timeout failure shall be reported to the error management</a:t>
            </a:r>
            <a:r>
              <a:rPr lang="en-US" dirty="0" smtClean="0"/>
              <a:t>.</a:t>
            </a:r>
          </a:p>
          <a:p>
            <a:pPr marL="233680" lvl="1" indent="0">
              <a:buNone/>
            </a:pPr>
            <a:endParaRPr lang="en-US" sz="2000" dirty="0"/>
          </a:p>
          <a:p>
            <a:r>
              <a:rPr lang="en-US" dirty="0"/>
              <a:t>The communication concept for application data shall support </a:t>
            </a:r>
            <a:r>
              <a:rPr lang="en-US" dirty="0" smtClean="0"/>
              <a:t>TX </a:t>
            </a:r>
            <a:r>
              <a:rPr lang="en-US" dirty="0"/>
              <a:t>timeout monitoring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 shall be monitored whether vehicle bus resources can be allocated during the next possible transmission slot after a TX request.</a:t>
            </a:r>
            <a:endParaRPr lang="en-US" sz="2000" dirty="0"/>
          </a:p>
          <a:p>
            <a:pPr lvl="1"/>
            <a:r>
              <a:rPr lang="en-US" dirty="0"/>
              <a:t> It shall be monitored whether vehicle bus resources can be allocated within 50ms after a TX request at the latest, respectively </a:t>
            </a:r>
            <a:r>
              <a:rPr lang="en-US" dirty="0" smtClean="0"/>
              <a:t>until </a:t>
            </a:r>
            <a:r>
              <a:rPr lang="en-US" dirty="0"/>
              <a:t>the subsequent request (if &lt; 50ms).</a:t>
            </a:r>
            <a:endParaRPr lang="en-US" sz="2000" dirty="0"/>
          </a:p>
          <a:p>
            <a:pPr lvl="1"/>
            <a:r>
              <a:rPr lang="en-US" dirty="0"/>
              <a:t>TX timeout failure shall be reported to the error management.</a:t>
            </a: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98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solidFill>
                  <a:srgbClr val="A80163"/>
                </a:solidFill>
              </a:rPr>
              <a:t>2. Time out</a:t>
            </a:r>
            <a:endParaRPr lang="en-GB" sz="2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930565" y="1773621"/>
            <a:ext cx="7883" cy="2459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507117" y="1773621"/>
            <a:ext cx="15765" cy="2490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65027" y="154502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Radar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4282" y="1545021"/>
            <a:ext cx="677917" cy="31158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930565" y="2286000"/>
            <a:ext cx="1584434" cy="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97113" y="1995983"/>
            <a:ext cx="539970" cy="2663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Rx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930565" y="2847538"/>
            <a:ext cx="1547859" cy="7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14800" y="3535201"/>
            <a:ext cx="1608083" cy="7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08482" y="278447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97113" y="2561679"/>
            <a:ext cx="539970" cy="2663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97113" y="3251420"/>
            <a:ext cx="539970" cy="2663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Rx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3664773" y="2262352"/>
            <a:ext cx="140784" cy="593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834251" y="2477265"/>
            <a:ext cx="819807" cy="3072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Cycle time </a:t>
            </a:r>
            <a:r>
              <a:rPr lang="en-GB" sz="1000" kern="0" dirty="0" smtClean="0">
                <a:solidFill>
                  <a:srgbClr val="000000"/>
                </a:solidFill>
              </a:rPr>
              <a:t>of message</a:t>
            </a: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1668464" y="2262352"/>
            <a:ext cx="165538" cy="5930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72776" y="2399670"/>
            <a:ext cx="1354415" cy="5903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kern="0" noProof="0" dirty="0" smtClean="0">
                <a:solidFill>
                  <a:srgbClr val="000000"/>
                </a:solidFill>
              </a:rPr>
              <a:t>Estimated time Radar</a:t>
            </a:r>
            <a:br>
              <a:rPr lang="en-GB" sz="1000" kern="0" noProof="0" dirty="0" smtClean="0">
                <a:solidFill>
                  <a:srgbClr val="000000"/>
                </a:solidFill>
              </a:rPr>
            </a:br>
            <a:r>
              <a:rPr lang="en-GB" sz="1000" kern="0" noProof="0" dirty="0" smtClean="0">
                <a:solidFill>
                  <a:srgbClr val="000000"/>
                </a:solidFill>
              </a:rPr>
              <a:t> will receive</a:t>
            </a:r>
            <a:r>
              <a:rPr lang="en-GB" sz="1000" kern="0" dirty="0">
                <a:solidFill>
                  <a:srgbClr val="000000"/>
                </a:solidFill>
              </a:rPr>
              <a:t> </a:t>
            </a:r>
            <a:r>
              <a:rPr lang="en-GB" sz="1000" kern="0" noProof="0" dirty="0" smtClean="0">
                <a:solidFill>
                  <a:srgbClr val="000000"/>
                </a:solidFill>
              </a:rPr>
              <a:t>message </a:t>
            </a: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8981" y="4409364"/>
            <a:ext cx="4556234" cy="4235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300" kern="0" noProof="0" dirty="0" smtClean="0">
                <a:solidFill>
                  <a:srgbClr val="000000"/>
                </a:solidFill>
              </a:rPr>
              <a:t>If Radar don’t receive message after estimated time, RX timeout failure shall be reported to the error management</a:t>
            </a:r>
            <a:endParaRPr kumimoji="0" lang="en-GB" sz="1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083601" y="1773621"/>
            <a:ext cx="7883" cy="2459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660153" y="1773621"/>
            <a:ext cx="15765" cy="2490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18063" y="154502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Radar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47318" y="1545021"/>
            <a:ext cx="677917" cy="31158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50149" y="1995983"/>
            <a:ext cx="539970" cy="2663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>
                <a:solidFill>
                  <a:srgbClr val="000000"/>
                </a:solidFill>
              </a:rPr>
              <a:t>T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50149" y="2607914"/>
            <a:ext cx="539970" cy="2663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>
                <a:solidFill>
                  <a:srgbClr val="000000"/>
                </a:solidFill>
              </a:rPr>
              <a:t>T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50149" y="3221535"/>
            <a:ext cx="539970" cy="2663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>
                <a:solidFill>
                  <a:srgbClr val="000000"/>
                </a:solidFill>
              </a:rPr>
              <a:t>T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6821500" y="2262352"/>
            <a:ext cx="165538" cy="5930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5481748" y="2477265"/>
            <a:ext cx="1338650" cy="2297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kern="0" noProof="0" dirty="0" smtClean="0">
                <a:solidFill>
                  <a:srgbClr val="000000"/>
                </a:solidFill>
              </a:rPr>
              <a:t>Cycle time of message</a:t>
            </a: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56821" y="4448777"/>
            <a:ext cx="4556234" cy="4235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300" kern="0" noProof="0" dirty="0" smtClean="0">
                <a:solidFill>
                  <a:srgbClr val="000000"/>
                </a:solidFill>
              </a:rPr>
              <a:t>If Radar don’t send the message after estimated time, TX timeout failure shall be reported to the error management</a:t>
            </a:r>
            <a:endParaRPr kumimoji="0" lang="en-GB" sz="1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083601" y="2254470"/>
            <a:ext cx="1576552" cy="7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099367" y="2856186"/>
            <a:ext cx="1560786" cy="13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083602" y="3458449"/>
            <a:ext cx="1576551" cy="11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eft Brace 47"/>
          <p:cNvSpPr/>
          <p:nvPr/>
        </p:nvSpPr>
        <p:spPr>
          <a:xfrm>
            <a:off x="6813617" y="2847537"/>
            <a:ext cx="165538" cy="5930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5481748" y="2982365"/>
            <a:ext cx="1354415" cy="59038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kern="0" noProof="0" dirty="0" smtClean="0">
                <a:solidFill>
                  <a:srgbClr val="000000"/>
                </a:solidFill>
              </a:rPr>
              <a:t>Estimated time Radar</a:t>
            </a:r>
            <a:br>
              <a:rPr lang="en-GB" sz="1000" kern="0" noProof="0" dirty="0" smtClean="0">
                <a:solidFill>
                  <a:srgbClr val="000000"/>
                </a:solidFill>
              </a:rPr>
            </a:br>
            <a:r>
              <a:rPr lang="en-GB" sz="1000" kern="0" noProof="0" dirty="0" smtClean="0">
                <a:solidFill>
                  <a:srgbClr val="000000"/>
                </a:solidFill>
              </a:rPr>
              <a:t> will send</a:t>
            </a:r>
            <a:r>
              <a:rPr lang="en-GB" sz="1000" kern="0" dirty="0" smtClean="0">
                <a:solidFill>
                  <a:srgbClr val="000000"/>
                </a:solidFill>
              </a:rPr>
              <a:t> </a:t>
            </a:r>
            <a:r>
              <a:rPr lang="en-GB" sz="1000" kern="0" noProof="0" dirty="0" smtClean="0">
                <a:solidFill>
                  <a:srgbClr val="000000"/>
                </a:solidFill>
              </a:rPr>
              <a:t>message </a:t>
            </a: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290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GB" sz="2800" kern="0" dirty="0" smtClean="0"/>
              <a:t>PDU MONITORING</a:t>
            </a:r>
            <a:endParaRPr lang="en-GB" sz="2800" kern="0" dirty="0"/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Phan Hai Long RBVH/ESS1 | 2018-04-17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800" b="1" dirty="0" smtClean="0"/>
              <a:t>3. DLC </a:t>
            </a:r>
            <a:r>
              <a:rPr lang="en-US" sz="2800" b="1" dirty="0"/>
              <a:t>check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DLC of the received L-PDU is compared with the expected, statically configured DLC for the received L-PDU</a:t>
            </a:r>
            <a:r>
              <a:rPr lang="en-US" dirty="0" smtClean="0"/>
              <a:t>. All </a:t>
            </a:r>
            <a:r>
              <a:rPr lang="en-US" dirty="0"/>
              <a:t>CAN L-PDUs with a DLC equal or greater then the expected DLC will be accepted.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2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en-GB" sz="2800" kern="0" dirty="0" smtClean="0"/>
              <a:t>PDU MONITORING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Phan Hai Long RBVH/ESS1 | 2018-04-17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4. Alive Counter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sz="2400" dirty="0" smtClean="0"/>
              <a:t>Use for Validity of PDUs classified as ASIL A or higher</a:t>
            </a:r>
            <a:endParaRPr lang="en-US" sz="2400" dirty="0" smtClean="0"/>
          </a:p>
          <a:p>
            <a:pPr lvl="1"/>
            <a:r>
              <a:rPr lang="en-US" dirty="0" smtClean="0"/>
              <a:t>In case of Cyclic Events communication concept a sequence counter mechanism shall be applied.</a:t>
            </a:r>
            <a:endParaRPr lang="en-US" sz="2000" dirty="0" smtClean="0"/>
          </a:p>
          <a:p>
            <a:pPr lvl="1"/>
            <a:r>
              <a:rPr lang="en-US" dirty="0" smtClean="0"/>
              <a:t>A receiver shall check for the expected counter value.</a:t>
            </a:r>
            <a:endParaRPr lang="en-US" sz="2000" dirty="0" smtClean="0"/>
          </a:p>
          <a:p>
            <a:pPr lvl="1"/>
            <a:r>
              <a:rPr lang="en-US" dirty="0" smtClean="0"/>
              <a:t>A receiver shall not check the first received counter value after startup, RX timeout- or CRC failure. The received counter value shall just be stored in this case.</a:t>
            </a:r>
            <a:endParaRPr lang="en-US" sz="2000" dirty="0" smtClean="0"/>
          </a:p>
          <a:p>
            <a:pPr lvl="1"/>
            <a:r>
              <a:rPr lang="en-US" dirty="0" smtClean="0"/>
              <a:t>If a sequence counter fails on receiver side the payload data shall be discarded.</a:t>
            </a:r>
            <a:endParaRPr lang="en-US" sz="2000" dirty="0" smtClean="0"/>
          </a:p>
          <a:p>
            <a:pPr lvl="1"/>
            <a:r>
              <a:rPr lang="en-US" dirty="0" smtClean="0"/>
              <a:t>A sequence counter failure shall be reported to the error management.</a:t>
            </a:r>
            <a:endParaRPr lang="en-US" sz="2000" dirty="0" smtClean="0"/>
          </a:p>
          <a:p>
            <a:pPr marL="0" indent="0">
              <a:buNone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26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4. Alive Counter</a:t>
            </a:r>
            <a:endParaRPr lang="en-GB" sz="2800" dirty="0">
              <a:solidFill>
                <a:srgbClr val="A8016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930565" y="2159876"/>
            <a:ext cx="7883" cy="2459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507117" y="2159876"/>
            <a:ext cx="15765" cy="2490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50016" y="1931276"/>
            <a:ext cx="647097" cy="2599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Radar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30565" y="2656491"/>
            <a:ext cx="1576552" cy="9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97113" y="2382238"/>
            <a:ext cx="539970" cy="2663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Rx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46331" y="3241676"/>
            <a:ext cx="1568669" cy="1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946331" y="3921456"/>
            <a:ext cx="1576552" cy="87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08482" y="317073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7113" y="2947934"/>
            <a:ext cx="539970" cy="2663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97113" y="3637675"/>
            <a:ext cx="539970" cy="2663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95748" y="1925252"/>
            <a:ext cx="721983" cy="2346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Node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9131" y="2538248"/>
            <a:ext cx="2230822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First</a:t>
            </a:r>
            <a: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sequence counter (this value is 0)</a:t>
            </a: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490" y="2538248"/>
            <a:ext cx="1307827" cy="3713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Don’t check the first value</a:t>
            </a:r>
            <a:b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anose="05000000000000000000" pitchFamily="2" charset="2"/>
              </a:rPr>
              <a:t></a:t>
            </a: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245" y="1253355"/>
            <a:ext cx="10713380" cy="463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noProof="0" dirty="0" smtClean="0">
                <a:solidFill>
                  <a:srgbClr val="000000"/>
                </a:solidFill>
              </a:rPr>
              <a:t>Example: 4 bit sequence counter, jump width shall be 1( if the first value is 0, the next expected value is 1)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1529" y="3094791"/>
            <a:ext cx="970289" cy="2976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00198" y="3094791"/>
            <a:ext cx="223949" cy="2236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51529" y="377085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95608" y="3760563"/>
            <a:ext cx="377659" cy="2486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kern="0" dirty="0" smtClean="0">
                <a:solidFill>
                  <a:srgbClr val="000000"/>
                </a:solidFill>
              </a:rPr>
              <a:t>=!2</a:t>
            </a:r>
            <a:br>
              <a:rPr lang="en-GB" kern="0" dirty="0" smtClean="0">
                <a:solidFill>
                  <a:srgbClr val="000000"/>
                </a:solidFill>
              </a:rPr>
            </a:b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3203" y="502131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864" y="3998175"/>
            <a:ext cx="1603283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</a:pPr>
            <a:r>
              <a:rPr lang="en-GB" sz="1000" kern="0" dirty="0">
                <a:solidFill>
                  <a:srgbClr val="000000"/>
                </a:solidFill>
              </a:rPr>
              <a:t>A sequence </a:t>
            </a:r>
            <a:r>
              <a:rPr lang="en-GB" sz="1000" kern="0" dirty="0" smtClean="0">
                <a:solidFill>
                  <a:srgbClr val="000000"/>
                </a:solidFill>
              </a:rPr>
              <a:t>counter failure</a:t>
            </a:r>
            <a:br>
              <a:rPr lang="en-GB" sz="1000" kern="0" dirty="0" smtClean="0">
                <a:solidFill>
                  <a:srgbClr val="000000"/>
                </a:solidFill>
              </a:rPr>
            </a:br>
            <a:r>
              <a:rPr lang="en-GB" sz="1000" kern="0" dirty="0" smtClean="0">
                <a:solidFill>
                  <a:srgbClr val="000000"/>
                </a:solidFill>
              </a:rPr>
              <a:t> </a:t>
            </a:r>
            <a:r>
              <a:rPr lang="en-GB" sz="1000" kern="0" dirty="0">
                <a:solidFill>
                  <a:srgbClr val="000000"/>
                </a:solidFill>
              </a:rPr>
              <a:t>shall </a:t>
            </a:r>
            <a:r>
              <a:rPr lang="en-GB" sz="1000" kern="0" dirty="0" smtClean="0">
                <a:solidFill>
                  <a:srgbClr val="000000"/>
                </a:solidFill>
              </a:rPr>
              <a:t>be </a:t>
            </a:r>
            <a:r>
              <a:rPr lang="en-GB" sz="1000" kern="0" dirty="0">
                <a:solidFill>
                  <a:srgbClr val="000000"/>
                </a:solidFill>
              </a:rPr>
              <a:t>reported to </a:t>
            </a:r>
            <a:r>
              <a:rPr lang="en-GB" sz="1000" kern="0" dirty="0" smtClean="0">
                <a:solidFill>
                  <a:srgbClr val="000000"/>
                </a:solidFill>
              </a:rPr>
              <a:t>the</a:t>
            </a:r>
            <a:br>
              <a:rPr lang="en-GB" sz="1000" kern="0" dirty="0" smtClean="0">
                <a:solidFill>
                  <a:srgbClr val="000000"/>
                </a:solidFill>
              </a:rPr>
            </a:br>
            <a:r>
              <a:rPr lang="en-GB" sz="1000" kern="0" dirty="0" smtClean="0">
                <a:solidFill>
                  <a:srgbClr val="000000"/>
                </a:solidFill>
              </a:rPr>
              <a:t> </a:t>
            </a:r>
            <a:r>
              <a:rPr lang="en-GB" sz="1000" kern="0" dirty="0">
                <a:solidFill>
                  <a:srgbClr val="000000"/>
                </a:solidFill>
              </a:rPr>
              <a:t>error </a:t>
            </a:r>
            <a:r>
              <a:rPr lang="en-GB" sz="1000" kern="0" dirty="0" smtClean="0">
                <a:solidFill>
                  <a:srgbClr val="000000"/>
                </a:solidFill>
              </a:rPr>
              <a:t>management and the</a:t>
            </a:r>
            <a:br>
              <a:rPr lang="en-GB" sz="1000" kern="0" dirty="0" smtClean="0">
                <a:solidFill>
                  <a:srgbClr val="000000"/>
                </a:solidFill>
              </a:rPr>
            </a:br>
            <a:r>
              <a:rPr lang="en-GB" sz="1000" kern="0" dirty="0" smtClean="0">
                <a:solidFill>
                  <a:srgbClr val="000000"/>
                </a:solidFill>
              </a:rPr>
              <a:t> payload data shall be discarded</a:t>
            </a:r>
            <a:endParaRPr kumimoji="0" lang="en-GB" sz="10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66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en-GB" sz="2800" kern="0" dirty="0" smtClean="0"/>
              <a:t>PDU MONITORING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tangle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Phan Hai Long RBVH/ESS1 | 2018-04-17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7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>
                <a:solidFill>
                  <a:srgbClr val="A80163"/>
                </a:solidFill>
              </a:rPr>
              <a:t>5. Checksum</a:t>
            </a:r>
            <a:endParaRPr lang="en-GB" sz="2800" dirty="0">
              <a:solidFill>
                <a:srgbClr val="A801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sz="2400" b="1" dirty="0" smtClean="0"/>
              <a:t>Application </a:t>
            </a:r>
            <a:r>
              <a:rPr lang="en-GB" sz="2400" b="1" dirty="0"/>
              <a:t>CRC (Valid for PDUs classified as ASIL A or </a:t>
            </a:r>
            <a:r>
              <a:rPr lang="en-GB" sz="2400" b="1" dirty="0" smtClean="0"/>
              <a:t>higher)</a:t>
            </a:r>
            <a:endParaRPr lang="en-US" sz="2400" dirty="0"/>
          </a:p>
          <a:p>
            <a:pPr lvl="1"/>
            <a:r>
              <a:rPr lang="en-US" dirty="0"/>
              <a:t>A PDU based cyclic redundancy check shall be applied.</a:t>
            </a:r>
            <a:endParaRPr lang="en-US" sz="2000" dirty="0"/>
          </a:p>
          <a:p>
            <a:pPr lvl="1"/>
            <a:r>
              <a:rPr lang="en-US" dirty="0"/>
              <a:t>If a CRC fails on receiver side the payload data shall be discarded (signal values will not be updated to VDB).</a:t>
            </a:r>
            <a:endParaRPr lang="en-US" sz="2000" dirty="0"/>
          </a:p>
          <a:p>
            <a:pPr lvl="1"/>
            <a:r>
              <a:rPr lang="en-US" dirty="0"/>
              <a:t>A CRC failure shall be reported to the error management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sz="2400" dirty="0"/>
          </a:p>
          <a:p>
            <a:pPr lvl="1"/>
            <a:r>
              <a:rPr lang="en-US" dirty="0"/>
              <a:t>The CRC failure shall be qualified with respect to the required error detection time of 150ms.</a:t>
            </a:r>
            <a:endParaRPr lang="en-US" sz="2000" dirty="0"/>
          </a:p>
          <a:p>
            <a:pPr marL="0" indent="0">
              <a:buNone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6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2057"/>
  <p:tag name="CFG.LAYOUT" val="BOSCH2"/>
  <p:tag name="CFG.CUSTOMERVERSION" val="9"/>
  <p:tag name="ML_1" val="RB-GFS-C"/>
  <p:tag name="ML_2" val="Bosch2.mcr"/>
  <p:tag name="ML_LAYOUT_RESOURCE" val="BOSCH2_16_9.mcr"/>
  <p:tag name="FIELD.DATE.CONTENT" val="2018-04-17"/>
  <p:tag name="FIELD.DATE.VALUE" val="2018-04-17"/>
  <p:tag name="FIELD.CONF.SUFFIX.CONTENT" val="\n | "/>
  <p:tag name="FIELD.CONF.COMBOINDEX" val="0"/>
  <p:tag name="FIELD.REM_ABL.SUFFIX.CONTENT" val="&#10;\n"/>
  <p:tag name="FIELD.COPY.CONTENT" val="© Robert Bosch GmbH 2018. All rights reserved, also regarding any disposal, exploitation, reproduction, editing, distribution, as well as in the event of applications for industrial property rights."/>
  <p:tag name="FIELD.COPY.VALUE" val="© Robert Bosch GmbH 2018. All rights reserved, also regarding any disposal, exploitation, reproduction, editing, distribution, as well as in the event of applications for industrial property rights."/>
  <p:tag name="FIELD.COPY.COMBOINDEX" val="0"/>
  <p:tag name="FIELD.BGROUP.SUFFIX.CONTENT" val=" | "/>
  <p:tag name="FIELD.BGROUP.COMBOINDEX" val="0"/>
  <p:tag name="FIELD.CHAPTER.CONTENT" val="Header of section"/>
  <p:tag name="FIELD.CHAPTER.VALUE" val="Header of section"/>
  <p:tag name="FIELD.DPT.SUFFIX.CONTENT" val=" | "/>
  <p:tag name="MIWBCLNT.HOMEURL" val="C:\Program Files (x86)\eForms\FB\portal_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NTENT" val="Phan Hai Long RBVH/ESS1"/>
  <p:tag name="FIELD.DPT.VALUE" val="Phan Hai Long RBVH/ESS1 | 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TitleOnTitleSlides"/>
  <p:tag name="SHAPECLASSPROTECTIONTYPE" val="3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Phan Hai Long RBVH/ESS1"/>
  <p:tag name="FIELD.DPT.VALUE" val="Phan Hai Long RBVH/ESS1 | "/>
  <p:tag name="FIELDS.INITIALIZED" val="1"/>
  <p:tag name="ML_1" val="RB-GFS-C"/>
  <p:tag name="ML_2" val="Bosch2.mcr"/>
  <p:tag name="ML_LAYOUT_RESOURCE" val="BOSCH2_16_9.mcr"/>
  <p:tag name="SHAPESETGROUPCLASSNAME" val="ShapeSetGroup1"/>
  <p:tag name="SHAPESETCLASSNAME" val="ChapterTitle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TITLE 2_SHAPECLASSPROTECTIONTYP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ChapterTitl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ChapterTitle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5"/>
  <p:tag name="FONTSETCLASSNAME" val="FontSet1"/>
  <p:tag name="COLORSETCLASSNAME" val="ColorSet1"/>
  <p:tag name="MLI" val="1"/>
  <p:tag name="SHAPESETGROUPCLASSNAME" val="ShapeSetGroup1"/>
  <p:tag name="SHAPESETCLASSNAME" val="ChapterTitle"/>
  <p:tag name="COLORSETGROUPCLASSNAME" val="ColorSetGroup1"/>
  <p:tag name="FONTSETGROUPCLASSNAME" val="FontSetGroup1"/>
  <p:tag name="SHAPECLASSNAME" val="TextOnChapterSlide"/>
  <p:tag name="SHAPECLASSPROTECTIONTYPE" val="3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Phan Hai Long RBVH/ESS1"/>
  <p:tag name="FIELD.DPT.VALUE" val="Phan Hai Long RBVH/ESS1 | "/>
  <p:tag name="FIELDS.INITIALIZED" val="1"/>
  <p:tag name="ML_1" val="RB-GFS-C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Phan Hai Long RBVH/ESS1"/>
  <p:tag name="FIELD.DPT.VALUE" val="Phan Hai Long RBVH/ESS1 | "/>
  <p:tag name="FIELDS.INITIALIZED" val="1"/>
  <p:tag name="ML_1" val="RB-GFS-C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Phan Hai Long RBVH/ESS1"/>
  <p:tag name="FIELD.DPT.VALUE" val="Phan Hai Long RBVH/ESS1 | "/>
  <p:tag name="FIELDS.INITIALIZED" val="1"/>
  <p:tag name="ML_1" val="RB-GFS-C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Phan Hai Long RBVH/ESS1"/>
  <p:tag name="FIELD.DPT.VALUE" val="Phan Hai Long RBVH/ESS1 | "/>
  <p:tag name="FIELDS.INITIALIZED" val="1"/>
  <p:tag name="ML_1" val="RB-GFS-C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Phan Hai Long RBVH/ESS1"/>
  <p:tag name="FIELD.DPT.VALUE" val="Phan Hai Long RBVH/ESS1 | "/>
  <p:tag name="FIELDS.INITIALIZED" val="1"/>
  <p:tag name="ML_1" val="RB-GFS-C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Phan Hai Long RBVH/ESS1"/>
  <p:tag name="FIELD.DPT.VALUE" val="Phan Hai Long RBVH/ESS1 | "/>
  <p:tag name="FIELDS.INITIALIZED" val="1"/>
  <p:tag name="ML_1" val="RB-GFS-C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2_SHAPECLASSPROTECTIONTYPE" val="0"/>
  <p:tag name="TITLE 1_SHAPECLASSPROTECTIONTYPE" val="3"/>
  <p:tag name="PICTURE 5_SHAPECLASSPROTECTIONTYP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itleOnSlides"/>
  <p:tag name="SHAPECLASSPROTECTIONTYPE" val="9"/>
  <p:tag name="COLORS" val="-2;-2;-2;-2;Primary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upergraphic-P1-16-9.png"/>
  <p:tag name="ML_SENDTOBACK" val=" 1"/>
  <p:tag name="MLI" val="1"/>
  <p:tag name="SHAPECLASSNAME" val="Supergraphic1"/>
  <p:tag name="SHAPECLASSPROTECTIONTYP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873</Words>
  <Application>Microsoft Office PowerPoint</Application>
  <PresentationFormat>Custom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Bosch Office Sans</vt:lpstr>
      <vt:lpstr>Wingdings</vt:lpstr>
      <vt:lpstr>Wingdings 3</vt:lpstr>
      <vt:lpstr>Bosch</vt:lpstr>
      <vt:lpstr>PDU Monitoring overview          pol1hc</vt:lpstr>
      <vt:lpstr>Agenda: 1. OVERVIEW 2. Time out 3. DLc 4. alive counter 5. Checksum 6. Bus-off</vt:lpstr>
      <vt:lpstr>1. OVERVIEW</vt:lpstr>
      <vt:lpstr>2. Time out</vt:lpstr>
      <vt:lpstr>2. Time out</vt:lpstr>
      <vt:lpstr>3. DLC check</vt:lpstr>
      <vt:lpstr>4. Alive Counter</vt:lpstr>
      <vt:lpstr>4. Alive Counter</vt:lpstr>
      <vt:lpstr>5. Checksum</vt:lpstr>
      <vt:lpstr>5. Checksum</vt:lpstr>
      <vt:lpstr>6. Bus-off</vt:lpstr>
      <vt:lpstr>6. Bus-off Recovery</vt:lpstr>
      <vt:lpstr>Error Detection Time, Error Healing Time 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PDU Monitoring overview          pol1hc</dc:title>
  <dc:creator>Phan Hai Long (RBVH/ESS13)</dc:creator>
  <cp:lastModifiedBy>Luu Van Huy (RBVH/ESS62)</cp:lastModifiedBy>
  <cp:revision>43</cp:revision>
  <dcterms:created xsi:type="dcterms:W3CDTF">2018-04-17T08:03:23Z</dcterms:created>
  <dcterms:modified xsi:type="dcterms:W3CDTF">2020-03-12T07:50:54Z</dcterms:modified>
</cp:coreProperties>
</file>