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0969625" cy="6170613"/>
  <p:notesSz cx="6858000" cy="9144000"/>
  <p:custDataLst>
    <p:tags r:id="rId1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7" d="100"/>
          <a:sy n="127" d="100"/>
        </p:scale>
        <p:origin x="4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23.09.2020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203" y="1009867"/>
            <a:ext cx="8227219" cy="2148287"/>
          </a:xfrm>
        </p:spPr>
        <p:txBody>
          <a:bodyPr anchor="b"/>
          <a:lstStyle>
            <a:lvl1pPr algn="ctr">
              <a:defRPr sz="5398"/>
            </a:lvl1pPr>
          </a:lstStyle>
          <a:p>
            <a:r>
              <a:rPr lang="en-US" smtClean="0"/>
              <a:t>Click to edit Master title style</a:t>
            </a:r>
            <a:endParaRPr lang="en-US"/>
          </a:p>
        </p:txBody>
      </p:sp>
      <p:sp>
        <p:nvSpPr>
          <p:cNvPr id="3" name="Subtitle 2"/>
          <p:cNvSpPr>
            <a:spLocks noGrp="1"/>
          </p:cNvSpPr>
          <p:nvPr>
            <p:ph type="subTitle" idx="1"/>
          </p:nvPr>
        </p:nvSpPr>
        <p:spPr>
          <a:xfrm>
            <a:off x="1371203" y="3241000"/>
            <a:ext cx="8227219" cy="1489803"/>
          </a:xfrm>
        </p:spPr>
        <p:txBody>
          <a:bodyPr/>
          <a:lstStyle>
            <a:lvl1pPr marL="0" indent="0" algn="ctr">
              <a:buNone/>
              <a:defRPr sz="2159"/>
            </a:lvl1pPr>
            <a:lvl2pPr marL="411343" indent="0" algn="ctr">
              <a:buNone/>
              <a:defRPr sz="1799"/>
            </a:lvl2pPr>
            <a:lvl3pPr marL="822686" indent="0" algn="ctr">
              <a:buNone/>
              <a:defRPr sz="1619"/>
            </a:lvl3pPr>
            <a:lvl4pPr marL="1234029" indent="0" algn="ctr">
              <a:buNone/>
              <a:defRPr sz="1440"/>
            </a:lvl4pPr>
            <a:lvl5pPr marL="1645371" indent="0" algn="ctr">
              <a:buNone/>
              <a:defRPr sz="1440"/>
            </a:lvl5pPr>
            <a:lvl6pPr marL="2056714" indent="0" algn="ctr">
              <a:buNone/>
              <a:defRPr sz="1440"/>
            </a:lvl6pPr>
            <a:lvl7pPr marL="2468057" indent="0" algn="ctr">
              <a:buNone/>
              <a:defRPr sz="1440"/>
            </a:lvl7pPr>
            <a:lvl8pPr marL="2879400" indent="0" algn="ctr">
              <a:buNone/>
              <a:defRPr sz="1440"/>
            </a:lvl8pPr>
            <a:lvl9pPr marL="3290743" indent="0" algn="ctr">
              <a:buNone/>
              <a:defRPr sz="144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4EF176-7FF4-4C7A-8E2F-6FAF703D94D8}"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1FB60-5818-49AD-B7E2-46128AEE486D}" type="slidenum">
              <a:rPr lang="en-US" smtClean="0"/>
              <a:t>‹#›</a:t>
            </a:fld>
            <a:endParaRPr lang="en-US"/>
          </a:p>
        </p:txBody>
      </p:sp>
    </p:spTree>
    <p:extLst>
      <p:ext uri="{BB962C8B-B14F-4D97-AF65-F5344CB8AC3E}">
        <p14:creationId xmlns:p14="http://schemas.microsoft.com/office/powerpoint/2010/main" val="1569655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EF176-7FF4-4C7A-8E2F-6FAF703D94D8}"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1FB60-5818-49AD-B7E2-46128AEE486D}" type="slidenum">
              <a:rPr lang="en-US" smtClean="0"/>
              <a:t>‹#›</a:t>
            </a:fld>
            <a:endParaRPr lang="en-US"/>
          </a:p>
        </p:txBody>
      </p:sp>
    </p:spTree>
    <p:extLst>
      <p:ext uri="{BB962C8B-B14F-4D97-AF65-F5344CB8AC3E}">
        <p14:creationId xmlns:p14="http://schemas.microsoft.com/office/powerpoint/2010/main" val="380824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RBVH/ESS6 | 2020-09-23</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 id="2147483748" r:id="rId20"/>
    <p:sldLayoutId id="2147483749" r:id="rId21"/>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SYC AND failsafe</a:t>
            </a:r>
            <a:endParaRPr lang="de-DE" dirty="0"/>
          </a:p>
        </p:txBody>
      </p:sp>
    </p:spTree>
    <p:extLst>
      <p:ext uri="{BB962C8B-B14F-4D97-AF65-F5344CB8AC3E}">
        <p14:creationId xmlns:p14="http://schemas.microsoft.com/office/powerpoint/2010/main" val="221978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325" y="425413"/>
            <a:ext cx="8275603" cy="4871029"/>
          </a:xfrm>
          <a:prstGeom prst="rect">
            <a:avLst/>
          </a:prstGeom>
        </p:spPr>
      </p:pic>
    </p:spTree>
    <p:extLst>
      <p:ext uri="{BB962C8B-B14F-4D97-AF65-F5344CB8AC3E}">
        <p14:creationId xmlns:p14="http://schemas.microsoft.com/office/powerpoint/2010/main" val="3421218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176" y="1071349"/>
            <a:ext cx="10190489" cy="3265180"/>
            <a:chOff x="539176" y="1071349"/>
            <a:chExt cx="10190489" cy="3265180"/>
          </a:xfrm>
        </p:grpSpPr>
        <p:sp>
          <p:nvSpPr>
            <p:cNvPr id="119" name="Rounded Rectangle 118"/>
            <p:cNvSpPr/>
            <p:nvPr/>
          </p:nvSpPr>
          <p:spPr>
            <a:xfrm>
              <a:off x="4631326" y="1071349"/>
              <a:ext cx="5292757" cy="3265177"/>
            </a:xfrm>
            <a:prstGeom prst="roundRect">
              <a:avLst>
                <a:gd name="adj" fmla="val 4856"/>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8" name="Rounded Rectangle 117"/>
            <p:cNvSpPr/>
            <p:nvPr/>
          </p:nvSpPr>
          <p:spPr>
            <a:xfrm>
              <a:off x="3187713" y="1071350"/>
              <a:ext cx="1264446" cy="3265177"/>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7" name="Rounded Rectangle 116"/>
            <p:cNvSpPr/>
            <p:nvPr/>
          </p:nvSpPr>
          <p:spPr>
            <a:xfrm>
              <a:off x="2005446" y="1071351"/>
              <a:ext cx="1089921" cy="3265177"/>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6" name="Rounded Rectangle 115"/>
            <p:cNvSpPr/>
            <p:nvPr/>
          </p:nvSpPr>
          <p:spPr>
            <a:xfrm>
              <a:off x="539176" y="1071352"/>
              <a:ext cx="1338514" cy="3265177"/>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Rectangle 3"/>
            <p:cNvSpPr/>
            <p:nvPr/>
          </p:nvSpPr>
          <p:spPr>
            <a:xfrm>
              <a:off x="732369" y="1962144"/>
              <a:ext cx="1024485" cy="37610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FAULT A</a:t>
              </a:r>
              <a:endParaRPr lang="en-US" sz="1200" dirty="0">
                <a:solidFill>
                  <a:schemeClr val="tx1"/>
                </a:solidFill>
              </a:endParaRPr>
            </a:p>
          </p:txBody>
        </p:sp>
        <p:sp>
          <p:nvSpPr>
            <p:cNvPr id="6" name="Rectangle 5"/>
            <p:cNvSpPr/>
            <p:nvPr/>
          </p:nvSpPr>
          <p:spPr>
            <a:xfrm>
              <a:off x="2180702" y="1680069"/>
              <a:ext cx="702742" cy="376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FID A</a:t>
              </a:r>
              <a:endParaRPr lang="en-US" sz="1200" dirty="0">
                <a:solidFill>
                  <a:schemeClr val="tx1"/>
                </a:solidFill>
              </a:endParaRPr>
            </a:p>
          </p:txBody>
        </p:sp>
        <p:cxnSp>
          <p:nvCxnSpPr>
            <p:cNvPr id="17" name="Straight Arrow Connector 16"/>
            <p:cNvCxnSpPr>
              <a:stCxn id="4" idx="3"/>
              <a:endCxn id="6" idx="1"/>
            </p:cNvCxnSpPr>
            <p:nvPr/>
          </p:nvCxnSpPr>
          <p:spPr>
            <a:xfrm flipV="1">
              <a:off x="1756854" y="1868119"/>
              <a:ext cx="423848" cy="282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29" idx="1"/>
            </p:cNvCxnSpPr>
            <p:nvPr/>
          </p:nvCxnSpPr>
          <p:spPr>
            <a:xfrm>
              <a:off x="1756854" y="2150195"/>
              <a:ext cx="423848" cy="244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80702" y="2206632"/>
              <a:ext cx="702742" cy="376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FID B</a:t>
              </a:r>
              <a:endParaRPr lang="en-US" sz="1200" dirty="0">
                <a:solidFill>
                  <a:schemeClr val="tx1"/>
                </a:solidFill>
              </a:endParaRPr>
            </a:p>
          </p:txBody>
        </p:sp>
        <p:sp>
          <p:nvSpPr>
            <p:cNvPr id="32" name="Rectangle 31"/>
            <p:cNvSpPr/>
            <p:nvPr/>
          </p:nvSpPr>
          <p:spPr>
            <a:xfrm>
              <a:off x="732369" y="3015270"/>
              <a:ext cx="1024485" cy="37610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FAULT B</a:t>
              </a:r>
              <a:endParaRPr lang="en-US" sz="1200" dirty="0">
                <a:solidFill>
                  <a:schemeClr val="tx1"/>
                </a:solidFill>
              </a:endParaRPr>
            </a:p>
          </p:txBody>
        </p:sp>
        <p:sp>
          <p:nvSpPr>
            <p:cNvPr id="33" name="Rectangle 32"/>
            <p:cNvSpPr/>
            <p:nvPr/>
          </p:nvSpPr>
          <p:spPr>
            <a:xfrm>
              <a:off x="2180702" y="2733194"/>
              <a:ext cx="702742" cy="376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FID C</a:t>
              </a:r>
              <a:endParaRPr lang="en-US" sz="1200" dirty="0">
                <a:solidFill>
                  <a:schemeClr val="tx1"/>
                </a:solidFill>
              </a:endParaRPr>
            </a:p>
          </p:txBody>
        </p:sp>
        <p:cxnSp>
          <p:nvCxnSpPr>
            <p:cNvPr id="35" name="Straight Arrow Connector 34"/>
            <p:cNvCxnSpPr>
              <a:stCxn id="32" idx="3"/>
              <a:endCxn id="33" idx="1"/>
            </p:cNvCxnSpPr>
            <p:nvPr/>
          </p:nvCxnSpPr>
          <p:spPr>
            <a:xfrm flipV="1">
              <a:off x="1756854" y="2921245"/>
              <a:ext cx="423848" cy="282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3"/>
              <a:endCxn id="37" idx="1"/>
            </p:cNvCxnSpPr>
            <p:nvPr/>
          </p:nvCxnSpPr>
          <p:spPr>
            <a:xfrm>
              <a:off x="1756854" y="3203320"/>
              <a:ext cx="423848" cy="244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180702" y="3259758"/>
              <a:ext cx="702742" cy="376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FID D</a:t>
              </a:r>
              <a:endParaRPr lang="en-US" sz="1200" dirty="0">
                <a:solidFill>
                  <a:schemeClr val="tx1"/>
                </a:solidFill>
              </a:endParaRPr>
            </a:p>
          </p:txBody>
        </p:sp>
        <p:cxnSp>
          <p:nvCxnSpPr>
            <p:cNvPr id="40" name="Straight Arrow Connector 39"/>
            <p:cNvCxnSpPr>
              <a:stCxn id="32" idx="3"/>
              <a:endCxn id="29" idx="1"/>
            </p:cNvCxnSpPr>
            <p:nvPr/>
          </p:nvCxnSpPr>
          <p:spPr>
            <a:xfrm flipV="1">
              <a:off x="1756854" y="2394683"/>
              <a:ext cx="423848" cy="808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40495" y="1680069"/>
              <a:ext cx="702742" cy="37610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SFS A</a:t>
              </a:r>
              <a:endParaRPr lang="en-US" sz="1200" dirty="0">
                <a:solidFill>
                  <a:schemeClr val="tx1"/>
                </a:solidFill>
              </a:endParaRPr>
            </a:p>
          </p:txBody>
        </p:sp>
        <p:sp>
          <p:nvSpPr>
            <p:cNvPr id="43" name="Rectangle 42"/>
            <p:cNvSpPr/>
            <p:nvPr/>
          </p:nvSpPr>
          <p:spPr>
            <a:xfrm>
              <a:off x="3440495" y="2206632"/>
              <a:ext cx="702742" cy="37610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SFS B</a:t>
              </a:r>
              <a:endParaRPr lang="en-US" sz="1200" dirty="0">
                <a:solidFill>
                  <a:schemeClr val="tx1"/>
                </a:solidFill>
              </a:endParaRPr>
            </a:p>
          </p:txBody>
        </p:sp>
        <p:sp>
          <p:nvSpPr>
            <p:cNvPr id="44" name="Rectangle 43"/>
            <p:cNvSpPr/>
            <p:nvPr/>
          </p:nvSpPr>
          <p:spPr>
            <a:xfrm>
              <a:off x="3440495" y="2733194"/>
              <a:ext cx="702742" cy="37610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SFS C</a:t>
              </a:r>
              <a:endParaRPr lang="en-US" sz="1200" dirty="0">
                <a:solidFill>
                  <a:schemeClr val="tx1"/>
                </a:solidFill>
              </a:endParaRPr>
            </a:p>
          </p:txBody>
        </p:sp>
        <p:sp>
          <p:nvSpPr>
            <p:cNvPr id="45" name="Rectangle 44"/>
            <p:cNvSpPr/>
            <p:nvPr/>
          </p:nvSpPr>
          <p:spPr>
            <a:xfrm>
              <a:off x="3440495" y="3259758"/>
              <a:ext cx="702742" cy="37610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SFS D</a:t>
              </a:r>
              <a:endParaRPr lang="en-US" sz="1200" dirty="0">
                <a:solidFill>
                  <a:schemeClr val="tx1"/>
                </a:solidFill>
              </a:endParaRPr>
            </a:p>
          </p:txBody>
        </p:sp>
        <p:cxnSp>
          <p:nvCxnSpPr>
            <p:cNvPr id="47" name="Straight Arrow Connector 46"/>
            <p:cNvCxnSpPr>
              <a:stCxn id="6" idx="3"/>
              <a:endCxn id="42" idx="1"/>
            </p:cNvCxnSpPr>
            <p:nvPr/>
          </p:nvCxnSpPr>
          <p:spPr>
            <a:xfrm>
              <a:off x="2883444" y="1868119"/>
              <a:ext cx="557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9" idx="3"/>
              <a:endCxn id="43" idx="1"/>
            </p:cNvCxnSpPr>
            <p:nvPr/>
          </p:nvCxnSpPr>
          <p:spPr>
            <a:xfrm>
              <a:off x="2883444" y="2394683"/>
              <a:ext cx="557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3"/>
              <a:endCxn id="44" idx="1"/>
            </p:cNvCxnSpPr>
            <p:nvPr/>
          </p:nvCxnSpPr>
          <p:spPr>
            <a:xfrm>
              <a:off x="2883444" y="2921245"/>
              <a:ext cx="557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3"/>
              <a:endCxn id="45" idx="1"/>
            </p:cNvCxnSpPr>
            <p:nvPr/>
          </p:nvCxnSpPr>
          <p:spPr>
            <a:xfrm>
              <a:off x="2883444" y="3447808"/>
              <a:ext cx="557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40248" y="1680069"/>
              <a:ext cx="702742" cy="37610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SR A</a:t>
              </a:r>
              <a:endParaRPr lang="en-US" sz="1200" dirty="0">
                <a:solidFill>
                  <a:schemeClr val="tx1"/>
                </a:solidFill>
              </a:endParaRPr>
            </a:p>
          </p:txBody>
        </p:sp>
        <p:sp>
          <p:nvSpPr>
            <p:cNvPr id="55" name="Rectangle 54"/>
            <p:cNvSpPr/>
            <p:nvPr/>
          </p:nvSpPr>
          <p:spPr>
            <a:xfrm>
              <a:off x="4940248" y="2206632"/>
              <a:ext cx="702742" cy="37610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SR B</a:t>
              </a:r>
              <a:endParaRPr lang="en-US" sz="1200" dirty="0">
                <a:solidFill>
                  <a:schemeClr val="tx1"/>
                </a:solidFill>
              </a:endParaRPr>
            </a:p>
          </p:txBody>
        </p:sp>
        <p:sp>
          <p:nvSpPr>
            <p:cNvPr id="56" name="Rectangle 55"/>
            <p:cNvSpPr/>
            <p:nvPr/>
          </p:nvSpPr>
          <p:spPr>
            <a:xfrm>
              <a:off x="4940248" y="2733194"/>
              <a:ext cx="702742" cy="37610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SR C</a:t>
              </a:r>
              <a:endParaRPr lang="en-US" sz="1200" dirty="0">
                <a:solidFill>
                  <a:schemeClr val="tx1"/>
                </a:solidFill>
              </a:endParaRPr>
            </a:p>
          </p:txBody>
        </p:sp>
        <p:sp>
          <p:nvSpPr>
            <p:cNvPr id="57" name="Rectangle 56"/>
            <p:cNvSpPr/>
            <p:nvPr/>
          </p:nvSpPr>
          <p:spPr>
            <a:xfrm>
              <a:off x="4940248" y="3259758"/>
              <a:ext cx="702742" cy="37610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SR D</a:t>
              </a:r>
              <a:endParaRPr lang="en-US" sz="1200" dirty="0">
                <a:solidFill>
                  <a:schemeClr val="tx1"/>
                </a:solidFill>
              </a:endParaRPr>
            </a:p>
          </p:txBody>
        </p:sp>
        <p:cxnSp>
          <p:nvCxnSpPr>
            <p:cNvPr id="59" name="Straight Arrow Connector 58"/>
            <p:cNvCxnSpPr>
              <a:stCxn id="42" idx="3"/>
              <a:endCxn id="54" idx="1"/>
            </p:cNvCxnSpPr>
            <p:nvPr/>
          </p:nvCxnSpPr>
          <p:spPr>
            <a:xfrm>
              <a:off x="4143237" y="1868119"/>
              <a:ext cx="7970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3"/>
              <a:endCxn id="55" idx="1"/>
            </p:cNvCxnSpPr>
            <p:nvPr/>
          </p:nvCxnSpPr>
          <p:spPr>
            <a:xfrm>
              <a:off x="4143237" y="2394683"/>
              <a:ext cx="7970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4" idx="3"/>
              <a:endCxn id="56" idx="1"/>
            </p:cNvCxnSpPr>
            <p:nvPr/>
          </p:nvCxnSpPr>
          <p:spPr>
            <a:xfrm>
              <a:off x="4143237" y="2921245"/>
              <a:ext cx="7970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57" idx="1"/>
            </p:cNvCxnSpPr>
            <p:nvPr/>
          </p:nvCxnSpPr>
          <p:spPr>
            <a:xfrm>
              <a:off x="4143237" y="3447808"/>
              <a:ext cx="7970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140050" y="1685331"/>
              <a:ext cx="2901320" cy="37610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System coordination message A</a:t>
              </a:r>
              <a:endParaRPr lang="en-US" sz="1200" dirty="0">
                <a:solidFill>
                  <a:schemeClr val="tx1"/>
                </a:solidFill>
              </a:endParaRPr>
            </a:p>
          </p:txBody>
        </p:sp>
        <p:sp>
          <p:nvSpPr>
            <p:cNvPr id="72" name="Rectangle 71"/>
            <p:cNvSpPr/>
            <p:nvPr/>
          </p:nvSpPr>
          <p:spPr>
            <a:xfrm>
              <a:off x="6140050" y="2209263"/>
              <a:ext cx="2901320" cy="37610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System coordination message B</a:t>
              </a:r>
              <a:endParaRPr lang="en-US" sz="1200" dirty="0">
                <a:solidFill>
                  <a:schemeClr val="tx1"/>
                </a:solidFill>
              </a:endParaRPr>
            </a:p>
          </p:txBody>
        </p:sp>
        <p:sp>
          <p:nvSpPr>
            <p:cNvPr id="73" name="Rectangle 72"/>
            <p:cNvSpPr/>
            <p:nvPr/>
          </p:nvSpPr>
          <p:spPr>
            <a:xfrm>
              <a:off x="6140050" y="2727934"/>
              <a:ext cx="2901320" cy="37610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System coordination message C</a:t>
              </a:r>
              <a:endParaRPr lang="en-US" sz="1200" dirty="0">
                <a:solidFill>
                  <a:schemeClr val="tx1"/>
                </a:solidFill>
              </a:endParaRPr>
            </a:p>
          </p:txBody>
        </p:sp>
        <p:sp>
          <p:nvSpPr>
            <p:cNvPr id="74" name="Rectangle 73"/>
            <p:cNvSpPr/>
            <p:nvPr/>
          </p:nvSpPr>
          <p:spPr>
            <a:xfrm>
              <a:off x="6140050" y="3259757"/>
              <a:ext cx="2901320" cy="37610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System coordination message D</a:t>
              </a:r>
              <a:endParaRPr lang="en-US" sz="1200" dirty="0">
                <a:solidFill>
                  <a:schemeClr val="tx1"/>
                </a:solidFill>
              </a:endParaRPr>
            </a:p>
          </p:txBody>
        </p:sp>
        <p:cxnSp>
          <p:nvCxnSpPr>
            <p:cNvPr id="76" name="Straight Arrow Connector 75"/>
            <p:cNvCxnSpPr>
              <a:stCxn id="54" idx="3"/>
              <a:endCxn id="68" idx="1"/>
            </p:cNvCxnSpPr>
            <p:nvPr/>
          </p:nvCxnSpPr>
          <p:spPr>
            <a:xfrm>
              <a:off x="5642990" y="1868119"/>
              <a:ext cx="497060" cy="5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4" idx="3"/>
              <a:endCxn id="72" idx="1"/>
            </p:cNvCxnSpPr>
            <p:nvPr/>
          </p:nvCxnSpPr>
          <p:spPr>
            <a:xfrm>
              <a:off x="5642990" y="1868120"/>
              <a:ext cx="497060" cy="529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5" idx="3"/>
            </p:cNvCxnSpPr>
            <p:nvPr/>
          </p:nvCxnSpPr>
          <p:spPr>
            <a:xfrm flipV="1">
              <a:off x="5642990" y="1967406"/>
              <a:ext cx="497060" cy="427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5" idx="3"/>
            </p:cNvCxnSpPr>
            <p:nvPr/>
          </p:nvCxnSpPr>
          <p:spPr>
            <a:xfrm>
              <a:off x="5642990" y="2394683"/>
              <a:ext cx="497060" cy="40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7" idx="3"/>
              <a:endCxn id="74" idx="1"/>
            </p:cNvCxnSpPr>
            <p:nvPr/>
          </p:nvCxnSpPr>
          <p:spPr>
            <a:xfrm flipV="1">
              <a:off x="5642990" y="3447808"/>
              <a:ext cx="4970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6" idx="3"/>
              <a:endCxn id="73" idx="1"/>
            </p:cNvCxnSpPr>
            <p:nvPr/>
          </p:nvCxnSpPr>
          <p:spPr>
            <a:xfrm flipV="1">
              <a:off x="5642990" y="2915984"/>
              <a:ext cx="497060" cy="5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9276678" y="1962144"/>
              <a:ext cx="1452987" cy="37610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VDB PACKET A</a:t>
              </a:r>
              <a:endParaRPr lang="en-US" sz="1200" dirty="0">
                <a:solidFill>
                  <a:schemeClr val="tx1"/>
                </a:solidFill>
              </a:endParaRPr>
            </a:p>
          </p:txBody>
        </p:sp>
        <p:sp>
          <p:nvSpPr>
            <p:cNvPr id="101" name="Rectangle 100"/>
            <p:cNvSpPr/>
            <p:nvPr/>
          </p:nvSpPr>
          <p:spPr>
            <a:xfrm>
              <a:off x="9276677" y="2982397"/>
              <a:ext cx="1452986" cy="37610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VDB PACKET B</a:t>
              </a:r>
              <a:endParaRPr lang="en-US" sz="1200" dirty="0">
                <a:solidFill>
                  <a:schemeClr val="tx1"/>
                </a:solidFill>
              </a:endParaRPr>
            </a:p>
          </p:txBody>
        </p:sp>
        <p:cxnSp>
          <p:nvCxnSpPr>
            <p:cNvPr id="105" name="Straight Arrow Connector 104"/>
            <p:cNvCxnSpPr>
              <a:stCxn id="68" idx="3"/>
              <a:endCxn id="100" idx="1"/>
            </p:cNvCxnSpPr>
            <p:nvPr/>
          </p:nvCxnSpPr>
          <p:spPr>
            <a:xfrm>
              <a:off x="9041370" y="1873381"/>
              <a:ext cx="235307" cy="276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72" idx="3"/>
              <a:endCxn id="100" idx="1"/>
            </p:cNvCxnSpPr>
            <p:nvPr/>
          </p:nvCxnSpPr>
          <p:spPr>
            <a:xfrm flipV="1">
              <a:off x="9041370" y="2150195"/>
              <a:ext cx="235307" cy="247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3" idx="3"/>
              <a:endCxn id="101" idx="1"/>
            </p:cNvCxnSpPr>
            <p:nvPr/>
          </p:nvCxnSpPr>
          <p:spPr>
            <a:xfrm>
              <a:off x="9041370" y="2915985"/>
              <a:ext cx="235307" cy="254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74" idx="3"/>
              <a:endCxn id="101" idx="1"/>
            </p:cNvCxnSpPr>
            <p:nvPr/>
          </p:nvCxnSpPr>
          <p:spPr>
            <a:xfrm flipV="1">
              <a:off x="9041370" y="3170448"/>
              <a:ext cx="235307" cy="277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909080" y="3902243"/>
              <a:ext cx="582104" cy="276999"/>
            </a:xfrm>
            <a:prstGeom prst="rect">
              <a:avLst/>
            </a:prstGeom>
            <a:noFill/>
          </p:spPr>
          <p:txBody>
            <a:bodyPr wrap="square" rtlCol="0">
              <a:spAutoFit/>
            </a:bodyPr>
            <a:lstStyle/>
            <a:p>
              <a:r>
                <a:rPr lang="en-US" sz="1200" dirty="0" smtClean="0"/>
                <a:t>DEM</a:t>
              </a:r>
              <a:endParaRPr lang="en-US" sz="1200" dirty="0"/>
            </a:p>
          </p:txBody>
        </p:sp>
        <p:sp>
          <p:nvSpPr>
            <p:cNvPr id="121" name="TextBox 120"/>
            <p:cNvSpPr txBox="1"/>
            <p:nvPr/>
          </p:nvSpPr>
          <p:spPr>
            <a:xfrm>
              <a:off x="2311796" y="3902243"/>
              <a:ext cx="582104" cy="276999"/>
            </a:xfrm>
            <a:prstGeom prst="rect">
              <a:avLst/>
            </a:prstGeom>
            <a:noFill/>
          </p:spPr>
          <p:txBody>
            <a:bodyPr wrap="square" rtlCol="0">
              <a:spAutoFit/>
            </a:bodyPr>
            <a:lstStyle/>
            <a:p>
              <a:r>
                <a:rPr lang="en-US" sz="1200" dirty="0" smtClean="0"/>
                <a:t>FIM</a:t>
              </a:r>
              <a:endParaRPr lang="en-US" sz="1200" dirty="0"/>
            </a:p>
          </p:txBody>
        </p:sp>
        <p:sp>
          <p:nvSpPr>
            <p:cNvPr id="122" name="TextBox 121"/>
            <p:cNvSpPr txBox="1"/>
            <p:nvPr/>
          </p:nvSpPr>
          <p:spPr>
            <a:xfrm>
              <a:off x="3572294" y="3902243"/>
              <a:ext cx="582104" cy="276999"/>
            </a:xfrm>
            <a:prstGeom prst="rect">
              <a:avLst/>
            </a:prstGeom>
            <a:noFill/>
          </p:spPr>
          <p:txBody>
            <a:bodyPr wrap="square" rtlCol="0">
              <a:spAutoFit/>
            </a:bodyPr>
            <a:lstStyle/>
            <a:p>
              <a:r>
                <a:rPr lang="en-US" sz="1200" dirty="0" smtClean="0"/>
                <a:t>CDE</a:t>
              </a:r>
              <a:endParaRPr lang="en-US" sz="1200" dirty="0"/>
            </a:p>
          </p:txBody>
        </p:sp>
        <p:sp>
          <p:nvSpPr>
            <p:cNvPr id="123" name="TextBox 122"/>
            <p:cNvSpPr txBox="1"/>
            <p:nvPr/>
          </p:nvSpPr>
          <p:spPr>
            <a:xfrm>
              <a:off x="7008607" y="3927289"/>
              <a:ext cx="582104" cy="276999"/>
            </a:xfrm>
            <a:prstGeom prst="rect">
              <a:avLst/>
            </a:prstGeom>
            <a:noFill/>
          </p:spPr>
          <p:txBody>
            <a:bodyPr wrap="square" rtlCol="0">
              <a:spAutoFit/>
            </a:bodyPr>
            <a:lstStyle/>
            <a:p>
              <a:r>
                <a:rPr lang="en-US" sz="1200" dirty="0" smtClean="0"/>
                <a:t>SYC</a:t>
              </a:r>
              <a:endParaRPr lang="en-US" sz="1200" dirty="0"/>
            </a:p>
          </p:txBody>
        </p:sp>
      </p:grpSp>
    </p:spTree>
    <p:extLst>
      <p:ext uri="{BB962C8B-B14F-4D97-AF65-F5344CB8AC3E}">
        <p14:creationId xmlns:p14="http://schemas.microsoft.com/office/powerpoint/2010/main" val="3389515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28495" y="209518"/>
            <a:ext cx="4734390" cy="1885738"/>
            <a:chOff x="366848" y="169371"/>
            <a:chExt cx="6823661" cy="3646243"/>
          </a:xfrm>
        </p:grpSpPr>
        <p:sp>
          <p:nvSpPr>
            <p:cNvPr id="117" name="Rounded Rectangle 116"/>
            <p:cNvSpPr/>
            <p:nvPr/>
          </p:nvSpPr>
          <p:spPr>
            <a:xfrm>
              <a:off x="1996509" y="169371"/>
              <a:ext cx="5194000" cy="3629025"/>
            </a:xfrm>
            <a:prstGeom prst="roundRect">
              <a:avLst>
                <a:gd name="adj" fmla="val 748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6" name="Rounded Rectangle 115"/>
            <p:cNvSpPr/>
            <p:nvPr/>
          </p:nvSpPr>
          <p:spPr>
            <a:xfrm>
              <a:off x="366848" y="169372"/>
              <a:ext cx="1487668" cy="3629025"/>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4" name="Rectangle 3"/>
            <p:cNvSpPr/>
            <p:nvPr/>
          </p:nvSpPr>
          <p:spPr>
            <a:xfrm>
              <a:off x="581569" y="1159428"/>
              <a:ext cx="1138646" cy="41801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FAULT A</a:t>
              </a:r>
              <a:endParaRPr lang="en-US" sz="1080" dirty="0">
                <a:solidFill>
                  <a:schemeClr val="tx1"/>
                </a:solidFill>
              </a:endParaRPr>
            </a:p>
          </p:txBody>
        </p:sp>
        <p:sp>
          <p:nvSpPr>
            <p:cNvPr id="6" name="Rectangle 5"/>
            <p:cNvSpPr/>
            <p:nvPr/>
          </p:nvSpPr>
          <p:spPr>
            <a:xfrm>
              <a:off x="2738111" y="883749"/>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A</a:t>
              </a:r>
              <a:endParaRPr lang="en-US" sz="1080" dirty="0">
                <a:solidFill>
                  <a:schemeClr val="tx1"/>
                </a:solidFill>
              </a:endParaRPr>
            </a:p>
          </p:txBody>
        </p:sp>
        <p:cxnSp>
          <p:nvCxnSpPr>
            <p:cNvPr id="17" name="Straight Arrow Connector 16"/>
            <p:cNvCxnSpPr>
              <a:stCxn id="4" idx="3"/>
              <a:endCxn id="6" idx="1"/>
            </p:cNvCxnSpPr>
            <p:nvPr/>
          </p:nvCxnSpPr>
          <p:spPr>
            <a:xfrm flipV="1">
              <a:off x="1720215" y="1092755"/>
              <a:ext cx="1017896" cy="275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29" idx="1"/>
            </p:cNvCxnSpPr>
            <p:nvPr/>
          </p:nvCxnSpPr>
          <p:spPr>
            <a:xfrm>
              <a:off x="1720215" y="1368434"/>
              <a:ext cx="1017896" cy="30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38111" y="1468989"/>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B</a:t>
              </a:r>
              <a:endParaRPr lang="en-US" sz="1080" dirty="0">
                <a:solidFill>
                  <a:schemeClr val="tx1"/>
                </a:solidFill>
              </a:endParaRPr>
            </a:p>
          </p:txBody>
        </p:sp>
        <p:sp>
          <p:nvSpPr>
            <p:cNvPr id="32" name="Rectangle 31"/>
            <p:cNvSpPr/>
            <p:nvPr/>
          </p:nvSpPr>
          <p:spPr>
            <a:xfrm>
              <a:off x="581569" y="2329906"/>
              <a:ext cx="1138646" cy="41801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FAULT B</a:t>
              </a:r>
              <a:endParaRPr lang="en-US" sz="1080" dirty="0">
                <a:solidFill>
                  <a:schemeClr val="tx1"/>
                </a:solidFill>
              </a:endParaRPr>
            </a:p>
          </p:txBody>
        </p:sp>
        <p:sp>
          <p:nvSpPr>
            <p:cNvPr id="33" name="Rectangle 32"/>
            <p:cNvSpPr/>
            <p:nvPr/>
          </p:nvSpPr>
          <p:spPr>
            <a:xfrm>
              <a:off x="2738111" y="2054227"/>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C</a:t>
              </a:r>
              <a:endParaRPr lang="en-US" sz="1080" dirty="0">
                <a:solidFill>
                  <a:schemeClr val="tx1"/>
                </a:solidFill>
              </a:endParaRPr>
            </a:p>
          </p:txBody>
        </p:sp>
        <p:cxnSp>
          <p:nvCxnSpPr>
            <p:cNvPr id="35" name="Straight Arrow Connector 34"/>
            <p:cNvCxnSpPr>
              <a:stCxn id="32" idx="3"/>
              <a:endCxn id="33" idx="1"/>
            </p:cNvCxnSpPr>
            <p:nvPr/>
          </p:nvCxnSpPr>
          <p:spPr>
            <a:xfrm flipV="1">
              <a:off x="1720215" y="2263233"/>
              <a:ext cx="1017896" cy="275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3"/>
            </p:cNvCxnSpPr>
            <p:nvPr/>
          </p:nvCxnSpPr>
          <p:spPr>
            <a:xfrm>
              <a:off x="1720215" y="2538912"/>
              <a:ext cx="1017896" cy="316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738111" y="2639467"/>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D</a:t>
              </a:r>
              <a:endParaRPr lang="en-US" sz="1080" dirty="0">
                <a:solidFill>
                  <a:schemeClr val="tx1"/>
                </a:solidFill>
              </a:endParaRPr>
            </a:p>
          </p:txBody>
        </p:sp>
        <p:cxnSp>
          <p:nvCxnSpPr>
            <p:cNvPr id="40" name="Straight Arrow Connector 39"/>
            <p:cNvCxnSpPr>
              <a:stCxn id="32" idx="3"/>
            </p:cNvCxnSpPr>
            <p:nvPr/>
          </p:nvCxnSpPr>
          <p:spPr>
            <a:xfrm flipV="1">
              <a:off x="1720215" y="1750522"/>
              <a:ext cx="1017896" cy="78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77971" y="3315719"/>
              <a:ext cx="942245" cy="499895"/>
            </a:xfrm>
            <a:prstGeom prst="rect">
              <a:avLst/>
            </a:prstGeom>
            <a:noFill/>
          </p:spPr>
          <p:txBody>
            <a:bodyPr wrap="square" rtlCol="0">
              <a:spAutoFit/>
            </a:bodyPr>
            <a:lstStyle/>
            <a:p>
              <a:r>
                <a:rPr lang="en-US" sz="1080" dirty="0"/>
                <a:t>DEM</a:t>
              </a:r>
              <a:endParaRPr lang="en-US" sz="1080" dirty="0"/>
            </a:p>
          </p:txBody>
        </p:sp>
        <p:sp>
          <p:nvSpPr>
            <p:cNvPr id="121" name="TextBox 120"/>
            <p:cNvSpPr txBox="1"/>
            <p:nvPr/>
          </p:nvSpPr>
          <p:spPr>
            <a:xfrm>
              <a:off x="4394716" y="3315719"/>
              <a:ext cx="646969" cy="499895"/>
            </a:xfrm>
            <a:prstGeom prst="rect">
              <a:avLst/>
            </a:prstGeom>
            <a:noFill/>
          </p:spPr>
          <p:txBody>
            <a:bodyPr wrap="square" rtlCol="0">
              <a:spAutoFit/>
            </a:bodyPr>
            <a:lstStyle/>
            <a:p>
              <a:r>
                <a:rPr lang="en-US" sz="1080" dirty="0"/>
                <a:t>FIM</a:t>
              </a:r>
              <a:endParaRPr lang="en-US" sz="1080" dirty="0"/>
            </a:p>
          </p:txBody>
        </p:sp>
        <p:sp>
          <p:nvSpPr>
            <p:cNvPr id="62" name="Rectangle 61"/>
            <p:cNvSpPr/>
            <p:nvPr/>
          </p:nvSpPr>
          <p:spPr>
            <a:xfrm>
              <a:off x="3519161" y="883749"/>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Mask</a:t>
              </a:r>
              <a:endParaRPr lang="en-US" sz="1080" dirty="0">
                <a:solidFill>
                  <a:schemeClr val="tx1"/>
                </a:solidFill>
              </a:endParaRPr>
            </a:p>
          </p:txBody>
        </p:sp>
        <p:sp>
          <p:nvSpPr>
            <p:cNvPr id="63" name="Rectangle 62"/>
            <p:cNvSpPr/>
            <p:nvPr/>
          </p:nvSpPr>
          <p:spPr>
            <a:xfrm>
              <a:off x="3519161" y="1468989"/>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Mask</a:t>
              </a:r>
              <a:endParaRPr lang="en-US" sz="1080" dirty="0">
                <a:solidFill>
                  <a:schemeClr val="tx1"/>
                </a:solidFill>
              </a:endParaRPr>
            </a:p>
          </p:txBody>
        </p:sp>
        <p:sp>
          <p:nvSpPr>
            <p:cNvPr id="65" name="Rectangle 64"/>
            <p:cNvSpPr/>
            <p:nvPr/>
          </p:nvSpPr>
          <p:spPr>
            <a:xfrm>
              <a:off x="3519161" y="2054227"/>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Mask</a:t>
              </a:r>
              <a:endParaRPr lang="en-US" sz="1080" dirty="0">
                <a:solidFill>
                  <a:schemeClr val="tx1"/>
                </a:solidFill>
              </a:endParaRPr>
            </a:p>
          </p:txBody>
        </p:sp>
        <p:sp>
          <p:nvSpPr>
            <p:cNvPr id="67" name="Rectangle 66"/>
            <p:cNvSpPr/>
            <p:nvPr/>
          </p:nvSpPr>
          <p:spPr>
            <a:xfrm>
              <a:off x="3519161" y="2639467"/>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Mask</a:t>
              </a:r>
              <a:endParaRPr lang="en-US" sz="1080" dirty="0">
                <a:solidFill>
                  <a:schemeClr val="tx1"/>
                </a:solidFill>
              </a:endParaRPr>
            </a:p>
          </p:txBody>
        </p:sp>
        <p:sp>
          <p:nvSpPr>
            <p:cNvPr id="21" name="Rectangle 20"/>
            <p:cNvSpPr/>
            <p:nvPr/>
          </p:nvSpPr>
          <p:spPr>
            <a:xfrm>
              <a:off x="4619559" y="883748"/>
              <a:ext cx="2313256"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A permission state</a:t>
              </a:r>
              <a:endParaRPr lang="en-US" sz="1080" dirty="0">
                <a:solidFill>
                  <a:schemeClr val="tx1"/>
                </a:solidFill>
              </a:endParaRPr>
            </a:p>
          </p:txBody>
        </p:sp>
        <p:sp>
          <p:nvSpPr>
            <p:cNvPr id="22" name="Rectangle 21"/>
            <p:cNvSpPr/>
            <p:nvPr/>
          </p:nvSpPr>
          <p:spPr>
            <a:xfrm>
              <a:off x="4640356" y="1468988"/>
              <a:ext cx="2313256"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a:t>
              </a:r>
              <a:r>
                <a:rPr lang="en-US" sz="1080" dirty="0">
                  <a:solidFill>
                    <a:schemeClr val="tx1"/>
                  </a:solidFill>
                </a:rPr>
                <a:t>B</a:t>
              </a:r>
              <a:r>
                <a:rPr lang="en-US" sz="1080" dirty="0">
                  <a:solidFill>
                    <a:schemeClr val="tx1"/>
                  </a:solidFill>
                </a:rPr>
                <a:t> permission state</a:t>
              </a:r>
              <a:endParaRPr lang="en-US" sz="1080" dirty="0">
                <a:solidFill>
                  <a:schemeClr val="tx1"/>
                </a:solidFill>
              </a:endParaRPr>
            </a:p>
          </p:txBody>
        </p:sp>
        <p:sp>
          <p:nvSpPr>
            <p:cNvPr id="23" name="Rectangle 22"/>
            <p:cNvSpPr/>
            <p:nvPr/>
          </p:nvSpPr>
          <p:spPr>
            <a:xfrm>
              <a:off x="4619559" y="2056522"/>
              <a:ext cx="2313256"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a:t>
              </a:r>
              <a:r>
                <a:rPr lang="en-US" sz="1080" dirty="0">
                  <a:solidFill>
                    <a:schemeClr val="tx1"/>
                  </a:solidFill>
                </a:rPr>
                <a:t>C</a:t>
              </a:r>
              <a:r>
                <a:rPr lang="en-US" sz="1080" dirty="0">
                  <a:solidFill>
                    <a:schemeClr val="tx1"/>
                  </a:solidFill>
                </a:rPr>
                <a:t> permission state</a:t>
              </a:r>
              <a:endParaRPr lang="en-US" sz="1080" dirty="0">
                <a:solidFill>
                  <a:schemeClr val="tx1"/>
                </a:solidFill>
              </a:endParaRPr>
            </a:p>
          </p:txBody>
        </p:sp>
        <p:sp>
          <p:nvSpPr>
            <p:cNvPr id="24" name="Rectangle 23"/>
            <p:cNvSpPr/>
            <p:nvPr/>
          </p:nvSpPr>
          <p:spPr>
            <a:xfrm>
              <a:off x="4619559" y="2639467"/>
              <a:ext cx="2313256"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dirty="0">
                  <a:solidFill>
                    <a:schemeClr val="tx1"/>
                  </a:solidFill>
                </a:rPr>
                <a:t>FID </a:t>
              </a:r>
              <a:r>
                <a:rPr lang="en-US" sz="1080" dirty="0">
                  <a:solidFill>
                    <a:schemeClr val="tx1"/>
                  </a:solidFill>
                </a:rPr>
                <a:t>D</a:t>
              </a:r>
              <a:r>
                <a:rPr lang="en-US" sz="1080" dirty="0">
                  <a:solidFill>
                    <a:schemeClr val="tx1"/>
                  </a:solidFill>
                </a:rPr>
                <a:t> permission state</a:t>
              </a:r>
              <a:endParaRPr lang="en-US" sz="1080" dirty="0">
                <a:solidFill>
                  <a:schemeClr val="tx1"/>
                </a:solidFill>
              </a:endParaRPr>
            </a:p>
          </p:txBody>
        </p:sp>
        <p:cxnSp>
          <p:nvCxnSpPr>
            <p:cNvPr id="3" name="Straight Arrow Connector 2"/>
            <p:cNvCxnSpPr>
              <a:stCxn id="62" idx="3"/>
              <a:endCxn id="21" idx="1"/>
            </p:cNvCxnSpPr>
            <p:nvPr/>
          </p:nvCxnSpPr>
          <p:spPr>
            <a:xfrm flipV="1">
              <a:off x="4300211" y="1092754"/>
              <a:ext cx="31934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63" idx="3"/>
              <a:endCxn id="22" idx="1"/>
            </p:cNvCxnSpPr>
            <p:nvPr/>
          </p:nvCxnSpPr>
          <p:spPr>
            <a:xfrm flipV="1">
              <a:off x="4300211" y="1677994"/>
              <a:ext cx="34014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3" idx="1"/>
            </p:cNvCxnSpPr>
            <p:nvPr/>
          </p:nvCxnSpPr>
          <p:spPr>
            <a:xfrm>
              <a:off x="4300211" y="2263232"/>
              <a:ext cx="319348" cy="2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7" idx="3"/>
              <a:endCxn id="24" idx="1"/>
            </p:cNvCxnSpPr>
            <p:nvPr/>
          </p:nvCxnSpPr>
          <p:spPr>
            <a:xfrm>
              <a:off x="4300211" y="2848473"/>
              <a:ext cx="319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186288" y="3929693"/>
            <a:ext cx="5338564" cy="590931"/>
          </a:xfrm>
          <a:prstGeom prst="rect">
            <a:avLst/>
          </a:prstGeom>
        </p:spPr>
        <p:txBody>
          <a:bodyPr wrap="square">
            <a:spAutoFit/>
          </a:bodyPr>
          <a:lstStyle/>
          <a:p>
            <a:r>
              <a:rPr lang="en-US" sz="1080" dirty="0">
                <a:latin typeface="Courier New" panose="02070309020205020404" pitchFamily="49" charset="0"/>
              </a:rPr>
              <a:t>To DEM</a:t>
            </a:r>
          </a:p>
          <a:p>
            <a:r>
              <a:rPr lang="en-US" sz="1080" b="1" dirty="0" err="1">
                <a:latin typeface="Courier New" panose="02070309020205020404" pitchFamily="49" charset="0"/>
              </a:rPr>
              <a:t>FiM_DemTriggerOnEventStatus</a:t>
            </a:r>
            <a:r>
              <a:rPr lang="en-US" sz="1080" dirty="0">
                <a:latin typeface="Courier New" panose="02070309020205020404" pitchFamily="49" charset="0"/>
              </a:rPr>
              <a:t>( </a:t>
            </a:r>
            <a:r>
              <a:rPr lang="en-US" sz="1080" dirty="0" err="1">
                <a:latin typeface="Courier New" panose="02070309020205020404" pitchFamily="49" charset="0"/>
              </a:rPr>
              <a:t>Dem_EventIdType</a:t>
            </a:r>
            <a:r>
              <a:rPr lang="en-US" sz="1080" dirty="0">
                <a:latin typeface="Courier New" panose="02070309020205020404" pitchFamily="49" charset="0"/>
              </a:rPr>
              <a:t> </a:t>
            </a:r>
            <a:r>
              <a:rPr lang="en-US" sz="1080" dirty="0" err="1">
                <a:latin typeface="Courier New" panose="02070309020205020404" pitchFamily="49" charset="0"/>
              </a:rPr>
              <a:t>EventId</a:t>
            </a:r>
            <a:r>
              <a:rPr lang="en-US" sz="1080" dirty="0">
                <a:latin typeface="Courier New" panose="02070309020205020404" pitchFamily="49" charset="0"/>
              </a:rPr>
              <a:t>, </a:t>
            </a:r>
          </a:p>
          <a:p>
            <a:r>
              <a:rPr lang="en-US" sz="1080" dirty="0">
                <a:latin typeface="Courier New" panose="02070309020205020404" pitchFamily="49" charset="0"/>
              </a:rPr>
              <a:t>	uint8 </a:t>
            </a:r>
            <a:r>
              <a:rPr lang="en-US" sz="1080" dirty="0" err="1">
                <a:latin typeface="Courier New" panose="02070309020205020404" pitchFamily="49" charset="0"/>
              </a:rPr>
              <a:t>EventStatusOld</a:t>
            </a:r>
            <a:r>
              <a:rPr lang="en-US" sz="1080" dirty="0">
                <a:latin typeface="Courier New" panose="02070309020205020404" pitchFamily="49" charset="0"/>
              </a:rPr>
              <a:t>, uint8 </a:t>
            </a:r>
            <a:r>
              <a:rPr lang="en-US" sz="1080" dirty="0" err="1">
                <a:latin typeface="Courier New" panose="02070309020205020404" pitchFamily="49" charset="0"/>
              </a:rPr>
              <a:t>EventStatusNew</a:t>
            </a:r>
            <a:r>
              <a:rPr lang="en-US" sz="1080" dirty="0">
                <a:latin typeface="Courier New" panose="02070309020205020404" pitchFamily="49" charset="0"/>
              </a:rPr>
              <a:t> ); </a:t>
            </a:r>
            <a:endParaRPr lang="en-US" sz="1080" dirty="0"/>
          </a:p>
        </p:txBody>
      </p:sp>
      <p:sp>
        <p:nvSpPr>
          <p:cNvPr id="14" name="Rectangle 13"/>
          <p:cNvSpPr/>
          <p:nvPr/>
        </p:nvSpPr>
        <p:spPr>
          <a:xfrm>
            <a:off x="186288" y="3070059"/>
            <a:ext cx="5873642" cy="590931"/>
          </a:xfrm>
          <a:prstGeom prst="rect">
            <a:avLst/>
          </a:prstGeom>
        </p:spPr>
        <p:txBody>
          <a:bodyPr wrap="square">
            <a:spAutoFit/>
          </a:bodyPr>
          <a:lstStyle/>
          <a:p>
            <a:r>
              <a:rPr lang="en-US" sz="1080" dirty="0">
                <a:latin typeface="Courier New" panose="02070309020205020404" pitchFamily="49" charset="0"/>
              </a:rPr>
              <a:t>From DEM</a:t>
            </a:r>
          </a:p>
          <a:p>
            <a:r>
              <a:rPr lang="en-US" sz="1080" dirty="0" err="1">
                <a:latin typeface="Courier New" panose="02070309020205020404" pitchFamily="49" charset="0"/>
              </a:rPr>
              <a:t>Std_ReturnType</a:t>
            </a:r>
            <a:r>
              <a:rPr lang="en-US" sz="1080" dirty="0">
                <a:latin typeface="Courier New" panose="02070309020205020404" pitchFamily="49" charset="0"/>
              </a:rPr>
              <a:t> </a:t>
            </a:r>
            <a:r>
              <a:rPr lang="en-US" sz="1080" b="1" dirty="0" err="1">
                <a:latin typeface="Courier New" panose="02070309020205020404" pitchFamily="49" charset="0"/>
              </a:rPr>
              <a:t>Dem_GetEventStatus</a:t>
            </a:r>
            <a:r>
              <a:rPr lang="en-US" sz="1080" dirty="0">
                <a:latin typeface="Courier New" panose="02070309020205020404" pitchFamily="49" charset="0"/>
              </a:rPr>
              <a:t>( </a:t>
            </a:r>
            <a:r>
              <a:rPr lang="en-US" sz="1080" dirty="0" err="1">
                <a:latin typeface="Courier New" panose="02070309020205020404" pitchFamily="49" charset="0"/>
              </a:rPr>
              <a:t>Dem_EventIdType</a:t>
            </a:r>
            <a:r>
              <a:rPr lang="en-US" sz="1080" dirty="0">
                <a:latin typeface="Courier New" panose="02070309020205020404" pitchFamily="49" charset="0"/>
              </a:rPr>
              <a:t> </a:t>
            </a:r>
            <a:r>
              <a:rPr lang="en-US" sz="1080" dirty="0" err="1">
                <a:latin typeface="Courier New" panose="02070309020205020404" pitchFamily="49" charset="0"/>
              </a:rPr>
              <a:t>EventId</a:t>
            </a:r>
            <a:r>
              <a:rPr lang="en-US" sz="1080" dirty="0">
                <a:latin typeface="Courier New" panose="02070309020205020404" pitchFamily="49" charset="0"/>
              </a:rPr>
              <a:t> </a:t>
            </a:r>
            <a:r>
              <a:rPr lang="en-US" sz="1080" dirty="0">
                <a:latin typeface="Courier New" panose="02070309020205020404" pitchFamily="49" charset="0"/>
              </a:rPr>
              <a:t>	</a:t>
            </a:r>
            <a:r>
              <a:rPr lang="en-US" sz="1080" dirty="0" err="1">
                <a:latin typeface="Courier New" panose="02070309020205020404" pitchFamily="49" charset="0"/>
              </a:rPr>
              <a:t>Dem_EventStatusExtendedType</a:t>
            </a:r>
            <a:r>
              <a:rPr lang="en-US" sz="1080" dirty="0">
                <a:latin typeface="Courier New" panose="02070309020205020404" pitchFamily="49" charset="0"/>
              </a:rPr>
              <a:t>* </a:t>
            </a:r>
            <a:r>
              <a:rPr lang="en-US" sz="1080" dirty="0" err="1">
                <a:latin typeface="Courier New" panose="02070309020205020404" pitchFamily="49" charset="0"/>
              </a:rPr>
              <a:t>EventStatusExtended</a:t>
            </a:r>
            <a:r>
              <a:rPr lang="en-US" sz="1080" dirty="0">
                <a:latin typeface="Courier New" panose="02070309020205020404" pitchFamily="49" charset="0"/>
              </a:rPr>
              <a:t> ); </a:t>
            </a:r>
            <a:endParaRPr lang="en-US" sz="1080" dirty="0"/>
          </a:p>
        </p:txBody>
      </p:sp>
      <p:sp>
        <p:nvSpPr>
          <p:cNvPr id="15" name="Rectangle 14"/>
          <p:cNvSpPr/>
          <p:nvPr/>
        </p:nvSpPr>
        <p:spPr>
          <a:xfrm>
            <a:off x="186288" y="4789328"/>
            <a:ext cx="5684954" cy="590931"/>
          </a:xfrm>
          <a:prstGeom prst="rect">
            <a:avLst/>
          </a:prstGeom>
        </p:spPr>
        <p:txBody>
          <a:bodyPr wrap="square">
            <a:spAutoFit/>
          </a:bodyPr>
          <a:lstStyle/>
          <a:p>
            <a:r>
              <a:rPr lang="en-US" sz="1080" dirty="0">
                <a:latin typeface="Courier New" panose="02070309020205020404" pitchFamily="49" charset="0"/>
              </a:rPr>
              <a:t>To SW-C</a:t>
            </a:r>
          </a:p>
          <a:p>
            <a:r>
              <a:rPr lang="en-US" sz="1080" dirty="0" err="1">
                <a:latin typeface="Courier New" panose="02070309020205020404" pitchFamily="49" charset="0"/>
              </a:rPr>
              <a:t>Std_ReturnType</a:t>
            </a:r>
            <a:r>
              <a:rPr lang="en-US" sz="1080" dirty="0">
                <a:latin typeface="Courier New" panose="02070309020205020404" pitchFamily="49" charset="0"/>
              </a:rPr>
              <a:t> </a:t>
            </a:r>
            <a:r>
              <a:rPr lang="en-US" sz="1080" b="1" dirty="0" err="1">
                <a:latin typeface="Courier New" panose="02070309020205020404" pitchFamily="49" charset="0"/>
              </a:rPr>
              <a:t>FiM_GetFunctionPermission</a:t>
            </a:r>
            <a:r>
              <a:rPr lang="en-US" sz="1080" dirty="0">
                <a:latin typeface="Courier New" panose="02070309020205020404" pitchFamily="49" charset="0"/>
              </a:rPr>
              <a:t>( </a:t>
            </a:r>
            <a:r>
              <a:rPr lang="en-US" sz="1080" dirty="0" err="1">
                <a:latin typeface="Courier New" panose="02070309020205020404" pitchFamily="49" charset="0"/>
              </a:rPr>
              <a:t>FiM_FunctionIdType</a:t>
            </a:r>
            <a:r>
              <a:rPr lang="en-US" sz="1080" dirty="0">
                <a:latin typeface="Courier New" panose="02070309020205020404" pitchFamily="49" charset="0"/>
              </a:rPr>
              <a:t> FID, </a:t>
            </a:r>
            <a:r>
              <a:rPr lang="en-US" sz="1080" dirty="0">
                <a:latin typeface="Courier New" panose="02070309020205020404" pitchFamily="49" charset="0"/>
              </a:rPr>
              <a:t>				</a:t>
            </a:r>
            <a:r>
              <a:rPr lang="en-US" sz="1080" dirty="0" err="1">
                <a:latin typeface="Courier New" panose="02070309020205020404" pitchFamily="49" charset="0"/>
              </a:rPr>
              <a:t>boolean</a:t>
            </a:r>
            <a:r>
              <a:rPr lang="en-US" sz="1080" dirty="0">
                <a:latin typeface="Courier New" panose="02070309020205020404" pitchFamily="49" charset="0"/>
              </a:rPr>
              <a:t> </a:t>
            </a:r>
            <a:r>
              <a:rPr lang="en-US" sz="1080" dirty="0">
                <a:latin typeface="Courier New" panose="02070309020205020404" pitchFamily="49" charset="0"/>
              </a:rPr>
              <a:t>*Permission ); </a:t>
            </a:r>
            <a:endParaRPr lang="en-US" sz="1080" dirty="0"/>
          </a:p>
        </p:txBody>
      </p:sp>
      <p:pic>
        <p:nvPicPr>
          <p:cNvPr id="18" name="Picture 17"/>
          <p:cNvPicPr>
            <a:picLocks noChangeAspect="1"/>
          </p:cNvPicPr>
          <p:nvPr/>
        </p:nvPicPr>
        <p:blipFill>
          <a:blip r:embed="rId2"/>
          <a:stretch>
            <a:fillRect/>
          </a:stretch>
        </p:blipFill>
        <p:spPr>
          <a:xfrm>
            <a:off x="5774009" y="391504"/>
            <a:ext cx="4531751" cy="1853488"/>
          </a:xfrm>
          <a:prstGeom prst="rect">
            <a:avLst/>
          </a:prstGeom>
        </p:spPr>
      </p:pic>
      <p:pic>
        <p:nvPicPr>
          <p:cNvPr id="25" name="Picture 24"/>
          <p:cNvPicPr>
            <a:picLocks noChangeAspect="1"/>
          </p:cNvPicPr>
          <p:nvPr/>
        </p:nvPicPr>
        <p:blipFill>
          <a:blip r:embed="rId3"/>
          <a:stretch>
            <a:fillRect/>
          </a:stretch>
        </p:blipFill>
        <p:spPr>
          <a:xfrm>
            <a:off x="5774010" y="2813862"/>
            <a:ext cx="4531750" cy="3060049"/>
          </a:xfrm>
          <a:prstGeom prst="rect">
            <a:avLst/>
          </a:prstGeom>
        </p:spPr>
      </p:pic>
      <p:sp>
        <p:nvSpPr>
          <p:cNvPr id="26" name="TextBox 25"/>
          <p:cNvSpPr txBox="1"/>
          <p:nvPr/>
        </p:nvSpPr>
        <p:spPr>
          <a:xfrm>
            <a:off x="5721655" y="79971"/>
            <a:ext cx="1667884" cy="313932"/>
          </a:xfrm>
          <a:prstGeom prst="rect">
            <a:avLst/>
          </a:prstGeom>
          <a:noFill/>
        </p:spPr>
        <p:txBody>
          <a:bodyPr wrap="square" rtlCol="0">
            <a:spAutoFit/>
          </a:bodyPr>
          <a:lstStyle/>
          <a:p>
            <a:r>
              <a:rPr lang="en-US" sz="1440" dirty="0"/>
              <a:t>Dem Event Status</a:t>
            </a:r>
            <a:endParaRPr lang="en-US" sz="1440" dirty="0"/>
          </a:p>
        </p:txBody>
      </p:sp>
      <p:sp>
        <p:nvSpPr>
          <p:cNvPr id="43" name="TextBox 42"/>
          <p:cNvSpPr txBox="1"/>
          <p:nvPr/>
        </p:nvSpPr>
        <p:spPr>
          <a:xfrm>
            <a:off x="5721655" y="2522503"/>
            <a:ext cx="1667884" cy="313932"/>
          </a:xfrm>
          <a:prstGeom prst="rect">
            <a:avLst/>
          </a:prstGeom>
          <a:noFill/>
        </p:spPr>
        <p:txBody>
          <a:bodyPr wrap="square" rtlCol="0">
            <a:spAutoFit/>
          </a:bodyPr>
          <a:lstStyle/>
          <a:p>
            <a:r>
              <a:rPr lang="en-US" sz="1440" dirty="0" err="1"/>
              <a:t>FiMInhibitionMask</a:t>
            </a:r>
            <a:endParaRPr lang="en-US" sz="1440" dirty="0"/>
          </a:p>
        </p:txBody>
      </p:sp>
      <p:sp>
        <p:nvSpPr>
          <p:cNvPr id="28" name="TextBox 27"/>
          <p:cNvSpPr txBox="1"/>
          <p:nvPr/>
        </p:nvSpPr>
        <p:spPr>
          <a:xfrm>
            <a:off x="832226" y="2127477"/>
            <a:ext cx="1056884" cy="313932"/>
          </a:xfrm>
          <a:prstGeom prst="rect">
            <a:avLst/>
          </a:prstGeom>
          <a:noFill/>
        </p:spPr>
        <p:txBody>
          <a:bodyPr wrap="square" rtlCol="0">
            <a:spAutoFit/>
          </a:bodyPr>
          <a:lstStyle/>
          <a:p>
            <a:r>
              <a:rPr lang="en-US" sz="1440" dirty="0"/>
              <a:t>      1   :  n</a:t>
            </a:r>
            <a:endParaRPr lang="en-US" sz="1440" dirty="0"/>
          </a:p>
        </p:txBody>
      </p:sp>
      <p:sp>
        <p:nvSpPr>
          <p:cNvPr id="30" name="TextBox 29"/>
          <p:cNvSpPr txBox="1"/>
          <p:nvPr/>
        </p:nvSpPr>
        <p:spPr>
          <a:xfrm>
            <a:off x="186288" y="2686875"/>
            <a:ext cx="1922770" cy="369332"/>
          </a:xfrm>
          <a:prstGeom prst="rect">
            <a:avLst/>
          </a:prstGeom>
          <a:noFill/>
        </p:spPr>
        <p:txBody>
          <a:bodyPr wrap="square" rtlCol="0">
            <a:spAutoFit/>
          </a:bodyPr>
          <a:lstStyle/>
          <a:p>
            <a:r>
              <a:rPr lang="en-US" dirty="0" smtClean="0"/>
              <a:t>Interface:</a:t>
            </a:r>
            <a:endParaRPr lang="en-US" dirty="0"/>
          </a:p>
        </p:txBody>
      </p:sp>
    </p:spTree>
    <p:extLst>
      <p:ext uri="{BB962C8B-B14F-4D97-AF65-F5344CB8AC3E}">
        <p14:creationId xmlns:p14="http://schemas.microsoft.com/office/powerpoint/2010/main" val="964331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8282" y="939058"/>
            <a:ext cx="7606694" cy="3739029"/>
          </a:xfrm>
          <a:prstGeom prst="rect">
            <a:avLst/>
          </a:prstGeom>
        </p:spPr>
      </p:pic>
    </p:spTree>
    <p:extLst>
      <p:ext uri="{BB962C8B-B14F-4D97-AF65-F5344CB8AC3E}">
        <p14:creationId xmlns:p14="http://schemas.microsoft.com/office/powerpoint/2010/main" val="3494625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213" y="187081"/>
            <a:ext cx="1976513" cy="2287103"/>
            <a:chOff x="2228919" y="1190623"/>
            <a:chExt cx="2719356" cy="3629026"/>
          </a:xfrm>
        </p:grpSpPr>
        <p:sp>
          <p:nvSpPr>
            <p:cNvPr id="118" name="Rounded Rectangle 117"/>
            <p:cNvSpPr/>
            <p:nvPr/>
          </p:nvSpPr>
          <p:spPr>
            <a:xfrm>
              <a:off x="3542928" y="1190623"/>
              <a:ext cx="1405347" cy="3629025"/>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7" name="Rounded Rectangle 116"/>
            <p:cNvSpPr/>
            <p:nvPr/>
          </p:nvSpPr>
          <p:spPr>
            <a:xfrm>
              <a:off x="2228919" y="1190624"/>
              <a:ext cx="1211374" cy="3629025"/>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5"/>
            <p:cNvSpPr/>
            <p:nvPr/>
          </p:nvSpPr>
          <p:spPr>
            <a:xfrm>
              <a:off x="2423704" y="1867173"/>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FID A</a:t>
              </a:r>
              <a:endParaRPr lang="en-US" sz="1050" dirty="0">
                <a:solidFill>
                  <a:schemeClr val="tx1"/>
                </a:solidFill>
              </a:endParaRPr>
            </a:p>
          </p:txBody>
        </p:sp>
        <p:sp>
          <p:nvSpPr>
            <p:cNvPr id="29" name="Rectangle 28"/>
            <p:cNvSpPr/>
            <p:nvPr/>
          </p:nvSpPr>
          <p:spPr>
            <a:xfrm>
              <a:off x="2423704" y="2452413"/>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FID B</a:t>
              </a:r>
              <a:endParaRPr lang="en-US" sz="1050" dirty="0">
                <a:solidFill>
                  <a:schemeClr val="tx1"/>
                </a:solidFill>
              </a:endParaRPr>
            </a:p>
          </p:txBody>
        </p:sp>
        <p:sp>
          <p:nvSpPr>
            <p:cNvPr id="33" name="Rectangle 32"/>
            <p:cNvSpPr/>
            <p:nvPr/>
          </p:nvSpPr>
          <p:spPr>
            <a:xfrm>
              <a:off x="2423704" y="3037651"/>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FID C</a:t>
              </a:r>
              <a:endParaRPr lang="en-US" sz="1050" dirty="0">
                <a:solidFill>
                  <a:schemeClr val="tx1"/>
                </a:solidFill>
              </a:endParaRPr>
            </a:p>
          </p:txBody>
        </p:sp>
        <p:sp>
          <p:nvSpPr>
            <p:cNvPr id="37" name="Rectangle 36"/>
            <p:cNvSpPr/>
            <p:nvPr/>
          </p:nvSpPr>
          <p:spPr>
            <a:xfrm>
              <a:off x="2423704" y="3622891"/>
              <a:ext cx="781050" cy="4180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FID D</a:t>
              </a:r>
              <a:endParaRPr lang="en-US" sz="1050" dirty="0">
                <a:solidFill>
                  <a:schemeClr val="tx1"/>
                </a:solidFill>
              </a:endParaRPr>
            </a:p>
          </p:txBody>
        </p:sp>
        <p:sp>
          <p:nvSpPr>
            <p:cNvPr id="42" name="Rectangle 41"/>
            <p:cNvSpPr/>
            <p:nvPr/>
          </p:nvSpPr>
          <p:spPr>
            <a:xfrm>
              <a:off x="3823879" y="1867173"/>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SFS A</a:t>
              </a:r>
              <a:endParaRPr lang="en-US" sz="1050" dirty="0">
                <a:solidFill>
                  <a:schemeClr val="tx1"/>
                </a:solidFill>
              </a:endParaRPr>
            </a:p>
          </p:txBody>
        </p:sp>
        <p:sp>
          <p:nvSpPr>
            <p:cNvPr id="43" name="Rectangle 42"/>
            <p:cNvSpPr/>
            <p:nvPr/>
          </p:nvSpPr>
          <p:spPr>
            <a:xfrm>
              <a:off x="3823879" y="2452413"/>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SFS B</a:t>
              </a:r>
              <a:endParaRPr lang="en-US" sz="1050" dirty="0">
                <a:solidFill>
                  <a:schemeClr val="tx1"/>
                </a:solidFill>
              </a:endParaRPr>
            </a:p>
          </p:txBody>
        </p:sp>
        <p:sp>
          <p:nvSpPr>
            <p:cNvPr id="44" name="Rectangle 43"/>
            <p:cNvSpPr/>
            <p:nvPr/>
          </p:nvSpPr>
          <p:spPr>
            <a:xfrm>
              <a:off x="3823879" y="3037651"/>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SFS C</a:t>
              </a:r>
              <a:endParaRPr lang="en-US" sz="1050" dirty="0">
                <a:solidFill>
                  <a:schemeClr val="tx1"/>
                </a:solidFill>
              </a:endParaRPr>
            </a:p>
          </p:txBody>
        </p:sp>
        <p:sp>
          <p:nvSpPr>
            <p:cNvPr id="45" name="Rectangle 44"/>
            <p:cNvSpPr/>
            <p:nvPr/>
          </p:nvSpPr>
          <p:spPr>
            <a:xfrm>
              <a:off x="3823879" y="3622891"/>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SFS D</a:t>
              </a:r>
              <a:endParaRPr lang="en-US" sz="1050" dirty="0">
                <a:solidFill>
                  <a:schemeClr val="tx1"/>
                </a:solidFill>
              </a:endParaRPr>
            </a:p>
          </p:txBody>
        </p:sp>
        <p:cxnSp>
          <p:nvCxnSpPr>
            <p:cNvPr id="47" name="Straight Arrow Connector 46"/>
            <p:cNvCxnSpPr>
              <a:stCxn id="6" idx="3"/>
              <a:endCxn id="42" idx="1"/>
            </p:cNvCxnSpPr>
            <p:nvPr/>
          </p:nvCxnSpPr>
          <p:spPr>
            <a:xfrm>
              <a:off x="3204754" y="2076179"/>
              <a:ext cx="619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9" idx="3"/>
              <a:endCxn id="43" idx="1"/>
            </p:cNvCxnSpPr>
            <p:nvPr/>
          </p:nvCxnSpPr>
          <p:spPr>
            <a:xfrm>
              <a:off x="3204754" y="2661419"/>
              <a:ext cx="619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3"/>
              <a:endCxn id="44" idx="1"/>
            </p:cNvCxnSpPr>
            <p:nvPr/>
          </p:nvCxnSpPr>
          <p:spPr>
            <a:xfrm>
              <a:off x="3204754" y="3246657"/>
              <a:ext cx="619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3"/>
              <a:endCxn id="45" idx="1"/>
            </p:cNvCxnSpPr>
            <p:nvPr/>
          </p:nvCxnSpPr>
          <p:spPr>
            <a:xfrm>
              <a:off x="3204754" y="3831897"/>
              <a:ext cx="619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569407" y="4336971"/>
              <a:ext cx="646969" cy="415106"/>
            </a:xfrm>
            <a:prstGeom prst="rect">
              <a:avLst/>
            </a:prstGeom>
            <a:noFill/>
          </p:spPr>
          <p:txBody>
            <a:bodyPr wrap="square" rtlCol="0">
              <a:spAutoFit/>
            </a:bodyPr>
            <a:lstStyle/>
            <a:p>
              <a:r>
                <a:rPr lang="en-US" sz="1050" dirty="0"/>
                <a:t>FIM</a:t>
              </a:r>
              <a:endParaRPr lang="en-US" sz="1050" dirty="0"/>
            </a:p>
          </p:txBody>
        </p:sp>
        <p:sp>
          <p:nvSpPr>
            <p:cNvPr id="122" name="TextBox 121"/>
            <p:cNvSpPr txBox="1"/>
            <p:nvPr/>
          </p:nvSpPr>
          <p:spPr>
            <a:xfrm>
              <a:off x="3970364" y="4336972"/>
              <a:ext cx="646969" cy="402897"/>
            </a:xfrm>
            <a:prstGeom prst="rect">
              <a:avLst/>
            </a:prstGeom>
            <a:noFill/>
          </p:spPr>
          <p:txBody>
            <a:bodyPr wrap="square" rtlCol="0">
              <a:spAutoFit/>
            </a:bodyPr>
            <a:lstStyle/>
            <a:p>
              <a:r>
                <a:rPr lang="en-US" sz="1050" dirty="0"/>
                <a:t>CDE</a:t>
              </a:r>
              <a:endParaRPr lang="en-US" sz="1050" dirty="0"/>
            </a:p>
          </p:txBody>
        </p:sp>
      </p:grpSp>
      <p:sp>
        <p:nvSpPr>
          <p:cNvPr id="58" name="TextBox 57"/>
          <p:cNvSpPr txBox="1"/>
          <p:nvPr/>
        </p:nvSpPr>
        <p:spPr>
          <a:xfrm>
            <a:off x="670442" y="2506293"/>
            <a:ext cx="1056884" cy="261610"/>
          </a:xfrm>
          <a:prstGeom prst="rect">
            <a:avLst/>
          </a:prstGeom>
          <a:noFill/>
        </p:spPr>
        <p:txBody>
          <a:bodyPr wrap="square" rtlCol="0">
            <a:spAutoFit/>
          </a:bodyPr>
          <a:lstStyle/>
          <a:p>
            <a:r>
              <a:rPr lang="en-US" sz="1100" dirty="0"/>
              <a:t>      1   :  1</a:t>
            </a:r>
            <a:endParaRPr lang="en-US" sz="1100" dirty="0"/>
          </a:p>
        </p:txBody>
      </p:sp>
      <p:sp>
        <p:nvSpPr>
          <p:cNvPr id="3" name="Rectangle 2"/>
          <p:cNvSpPr/>
          <p:nvPr/>
        </p:nvSpPr>
        <p:spPr>
          <a:xfrm>
            <a:off x="3116369" y="745181"/>
            <a:ext cx="6569311" cy="674031"/>
          </a:xfrm>
          <a:prstGeom prst="rect">
            <a:avLst/>
          </a:prstGeom>
        </p:spPr>
        <p:txBody>
          <a:bodyPr wrap="square">
            <a:spAutoFit/>
          </a:bodyPr>
          <a:lstStyle/>
          <a:p>
            <a:r>
              <a:rPr lang="en-US" sz="1260" dirty="0">
                <a:latin typeface="Courier New" panose="02070309020205020404" pitchFamily="49" charset="0"/>
              </a:rPr>
              <a:t>From </a:t>
            </a:r>
            <a:r>
              <a:rPr lang="en-US" sz="1260" dirty="0" err="1">
                <a:latin typeface="Courier New" panose="02070309020205020404" pitchFamily="49" charset="0"/>
              </a:rPr>
              <a:t>FiM</a:t>
            </a:r>
            <a:endParaRPr lang="en-US" sz="1260" dirty="0">
              <a:latin typeface="Courier New" panose="02070309020205020404" pitchFamily="49" charset="0"/>
            </a:endParaRPr>
          </a:p>
          <a:p>
            <a:r>
              <a:rPr lang="en-US" sz="1260" dirty="0" err="1">
                <a:latin typeface="Courier New" panose="02070309020205020404" pitchFamily="49" charset="0"/>
              </a:rPr>
              <a:t>Std_ReturnType</a:t>
            </a:r>
            <a:r>
              <a:rPr lang="en-US" sz="1260" dirty="0">
                <a:latin typeface="Courier New" panose="02070309020205020404" pitchFamily="49" charset="0"/>
              </a:rPr>
              <a:t> </a:t>
            </a:r>
            <a:r>
              <a:rPr lang="en-US" sz="1260" b="1" dirty="0" err="1">
                <a:latin typeface="Courier New" panose="02070309020205020404" pitchFamily="49" charset="0"/>
              </a:rPr>
              <a:t>FiM_GetFunctionPermission</a:t>
            </a:r>
            <a:r>
              <a:rPr lang="en-US" sz="1260" dirty="0">
                <a:latin typeface="Courier New" panose="02070309020205020404" pitchFamily="49" charset="0"/>
              </a:rPr>
              <a:t>( </a:t>
            </a:r>
            <a:r>
              <a:rPr lang="en-US" sz="1260" dirty="0" err="1">
                <a:latin typeface="Courier New" panose="02070309020205020404" pitchFamily="49" charset="0"/>
              </a:rPr>
              <a:t>FiM_FunctionIdType</a:t>
            </a:r>
            <a:r>
              <a:rPr lang="en-US" sz="1260" dirty="0">
                <a:latin typeface="Courier New" panose="02070309020205020404" pitchFamily="49" charset="0"/>
              </a:rPr>
              <a:t> FID, 				</a:t>
            </a:r>
            <a:r>
              <a:rPr lang="en-US" sz="1260" dirty="0" err="1">
                <a:latin typeface="Courier New" panose="02070309020205020404" pitchFamily="49" charset="0"/>
              </a:rPr>
              <a:t>boolean</a:t>
            </a:r>
            <a:r>
              <a:rPr lang="en-US" sz="1260" dirty="0">
                <a:latin typeface="Courier New" panose="02070309020205020404" pitchFamily="49" charset="0"/>
              </a:rPr>
              <a:t> *Permission ); </a:t>
            </a:r>
            <a:endParaRPr lang="en-US" sz="1260" dirty="0"/>
          </a:p>
        </p:txBody>
      </p:sp>
      <p:sp>
        <p:nvSpPr>
          <p:cNvPr id="5" name="TextBox 4"/>
          <p:cNvSpPr txBox="1"/>
          <p:nvPr/>
        </p:nvSpPr>
        <p:spPr>
          <a:xfrm>
            <a:off x="3116369" y="2331406"/>
            <a:ext cx="4864033" cy="2585323"/>
          </a:xfrm>
          <a:prstGeom prst="rect">
            <a:avLst/>
          </a:prstGeom>
          <a:noFill/>
        </p:spPr>
        <p:txBody>
          <a:bodyPr wrap="square" rtlCol="0">
            <a:spAutoFit/>
          </a:bodyPr>
          <a:lstStyle/>
          <a:p>
            <a:r>
              <a:rPr lang="en-US" dirty="0" smtClean="0"/>
              <a:t>- CDE </a:t>
            </a:r>
            <a:r>
              <a:rPr lang="en-US" dirty="0"/>
              <a:t>f</a:t>
            </a:r>
            <a:r>
              <a:rPr lang="en-US" dirty="0" smtClean="0"/>
              <a:t>ailure class state array</a:t>
            </a:r>
          </a:p>
          <a:p>
            <a:r>
              <a:rPr lang="en-US" dirty="0" smtClean="0"/>
              <a:t>[                                                                                                ,</a:t>
            </a:r>
          </a:p>
          <a:p>
            <a:r>
              <a:rPr lang="en-US" dirty="0" smtClean="0"/>
              <a:t>	                                                                                ,</a:t>
            </a:r>
            <a:endParaRPr lang="en-US" dirty="0"/>
          </a:p>
          <a:p>
            <a:r>
              <a:rPr lang="en-US" dirty="0" smtClean="0"/>
              <a:t>   …</a:t>
            </a:r>
          </a:p>
          <a:p>
            <a:r>
              <a:rPr lang="en-US" dirty="0" smtClean="0"/>
              <a:t>]</a:t>
            </a:r>
          </a:p>
          <a:p>
            <a:r>
              <a:rPr lang="en-US" dirty="0" smtClean="0"/>
              <a:t>- Max number of SFS: 256</a:t>
            </a:r>
            <a:endParaRPr lang="en-US" dirty="0"/>
          </a:p>
          <a:p>
            <a:r>
              <a:rPr lang="en-US" dirty="0" smtClean="0"/>
              <a:t>- Array size: 256/8 = 32</a:t>
            </a:r>
            <a:endParaRPr lang="en-US" dirty="0"/>
          </a:p>
        </p:txBody>
      </p:sp>
      <p:graphicFrame>
        <p:nvGraphicFramePr>
          <p:cNvPr id="8" name="Object 7"/>
          <p:cNvGraphicFramePr>
            <a:graphicFrameLocks noChangeAspect="1"/>
          </p:cNvGraphicFramePr>
          <p:nvPr>
            <p:extLst/>
          </p:nvPr>
        </p:nvGraphicFramePr>
        <p:xfrm>
          <a:off x="3350175" y="2700238"/>
          <a:ext cx="4396420" cy="154260"/>
        </p:xfrm>
        <a:graphic>
          <a:graphicData uri="http://schemas.openxmlformats.org/presentationml/2006/ole">
            <mc:AlternateContent xmlns:mc="http://schemas.openxmlformats.org/markup-compatibility/2006">
              <mc:Choice xmlns:v="urn:schemas-microsoft-com:vml" Requires="v">
                <p:oleObj spid="_x0000_s1032" name="Worksheet" r:id="rId3" imgW="4886401" imgH="171334" progId="Excel.Sheet.12">
                  <p:embed/>
                </p:oleObj>
              </mc:Choice>
              <mc:Fallback>
                <p:oleObj name="Worksheet" r:id="rId3" imgW="4886401" imgH="171334" progId="Excel.Sheet.12">
                  <p:embed/>
                  <p:pic>
                    <p:nvPicPr>
                      <p:cNvPr id="8" name="Object 7"/>
                      <p:cNvPicPr/>
                      <p:nvPr/>
                    </p:nvPicPr>
                    <p:blipFill>
                      <a:blip r:embed="rId4"/>
                      <a:stretch>
                        <a:fillRect/>
                      </a:stretch>
                    </p:blipFill>
                    <p:spPr>
                      <a:xfrm>
                        <a:off x="3350175" y="2700238"/>
                        <a:ext cx="4396420" cy="154260"/>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3350174" y="2941419"/>
          <a:ext cx="4396420" cy="154260"/>
        </p:xfrm>
        <a:graphic>
          <a:graphicData uri="http://schemas.openxmlformats.org/presentationml/2006/ole">
            <mc:AlternateContent xmlns:mc="http://schemas.openxmlformats.org/markup-compatibility/2006">
              <mc:Choice xmlns:v="urn:schemas-microsoft-com:vml" Requires="v">
                <p:oleObj spid="_x0000_s1033" name="Worksheet" r:id="rId5" imgW="4886401" imgH="171334" progId="Excel.Sheet.12">
                  <p:embed/>
                </p:oleObj>
              </mc:Choice>
              <mc:Fallback>
                <p:oleObj name="Worksheet" r:id="rId5" imgW="4886401" imgH="171334" progId="Excel.Sheet.12">
                  <p:embed/>
                  <p:pic>
                    <p:nvPicPr>
                      <p:cNvPr id="9" name="Object 8"/>
                      <p:cNvPicPr/>
                      <p:nvPr/>
                    </p:nvPicPr>
                    <p:blipFill>
                      <a:blip r:embed="rId6"/>
                      <a:stretch>
                        <a:fillRect/>
                      </a:stretch>
                    </p:blipFill>
                    <p:spPr>
                      <a:xfrm>
                        <a:off x="3350174" y="2941419"/>
                        <a:ext cx="4396420" cy="154260"/>
                      </a:xfrm>
                      <a:prstGeom prst="rect">
                        <a:avLst/>
                      </a:prstGeom>
                    </p:spPr>
                  </p:pic>
                </p:oleObj>
              </mc:Fallback>
            </mc:AlternateContent>
          </a:graphicData>
        </a:graphic>
      </p:graphicFrame>
      <p:sp>
        <p:nvSpPr>
          <p:cNvPr id="11" name="Rectangle 10"/>
          <p:cNvSpPr/>
          <p:nvPr/>
        </p:nvSpPr>
        <p:spPr>
          <a:xfrm>
            <a:off x="3116370" y="1478087"/>
            <a:ext cx="5975952" cy="590931"/>
          </a:xfrm>
          <a:prstGeom prst="rect">
            <a:avLst/>
          </a:prstGeom>
        </p:spPr>
        <p:txBody>
          <a:bodyPr wrap="square">
            <a:spAutoFit/>
          </a:bodyPr>
          <a:lstStyle/>
          <a:p>
            <a:r>
              <a:rPr lang="en-US" sz="1080" dirty="0">
                <a:latin typeface="Courier New" panose="02070309020205020404" pitchFamily="49" charset="0"/>
              </a:rPr>
              <a:t>CDE service</a:t>
            </a:r>
            <a:endParaRPr lang="en-US" sz="1080" dirty="0">
              <a:latin typeface="Courier New" panose="02070309020205020404" pitchFamily="49" charset="0"/>
            </a:endParaRPr>
          </a:p>
          <a:p>
            <a:r>
              <a:rPr lang="en-US" sz="1080" dirty="0">
                <a:solidFill>
                  <a:srgbClr val="005032"/>
                </a:solidFill>
                <a:latin typeface="Consolas" panose="020B0609020204030204" pitchFamily="49" charset="0"/>
              </a:rPr>
              <a:t>UBYTE</a:t>
            </a:r>
            <a:r>
              <a:rPr lang="en-US" sz="1080" dirty="0">
                <a:solidFill>
                  <a:srgbClr val="000000"/>
                </a:solidFill>
                <a:latin typeface="Consolas" panose="020B0609020204030204" pitchFamily="49" charset="0"/>
              </a:rPr>
              <a:t> </a:t>
            </a:r>
            <a:r>
              <a:rPr lang="en-US" sz="1080" b="1" dirty="0" err="1">
                <a:solidFill>
                  <a:srgbClr val="000000"/>
                </a:solidFill>
                <a:latin typeface="Consolas" panose="020B0609020204030204" pitchFamily="49" charset="0"/>
              </a:rPr>
              <a:t>SFSC_GetFailureClassState_UB</a:t>
            </a:r>
            <a:r>
              <a:rPr lang="en-US" sz="1080" b="1" dirty="0">
                <a:solidFill>
                  <a:srgbClr val="000000"/>
                </a:solidFill>
                <a:latin typeface="Consolas" panose="020B0609020204030204" pitchFamily="49" charset="0"/>
              </a:rPr>
              <a:t>(</a:t>
            </a:r>
            <a:r>
              <a:rPr lang="en-US" sz="1080" b="1" dirty="0" err="1">
                <a:solidFill>
                  <a:srgbClr val="7F0055"/>
                </a:solidFill>
                <a:latin typeface="Consolas" panose="020B0609020204030204" pitchFamily="49" charset="0"/>
              </a:rPr>
              <a:t>const</a:t>
            </a:r>
            <a:r>
              <a:rPr lang="en-US" sz="1080" b="1" dirty="0">
                <a:solidFill>
                  <a:srgbClr val="000000"/>
                </a:solidFill>
                <a:latin typeface="Consolas" panose="020B0609020204030204" pitchFamily="49" charset="0"/>
              </a:rPr>
              <a:t> </a:t>
            </a:r>
            <a:r>
              <a:rPr lang="en-US" sz="1080" b="1" dirty="0">
                <a:solidFill>
                  <a:srgbClr val="005032"/>
                </a:solidFill>
                <a:latin typeface="Consolas" panose="020B0609020204030204" pitchFamily="49" charset="0"/>
              </a:rPr>
              <a:t>CDE_FAILURE_CLASS</a:t>
            </a:r>
            <a:r>
              <a:rPr lang="en-US" sz="1080" b="1" dirty="0">
                <a:solidFill>
                  <a:srgbClr val="000000"/>
                </a:solidFill>
                <a:latin typeface="Consolas" panose="020B0609020204030204" pitchFamily="49" charset="0"/>
              </a:rPr>
              <a:t> </a:t>
            </a:r>
            <a:r>
              <a:rPr lang="en-US" sz="1080" b="1" dirty="0" err="1">
                <a:solidFill>
                  <a:srgbClr val="000000"/>
                </a:solidFill>
                <a:latin typeface="Consolas" panose="020B0609020204030204" pitchFamily="49" charset="0"/>
              </a:rPr>
              <a:t>p_FailureClass_t</a:t>
            </a:r>
            <a:r>
              <a:rPr lang="en-US" sz="1080" b="1" dirty="0">
                <a:solidFill>
                  <a:srgbClr val="000000"/>
                </a:solidFill>
                <a:latin typeface="Consolas" panose="020B0609020204030204" pitchFamily="49" charset="0"/>
              </a:rPr>
              <a:t>, </a:t>
            </a:r>
            <a:r>
              <a:rPr lang="en-US" sz="1080" b="1" dirty="0" err="1">
                <a:solidFill>
                  <a:srgbClr val="7F0055"/>
                </a:solidFill>
                <a:latin typeface="Consolas" panose="020B0609020204030204" pitchFamily="49" charset="0"/>
              </a:rPr>
              <a:t>const</a:t>
            </a:r>
            <a:r>
              <a:rPr lang="en-US" sz="1080" b="1" dirty="0">
                <a:solidFill>
                  <a:srgbClr val="000000"/>
                </a:solidFill>
                <a:latin typeface="Consolas" panose="020B0609020204030204" pitchFamily="49" charset="0"/>
              </a:rPr>
              <a:t> </a:t>
            </a:r>
            <a:r>
              <a:rPr lang="en-US" sz="1080" b="1" dirty="0" err="1">
                <a:solidFill>
                  <a:srgbClr val="7F0055"/>
                </a:solidFill>
                <a:latin typeface="Consolas" panose="020B0609020204030204" pitchFamily="49" charset="0"/>
              </a:rPr>
              <a:t>struct</a:t>
            </a:r>
            <a:r>
              <a:rPr lang="en-US" sz="1080" b="1" dirty="0">
                <a:solidFill>
                  <a:srgbClr val="000000"/>
                </a:solidFill>
                <a:latin typeface="Consolas" panose="020B0609020204030204" pitchFamily="49" charset="0"/>
              </a:rPr>
              <a:t> </a:t>
            </a:r>
            <a:r>
              <a:rPr lang="en-US" sz="1080" b="1" dirty="0">
                <a:solidFill>
                  <a:srgbClr val="005032"/>
                </a:solidFill>
                <a:latin typeface="Consolas" panose="020B0609020204030204" pitchFamily="49" charset="0"/>
              </a:rPr>
              <a:t>CDE_FAILURE_CLASSES_PACKET_ST</a:t>
            </a:r>
            <a:r>
              <a:rPr lang="en-US" sz="1080" b="1" dirty="0">
                <a:solidFill>
                  <a:srgbClr val="000000"/>
                </a:solidFill>
                <a:latin typeface="Consolas" panose="020B0609020204030204" pitchFamily="49" charset="0"/>
              </a:rPr>
              <a:t> *</a:t>
            </a:r>
            <a:r>
              <a:rPr lang="en-US" sz="1080" b="1" dirty="0" err="1">
                <a:solidFill>
                  <a:srgbClr val="000000"/>
                </a:solidFill>
                <a:latin typeface="Consolas" panose="020B0609020204030204" pitchFamily="49" charset="0"/>
              </a:rPr>
              <a:t>p_FailureClasses_pst</a:t>
            </a:r>
            <a:r>
              <a:rPr lang="en-US" sz="1080" b="1" dirty="0">
                <a:solidFill>
                  <a:srgbClr val="000000"/>
                </a:solidFill>
                <a:latin typeface="Consolas" panose="020B0609020204030204" pitchFamily="49" charset="0"/>
              </a:rPr>
              <a:t>)</a:t>
            </a:r>
            <a:endParaRPr lang="en-US" sz="1080" dirty="0"/>
          </a:p>
        </p:txBody>
      </p:sp>
      <p:sp>
        <p:nvSpPr>
          <p:cNvPr id="62" name="TextBox 61"/>
          <p:cNvSpPr txBox="1"/>
          <p:nvPr/>
        </p:nvSpPr>
        <p:spPr>
          <a:xfrm>
            <a:off x="3116369" y="329089"/>
            <a:ext cx="1922770" cy="369332"/>
          </a:xfrm>
          <a:prstGeom prst="rect">
            <a:avLst/>
          </a:prstGeom>
          <a:noFill/>
        </p:spPr>
        <p:txBody>
          <a:bodyPr wrap="square" rtlCol="0">
            <a:spAutoFit/>
          </a:bodyPr>
          <a:lstStyle/>
          <a:p>
            <a:r>
              <a:rPr lang="en-US" dirty="0" smtClean="0"/>
              <a:t>Interface:</a:t>
            </a:r>
            <a:endParaRPr lang="en-US" dirty="0"/>
          </a:p>
        </p:txBody>
      </p:sp>
    </p:spTree>
    <p:extLst>
      <p:ext uri="{BB962C8B-B14F-4D97-AF65-F5344CB8AC3E}">
        <p14:creationId xmlns:p14="http://schemas.microsoft.com/office/powerpoint/2010/main" val="3743065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98081" y="1159388"/>
            <a:ext cx="6017712" cy="2182393"/>
            <a:chOff x="3542928" y="1190622"/>
            <a:chExt cx="8382372" cy="3629026"/>
          </a:xfrm>
        </p:grpSpPr>
        <p:sp>
          <p:nvSpPr>
            <p:cNvPr id="119" name="Rounded Rectangle 118"/>
            <p:cNvSpPr/>
            <p:nvPr/>
          </p:nvSpPr>
          <p:spPr>
            <a:xfrm>
              <a:off x="5147407" y="1190622"/>
              <a:ext cx="5882543" cy="3629025"/>
            </a:xfrm>
            <a:prstGeom prst="roundRect">
              <a:avLst>
                <a:gd name="adj" fmla="val 4856"/>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8" name="Rounded Rectangle 117"/>
            <p:cNvSpPr/>
            <p:nvPr/>
          </p:nvSpPr>
          <p:spPr>
            <a:xfrm>
              <a:off x="3542928" y="1190623"/>
              <a:ext cx="1405347" cy="3629025"/>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2" name="Rectangle 41"/>
            <p:cNvSpPr/>
            <p:nvPr/>
          </p:nvSpPr>
          <p:spPr>
            <a:xfrm>
              <a:off x="3823879" y="1867173"/>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SFS A</a:t>
              </a:r>
              <a:endParaRPr lang="en-US" sz="1000" dirty="0">
                <a:solidFill>
                  <a:schemeClr val="tx1"/>
                </a:solidFill>
              </a:endParaRPr>
            </a:p>
          </p:txBody>
        </p:sp>
        <p:sp>
          <p:nvSpPr>
            <p:cNvPr id="43" name="Rectangle 42"/>
            <p:cNvSpPr/>
            <p:nvPr/>
          </p:nvSpPr>
          <p:spPr>
            <a:xfrm>
              <a:off x="3823879" y="2452413"/>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SFS B</a:t>
              </a:r>
              <a:endParaRPr lang="en-US" sz="1000" dirty="0">
                <a:solidFill>
                  <a:schemeClr val="tx1"/>
                </a:solidFill>
              </a:endParaRPr>
            </a:p>
          </p:txBody>
        </p:sp>
        <p:sp>
          <p:nvSpPr>
            <p:cNvPr id="44" name="Rectangle 43"/>
            <p:cNvSpPr/>
            <p:nvPr/>
          </p:nvSpPr>
          <p:spPr>
            <a:xfrm>
              <a:off x="3823879" y="3037651"/>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SFS C</a:t>
              </a:r>
              <a:endParaRPr lang="en-US" sz="1000" dirty="0">
                <a:solidFill>
                  <a:schemeClr val="tx1"/>
                </a:solidFill>
              </a:endParaRPr>
            </a:p>
          </p:txBody>
        </p:sp>
        <p:sp>
          <p:nvSpPr>
            <p:cNvPr id="45" name="Rectangle 44"/>
            <p:cNvSpPr/>
            <p:nvPr/>
          </p:nvSpPr>
          <p:spPr>
            <a:xfrm>
              <a:off x="3823879" y="3622891"/>
              <a:ext cx="781050" cy="41801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SFS D</a:t>
              </a:r>
              <a:endParaRPr lang="en-US" sz="1000" dirty="0">
                <a:solidFill>
                  <a:schemeClr val="tx1"/>
                </a:solidFill>
              </a:endParaRPr>
            </a:p>
          </p:txBody>
        </p:sp>
        <p:sp>
          <p:nvSpPr>
            <p:cNvPr id="54" name="Rectangle 53"/>
            <p:cNvSpPr/>
            <p:nvPr/>
          </p:nvSpPr>
          <p:spPr>
            <a:xfrm>
              <a:off x="5490754" y="1867173"/>
              <a:ext cx="781050" cy="41801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SR A</a:t>
              </a:r>
              <a:endParaRPr lang="en-US" sz="1000" dirty="0">
                <a:solidFill>
                  <a:schemeClr val="tx1"/>
                </a:solidFill>
              </a:endParaRPr>
            </a:p>
          </p:txBody>
        </p:sp>
        <p:sp>
          <p:nvSpPr>
            <p:cNvPr id="55" name="Rectangle 54"/>
            <p:cNvSpPr/>
            <p:nvPr/>
          </p:nvSpPr>
          <p:spPr>
            <a:xfrm>
              <a:off x="5490754" y="2452413"/>
              <a:ext cx="781050" cy="41801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SR B</a:t>
              </a:r>
              <a:endParaRPr lang="en-US" sz="1000" dirty="0">
                <a:solidFill>
                  <a:schemeClr val="tx1"/>
                </a:solidFill>
              </a:endParaRPr>
            </a:p>
          </p:txBody>
        </p:sp>
        <p:sp>
          <p:nvSpPr>
            <p:cNvPr id="56" name="Rectangle 55"/>
            <p:cNvSpPr/>
            <p:nvPr/>
          </p:nvSpPr>
          <p:spPr>
            <a:xfrm>
              <a:off x="5490754" y="3037651"/>
              <a:ext cx="781050" cy="41801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SR C</a:t>
              </a:r>
              <a:endParaRPr lang="en-US" sz="1000" dirty="0">
                <a:solidFill>
                  <a:schemeClr val="tx1"/>
                </a:solidFill>
              </a:endParaRPr>
            </a:p>
          </p:txBody>
        </p:sp>
        <p:sp>
          <p:nvSpPr>
            <p:cNvPr id="57" name="Rectangle 56"/>
            <p:cNvSpPr/>
            <p:nvPr/>
          </p:nvSpPr>
          <p:spPr>
            <a:xfrm>
              <a:off x="5490754" y="3622891"/>
              <a:ext cx="781050" cy="418011"/>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SR D</a:t>
              </a:r>
              <a:endParaRPr lang="en-US" sz="1000" dirty="0">
                <a:solidFill>
                  <a:schemeClr val="tx1"/>
                </a:solidFill>
              </a:endParaRPr>
            </a:p>
          </p:txBody>
        </p:sp>
        <p:cxnSp>
          <p:nvCxnSpPr>
            <p:cNvPr id="59" name="Straight Arrow Connector 58"/>
            <p:cNvCxnSpPr>
              <a:stCxn id="42" idx="3"/>
              <a:endCxn id="54" idx="1"/>
            </p:cNvCxnSpPr>
            <p:nvPr/>
          </p:nvCxnSpPr>
          <p:spPr>
            <a:xfrm>
              <a:off x="4604929" y="2076179"/>
              <a:ext cx="885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3"/>
              <a:endCxn id="55" idx="1"/>
            </p:cNvCxnSpPr>
            <p:nvPr/>
          </p:nvCxnSpPr>
          <p:spPr>
            <a:xfrm>
              <a:off x="4604929" y="2661419"/>
              <a:ext cx="885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4" idx="3"/>
              <a:endCxn id="56" idx="1"/>
            </p:cNvCxnSpPr>
            <p:nvPr/>
          </p:nvCxnSpPr>
          <p:spPr>
            <a:xfrm>
              <a:off x="4604929" y="3246657"/>
              <a:ext cx="885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57" idx="1"/>
            </p:cNvCxnSpPr>
            <p:nvPr/>
          </p:nvCxnSpPr>
          <p:spPr>
            <a:xfrm>
              <a:off x="4604929" y="3831897"/>
              <a:ext cx="885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824253" y="1873021"/>
              <a:ext cx="3224622" cy="41801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System coordination message A</a:t>
              </a:r>
              <a:endParaRPr lang="en-US" sz="1000" dirty="0">
                <a:solidFill>
                  <a:schemeClr val="tx1"/>
                </a:solidFill>
              </a:endParaRPr>
            </a:p>
          </p:txBody>
        </p:sp>
        <p:sp>
          <p:nvSpPr>
            <p:cNvPr id="72" name="Rectangle 71"/>
            <p:cNvSpPr/>
            <p:nvPr/>
          </p:nvSpPr>
          <p:spPr>
            <a:xfrm>
              <a:off x="6824253" y="2455337"/>
              <a:ext cx="3224622" cy="41801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System coordination message B</a:t>
              </a:r>
              <a:endParaRPr lang="en-US" sz="1000" dirty="0">
                <a:solidFill>
                  <a:schemeClr val="tx1"/>
                </a:solidFill>
              </a:endParaRPr>
            </a:p>
          </p:txBody>
        </p:sp>
        <p:sp>
          <p:nvSpPr>
            <p:cNvPr id="73" name="Rectangle 72"/>
            <p:cNvSpPr/>
            <p:nvPr/>
          </p:nvSpPr>
          <p:spPr>
            <a:xfrm>
              <a:off x="6824253" y="3031804"/>
              <a:ext cx="3224622" cy="41801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System coordination message C</a:t>
              </a:r>
              <a:endParaRPr lang="en-US" sz="1000" dirty="0">
                <a:solidFill>
                  <a:schemeClr val="tx1"/>
                </a:solidFill>
              </a:endParaRPr>
            </a:p>
          </p:txBody>
        </p:sp>
        <p:sp>
          <p:nvSpPr>
            <p:cNvPr id="74" name="Rectangle 73"/>
            <p:cNvSpPr/>
            <p:nvPr/>
          </p:nvSpPr>
          <p:spPr>
            <a:xfrm>
              <a:off x="6824253" y="3622890"/>
              <a:ext cx="3224622" cy="41801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System coordination message D</a:t>
              </a:r>
              <a:endParaRPr lang="en-US" sz="1000" dirty="0">
                <a:solidFill>
                  <a:schemeClr val="tx1"/>
                </a:solidFill>
              </a:endParaRPr>
            </a:p>
          </p:txBody>
        </p:sp>
        <p:cxnSp>
          <p:nvCxnSpPr>
            <p:cNvPr id="76" name="Straight Arrow Connector 75"/>
            <p:cNvCxnSpPr>
              <a:stCxn id="54" idx="3"/>
              <a:endCxn id="68" idx="1"/>
            </p:cNvCxnSpPr>
            <p:nvPr/>
          </p:nvCxnSpPr>
          <p:spPr>
            <a:xfrm>
              <a:off x="6271804" y="2076179"/>
              <a:ext cx="552449" cy="5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4" idx="3"/>
              <a:endCxn id="72" idx="1"/>
            </p:cNvCxnSpPr>
            <p:nvPr/>
          </p:nvCxnSpPr>
          <p:spPr>
            <a:xfrm>
              <a:off x="6271804" y="2076179"/>
              <a:ext cx="552449" cy="58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5" idx="3"/>
            </p:cNvCxnSpPr>
            <p:nvPr/>
          </p:nvCxnSpPr>
          <p:spPr>
            <a:xfrm flipV="1">
              <a:off x="6271804" y="2186529"/>
              <a:ext cx="552449" cy="474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5" idx="3"/>
            </p:cNvCxnSpPr>
            <p:nvPr/>
          </p:nvCxnSpPr>
          <p:spPr>
            <a:xfrm>
              <a:off x="6271804" y="2661419"/>
              <a:ext cx="552449" cy="449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7" idx="3"/>
              <a:endCxn id="74" idx="1"/>
            </p:cNvCxnSpPr>
            <p:nvPr/>
          </p:nvCxnSpPr>
          <p:spPr>
            <a:xfrm flipV="1">
              <a:off x="6271804" y="3831896"/>
              <a:ext cx="5524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6" idx="3"/>
              <a:endCxn id="73" idx="1"/>
            </p:cNvCxnSpPr>
            <p:nvPr/>
          </p:nvCxnSpPr>
          <p:spPr>
            <a:xfrm flipV="1">
              <a:off x="6271804" y="3240810"/>
              <a:ext cx="552449" cy="5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310403" y="2180681"/>
              <a:ext cx="1614897" cy="41801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VDB PACKET A</a:t>
              </a:r>
              <a:endParaRPr lang="en-US" sz="1000" dirty="0">
                <a:solidFill>
                  <a:schemeClr val="tx1"/>
                </a:solidFill>
              </a:endParaRPr>
            </a:p>
          </p:txBody>
        </p:sp>
        <p:sp>
          <p:nvSpPr>
            <p:cNvPr id="101" name="Rectangle 100"/>
            <p:cNvSpPr/>
            <p:nvPr/>
          </p:nvSpPr>
          <p:spPr>
            <a:xfrm>
              <a:off x="10310403" y="3314623"/>
              <a:ext cx="1614896" cy="41801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VDB PACKET B</a:t>
              </a:r>
              <a:endParaRPr lang="en-US" sz="1000" dirty="0">
                <a:solidFill>
                  <a:schemeClr val="tx1"/>
                </a:solidFill>
              </a:endParaRPr>
            </a:p>
          </p:txBody>
        </p:sp>
        <p:cxnSp>
          <p:nvCxnSpPr>
            <p:cNvPr id="105" name="Straight Arrow Connector 104"/>
            <p:cNvCxnSpPr>
              <a:stCxn id="68" idx="3"/>
              <a:endCxn id="100" idx="1"/>
            </p:cNvCxnSpPr>
            <p:nvPr/>
          </p:nvCxnSpPr>
          <p:spPr>
            <a:xfrm>
              <a:off x="10048875" y="2082027"/>
              <a:ext cx="261528" cy="307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72" idx="3"/>
              <a:endCxn id="100" idx="1"/>
            </p:cNvCxnSpPr>
            <p:nvPr/>
          </p:nvCxnSpPr>
          <p:spPr>
            <a:xfrm flipV="1">
              <a:off x="10048875" y="2389687"/>
              <a:ext cx="261528" cy="27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3" idx="3"/>
              <a:endCxn id="101" idx="1"/>
            </p:cNvCxnSpPr>
            <p:nvPr/>
          </p:nvCxnSpPr>
          <p:spPr>
            <a:xfrm>
              <a:off x="10048875" y="3240810"/>
              <a:ext cx="261528" cy="282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74" idx="3"/>
              <a:endCxn id="101" idx="1"/>
            </p:cNvCxnSpPr>
            <p:nvPr/>
          </p:nvCxnSpPr>
          <p:spPr>
            <a:xfrm flipV="1">
              <a:off x="10048875" y="3523629"/>
              <a:ext cx="261528" cy="30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970364" y="4336970"/>
              <a:ext cx="646970" cy="409432"/>
            </a:xfrm>
            <a:prstGeom prst="rect">
              <a:avLst/>
            </a:prstGeom>
            <a:noFill/>
          </p:spPr>
          <p:txBody>
            <a:bodyPr wrap="square" rtlCol="0">
              <a:spAutoFit/>
            </a:bodyPr>
            <a:lstStyle/>
            <a:p>
              <a:r>
                <a:rPr lang="en-US" sz="1000" dirty="0"/>
                <a:t>CDE</a:t>
              </a:r>
              <a:endParaRPr lang="en-US" sz="1000" dirty="0"/>
            </a:p>
          </p:txBody>
        </p:sp>
        <p:sp>
          <p:nvSpPr>
            <p:cNvPr id="123" name="TextBox 122"/>
            <p:cNvSpPr txBox="1"/>
            <p:nvPr/>
          </p:nvSpPr>
          <p:spPr>
            <a:xfrm>
              <a:off x="7789595" y="4364808"/>
              <a:ext cx="646970" cy="422228"/>
            </a:xfrm>
            <a:prstGeom prst="rect">
              <a:avLst/>
            </a:prstGeom>
            <a:noFill/>
          </p:spPr>
          <p:txBody>
            <a:bodyPr wrap="square" rtlCol="0">
              <a:spAutoFit/>
            </a:bodyPr>
            <a:lstStyle/>
            <a:p>
              <a:r>
                <a:rPr lang="en-US" sz="1000" dirty="0"/>
                <a:t>SYC</a:t>
              </a:r>
              <a:endParaRPr lang="en-US" sz="1000" dirty="0"/>
            </a:p>
          </p:txBody>
        </p:sp>
      </p:grpSp>
      <p:sp>
        <p:nvSpPr>
          <p:cNvPr id="58" name="Rectangle 57"/>
          <p:cNvSpPr/>
          <p:nvPr/>
        </p:nvSpPr>
        <p:spPr>
          <a:xfrm>
            <a:off x="2498082" y="3772321"/>
            <a:ext cx="5975952" cy="590931"/>
          </a:xfrm>
          <a:prstGeom prst="rect">
            <a:avLst/>
          </a:prstGeom>
        </p:spPr>
        <p:txBody>
          <a:bodyPr wrap="square">
            <a:spAutoFit/>
          </a:bodyPr>
          <a:lstStyle/>
          <a:p>
            <a:r>
              <a:rPr lang="en-US" sz="1080" dirty="0">
                <a:latin typeface="Courier New" panose="02070309020205020404" pitchFamily="49" charset="0"/>
              </a:rPr>
              <a:t>From CDE</a:t>
            </a:r>
            <a:endParaRPr lang="en-US" sz="1080" dirty="0">
              <a:latin typeface="Courier New" panose="02070309020205020404" pitchFamily="49" charset="0"/>
            </a:endParaRPr>
          </a:p>
          <a:p>
            <a:r>
              <a:rPr lang="en-US" sz="1080" dirty="0">
                <a:solidFill>
                  <a:srgbClr val="005032"/>
                </a:solidFill>
                <a:latin typeface="Consolas" panose="020B0609020204030204" pitchFamily="49" charset="0"/>
              </a:rPr>
              <a:t>UBYTE</a:t>
            </a:r>
            <a:r>
              <a:rPr lang="en-US" sz="1080" dirty="0">
                <a:solidFill>
                  <a:srgbClr val="000000"/>
                </a:solidFill>
                <a:latin typeface="Consolas" panose="020B0609020204030204" pitchFamily="49" charset="0"/>
              </a:rPr>
              <a:t> </a:t>
            </a:r>
            <a:r>
              <a:rPr lang="en-US" sz="1080" b="1" dirty="0" err="1">
                <a:solidFill>
                  <a:srgbClr val="000000"/>
                </a:solidFill>
                <a:latin typeface="Consolas" panose="020B0609020204030204" pitchFamily="49" charset="0"/>
              </a:rPr>
              <a:t>SFSC_GetFailureClassState_UB</a:t>
            </a:r>
            <a:r>
              <a:rPr lang="en-US" sz="1080" b="1" dirty="0">
                <a:solidFill>
                  <a:srgbClr val="000000"/>
                </a:solidFill>
                <a:latin typeface="Consolas" panose="020B0609020204030204" pitchFamily="49" charset="0"/>
              </a:rPr>
              <a:t>(</a:t>
            </a:r>
            <a:r>
              <a:rPr lang="en-US" sz="1080" b="1" dirty="0" err="1">
                <a:solidFill>
                  <a:srgbClr val="7F0055"/>
                </a:solidFill>
                <a:latin typeface="Consolas" panose="020B0609020204030204" pitchFamily="49" charset="0"/>
              </a:rPr>
              <a:t>const</a:t>
            </a:r>
            <a:r>
              <a:rPr lang="en-US" sz="1080" b="1" dirty="0">
                <a:solidFill>
                  <a:srgbClr val="000000"/>
                </a:solidFill>
                <a:latin typeface="Consolas" panose="020B0609020204030204" pitchFamily="49" charset="0"/>
              </a:rPr>
              <a:t> </a:t>
            </a:r>
            <a:r>
              <a:rPr lang="en-US" sz="1080" b="1" dirty="0">
                <a:solidFill>
                  <a:srgbClr val="005032"/>
                </a:solidFill>
                <a:latin typeface="Consolas" panose="020B0609020204030204" pitchFamily="49" charset="0"/>
              </a:rPr>
              <a:t>CDE_FAILURE_CLASS</a:t>
            </a:r>
            <a:r>
              <a:rPr lang="en-US" sz="1080" b="1" dirty="0">
                <a:solidFill>
                  <a:srgbClr val="000000"/>
                </a:solidFill>
                <a:latin typeface="Consolas" panose="020B0609020204030204" pitchFamily="49" charset="0"/>
              </a:rPr>
              <a:t> </a:t>
            </a:r>
            <a:r>
              <a:rPr lang="en-US" sz="1080" b="1" dirty="0" err="1">
                <a:solidFill>
                  <a:srgbClr val="000000"/>
                </a:solidFill>
                <a:latin typeface="Consolas" panose="020B0609020204030204" pitchFamily="49" charset="0"/>
              </a:rPr>
              <a:t>p_FailureClass_t</a:t>
            </a:r>
            <a:r>
              <a:rPr lang="en-US" sz="1080" b="1" dirty="0">
                <a:solidFill>
                  <a:srgbClr val="000000"/>
                </a:solidFill>
                <a:latin typeface="Consolas" panose="020B0609020204030204" pitchFamily="49" charset="0"/>
              </a:rPr>
              <a:t>, </a:t>
            </a:r>
            <a:r>
              <a:rPr lang="en-US" sz="1080" b="1" dirty="0" err="1">
                <a:solidFill>
                  <a:srgbClr val="7F0055"/>
                </a:solidFill>
                <a:latin typeface="Consolas" panose="020B0609020204030204" pitchFamily="49" charset="0"/>
              </a:rPr>
              <a:t>const</a:t>
            </a:r>
            <a:r>
              <a:rPr lang="en-US" sz="1080" b="1" dirty="0">
                <a:solidFill>
                  <a:srgbClr val="000000"/>
                </a:solidFill>
                <a:latin typeface="Consolas" panose="020B0609020204030204" pitchFamily="49" charset="0"/>
              </a:rPr>
              <a:t> </a:t>
            </a:r>
            <a:r>
              <a:rPr lang="en-US" sz="1080" b="1" dirty="0" err="1">
                <a:solidFill>
                  <a:srgbClr val="7F0055"/>
                </a:solidFill>
                <a:latin typeface="Consolas" panose="020B0609020204030204" pitchFamily="49" charset="0"/>
              </a:rPr>
              <a:t>struct</a:t>
            </a:r>
            <a:r>
              <a:rPr lang="en-US" sz="1080" b="1" dirty="0">
                <a:solidFill>
                  <a:srgbClr val="000000"/>
                </a:solidFill>
                <a:latin typeface="Consolas" panose="020B0609020204030204" pitchFamily="49" charset="0"/>
              </a:rPr>
              <a:t> </a:t>
            </a:r>
            <a:r>
              <a:rPr lang="en-US" sz="1080" b="1" dirty="0">
                <a:solidFill>
                  <a:srgbClr val="005032"/>
                </a:solidFill>
                <a:latin typeface="Consolas" panose="020B0609020204030204" pitchFamily="49" charset="0"/>
              </a:rPr>
              <a:t>CDE_FAILURE_CLASSES_PACKET_ST</a:t>
            </a:r>
            <a:r>
              <a:rPr lang="en-US" sz="1080" b="1" dirty="0">
                <a:solidFill>
                  <a:srgbClr val="000000"/>
                </a:solidFill>
                <a:latin typeface="Consolas" panose="020B0609020204030204" pitchFamily="49" charset="0"/>
              </a:rPr>
              <a:t> *</a:t>
            </a:r>
            <a:r>
              <a:rPr lang="en-US" sz="1080" b="1" dirty="0" err="1">
                <a:solidFill>
                  <a:srgbClr val="000000"/>
                </a:solidFill>
                <a:latin typeface="Consolas" panose="020B0609020204030204" pitchFamily="49" charset="0"/>
              </a:rPr>
              <a:t>p_FailureClasses_pst</a:t>
            </a:r>
            <a:r>
              <a:rPr lang="en-US" sz="1080" b="1" dirty="0">
                <a:solidFill>
                  <a:srgbClr val="000000"/>
                </a:solidFill>
                <a:latin typeface="Consolas" panose="020B0609020204030204" pitchFamily="49" charset="0"/>
              </a:rPr>
              <a:t>)</a:t>
            </a:r>
            <a:endParaRPr lang="en-US" sz="1080" dirty="0"/>
          </a:p>
        </p:txBody>
      </p:sp>
      <p:sp>
        <p:nvSpPr>
          <p:cNvPr id="60" name="TextBox 59"/>
          <p:cNvSpPr txBox="1"/>
          <p:nvPr/>
        </p:nvSpPr>
        <p:spPr>
          <a:xfrm>
            <a:off x="3018769" y="2833392"/>
            <a:ext cx="1056884" cy="261610"/>
          </a:xfrm>
          <a:prstGeom prst="rect">
            <a:avLst/>
          </a:prstGeom>
          <a:noFill/>
        </p:spPr>
        <p:txBody>
          <a:bodyPr wrap="square" rtlCol="0">
            <a:spAutoFit/>
          </a:bodyPr>
          <a:lstStyle/>
          <a:p>
            <a:r>
              <a:rPr lang="en-US" sz="1050" dirty="0"/>
              <a:t>      1   :  1</a:t>
            </a:r>
            <a:endParaRPr lang="en-US" sz="1050" dirty="0"/>
          </a:p>
        </p:txBody>
      </p:sp>
      <p:sp>
        <p:nvSpPr>
          <p:cNvPr id="62" name="TextBox 61"/>
          <p:cNvSpPr txBox="1"/>
          <p:nvPr/>
        </p:nvSpPr>
        <p:spPr>
          <a:xfrm>
            <a:off x="4109344" y="2818554"/>
            <a:ext cx="1056884" cy="261610"/>
          </a:xfrm>
          <a:prstGeom prst="rect">
            <a:avLst/>
          </a:prstGeom>
          <a:noFill/>
        </p:spPr>
        <p:txBody>
          <a:bodyPr wrap="square" rtlCol="0">
            <a:spAutoFit/>
          </a:bodyPr>
          <a:lstStyle/>
          <a:p>
            <a:r>
              <a:rPr lang="en-US" sz="1050" dirty="0"/>
              <a:t>      1   :  n</a:t>
            </a:r>
            <a:endParaRPr lang="en-US" sz="1050" dirty="0"/>
          </a:p>
        </p:txBody>
      </p:sp>
    </p:spTree>
    <p:extLst>
      <p:ext uri="{BB962C8B-B14F-4D97-AF65-F5344CB8AC3E}">
        <p14:creationId xmlns:p14="http://schemas.microsoft.com/office/powerpoint/2010/main" val="3948442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822" y="538606"/>
            <a:ext cx="4646756" cy="3199514"/>
          </a:xfrm>
          <a:prstGeom prst="rect">
            <a:avLst/>
          </a:prstGeom>
        </p:spPr>
      </p:pic>
      <p:sp>
        <p:nvSpPr>
          <p:cNvPr id="5" name="TextBox 4"/>
          <p:cNvSpPr txBox="1"/>
          <p:nvPr/>
        </p:nvSpPr>
        <p:spPr>
          <a:xfrm>
            <a:off x="199823" y="206304"/>
            <a:ext cx="2011929" cy="646331"/>
          </a:xfrm>
          <a:prstGeom prst="rect">
            <a:avLst/>
          </a:prstGeom>
          <a:noFill/>
        </p:spPr>
        <p:txBody>
          <a:bodyPr wrap="square" rtlCol="0">
            <a:spAutoFit/>
          </a:bodyPr>
          <a:lstStyle/>
          <a:p>
            <a:r>
              <a:rPr lang="en-US" dirty="0" smtClean="0"/>
              <a:t>SFS – SR mapping</a:t>
            </a:r>
            <a:endParaRPr lang="en-US" dirty="0"/>
          </a:p>
        </p:txBody>
      </p:sp>
      <p:sp>
        <p:nvSpPr>
          <p:cNvPr id="7" name="TextBox 6"/>
          <p:cNvSpPr txBox="1"/>
          <p:nvPr/>
        </p:nvSpPr>
        <p:spPr>
          <a:xfrm>
            <a:off x="5916493" y="206304"/>
            <a:ext cx="4016004" cy="646331"/>
          </a:xfrm>
          <a:prstGeom prst="rect">
            <a:avLst/>
          </a:prstGeom>
          <a:noFill/>
        </p:spPr>
        <p:txBody>
          <a:bodyPr wrap="square" rtlCol="0">
            <a:spAutoFit/>
          </a:bodyPr>
          <a:lstStyle/>
          <a:p>
            <a:r>
              <a:rPr lang="en-US" dirty="0" smtClean="0"/>
              <a:t>SR – Coordination message name mapping</a:t>
            </a:r>
            <a:endParaRPr lang="en-US" dirty="0"/>
          </a:p>
        </p:txBody>
      </p:sp>
      <p:pic>
        <p:nvPicPr>
          <p:cNvPr id="8" name="Picture 7"/>
          <p:cNvPicPr>
            <a:picLocks noChangeAspect="1"/>
          </p:cNvPicPr>
          <p:nvPr/>
        </p:nvPicPr>
        <p:blipFill>
          <a:blip r:embed="rId3"/>
          <a:stretch>
            <a:fillRect/>
          </a:stretch>
        </p:blipFill>
        <p:spPr>
          <a:xfrm>
            <a:off x="5916493" y="704758"/>
            <a:ext cx="4445211" cy="2854450"/>
          </a:xfrm>
          <a:prstGeom prst="rect">
            <a:avLst/>
          </a:prstGeom>
        </p:spPr>
      </p:pic>
    </p:spTree>
    <p:extLst>
      <p:ext uri="{BB962C8B-B14F-4D97-AF65-F5344CB8AC3E}">
        <p14:creationId xmlns:p14="http://schemas.microsoft.com/office/powerpoint/2010/main" val="268221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997" y="1017282"/>
            <a:ext cx="4862824" cy="3657690"/>
          </a:xfrm>
          <a:prstGeom prst="rect">
            <a:avLst/>
          </a:prstGeom>
        </p:spPr>
      </p:pic>
      <p:sp>
        <p:nvSpPr>
          <p:cNvPr id="5" name="Rectangle 4"/>
          <p:cNvSpPr/>
          <p:nvPr/>
        </p:nvSpPr>
        <p:spPr>
          <a:xfrm>
            <a:off x="125684" y="570658"/>
            <a:ext cx="5147216" cy="646331"/>
          </a:xfrm>
          <a:prstGeom prst="rect">
            <a:avLst/>
          </a:prstGeom>
        </p:spPr>
        <p:txBody>
          <a:bodyPr wrap="square">
            <a:spAutoFit/>
          </a:bodyPr>
          <a:lstStyle/>
          <a:p>
            <a:r>
              <a:rPr lang="en-US" dirty="0" smtClean="0"/>
              <a:t>Coordination </a:t>
            </a:r>
            <a:r>
              <a:rPr lang="en-US" dirty="0"/>
              <a:t>message </a:t>
            </a:r>
            <a:r>
              <a:rPr lang="en-US" dirty="0" smtClean="0"/>
              <a:t>name – value – VDB packet mapping</a:t>
            </a:r>
            <a:endParaRPr lang="en-US" dirty="0"/>
          </a:p>
        </p:txBody>
      </p:sp>
      <p:pic>
        <p:nvPicPr>
          <p:cNvPr id="6" name="Picture 5"/>
          <p:cNvPicPr>
            <a:picLocks noChangeAspect="1"/>
          </p:cNvPicPr>
          <p:nvPr/>
        </p:nvPicPr>
        <p:blipFill>
          <a:blip r:embed="rId3"/>
          <a:stretch>
            <a:fillRect/>
          </a:stretch>
        </p:blipFill>
        <p:spPr>
          <a:xfrm>
            <a:off x="6018257" y="1136952"/>
            <a:ext cx="4139357" cy="3451627"/>
          </a:xfrm>
          <a:prstGeom prst="rect">
            <a:avLst/>
          </a:prstGeom>
        </p:spPr>
      </p:pic>
      <p:sp>
        <p:nvSpPr>
          <p:cNvPr id="8" name="Rectangle 7"/>
          <p:cNvSpPr/>
          <p:nvPr/>
        </p:nvSpPr>
        <p:spPr>
          <a:xfrm>
            <a:off x="5962023" y="570658"/>
            <a:ext cx="5147216" cy="369332"/>
          </a:xfrm>
          <a:prstGeom prst="rect">
            <a:avLst/>
          </a:prstGeom>
        </p:spPr>
        <p:txBody>
          <a:bodyPr wrap="square">
            <a:spAutoFit/>
          </a:bodyPr>
          <a:lstStyle/>
          <a:p>
            <a:r>
              <a:rPr lang="en-US" dirty="0" smtClean="0"/>
              <a:t>SYC packet interface</a:t>
            </a:r>
            <a:endParaRPr lang="en-US" dirty="0"/>
          </a:p>
        </p:txBody>
      </p:sp>
    </p:spTree>
    <p:extLst>
      <p:ext uri="{BB962C8B-B14F-4D97-AF65-F5344CB8AC3E}">
        <p14:creationId xmlns:p14="http://schemas.microsoft.com/office/powerpoint/2010/main" val="14864504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RBVH/ESS6</OrgInhalt>
      <Wert>RBVH/ESS6</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2020-09-23</OrgInhalt>
      <Wert>2020-09-23</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307</Words>
  <Application>Microsoft Office PowerPoint</Application>
  <PresentationFormat>Custom</PresentationFormat>
  <Paragraphs>99</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Bosch Office Sans</vt:lpstr>
      <vt:lpstr>Calibri</vt:lpstr>
      <vt:lpstr>Consolas</vt:lpstr>
      <vt:lpstr>Courier New</vt:lpstr>
      <vt:lpstr>Wingdings 3</vt:lpstr>
      <vt:lpstr>Bosch NG</vt:lpstr>
      <vt:lpstr>Worksheet</vt:lpstr>
      <vt:lpstr>SYC AND failsafe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SYC AND failsafe</dc:title>
  <dc:creator>Huynh Thai An (RBVH/EDA14)</dc:creator>
  <cp:lastModifiedBy>Huynh Thai An (RBVH/EDA14)</cp:lastModifiedBy>
  <cp:revision>3</cp:revision>
  <dcterms:created xsi:type="dcterms:W3CDTF">2020-09-23T07:18:56Z</dcterms:created>
  <dcterms:modified xsi:type="dcterms:W3CDTF">2020-09-23T07:21:50Z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