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4" r:id="rId4"/>
    <p:sldId id="261" r:id="rId5"/>
    <p:sldId id="267" r:id="rId6"/>
    <p:sldId id="271" r:id="rId7"/>
    <p:sldId id="272" r:id="rId8"/>
    <p:sldId id="262" r:id="rId9"/>
    <p:sldId id="266" r:id="rId10"/>
    <p:sldId id="269" r:id="rId11"/>
    <p:sldId id="273" r:id="rId12"/>
    <p:sldId id="274" r:id="rId13"/>
    <p:sldId id="270" r:id="rId14"/>
  </p:sldIdLst>
  <p:sldSz cx="8228013" cy="6170613"/>
  <p:notesSz cx="6858000" cy="9144000"/>
  <p:custDataLst>
    <p:tags r:id="rId15"/>
  </p:custDataLst>
  <p:defaultTextStyle>
    <a:defPPr>
      <a:defRPr lang="en-US"/>
    </a:defPPr>
    <a:lvl1pPr marL="0" algn="l" defTabSz="914400" rtl="0" eaLnBrk="1" latinLnBrk="0" hangingPunct="1">
      <a:buFontTx/>
      <a:buNone/>
      <a:defRPr lang="en-US"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5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638" y="102"/>
      </p:cViewPr>
      <p:guideLst>
        <p:guide orient="horz" pos="160"/>
        <p:guide orient="horz" pos="656"/>
        <p:guide orient="horz" pos="816"/>
        <p:guide orient="horz" pos="3440"/>
        <p:guide pos="160"/>
        <p:guide pos="50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308576" indent="0" algn="ctr">
              <a:buNone/>
              <a:defRPr sz="1350"/>
            </a:lvl2pPr>
            <a:lvl3pPr marL="617152" indent="0" algn="ctr">
              <a:buNone/>
              <a:defRPr sz="1215"/>
            </a:lvl3pPr>
            <a:lvl4pPr marL="925728" indent="0" algn="ctr">
              <a:buNone/>
              <a:defRPr sz="1080"/>
            </a:lvl4pPr>
            <a:lvl5pPr marL="1234304" indent="0" algn="ctr">
              <a:buNone/>
              <a:defRPr sz="1080"/>
            </a:lvl5pPr>
            <a:lvl6pPr marL="1542879" indent="0" algn="ctr">
              <a:buNone/>
              <a:defRPr sz="1080"/>
            </a:lvl6pPr>
            <a:lvl7pPr marL="1851455" indent="0" algn="ctr">
              <a:buNone/>
              <a:defRPr sz="1080"/>
            </a:lvl7pPr>
            <a:lvl8pPr marL="2160032" indent="0" algn="ctr">
              <a:buNone/>
              <a:defRPr sz="1080"/>
            </a:lvl8pPr>
            <a:lvl9pPr marL="2468607" indent="0" algn="ctr">
              <a:buNone/>
              <a:defRPr sz="108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727710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278175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2164783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9625" y="328614"/>
            <a:ext cx="1773238"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565152" y="328614"/>
            <a:ext cx="5172075"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03840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249589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976" y="1538290"/>
            <a:ext cx="7096125" cy="2566987"/>
          </a:xfrm>
        </p:spPr>
        <p:txBody>
          <a:bodyPr anchor="b"/>
          <a:lstStyle>
            <a:lvl1pPr>
              <a:defRPr sz="4049"/>
            </a:lvl1pPr>
          </a:lstStyle>
          <a:p>
            <a:r>
              <a:rPr lang="en-US" smtClean="0"/>
              <a:t>Click to edit Master title style</a:t>
            </a:r>
            <a:endParaRPr lang="de-DE"/>
          </a:p>
        </p:txBody>
      </p:sp>
      <p:sp>
        <p:nvSpPr>
          <p:cNvPr id="3" name="Text Placeholder 2"/>
          <p:cNvSpPr>
            <a:spLocks noGrp="1"/>
          </p:cNvSpPr>
          <p:nvPr>
            <p:ph type="body" idx="1"/>
          </p:nvPr>
        </p:nvSpPr>
        <p:spPr>
          <a:xfrm>
            <a:off x="561976" y="4129088"/>
            <a:ext cx="7096125" cy="1350962"/>
          </a:xfrm>
        </p:spPr>
        <p:txBody>
          <a:bodyPr/>
          <a:lstStyle>
            <a:lvl1pPr marL="0" indent="0">
              <a:buNone/>
              <a:defRPr sz="1620">
                <a:solidFill>
                  <a:schemeClr val="tx1">
                    <a:tint val="75000"/>
                  </a:schemeClr>
                </a:solidFill>
              </a:defRPr>
            </a:lvl1pPr>
            <a:lvl2pPr marL="308576" indent="0">
              <a:buNone/>
              <a:defRPr sz="1350">
                <a:solidFill>
                  <a:schemeClr val="tx1">
                    <a:tint val="75000"/>
                  </a:schemeClr>
                </a:solidFill>
              </a:defRPr>
            </a:lvl2pPr>
            <a:lvl3pPr marL="617152" indent="0">
              <a:buNone/>
              <a:defRPr sz="1215">
                <a:solidFill>
                  <a:schemeClr val="tx1">
                    <a:tint val="75000"/>
                  </a:schemeClr>
                </a:solidFill>
              </a:defRPr>
            </a:lvl3pPr>
            <a:lvl4pPr marL="925728" indent="0">
              <a:buNone/>
              <a:defRPr sz="1080">
                <a:solidFill>
                  <a:schemeClr val="tx1">
                    <a:tint val="75000"/>
                  </a:schemeClr>
                </a:solidFill>
              </a:defRPr>
            </a:lvl4pPr>
            <a:lvl5pPr marL="1234304" indent="0">
              <a:buNone/>
              <a:defRPr sz="1080">
                <a:solidFill>
                  <a:schemeClr val="tx1">
                    <a:tint val="75000"/>
                  </a:schemeClr>
                </a:solidFill>
              </a:defRPr>
            </a:lvl5pPr>
            <a:lvl6pPr marL="1542879" indent="0">
              <a:buNone/>
              <a:defRPr sz="1080">
                <a:solidFill>
                  <a:schemeClr val="tx1">
                    <a:tint val="75000"/>
                  </a:schemeClr>
                </a:solidFill>
              </a:defRPr>
            </a:lvl6pPr>
            <a:lvl7pPr marL="1851455" indent="0">
              <a:buNone/>
              <a:defRPr sz="1080">
                <a:solidFill>
                  <a:schemeClr val="tx1">
                    <a:tint val="75000"/>
                  </a:schemeClr>
                </a:solidFill>
              </a:defRPr>
            </a:lvl7pPr>
            <a:lvl8pPr marL="2160032" indent="0">
              <a:buNone/>
              <a:defRPr sz="1080">
                <a:solidFill>
                  <a:schemeClr val="tx1">
                    <a:tint val="75000"/>
                  </a:schemeClr>
                </a:solidFill>
              </a:defRPr>
            </a:lvl8pPr>
            <a:lvl9pPr marL="2468607" indent="0">
              <a:buNone/>
              <a:defRPr sz="108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113837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259200" y="1296000"/>
            <a:ext cx="3646800"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320001" y="1295999"/>
            <a:ext cx="3646800"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951566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740" y="328613"/>
            <a:ext cx="7096125"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566740" y="1512888"/>
            <a:ext cx="3481387" cy="741362"/>
          </a:xfrm>
        </p:spPr>
        <p:txBody>
          <a:bodyPr anchor="b"/>
          <a:lstStyle>
            <a:lvl1pPr marL="0" indent="0">
              <a:buNone/>
              <a:defRPr sz="1620" b="1"/>
            </a:lvl1pPr>
            <a:lvl2pPr marL="308576" indent="0">
              <a:buNone/>
              <a:defRPr sz="1350" b="1"/>
            </a:lvl2pPr>
            <a:lvl3pPr marL="617152" indent="0">
              <a:buNone/>
              <a:defRPr sz="1215" b="1"/>
            </a:lvl3pPr>
            <a:lvl4pPr marL="925728" indent="0">
              <a:buNone/>
              <a:defRPr sz="1080" b="1"/>
            </a:lvl4pPr>
            <a:lvl5pPr marL="1234304" indent="0">
              <a:buNone/>
              <a:defRPr sz="1080" b="1"/>
            </a:lvl5pPr>
            <a:lvl6pPr marL="1542879" indent="0">
              <a:buNone/>
              <a:defRPr sz="1080" b="1"/>
            </a:lvl6pPr>
            <a:lvl7pPr marL="1851455" indent="0">
              <a:buNone/>
              <a:defRPr sz="1080" b="1"/>
            </a:lvl7pPr>
            <a:lvl8pPr marL="2160032" indent="0">
              <a:buNone/>
              <a:defRPr sz="1080" b="1"/>
            </a:lvl8pPr>
            <a:lvl9pPr marL="2468607" indent="0">
              <a:buNone/>
              <a:defRPr sz="1080" b="1"/>
            </a:lvl9pPr>
          </a:lstStyle>
          <a:p>
            <a:pPr lvl="0"/>
            <a:r>
              <a:rPr lang="en-US" smtClean="0"/>
              <a:t>Click to edit Master text styles</a:t>
            </a:r>
          </a:p>
        </p:txBody>
      </p:sp>
      <p:sp>
        <p:nvSpPr>
          <p:cNvPr id="4" name="Content Placeholder 3"/>
          <p:cNvSpPr>
            <a:spLocks noGrp="1"/>
          </p:cNvSpPr>
          <p:nvPr>
            <p:ph sz="half" idx="2"/>
          </p:nvPr>
        </p:nvSpPr>
        <p:spPr>
          <a:xfrm>
            <a:off x="566740" y="2254251"/>
            <a:ext cx="348138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4165600" y="1512888"/>
            <a:ext cx="3497263" cy="741362"/>
          </a:xfrm>
        </p:spPr>
        <p:txBody>
          <a:bodyPr anchor="b"/>
          <a:lstStyle>
            <a:lvl1pPr marL="0" indent="0">
              <a:buNone/>
              <a:defRPr sz="1620" b="1"/>
            </a:lvl1pPr>
            <a:lvl2pPr marL="308576" indent="0">
              <a:buNone/>
              <a:defRPr sz="1350" b="1"/>
            </a:lvl2pPr>
            <a:lvl3pPr marL="617152" indent="0">
              <a:buNone/>
              <a:defRPr sz="1215" b="1"/>
            </a:lvl3pPr>
            <a:lvl4pPr marL="925728" indent="0">
              <a:buNone/>
              <a:defRPr sz="1080" b="1"/>
            </a:lvl4pPr>
            <a:lvl5pPr marL="1234304" indent="0">
              <a:buNone/>
              <a:defRPr sz="1080" b="1"/>
            </a:lvl5pPr>
            <a:lvl6pPr marL="1542879" indent="0">
              <a:buNone/>
              <a:defRPr sz="1080" b="1"/>
            </a:lvl6pPr>
            <a:lvl7pPr marL="1851455" indent="0">
              <a:buNone/>
              <a:defRPr sz="1080" b="1"/>
            </a:lvl7pPr>
            <a:lvl8pPr marL="2160032" indent="0">
              <a:buNone/>
              <a:defRPr sz="1080" b="1"/>
            </a:lvl8pPr>
            <a:lvl9pPr marL="2468607" indent="0">
              <a:buNone/>
              <a:defRPr sz="1080" b="1"/>
            </a:lvl9pPr>
          </a:lstStyle>
          <a:p>
            <a:pPr lvl="0"/>
            <a:r>
              <a:rPr lang="en-US" smtClean="0"/>
              <a:t>Click to edit Master text styles</a:t>
            </a:r>
          </a:p>
        </p:txBody>
      </p:sp>
      <p:sp>
        <p:nvSpPr>
          <p:cNvPr id="6" name="Content Placeholder 5"/>
          <p:cNvSpPr>
            <a:spLocks noGrp="1"/>
          </p:cNvSpPr>
          <p:nvPr>
            <p:ph sz="quarter" idx="4"/>
          </p:nvPr>
        </p:nvSpPr>
        <p:spPr>
          <a:xfrm>
            <a:off x="4165600" y="2254251"/>
            <a:ext cx="3497263"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332193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308427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84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739" y="411163"/>
            <a:ext cx="2654300" cy="1439862"/>
          </a:xfrm>
        </p:spPr>
        <p:txBody>
          <a:bodyPr anchor="b"/>
          <a:lstStyle>
            <a:lvl1pPr>
              <a:defRPr sz="2160"/>
            </a:lvl1pPr>
          </a:lstStyle>
          <a:p>
            <a:r>
              <a:rPr lang="en-US" smtClean="0"/>
              <a:t>Click to edit Master title style</a:t>
            </a:r>
            <a:endParaRPr lang="de-DE"/>
          </a:p>
        </p:txBody>
      </p:sp>
      <p:sp>
        <p:nvSpPr>
          <p:cNvPr id="3" name="Content Placeholder 2"/>
          <p:cNvSpPr>
            <a:spLocks noGrp="1"/>
          </p:cNvSpPr>
          <p:nvPr>
            <p:ph idx="1"/>
          </p:nvPr>
        </p:nvSpPr>
        <p:spPr>
          <a:xfrm>
            <a:off x="3497263" y="889001"/>
            <a:ext cx="4165600" cy="4384675"/>
          </a:xfrm>
        </p:spPr>
        <p:txBody>
          <a:bodyPr/>
          <a:lstStyle>
            <a:lvl1pPr>
              <a:defRPr sz="2160"/>
            </a:lvl1pPr>
            <a:lvl2pPr>
              <a:defRPr sz="1890"/>
            </a:lvl2pPr>
            <a:lvl3pPr>
              <a:defRPr sz="162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566739" y="1851025"/>
            <a:ext cx="2654300" cy="3429000"/>
          </a:xfrm>
        </p:spPr>
        <p:txBody>
          <a:bodyPr/>
          <a:lstStyle>
            <a:lvl1pPr marL="0" indent="0">
              <a:buNone/>
              <a:defRPr sz="1080"/>
            </a:lvl1pPr>
            <a:lvl2pPr marL="308576" indent="0">
              <a:buNone/>
              <a:defRPr sz="945"/>
            </a:lvl2pPr>
            <a:lvl3pPr marL="617152" indent="0">
              <a:buNone/>
              <a:defRPr sz="810"/>
            </a:lvl3pPr>
            <a:lvl4pPr marL="925728" indent="0">
              <a:buNone/>
              <a:defRPr sz="675"/>
            </a:lvl4pPr>
            <a:lvl5pPr marL="1234304" indent="0">
              <a:buNone/>
              <a:defRPr sz="675"/>
            </a:lvl5pPr>
            <a:lvl6pPr marL="1542879" indent="0">
              <a:buNone/>
              <a:defRPr sz="675"/>
            </a:lvl6pPr>
            <a:lvl7pPr marL="1851455" indent="0">
              <a:buNone/>
              <a:defRPr sz="675"/>
            </a:lvl7pPr>
            <a:lvl8pPr marL="2160032" indent="0">
              <a:buNone/>
              <a:defRPr sz="675"/>
            </a:lvl8pPr>
            <a:lvl9pPr marL="2468607" indent="0">
              <a:buNone/>
              <a:defRPr sz="675"/>
            </a:lvl9pPr>
          </a:lstStyle>
          <a:p>
            <a:pPr lvl="0"/>
            <a:r>
              <a:rPr lang="en-US" smtClean="0"/>
              <a:t>Click to edit Master text styles</a:t>
            </a:r>
          </a:p>
        </p:txBody>
      </p:sp>
    </p:spTree>
    <p:extLst>
      <p:ext uri="{BB962C8B-B14F-4D97-AF65-F5344CB8AC3E}">
        <p14:creationId xmlns:p14="http://schemas.microsoft.com/office/powerpoint/2010/main" val="168177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739" y="411163"/>
            <a:ext cx="2654300" cy="1439862"/>
          </a:xfrm>
        </p:spPr>
        <p:txBody>
          <a:bodyPr anchor="b"/>
          <a:lstStyle>
            <a:lvl1pPr>
              <a:defRPr sz="2160"/>
            </a:lvl1pPr>
          </a:lstStyle>
          <a:p>
            <a:r>
              <a:rPr lang="en-US" smtClean="0"/>
              <a:t>Click to edit Master title style</a:t>
            </a:r>
            <a:endParaRPr lang="de-DE"/>
          </a:p>
        </p:txBody>
      </p:sp>
      <p:sp>
        <p:nvSpPr>
          <p:cNvPr id="3" name="Picture Placeholder 2"/>
          <p:cNvSpPr>
            <a:spLocks noGrp="1"/>
          </p:cNvSpPr>
          <p:nvPr>
            <p:ph type="pic" idx="1"/>
          </p:nvPr>
        </p:nvSpPr>
        <p:spPr>
          <a:xfrm>
            <a:off x="3497263" y="889001"/>
            <a:ext cx="4165600" cy="4384675"/>
          </a:xfrm>
        </p:spPr>
        <p:txBody>
          <a:bodyPr/>
          <a:lstStyle>
            <a:lvl1pPr marL="0" indent="0">
              <a:buNone/>
              <a:defRPr sz="2160"/>
            </a:lvl1pPr>
            <a:lvl2pPr marL="308576" indent="0">
              <a:buNone/>
              <a:defRPr sz="1890"/>
            </a:lvl2pPr>
            <a:lvl3pPr marL="617152" indent="0">
              <a:buNone/>
              <a:defRPr sz="1620"/>
            </a:lvl3pPr>
            <a:lvl4pPr marL="925728" indent="0">
              <a:buNone/>
              <a:defRPr sz="1350"/>
            </a:lvl4pPr>
            <a:lvl5pPr marL="1234304" indent="0">
              <a:buNone/>
              <a:defRPr sz="1350"/>
            </a:lvl5pPr>
            <a:lvl6pPr marL="1542879" indent="0">
              <a:buNone/>
              <a:defRPr sz="1350"/>
            </a:lvl6pPr>
            <a:lvl7pPr marL="1851455" indent="0">
              <a:buNone/>
              <a:defRPr sz="1350"/>
            </a:lvl7pPr>
            <a:lvl8pPr marL="2160032" indent="0">
              <a:buNone/>
              <a:defRPr sz="1350"/>
            </a:lvl8pPr>
            <a:lvl9pPr marL="2468607" indent="0">
              <a:buNone/>
              <a:defRPr sz="1350"/>
            </a:lvl9pPr>
          </a:lstStyle>
          <a:p>
            <a:r>
              <a:rPr lang="en-US" smtClean="0"/>
              <a:t>Click icon to add picture</a:t>
            </a:r>
            <a:endParaRPr lang="de-DE"/>
          </a:p>
        </p:txBody>
      </p:sp>
      <p:sp>
        <p:nvSpPr>
          <p:cNvPr id="4" name="Text Placeholder 3"/>
          <p:cNvSpPr>
            <a:spLocks noGrp="1"/>
          </p:cNvSpPr>
          <p:nvPr>
            <p:ph type="body" sz="half" idx="2"/>
          </p:nvPr>
        </p:nvSpPr>
        <p:spPr>
          <a:xfrm>
            <a:off x="566739" y="1851025"/>
            <a:ext cx="2654300" cy="3429000"/>
          </a:xfrm>
        </p:spPr>
        <p:txBody>
          <a:bodyPr/>
          <a:lstStyle>
            <a:lvl1pPr marL="0" indent="0">
              <a:buNone/>
              <a:defRPr sz="1080"/>
            </a:lvl1pPr>
            <a:lvl2pPr marL="308576" indent="0">
              <a:buNone/>
              <a:defRPr sz="945"/>
            </a:lvl2pPr>
            <a:lvl3pPr marL="617152" indent="0">
              <a:buNone/>
              <a:defRPr sz="810"/>
            </a:lvl3pPr>
            <a:lvl4pPr marL="925728" indent="0">
              <a:buNone/>
              <a:defRPr sz="675"/>
            </a:lvl4pPr>
            <a:lvl5pPr marL="1234304" indent="0">
              <a:buNone/>
              <a:defRPr sz="675"/>
            </a:lvl5pPr>
            <a:lvl6pPr marL="1542879" indent="0">
              <a:buNone/>
              <a:defRPr sz="675"/>
            </a:lvl6pPr>
            <a:lvl7pPr marL="1851455" indent="0">
              <a:buNone/>
              <a:defRPr sz="675"/>
            </a:lvl7pPr>
            <a:lvl8pPr marL="2160032" indent="0">
              <a:buNone/>
              <a:defRPr sz="675"/>
            </a:lvl8pPr>
            <a:lvl9pPr marL="2468607" indent="0">
              <a:buNone/>
              <a:defRPr sz="675"/>
            </a:lvl9pPr>
          </a:lstStyle>
          <a:p>
            <a:pPr lvl="0"/>
            <a:r>
              <a:rPr lang="en-US" smtClean="0"/>
              <a:t>Click to edit Master text styles</a:t>
            </a:r>
          </a:p>
        </p:txBody>
      </p:sp>
    </p:spTree>
    <p:extLst>
      <p:ext uri="{BB962C8B-B14F-4D97-AF65-F5344CB8AC3E}">
        <p14:creationId xmlns:p14="http://schemas.microsoft.com/office/powerpoint/2010/main" val="374583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6166800"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259201" y="1296000"/>
            <a:ext cx="77076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701675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4"/>
            </p:custDataLst>
          </p:nvPr>
        </p:nvPicPr>
        <p:blipFill>
          <a:blip r:embed="rId16">
            <a:extLst>
              <a:ext uri="{28A0092B-C50C-407E-A947-70E740481C1C}">
                <a14:useLocalDpi xmlns:a14="http://schemas.microsoft.com/office/drawing/2010/main" val="0"/>
              </a:ext>
            </a:extLst>
          </a:blip>
          <a:stretch>
            <a:fillRect/>
          </a:stretch>
        </p:blipFill>
        <p:spPr>
          <a:xfrm>
            <a:off x="0" y="6041390"/>
            <a:ext cx="822833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951910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17152"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617152"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617152"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617152"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617152"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617152" rtl="0" eaLnBrk="1" latinLnBrk="0" hangingPunct="1">
        <a:defRPr sz="1215" kern="1200">
          <a:solidFill>
            <a:schemeClr val="tx1"/>
          </a:solidFill>
          <a:latin typeface="+mn-lt"/>
          <a:ea typeface="+mn-ea"/>
          <a:cs typeface="+mn-cs"/>
        </a:defRPr>
      </a:lvl1pPr>
      <a:lvl2pPr marL="308576" algn="l" defTabSz="617152" rtl="0" eaLnBrk="1" latinLnBrk="0" hangingPunct="1">
        <a:defRPr sz="1215" kern="1200">
          <a:solidFill>
            <a:schemeClr val="tx1"/>
          </a:solidFill>
          <a:latin typeface="+mn-lt"/>
          <a:ea typeface="+mn-ea"/>
          <a:cs typeface="+mn-cs"/>
        </a:defRPr>
      </a:lvl2pPr>
      <a:lvl3pPr marL="617152" algn="l" defTabSz="617152" rtl="0" eaLnBrk="1" latinLnBrk="0" hangingPunct="1">
        <a:defRPr sz="1215" kern="1200">
          <a:solidFill>
            <a:schemeClr val="tx1"/>
          </a:solidFill>
          <a:latin typeface="+mn-lt"/>
          <a:ea typeface="+mn-ea"/>
          <a:cs typeface="+mn-cs"/>
        </a:defRPr>
      </a:lvl3pPr>
      <a:lvl4pPr marL="925728" algn="l" defTabSz="617152" rtl="0" eaLnBrk="1" latinLnBrk="0" hangingPunct="1">
        <a:defRPr sz="1215" kern="1200">
          <a:solidFill>
            <a:schemeClr val="tx1"/>
          </a:solidFill>
          <a:latin typeface="+mn-lt"/>
          <a:ea typeface="+mn-ea"/>
          <a:cs typeface="+mn-cs"/>
        </a:defRPr>
      </a:lvl4pPr>
      <a:lvl5pPr marL="1234304" algn="l" defTabSz="617152" rtl="0" eaLnBrk="1" latinLnBrk="0" hangingPunct="1">
        <a:defRPr sz="1215" kern="1200">
          <a:solidFill>
            <a:schemeClr val="tx1"/>
          </a:solidFill>
          <a:latin typeface="+mn-lt"/>
          <a:ea typeface="+mn-ea"/>
          <a:cs typeface="+mn-cs"/>
        </a:defRPr>
      </a:lvl5pPr>
      <a:lvl6pPr marL="1542879" algn="l" defTabSz="617152" rtl="0" eaLnBrk="1" latinLnBrk="0" hangingPunct="1">
        <a:defRPr sz="1215" kern="1200">
          <a:solidFill>
            <a:schemeClr val="tx1"/>
          </a:solidFill>
          <a:latin typeface="+mn-lt"/>
          <a:ea typeface="+mn-ea"/>
          <a:cs typeface="+mn-cs"/>
        </a:defRPr>
      </a:lvl6pPr>
      <a:lvl7pPr marL="1851455" algn="l" defTabSz="617152" rtl="0" eaLnBrk="1" latinLnBrk="0" hangingPunct="1">
        <a:defRPr sz="1215" kern="1200">
          <a:solidFill>
            <a:schemeClr val="tx1"/>
          </a:solidFill>
          <a:latin typeface="+mn-lt"/>
          <a:ea typeface="+mn-ea"/>
          <a:cs typeface="+mn-cs"/>
        </a:defRPr>
      </a:lvl7pPr>
      <a:lvl8pPr marL="2160032" algn="l" defTabSz="617152" rtl="0" eaLnBrk="1" latinLnBrk="0" hangingPunct="1">
        <a:defRPr sz="1215" kern="1200">
          <a:solidFill>
            <a:schemeClr val="tx1"/>
          </a:solidFill>
          <a:latin typeface="+mn-lt"/>
          <a:ea typeface="+mn-ea"/>
          <a:cs typeface="+mn-cs"/>
        </a:defRPr>
      </a:lvl8pPr>
      <a:lvl9pPr marL="2468607" algn="l" defTabSz="617152" rtl="0" eaLnBrk="1" latinLnBrk="0" hangingPunct="1">
        <a:defRPr sz="1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tags" Target="../tags/tag141.xml"/><Relationship Id="rId3" Type="http://schemas.openxmlformats.org/officeDocument/2006/relationships/tags" Target="../tags/tag136.xml"/><Relationship Id="rId7" Type="http://schemas.openxmlformats.org/officeDocument/2006/relationships/tags" Target="../tags/tag140.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5" Type="http://schemas.openxmlformats.org/officeDocument/2006/relationships/tags" Target="../tags/tag138.xml"/><Relationship Id="rId10" Type="http://schemas.openxmlformats.org/officeDocument/2006/relationships/slideLayout" Target="../slideLayouts/slideLayout2.xml"/><Relationship Id="rId4" Type="http://schemas.openxmlformats.org/officeDocument/2006/relationships/tags" Target="../tags/tag137.xml"/><Relationship Id="rId9" Type="http://schemas.openxmlformats.org/officeDocument/2006/relationships/tags" Target="../tags/tag142.xml"/></Relationships>
</file>

<file path=ppt/slides/_rels/slide11.xml.rels><?xml version="1.0" encoding="UTF-8" standalone="yes"?>
<Relationships xmlns="http://schemas.openxmlformats.org/package/2006/relationships"><Relationship Id="rId8" Type="http://schemas.openxmlformats.org/officeDocument/2006/relationships/tags" Target="../tags/tag150.xml"/><Relationship Id="rId3" Type="http://schemas.openxmlformats.org/officeDocument/2006/relationships/tags" Target="../tags/tag145.xml"/><Relationship Id="rId7" Type="http://schemas.openxmlformats.org/officeDocument/2006/relationships/tags" Target="../tags/tag149.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5" Type="http://schemas.openxmlformats.org/officeDocument/2006/relationships/tags" Target="../tags/tag147.xml"/><Relationship Id="rId10" Type="http://schemas.openxmlformats.org/officeDocument/2006/relationships/slideLayout" Target="../slideLayouts/slideLayout2.xml"/><Relationship Id="rId4" Type="http://schemas.openxmlformats.org/officeDocument/2006/relationships/tags" Target="../tags/tag146.xml"/><Relationship Id="rId9" Type="http://schemas.openxmlformats.org/officeDocument/2006/relationships/tags" Target="../tags/tag151.xml"/></Relationships>
</file>

<file path=ppt/slides/_rels/slide12.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10" Type="http://schemas.openxmlformats.org/officeDocument/2006/relationships/slideLayout" Target="../slideLayouts/slideLayout2.xml"/><Relationship Id="rId4" Type="http://schemas.openxmlformats.org/officeDocument/2006/relationships/tags" Target="../tags/tag155.xml"/><Relationship Id="rId9" Type="http://schemas.openxmlformats.org/officeDocument/2006/relationships/tags" Target="../tags/tag160.xml"/></Relationships>
</file>

<file path=ppt/slides/_rels/slide13.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5" Type="http://schemas.openxmlformats.org/officeDocument/2006/relationships/tags" Target="../tags/tag165.xml"/><Relationship Id="rId10" Type="http://schemas.openxmlformats.org/officeDocument/2006/relationships/slideLayout" Target="../slideLayouts/slideLayout2.xml"/><Relationship Id="rId4" Type="http://schemas.openxmlformats.org/officeDocument/2006/relationships/tags" Target="../tags/tag164.xml"/><Relationship Id="rId9" Type="http://schemas.openxmlformats.org/officeDocument/2006/relationships/tags" Target="../tags/tag169.xml"/></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tags" Target="../tags/tag23.xml"/><Relationship Id="rId2" Type="http://schemas.openxmlformats.org/officeDocument/2006/relationships/tags" Target="../tags/tag13.xml"/><Relationship Id="rId16" Type="http://schemas.openxmlformats.org/officeDocument/2006/relationships/image" Target="../media/image6.png"/><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5" Type="http://schemas.openxmlformats.org/officeDocument/2006/relationships/image" Target="../media/image5.png"/><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10" Type="http://schemas.openxmlformats.org/officeDocument/2006/relationships/slideLayout" Target="../slideLayouts/slideLayout2.xml"/><Relationship Id="rId4" Type="http://schemas.openxmlformats.org/officeDocument/2006/relationships/tags" Target="../tags/tag28.xml"/><Relationship Id="rId9" Type="http://schemas.openxmlformats.org/officeDocument/2006/relationships/tags" Target="../tags/tag33.xml"/></Relationships>
</file>

<file path=ppt/slides/_rels/slide4.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tags" Target="../tags/tag51.xml"/><Relationship Id="rId3" Type="http://schemas.openxmlformats.org/officeDocument/2006/relationships/tags" Target="../tags/tag36.xml"/><Relationship Id="rId21" Type="http://schemas.openxmlformats.org/officeDocument/2006/relationships/tags" Target="../tags/tag54.xml"/><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tags" Target="../tags/tag50.xml"/><Relationship Id="rId2" Type="http://schemas.openxmlformats.org/officeDocument/2006/relationships/tags" Target="../tags/tag35.xml"/><Relationship Id="rId16" Type="http://schemas.openxmlformats.org/officeDocument/2006/relationships/tags" Target="../tags/tag49.xml"/><Relationship Id="rId20" Type="http://schemas.openxmlformats.org/officeDocument/2006/relationships/tags" Target="../tags/tag53.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5" Type="http://schemas.openxmlformats.org/officeDocument/2006/relationships/tags" Target="../tags/tag38.xml"/><Relationship Id="rId15" Type="http://schemas.openxmlformats.org/officeDocument/2006/relationships/tags" Target="../tags/tag48.xml"/><Relationship Id="rId23" Type="http://schemas.openxmlformats.org/officeDocument/2006/relationships/slideLayout" Target="../slideLayouts/slideLayout2.xml"/><Relationship Id="rId10" Type="http://schemas.openxmlformats.org/officeDocument/2006/relationships/tags" Target="../tags/tag43.xml"/><Relationship Id="rId19" Type="http://schemas.openxmlformats.org/officeDocument/2006/relationships/tags" Target="../tags/tag52.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tags" Target="../tags/tag47.xml"/><Relationship Id="rId22" Type="http://schemas.openxmlformats.org/officeDocument/2006/relationships/tags" Target="../tags/tag55.xml"/></Relationships>
</file>

<file path=ppt/slides/_rels/slide5.xml.rels><?xml version="1.0" encoding="UTF-8" standalone="yes"?>
<Relationships xmlns="http://schemas.openxmlformats.org/package/2006/relationships"><Relationship Id="rId8" Type="http://schemas.openxmlformats.org/officeDocument/2006/relationships/tags" Target="../tags/tag63.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10" Type="http://schemas.openxmlformats.org/officeDocument/2006/relationships/slideLayout" Target="../slideLayouts/slideLayout2.xml"/><Relationship Id="rId4" Type="http://schemas.openxmlformats.org/officeDocument/2006/relationships/tags" Target="../tags/tag59.xml"/><Relationship Id="rId9" Type="http://schemas.openxmlformats.org/officeDocument/2006/relationships/tags" Target="../tags/tag64.xml"/></Relationships>
</file>

<file path=ppt/slides/_rels/slide6.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tags" Target="../tags/tag82.xml"/><Relationship Id="rId26" Type="http://schemas.openxmlformats.org/officeDocument/2006/relationships/slideLayout" Target="../slideLayouts/slideLayout2.xml"/><Relationship Id="rId3" Type="http://schemas.openxmlformats.org/officeDocument/2006/relationships/tags" Target="../tags/tag67.xml"/><Relationship Id="rId21" Type="http://schemas.openxmlformats.org/officeDocument/2006/relationships/tags" Target="../tags/tag85.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5" Type="http://schemas.openxmlformats.org/officeDocument/2006/relationships/tags" Target="../tags/tag89.xml"/><Relationship Id="rId2" Type="http://schemas.openxmlformats.org/officeDocument/2006/relationships/tags" Target="../tags/tag66.xml"/><Relationship Id="rId16" Type="http://schemas.openxmlformats.org/officeDocument/2006/relationships/tags" Target="../tags/tag80.xml"/><Relationship Id="rId20" Type="http://schemas.openxmlformats.org/officeDocument/2006/relationships/tags" Target="../tags/tag84.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24" Type="http://schemas.openxmlformats.org/officeDocument/2006/relationships/tags" Target="../tags/tag88.xml"/><Relationship Id="rId5" Type="http://schemas.openxmlformats.org/officeDocument/2006/relationships/tags" Target="../tags/tag69.xml"/><Relationship Id="rId15" Type="http://schemas.openxmlformats.org/officeDocument/2006/relationships/tags" Target="../tags/tag79.xml"/><Relationship Id="rId23" Type="http://schemas.openxmlformats.org/officeDocument/2006/relationships/tags" Target="../tags/tag87.xml"/><Relationship Id="rId10" Type="http://schemas.openxmlformats.org/officeDocument/2006/relationships/tags" Target="../tags/tag74.xml"/><Relationship Id="rId19" Type="http://schemas.openxmlformats.org/officeDocument/2006/relationships/tags" Target="../tags/tag83.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 Id="rId22" Type="http://schemas.openxmlformats.org/officeDocument/2006/relationships/tags" Target="../tags/tag86.xml"/></Relationships>
</file>

<file path=ppt/slides/_rels/slide7.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10" Type="http://schemas.openxmlformats.org/officeDocument/2006/relationships/slideLayout" Target="../slideLayouts/slideLayout2.xml"/><Relationship Id="rId4" Type="http://schemas.openxmlformats.org/officeDocument/2006/relationships/tags" Target="../tags/tag93.xml"/><Relationship Id="rId9" Type="http://schemas.openxmlformats.org/officeDocument/2006/relationships/tags" Target="../tags/tag98.xml"/></Relationships>
</file>

<file path=ppt/slides/_rels/slide8.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tags" Target="../tags/tag111.xml"/><Relationship Id="rId18" Type="http://schemas.openxmlformats.org/officeDocument/2006/relationships/tags" Target="../tags/tag116.xml"/><Relationship Id="rId26" Type="http://schemas.openxmlformats.org/officeDocument/2006/relationships/tags" Target="../tags/tag124.xml"/><Relationship Id="rId3" Type="http://schemas.openxmlformats.org/officeDocument/2006/relationships/tags" Target="../tags/tag101.xml"/><Relationship Id="rId21" Type="http://schemas.openxmlformats.org/officeDocument/2006/relationships/tags" Target="../tags/tag119.xml"/><Relationship Id="rId7" Type="http://schemas.openxmlformats.org/officeDocument/2006/relationships/tags" Target="../tags/tag105.xml"/><Relationship Id="rId12" Type="http://schemas.openxmlformats.org/officeDocument/2006/relationships/tags" Target="../tags/tag110.xml"/><Relationship Id="rId17" Type="http://schemas.openxmlformats.org/officeDocument/2006/relationships/tags" Target="../tags/tag115.xml"/><Relationship Id="rId25" Type="http://schemas.openxmlformats.org/officeDocument/2006/relationships/tags" Target="../tags/tag123.xml"/><Relationship Id="rId2" Type="http://schemas.openxmlformats.org/officeDocument/2006/relationships/tags" Target="../tags/tag100.xml"/><Relationship Id="rId16" Type="http://schemas.openxmlformats.org/officeDocument/2006/relationships/tags" Target="../tags/tag114.xml"/><Relationship Id="rId20" Type="http://schemas.openxmlformats.org/officeDocument/2006/relationships/tags" Target="../tags/tag118.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24" Type="http://schemas.openxmlformats.org/officeDocument/2006/relationships/tags" Target="../tags/tag122.xml"/><Relationship Id="rId5" Type="http://schemas.openxmlformats.org/officeDocument/2006/relationships/tags" Target="../tags/tag103.xml"/><Relationship Id="rId15" Type="http://schemas.openxmlformats.org/officeDocument/2006/relationships/tags" Target="../tags/tag113.xml"/><Relationship Id="rId23" Type="http://schemas.openxmlformats.org/officeDocument/2006/relationships/tags" Target="../tags/tag121.xml"/><Relationship Id="rId10" Type="http://schemas.openxmlformats.org/officeDocument/2006/relationships/tags" Target="../tags/tag108.xml"/><Relationship Id="rId19" Type="http://schemas.openxmlformats.org/officeDocument/2006/relationships/tags" Target="../tags/tag117.xml"/><Relationship Id="rId4" Type="http://schemas.openxmlformats.org/officeDocument/2006/relationships/tags" Target="../tags/tag102.xml"/><Relationship Id="rId9" Type="http://schemas.openxmlformats.org/officeDocument/2006/relationships/tags" Target="../tags/tag107.xml"/><Relationship Id="rId14" Type="http://schemas.openxmlformats.org/officeDocument/2006/relationships/tags" Target="../tags/tag112.xml"/><Relationship Id="rId22" Type="http://schemas.openxmlformats.org/officeDocument/2006/relationships/tags" Target="../tags/tag120.xml"/><Relationship Id="rId27"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132.xml"/><Relationship Id="rId3" Type="http://schemas.openxmlformats.org/officeDocument/2006/relationships/tags" Target="../tags/tag127.xml"/><Relationship Id="rId7" Type="http://schemas.openxmlformats.org/officeDocument/2006/relationships/tags" Target="../tags/tag131.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10" Type="http://schemas.openxmlformats.org/officeDocument/2006/relationships/slideLayout" Target="../slideLayouts/slideLayout2.xml"/><Relationship Id="rId4" Type="http://schemas.openxmlformats.org/officeDocument/2006/relationships/tags" Target="../tags/tag128.xml"/><Relationship Id="rId9" Type="http://schemas.openxmlformats.org/officeDocument/2006/relationships/tags" Target="../tags/tag1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US"/>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822833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701675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809879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6"/>
            </p:custDataLst>
          </p:nvPr>
        </p:nvSpPr>
        <p:spPr>
          <a:xfrm>
            <a:off x="259080" y="259080"/>
            <a:ext cx="7277100" cy="5204460"/>
          </a:xfrm>
          <a:effectLst/>
          <a:extLst>
            <a:ext uri="{53640926-AAD7-44D8-BBD7-CCE9431645EC}">
              <a14:shadowObscured xmlns:a14="http://schemas.microsoft.com/office/drawing/2010/main"/>
            </a:ext>
          </a:extLst>
        </p:spPr>
        <p:txBody>
          <a:bodyPr wrap="square" lIns="0" tIns="0" rIns="0" bIns="0" anchor="t">
            <a:normAutofit/>
          </a:bodyPr>
          <a:lstStyle/>
          <a:p>
            <a:endParaRPr lang="en-US"/>
          </a:p>
        </p:txBody>
      </p:sp>
    </p:spTree>
    <p:custDataLst>
      <p:tags r:id="rId1"/>
    </p:custDataLst>
    <p:extLst>
      <p:ext uri="{BB962C8B-B14F-4D97-AF65-F5344CB8AC3E}">
        <p14:creationId xmlns:p14="http://schemas.microsoft.com/office/powerpoint/2010/main" val="980650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Variant coding</a:t>
            </a:r>
          </a:p>
        </p:txBody>
      </p:sp>
      <p:sp>
        <p:nvSpPr>
          <p:cNvPr id="8" name="Rectangle 7"/>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RBVH/ESS13 | 8/9/2017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Relevant topics – Some solutions</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042670"/>
            <a:ext cx="7708900" cy="419735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US" dirty="0" smtClean="0"/>
          </a:p>
          <a:p>
            <a:r>
              <a:rPr lang="en-US" dirty="0" smtClean="0"/>
              <a:t>How to identify “Variant not done”?</a:t>
            </a:r>
          </a:p>
          <a:p>
            <a:pPr lvl="2"/>
            <a:r>
              <a:rPr lang="en-US" dirty="0" smtClean="0"/>
              <a:t>S1:  set invalid value for default packet, if NVM value equals default packet -&gt; Coding not done</a:t>
            </a:r>
          </a:p>
          <a:p>
            <a:pPr lvl="2"/>
            <a:r>
              <a:rPr lang="en-US" dirty="0" smtClean="0"/>
              <a:t>S2: Use an extra NVM field “Variant done”. This NVM field shall be in “rarely modified” packet.</a:t>
            </a:r>
          </a:p>
          <a:p>
            <a:pPr lvl="2"/>
            <a:endParaRPr lang="en-US" dirty="0" smtClean="0"/>
          </a:p>
          <a:p>
            <a:r>
              <a:rPr lang="en-US" dirty="0" smtClean="0"/>
              <a:t>How to ensure the matching between “Variant code” and vehicle parameters?</a:t>
            </a:r>
          </a:p>
          <a:p>
            <a:pPr lvl="2"/>
            <a:r>
              <a:rPr lang="en-US" dirty="0" smtClean="0"/>
              <a:t>For M1: We can assume they are matched. Further check may be optional.</a:t>
            </a:r>
          </a:p>
          <a:p>
            <a:pPr lvl="2"/>
            <a:r>
              <a:rPr lang="en-US" dirty="0" smtClean="0"/>
              <a:t>For M2: Call a function in Task </a:t>
            </a:r>
            <a:r>
              <a:rPr lang="en-US" dirty="0" err="1" smtClean="0"/>
              <a:t>Init</a:t>
            </a:r>
            <a:r>
              <a:rPr lang="en-US" dirty="0" smtClean="0"/>
              <a:t> to compare the data set in “</a:t>
            </a:r>
            <a:r>
              <a:rPr lang="en-US" kern="0" dirty="0" smtClean="0">
                <a:solidFill>
                  <a:srgbClr val="000000"/>
                </a:solidFill>
              </a:rPr>
              <a:t>Variant </a:t>
            </a:r>
            <a:r>
              <a:rPr lang="en-US" kern="0" dirty="0">
                <a:solidFill>
                  <a:srgbClr val="000000"/>
                </a:solidFill>
              </a:rPr>
              <a:t>data </a:t>
            </a:r>
            <a:r>
              <a:rPr lang="en-US" kern="0" dirty="0" smtClean="0">
                <a:solidFill>
                  <a:srgbClr val="000000"/>
                </a:solidFill>
              </a:rPr>
              <a:t>array” and data in NVM</a:t>
            </a:r>
          </a:p>
          <a:p>
            <a:pPr lvl="2"/>
            <a:r>
              <a:rPr lang="en-US" kern="0" dirty="0" smtClean="0">
                <a:solidFill>
                  <a:srgbClr val="000000"/>
                </a:solidFill>
              </a:rPr>
              <a:t>For M3: Call a function in Task </a:t>
            </a:r>
            <a:r>
              <a:rPr lang="en-US" kern="0" dirty="0" err="1" smtClean="0">
                <a:solidFill>
                  <a:srgbClr val="000000"/>
                </a:solidFill>
              </a:rPr>
              <a:t>Init</a:t>
            </a:r>
            <a:r>
              <a:rPr lang="en-US" kern="0" dirty="0" smtClean="0">
                <a:solidFill>
                  <a:srgbClr val="000000"/>
                </a:solidFill>
              </a:rPr>
              <a:t> to compare “Variant code”</a:t>
            </a:r>
            <a:endParaRPr lang="en-US" kern="0" dirty="0">
              <a:solidFill>
                <a:srgbClr val="000000"/>
              </a:solidFill>
            </a:endParaRPr>
          </a:p>
          <a:p>
            <a:pPr lvl="2"/>
            <a:endParaRPr lang="en-US" dirty="0"/>
          </a:p>
        </p:txBody>
      </p:sp>
    </p:spTree>
    <p:custDataLst>
      <p:tags r:id="rId1"/>
    </p:custDataLst>
    <p:extLst>
      <p:ext uri="{BB962C8B-B14F-4D97-AF65-F5344CB8AC3E}">
        <p14:creationId xmlns:p14="http://schemas.microsoft.com/office/powerpoint/2010/main" val="2881958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Variant coding</a:t>
            </a:r>
          </a:p>
        </p:txBody>
      </p:sp>
      <p:sp>
        <p:nvSpPr>
          <p:cNvPr id="8" name="Rectangle 7"/>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RBVH/ESS13 | 8/9/2017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Relevant topics – Some solutions</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087120"/>
            <a:ext cx="7708900" cy="4340914"/>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US" dirty="0"/>
          </a:p>
          <a:p>
            <a:r>
              <a:rPr lang="en-US" dirty="0"/>
              <a:t>What happens if customer change the default parameter value?</a:t>
            </a:r>
          </a:p>
          <a:p>
            <a:pPr lvl="2"/>
            <a:r>
              <a:rPr lang="en-US" dirty="0"/>
              <a:t>For M1: If the default value is changed and “</a:t>
            </a:r>
            <a:r>
              <a:rPr lang="en-US" dirty="0" err="1"/>
              <a:t>Version_ub</a:t>
            </a:r>
            <a:r>
              <a:rPr lang="en-US" dirty="0"/>
              <a:t>” is updated, then “Variant code” value will be lost after reprogramming </a:t>
            </a:r>
            <a:r>
              <a:rPr lang="en-US" dirty="0">
                <a:sym typeface="Wingdings" panose="05000000000000000000" pitchFamily="2" charset="2"/>
              </a:rPr>
              <a:t> Have to perform variant coding again</a:t>
            </a:r>
            <a:r>
              <a:rPr lang="en-US" dirty="0" smtClean="0">
                <a:sym typeface="Wingdings" panose="05000000000000000000" pitchFamily="2" charset="2"/>
              </a:rPr>
              <a:t>. Possible solution: update default packet without changing </a:t>
            </a:r>
            <a:r>
              <a:rPr lang="en-US" dirty="0"/>
              <a:t>“</a:t>
            </a:r>
            <a:r>
              <a:rPr lang="en-US" dirty="0" err="1"/>
              <a:t>Version_ub</a:t>
            </a:r>
            <a:r>
              <a:rPr lang="en-US" dirty="0" smtClean="0"/>
              <a:t>”.</a:t>
            </a:r>
            <a:endParaRPr lang="en-US" dirty="0">
              <a:sym typeface="Wingdings" panose="05000000000000000000" pitchFamily="2" charset="2"/>
            </a:endParaRPr>
          </a:p>
          <a:p>
            <a:pPr lvl="2"/>
            <a:r>
              <a:rPr lang="en-US" dirty="0">
                <a:sym typeface="Wingdings" panose="05000000000000000000" pitchFamily="2" charset="2"/>
              </a:rPr>
              <a:t>For M2: The function in Task </a:t>
            </a:r>
            <a:r>
              <a:rPr lang="en-US" dirty="0" err="1">
                <a:sym typeface="Wingdings" panose="05000000000000000000" pitchFamily="2" charset="2"/>
              </a:rPr>
              <a:t>Init</a:t>
            </a:r>
            <a:r>
              <a:rPr lang="en-US" dirty="0">
                <a:sym typeface="Wingdings" panose="05000000000000000000" pitchFamily="2" charset="2"/>
              </a:rPr>
              <a:t> will copy relevant parameter value from </a:t>
            </a:r>
            <a:r>
              <a:rPr lang="en-US" dirty="0"/>
              <a:t>“</a:t>
            </a:r>
            <a:r>
              <a:rPr lang="en-US" kern="0" dirty="0">
                <a:solidFill>
                  <a:srgbClr val="000000"/>
                </a:solidFill>
              </a:rPr>
              <a:t>Variant data array” to NVM packet in case of mismatch in vehicle </a:t>
            </a:r>
            <a:r>
              <a:rPr lang="en-US" kern="0" dirty="0" smtClean="0">
                <a:solidFill>
                  <a:srgbClr val="000000"/>
                </a:solidFill>
              </a:rPr>
              <a:t>parameter.</a:t>
            </a:r>
            <a:endParaRPr lang="en-US" kern="0" dirty="0">
              <a:solidFill>
                <a:srgbClr val="000000"/>
              </a:solidFill>
            </a:endParaRPr>
          </a:p>
          <a:p>
            <a:pPr lvl="2"/>
            <a:r>
              <a:rPr lang="en-US" dirty="0">
                <a:sym typeface="Wingdings" panose="05000000000000000000" pitchFamily="2" charset="2"/>
              </a:rPr>
              <a:t>For M3: The function in Task </a:t>
            </a:r>
            <a:r>
              <a:rPr lang="en-US" dirty="0" err="1">
                <a:sym typeface="Wingdings" panose="05000000000000000000" pitchFamily="2" charset="2"/>
              </a:rPr>
              <a:t>Init</a:t>
            </a:r>
            <a:r>
              <a:rPr lang="en-US" dirty="0">
                <a:sym typeface="Wingdings" panose="05000000000000000000" pitchFamily="2" charset="2"/>
              </a:rPr>
              <a:t> will copy relevant parameter value from </a:t>
            </a:r>
            <a:r>
              <a:rPr lang="en-US" dirty="0"/>
              <a:t>“</a:t>
            </a:r>
            <a:r>
              <a:rPr lang="en-US" kern="0" dirty="0">
                <a:solidFill>
                  <a:srgbClr val="000000"/>
                </a:solidFill>
              </a:rPr>
              <a:t>Variant data array” to NVM packet in case of mismatch in “variant code</a:t>
            </a:r>
            <a:r>
              <a:rPr lang="en-US" kern="0" dirty="0" smtClean="0">
                <a:solidFill>
                  <a:srgbClr val="000000"/>
                </a:solidFill>
              </a:rPr>
              <a:t>”.</a:t>
            </a:r>
          </a:p>
          <a:p>
            <a:pPr lvl="2"/>
            <a:endParaRPr lang="en-US" kern="0" dirty="0">
              <a:solidFill>
                <a:srgbClr val="000000"/>
              </a:solidFill>
            </a:endParaRPr>
          </a:p>
          <a:p>
            <a:r>
              <a:rPr lang="en-US" dirty="0" smtClean="0"/>
              <a:t>What </a:t>
            </a:r>
            <a:r>
              <a:rPr lang="en-US" dirty="0"/>
              <a:t>happens if customer change the </a:t>
            </a:r>
            <a:r>
              <a:rPr lang="en-US" dirty="0" smtClean="0"/>
              <a:t>parameter value of some variants?</a:t>
            </a:r>
          </a:p>
          <a:p>
            <a:pPr lvl="2"/>
            <a:r>
              <a:rPr lang="en-US" dirty="0" smtClean="0">
                <a:sym typeface="Wingdings" panose="05000000000000000000" pitchFamily="2" charset="2"/>
              </a:rPr>
              <a:t>For M1,M2</a:t>
            </a:r>
            <a:r>
              <a:rPr lang="en-US" dirty="0">
                <a:sym typeface="Wingdings" panose="05000000000000000000" pitchFamily="2" charset="2"/>
              </a:rPr>
              <a:t>: The function in Task </a:t>
            </a:r>
            <a:r>
              <a:rPr lang="en-US" dirty="0" err="1">
                <a:sym typeface="Wingdings" panose="05000000000000000000" pitchFamily="2" charset="2"/>
              </a:rPr>
              <a:t>Init</a:t>
            </a:r>
            <a:r>
              <a:rPr lang="en-US" dirty="0">
                <a:sym typeface="Wingdings" panose="05000000000000000000" pitchFamily="2" charset="2"/>
              </a:rPr>
              <a:t> will copy relevant parameter value from </a:t>
            </a:r>
            <a:r>
              <a:rPr lang="en-US" dirty="0"/>
              <a:t>“</a:t>
            </a:r>
            <a:r>
              <a:rPr lang="en-US" kern="0" dirty="0">
                <a:solidFill>
                  <a:srgbClr val="000000"/>
                </a:solidFill>
              </a:rPr>
              <a:t>Variant data array” to NVM packet in case of mismatch in vehicle parameter</a:t>
            </a:r>
          </a:p>
          <a:p>
            <a:pPr lvl="2"/>
            <a:r>
              <a:rPr lang="en-US" dirty="0">
                <a:sym typeface="Wingdings" panose="05000000000000000000" pitchFamily="2" charset="2"/>
              </a:rPr>
              <a:t>For M3: The function in Task </a:t>
            </a:r>
            <a:r>
              <a:rPr lang="en-US" dirty="0" err="1">
                <a:sym typeface="Wingdings" panose="05000000000000000000" pitchFamily="2" charset="2"/>
              </a:rPr>
              <a:t>Init</a:t>
            </a:r>
            <a:r>
              <a:rPr lang="en-US" dirty="0">
                <a:sym typeface="Wingdings" panose="05000000000000000000" pitchFamily="2" charset="2"/>
              </a:rPr>
              <a:t> will copy relevant parameter value from </a:t>
            </a:r>
            <a:r>
              <a:rPr lang="en-US" dirty="0"/>
              <a:t>“</a:t>
            </a:r>
            <a:r>
              <a:rPr lang="en-US" kern="0" dirty="0">
                <a:solidFill>
                  <a:srgbClr val="000000"/>
                </a:solidFill>
              </a:rPr>
              <a:t>Variant data array” to NVM packet in case of mismatch in “variant code</a:t>
            </a:r>
            <a:r>
              <a:rPr lang="en-US" kern="0" dirty="0" smtClean="0">
                <a:solidFill>
                  <a:srgbClr val="000000"/>
                </a:solidFill>
              </a:rPr>
              <a:t>”</a:t>
            </a:r>
            <a:endParaRPr lang="en-US" kern="0" dirty="0">
              <a:solidFill>
                <a:srgbClr val="000000"/>
              </a:solidFill>
            </a:endParaRPr>
          </a:p>
        </p:txBody>
      </p:sp>
    </p:spTree>
    <p:custDataLst>
      <p:tags r:id="rId1"/>
    </p:custDataLst>
    <p:extLst>
      <p:ext uri="{BB962C8B-B14F-4D97-AF65-F5344CB8AC3E}">
        <p14:creationId xmlns:p14="http://schemas.microsoft.com/office/powerpoint/2010/main" val="1863895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Variant coding</a:t>
            </a:r>
            <a:endParaRPr lang="en-US" sz="2800" kern="0" dirty="0"/>
          </a:p>
        </p:txBody>
      </p:sp>
      <p:sp>
        <p:nvSpPr>
          <p:cNvPr id="8" name="Rectangle 7"/>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RBVH/ESS13 | 8/9/2017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Relevant topics – Some solutions</a:t>
            </a:r>
          </a:p>
        </p:txBody>
      </p:sp>
      <p:sp>
        <p:nvSpPr>
          <p:cNvPr id="3" name="Content Placeholder 2"/>
          <p:cNvSpPr>
            <a:spLocks noGrp="1"/>
          </p:cNvSpPr>
          <p:nvPr>
            <p:ph idx="1"/>
            <p:custDataLst>
              <p:tags r:id="rId9"/>
            </p:custDataLst>
          </p:nvPr>
        </p:nvSpPr>
        <p:spPr>
          <a:xfrm>
            <a:off x="259080" y="116894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What happens if customer/EHY add/remove some parameters?</a:t>
            </a:r>
          </a:p>
          <a:p>
            <a:pPr lvl="2"/>
            <a:r>
              <a:rPr lang="en-US" dirty="0"/>
              <a:t>For M1: If the default value is changed and “</a:t>
            </a:r>
            <a:r>
              <a:rPr lang="en-US" dirty="0" err="1"/>
              <a:t>Version_ub</a:t>
            </a:r>
            <a:r>
              <a:rPr lang="en-US" dirty="0"/>
              <a:t>” is updated, then “Variant code” value will be lost after reprogramming </a:t>
            </a:r>
            <a:r>
              <a:rPr lang="en-US" dirty="0">
                <a:sym typeface="Wingdings" panose="05000000000000000000" pitchFamily="2" charset="2"/>
              </a:rPr>
              <a:t> Have to perform variant coding again. </a:t>
            </a:r>
            <a:endParaRPr lang="en-US" dirty="0" smtClean="0">
              <a:sym typeface="Wingdings" panose="05000000000000000000" pitchFamily="2" charset="2"/>
            </a:endParaRPr>
          </a:p>
          <a:p>
            <a:pPr lvl="3"/>
            <a:r>
              <a:rPr lang="en-US" dirty="0" smtClean="0">
                <a:sym typeface="Wingdings" panose="05000000000000000000" pitchFamily="2" charset="2"/>
              </a:rPr>
              <a:t>Possible </a:t>
            </a:r>
            <a:r>
              <a:rPr lang="en-US" dirty="0">
                <a:sym typeface="Wingdings" panose="05000000000000000000" pitchFamily="2" charset="2"/>
              </a:rPr>
              <a:t>solution: </a:t>
            </a:r>
            <a:r>
              <a:rPr lang="en-US" dirty="0" smtClean="0">
                <a:sym typeface="Wingdings" panose="05000000000000000000" pitchFamily="2" charset="2"/>
              </a:rPr>
              <a:t>Reserve some field in NVM in advance. Update </a:t>
            </a:r>
            <a:r>
              <a:rPr lang="en-US" dirty="0">
                <a:sym typeface="Wingdings" panose="05000000000000000000" pitchFamily="2" charset="2"/>
              </a:rPr>
              <a:t>default packet without changing </a:t>
            </a:r>
            <a:r>
              <a:rPr lang="en-US" dirty="0"/>
              <a:t>“</a:t>
            </a:r>
            <a:r>
              <a:rPr lang="en-US" dirty="0" err="1"/>
              <a:t>Version_ub</a:t>
            </a:r>
            <a:r>
              <a:rPr lang="en-US" dirty="0"/>
              <a:t>”.</a:t>
            </a:r>
            <a:endParaRPr lang="en-US" dirty="0">
              <a:sym typeface="Wingdings" panose="05000000000000000000" pitchFamily="2" charset="2"/>
            </a:endParaRPr>
          </a:p>
          <a:p>
            <a:pPr lvl="2"/>
            <a:r>
              <a:rPr lang="en-US" dirty="0">
                <a:sym typeface="Wingdings" panose="05000000000000000000" pitchFamily="2" charset="2"/>
              </a:rPr>
              <a:t>For M2: The function in Task </a:t>
            </a:r>
            <a:r>
              <a:rPr lang="en-US" dirty="0" err="1">
                <a:sym typeface="Wingdings" panose="05000000000000000000" pitchFamily="2" charset="2"/>
              </a:rPr>
              <a:t>Init</a:t>
            </a:r>
            <a:r>
              <a:rPr lang="en-US" dirty="0">
                <a:sym typeface="Wingdings" panose="05000000000000000000" pitchFamily="2" charset="2"/>
              </a:rPr>
              <a:t> will copy relevant parameter value from </a:t>
            </a:r>
            <a:r>
              <a:rPr lang="en-US" dirty="0"/>
              <a:t>“</a:t>
            </a:r>
            <a:r>
              <a:rPr lang="en-US" kern="0" dirty="0">
                <a:solidFill>
                  <a:srgbClr val="000000"/>
                </a:solidFill>
              </a:rPr>
              <a:t>Variant data array” to NVM packet in case of mismatch in vehicle parameter.</a:t>
            </a:r>
          </a:p>
          <a:p>
            <a:pPr lvl="2"/>
            <a:r>
              <a:rPr lang="en-US" dirty="0">
                <a:sym typeface="Wingdings" panose="05000000000000000000" pitchFamily="2" charset="2"/>
              </a:rPr>
              <a:t>For M3: The function in Task </a:t>
            </a:r>
            <a:r>
              <a:rPr lang="en-US" dirty="0" err="1">
                <a:sym typeface="Wingdings" panose="05000000000000000000" pitchFamily="2" charset="2"/>
              </a:rPr>
              <a:t>Init</a:t>
            </a:r>
            <a:r>
              <a:rPr lang="en-US" dirty="0">
                <a:sym typeface="Wingdings" panose="05000000000000000000" pitchFamily="2" charset="2"/>
              </a:rPr>
              <a:t> will copy relevant parameter value from </a:t>
            </a:r>
            <a:r>
              <a:rPr lang="en-US" dirty="0"/>
              <a:t>“</a:t>
            </a:r>
            <a:r>
              <a:rPr lang="en-US" kern="0" dirty="0">
                <a:solidFill>
                  <a:srgbClr val="000000"/>
                </a:solidFill>
              </a:rPr>
              <a:t>Variant data array” to NVM packet in case of mismatch in “variant code”.</a:t>
            </a:r>
          </a:p>
          <a:p>
            <a:endParaRPr lang="en-US" dirty="0" smtClean="0"/>
          </a:p>
          <a:p>
            <a:r>
              <a:rPr lang="en-US" dirty="0" smtClean="0"/>
              <a:t>What </a:t>
            </a:r>
            <a:r>
              <a:rPr lang="en-US" dirty="0"/>
              <a:t>happen if customer change the default variant in default packet</a:t>
            </a:r>
            <a:r>
              <a:rPr lang="en-US" dirty="0" smtClean="0"/>
              <a:t>?</a:t>
            </a:r>
          </a:p>
          <a:p>
            <a:pPr lvl="2"/>
            <a:r>
              <a:rPr lang="en-US" dirty="0" smtClean="0"/>
              <a:t>Shall clarify the use case with customer, confirm whether customer want to keep the “variant code” in new default packet or in current ECU.</a:t>
            </a:r>
          </a:p>
          <a:p>
            <a:pPr lvl="2"/>
            <a:r>
              <a:rPr lang="en-US" dirty="0" smtClean="0"/>
              <a:t>Note: If “variant code” and “variant done” are in same NVM packet, the change in default packet of “variant code” may lead to resetting the value of “variant done”</a:t>
            </a:r>
            <a:endParaRPr lang="en-US" dirty="0"/>
          </a:p>
          <a:p>
            <a:endParaRPr lang="en-US" dirty="0"/>
          </a:p>
        </p:txBody>
      </p:sp>
    </p:spTree>
    <p:custDataLst>
      <p:tags r:id="rId1"/>
    </p:custDataLst>
    <p:extLst>
      <p:ext uri="{BB962C8B-B14F-4D97-AF65-F5344CB8AC3E}">
        <p14:creationId xmlns:p14="http://schemas.microsoft.com/office/powerpoint/2010/main" val="1690171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Variant coding</a:t>
            </a:r>
            <a:endParaRPr lang="en-US" sz="2800" kern="0" dirty="0"/>
          </a:p>
        </p:txBody>
      </p:sp>
      <p:sp>
        <p:nvSpPr>
          <p:cNvPr id="8" name="Rectangle 7"/>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RBVH/ESS13 | 8/9/2017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Awareness</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178169"/>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Some recommended requirement:</a:t>
            </a:r>
          </a:p>
          <a:p>
            <a:pPr lvl="2"/>
            <a:r>
              <a:rPr lang="en-US" dirty="0" smtClean="0"/>
              <a:t>Should clear variant before rewrite variant code </a:t>
            </a:r>
            <a:r>
              <a:rPr lang="en-US" dirty="0" smtClean="0">
                <a:sym typeface="Wingdings" panose="05000000000000000000" pitchFamily="2" charset="2"/>
              </a:rPr>
              <a:t> set alignment not done fault</a:t>
            </a:r>
          </a:p>
          <a:p>
            <a:pPr lvl="1"/>
            <a:endParaRPr lang="en-US" dirty="0">
              <a:sym typeface="Wingdings" panose="05000000000000000000" pitchFamily="2" charset="2"/>
            </a:endParaRPr>
          </a:p>
          <a:p>
            <a:r>
              <a:rPr lang="en-US" dirty="0" smtClean="0">
                <a:sym typeface="Wingdings" panose="05000000000000000000" pitchFamily="2" charset="2"/>
              </a:rPr>
              <a:t>In “variant data array”, every parameter set can contain variant code information to ensure the consistency of parameter set and variant code.</a:t>
            </a:r>
          </a:p>
          <a:p>
            <a:endParaRPr lang="en-US" dirty="0">
              <a:sym typeface="Wingdings" panose="05000000000000000000" pitchFamily="2" charset="2"/>
            </a:endParaRPr>
          </a:p>
          <a:p>
            <a:r>
              <a:rPr lang="en-US" dirty="0" smtClean="0">
                <a:sym typeface="Wingdings" panose="05000000000000000000" pitchFamily="2" charset="2"/>
              </a:rPr>
              <a:t>Customer may have different models which use the same sandbox. In some model variant coding is required while some others do not need variant coding  need a NVM field to check whether the current parameter value is relevant to current model.</a:t>
            </a:r>
          </a:p>
          <a:p>
            <a:endParaRPr lang="en-US" dirty="0">
              <a:sym typeface="Wingdings" panose="05000000000000000000" pitchFamily="2" charset="2"/>
            </a:endParaRPr>
          </a:p>
          <a:p>
            <a:r>
              <a:rPr lang="en-US" dirty="0" smtClean="0">
                <a:sym typeface="Wingdings" panose="05000000000000000000" pitchFamily="2" charset="2"/>
              </a:rPr>
              <a:t>Can have a NVM field to indicate whether default packet should be updated in NVM Ram or not</a:t>
            </a:r>
            <a:endParaRPr lang="en-US" dirty="0"/>
          </a:p>
        </p:txBody>
      </p:sp>
    </p:spTree>
    <p:custDataLst>
      <p:tags r:id="rId1"/>
    </p:custDataLst>
    <p:extLst>
      <p:ext uri="{BB962C8B-B14F-4D97-AF65-F5344CB8AC3E}">
        <p14:creationId xmlns:p14="http://schemas.microsoft.com/office/powerpoint/2010/main" val="2298337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Variant coding</a:t>
            </a: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RBVH/ESS13 | 8/9/2017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Background</a:t>
            </a:r>
            <a:endParaRPr lang="en-US" sz="2800" dirty="0">
              <a:solidFill>
                <a:srgbClr val="A80163"/>
              </a:solidFill>
            </a:endParaRPr>
          </a:p>
        </p:txBody>
      </p:sp>
      <p:pic>
        <p:nvPicPr>
          <p:cNvPr id="10" name="Picture 9"/>
          <p:cNvPicPr>
            <a:picLocks noChangeAspect="1"/>
          </p:cNvPicPr>
          <p:nvPr>
            <p:custDataLst>
              <p:tags r:id="rId9"/>
            </p:custDataLst>
          </p:nvPr>
        </p:nvPicPr>
        <p:blipFill>
          <a:blip r:embed="rId15"/>
          <a:stretch>
            <a:fillRect/>
          </a:stretch>
        </p:blipFill>
        <p:spPr>
          <a:xfrm>
            <a:off x="398319" y="1485650"/>
            <a:ext cx="3635579" cy="2253994"/>
          </a:xfrm>
          <a:prstGeom prst="rect">
            <a:avLst/>
          </a:prstGeom>
        </p:spPr>
      </p:pic>
      <p:pic>
        <p:nvPicPr>
          <p:cNvPr id="11" name="Picture 10"/>
          <p:cNvPicPr>
            <a:picLocks noChangeAspect="1"/>
          </p:cNvPicPr>
          <p:nvPr>
            <p:custDataLst>
              <p:tags r:id="rId10"/>
            </p:custDataLst>
          </p:nvPr>
        </p:nvPicPr>
        <p:blipFill>
          <a:blip r:embed="rId16"/>
          <a:stretch>
            <a:fillRect/>
          </a:stretch>
        </p:blipFill>
        <p:spPr>
          <a:xfrm>
            <a:off x="5011251" y="1485648"/>
            <a:ext cx="2941657" cy="2193285"/>
          </a:xfrm>
          <a:prstGeom prst="rect">
            <a:avLst/>
          </a:prstGeom>
        </p:spPr>
      </p:pic>
      <p:sp>
        <p:nvSpPr>
          <p:cNvPr id="12" name="TextBox 11"/>
          <p:cNvSpPr txBox="1"/>
          <p:nvPr>
            <p:custDataLst>
              <p:tags r:id="rId11"/>
            </p:custDataLst>
          </p:nvPr>
        </p:nvSpPr>
        <p:spPr>
          <a:xfrm>
            <a:off x="410845" y="1125231"/>
            <a:ext cx="3558540" cy="35406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Vehicle key parameter sheet</a:t>
            </a:r>
            <a:endParaRPr kumimoji="0" lang="en-US" sz="1800" b="0" i="0" u="none" strike="noStrike" kern="0" cap="none" spc="0" normalizeH="0" baseline="0" noProof="0" dirty="0" smtClean="0">
              <a:ln>
                <a:noFill/>
              </a:ln>
              <a:solidFill>
                <a:srgbClr val="000000"/>
              </a:solidFill>
              <a:effectLst/>
              <a:uLnTx/>
              <a:uFillTx/>
            </a:endParaRPr>
          </a:p>
        </p:txBody>
      </p:sp>
      <p:sp>
        <p:nvSpPr>
          <p:cNvPr id="13" name="TextBox 12"/>
          <p:cNvSpPr txBox="1"/>
          <p:nvPr>
            <p:custDataLst>
              <p:tags r:id="rId12"/>
            </p:custDataLst>
          </p:nvPr>
        </p:nvSpPr>
        <p:spPr>
          <a:xfrm>
            <a:off x="4809594" y="1097028"/>
            <a:ext cx="3558540" cy="35406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Requirement from EHY to SMU</a:t>
            </a:r>
            <a:endParaRPr kumimoji="0" lang="en-US" sz="1800" b="0" i="0" u="none" strike="noStrike" kern="0" cap="none" spc="0" normalizeH="0" baseline="0" noProof="0" dirty="0" smtClean="0">
              <a:ln>
                <a:noFill/>
              </a:ln>
              <a:solidFill>
                <a:srgbClr val="000000"/>
              </a:solidFill>
              <a:effectLst/>
              <a:uLnTx/>
              <a:uFillTx/>
            </a:endParaRPr>
          </a:p>
        </p:txBody>
      </p:sp>
      <p:sp>
        <p:nvSpPr>
          <p:cNvPr id="14" name="TextBox 13"/>
          <p:cNvSpPr txBox="1"/>
          <p:nvPr>
            <p:custDataLst>
              <p:tags r:id="rId13"/>
            </p:custDataLst>
          </p:nvPr>
        </p:nvSpPr>
        <p:spPr>
          <a:xfrm>
            <a:off x="436414" y="3954986"/>
            <a:ext cx="7397918" cy="153262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Normal requirements:</a:t>
            </a:r>
          </a:p>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 During variant coding, a “Variant code” is written in to NVM</a:t>
            </a:r>
            <a:endParaRPr kumimoji="0" lang="en-US" sz="1800" b="0" i="0" u="none" strike="noStrike" kern="0" cap="none" spc="0" normalizeH="0" baseline="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 Vehicle parameters is updated depending on the “Variant code”</a:t>
            </a:r>
          </a:p>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 Variant coding is not</a:t>
            </a:r>
            <a:r>
              <a:rPr kumimoji="0" lang="en-US" sz="1800" b="0" i="0" u="none" strike="noStrike" kern="0" cap="none" spc="0" normalizeH="0" noProof="0" dirty="0" smtClean="0">
                <a:ln>
                  <a:noFill/>
                </a:ln>
                <a:solidFill>
                  <a:srgbClr val="000000"/>
                </a:solidFill>
                <a:effectLst/>
                <a:uLnTx/>
                <a:uFillTx/>
              </a:rPr>
              <a:t> required after reprogramming</a:t>
            </a:r>
            <a:endParaRPr kumimoji="0" lang="en-US" sz="1800" b="0" i="0" u="none" strike="noStrike" kern="0" cap="none" spc="0" normalizeH="0" baseline="0" noProof="0" dirty="0"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3180208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Variant coding</a:t>
            </a:r>
          </a:p>
        </p:txBody>
      </p:sp>
      <p:sp>
        <p:nvSpPr>
          <p:cNvPr id="8" name="Rectangle 7"/>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RBVH/ESS13 | 8/9/2017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Relevant topics</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08712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How to identify “Variant not done”?</a:t>
            </a:r>
          </a:p>
          <a:p>
            <a:endParaRPr lang="en-US" dirty="0" smtClean="0"/>
          </a:p>
          <a:p>
            <a:r>
              <a:rPr lang="en-US" dirty="0" smtClean="0"/>
              <a:t>How to ensure the matching between “Variant code” and vehicle parameters?</a:t>
            </a:r>
          </a:p>
          <a:p>
            <a:endParaRPr lang="en-US" dirty="0" smtClean="0"/>
          </a:p>
          <a:p>
            <a:r>
              <a:rPr lang="en-US" dirty="0" smtClean="0"/>
              <a:t>What happens if customer change the default parameter value?</a:t>
            </a:r>
          </a:p>
          <a:p>
            <a:endParaRPr lang="en-US" dirty="0" smtClean="0"/>
          </a:p>
          <a:p>
            <a:r>
              <a:rPr lang="en-US" dirty="0" smtClean="0"/>
              <a:t>What </a:t>
            </a:r>
            <a:r>
              <a:rPr lang="en-US" dirty="0"/>
              <a:t>happens if customer change the </a:t>
            </a:r>
            <a:r>
              <a:rPr lang="en-US" dirty="0" smtClean="0"/>
              <a:t>parameter value of some variants?</a:t>
            </a:r>
          </a:p>
          <a:p>
            <a:endParaRPr lang="en-US" dirty="0" smtClean="0"/>
          </a:p>
          <a:p>
            <a:r>
              <a:rPr lang="en-US" dirty="0" smtClean="0"/>
              <a:t>What </a:t>
            </a:r>
            <a:r>
              <a:rPr lang="en-US" dirty="0"/>
              <a:t>happens if </a:t>
            </a:r>
            <a:r>
              <a:rPr lang="en-US" dirty="0" smtClean="0"/>
              <a:t>customer/EHY add/remove some parameters?</a:t>
            </a:r>
          </a:p>
          <a:p>
            <a:endParaRPr lang="en-US" dirty="0" smtClean="0"/>
          </a:p>
          <a:p>
            <a:r>
              <a:rPr lang="en-US" dirty="0" smtClean="0"/>
              <a:t>What happen if customer change the default variant in default packet?</a:t>
            </a:r>
          </a:p>
        </p:txBody>
      </p:sp>
    </p:spTree>
    <p:custDataLst>
      <p:tags r:id="rId1"/>
    </p:custDataLst>
    <p:extLst>
      <p:ext uri="{BB962C8B-B14F-4D97-AF65-F5344CB8AC3E}">
        <p14:creationId xmlns:p14="http://schemas.microsoft.com/office/powerpoint/2010/main" val="813180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custDataLst>
              <p:tags r:id="rId2"/>
            </p:custDataLst>
          </p:nvPr>
        </p:nvSpPr>
        <p:spPr>
          <a:xfrm>
            <a:off x="4125763" y="3881910"/>
            <a:ext cx="2776078" cy="538324"/>
          </a:xfrm>
          <a:prstGeom prst="roundRect">
            <a:avLst/>
          </a:prstGeom>
          <a:solidFill>
            <a:schemeClr val="accent4">
              <a:lumMod val="40000"/>
              <a:lumOff val="60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6" name="Rounded Rectangle 25"/>
          <p:cNvSpPr/>
          <p:nvPr>
            <p:custDataLst>
              <p:tags r:id="rId3"/>
            </p:custDataLst>
          </p:nvPr>
        </p:nvSpPr>
        <p:spPr>
          <a:xfrm>
            <a:off x="605612" y="3910635"/>
            <a:ext cx="1749302" cy="509599"/>
          </a:xfrm>
          <a:prstGeom prst="roundRect">
            <a:avLst/>
          </a:prstGeom>
          <a:solidFill>
            <a:schemeClr val="accent4">
              <a:lumMod val="40000"/>
              <a:lumOff val="60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8" name="Rounded Rectangle 17"/>
          <p:cNvSpPr/>
          <p:nvPr>
            <p:custDataLst>
              <p:tags r:id="rId4"/>
            </p:custDataLst>
          </p:nvPr>
        </p:nvSpPr>
        <p:spPr>
          <a:xfrm>
            <a:off x="4060718" y="1843972"/>
            <a:ext cx="2841123" cy="523447"/>
          </a:xfrm>
          <a:prstGeom prst="roundRect">
            <a:avLst/>
          </a:prstGeom>
          <a:solidFill>
            <a:srgbClr val="C00000"/>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 name="TextBox 8"/>
          <p:cNvSpPr txBox="1">
            <a:spLocks/>
          </p:cNvSpPr>
          <p:nvPr>
            <p:custDataLst>
              <p:tags r:id="rId5"/>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Variant coding</a:t>
            </a:r>
          </a:p>
        </p:txBody>
      </p:sp>
      <p:sp>
        <p:nvSpPr>
          <p:cNvPr id="8" name="Rectangle 7"/>
          <p:cNvSpPr>
            <a:spLocks/>
          </p:cNvSpPr>
          <p:nvPr>
            <p:custDataLst>
              <p:tags r:id="rId6"/>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RBVH/ESS13 | 8/9/2017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7"/>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8"/>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9"/>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10"/>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1"/>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Method </a:t>
            </a:r>
            <a:r>
              <a:rPr lang="en-US" sz="2800" dirty="0" smtClean="0">
                <a:solidFill>
                  <a:srgbClr val="A80163"/>
                </a:solidFill>
              </a:rPr>
              <a:t>1</a:t>
            </a:r>
            <a:endParaRPr lang="en-US" sz="2800" dirty="0">
              <a:solidFill>
                <a:srgbClr val="A80163"/>
              </a:solidFill>
            </a:endParaRPr>
          </a:p>
        </p:txBody>
      </p:sp>
      <p:sp>
        <p:nvSpPr>
          <p:cNvPr id="12" name="Rectangle 11"/>
          <p:cNvSpPr/>
          <p:nvPr>
            <p:custDataLst>
              <p:tags r:id="rId12"/>
            </p:custDataLst>
          </p:nvPr>
        </p:nvSpPr>
        <p:spPr>
          <a:xfrm>
            <a:off x="4066341" y="1482444"/>
            <a:ext cx="3165790" cy="3619875"/>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custDataLst>
              <p:tags r:id="rId13"/>
            </p:custDataLst>
          </p:nvPr>
        </p:nvSpPr>
        <p:spPr>
          <a:xfrm>
            <a:off x="2628547" y="1065072"/>
            <a:ext cx="5447235" cy="388620"/>
          </a:xfrm>
          <a:prstGeom prst="rect">
            <a:avLst/>
          </a:prstGeom>
          <a:noFill/>
        </p:spPr>
        <p:txBody>
          <a:bodyPr wrap="square" lIns="0" tIns="0" rIns="0" bIns="0" rtlCol="0">
            <a:noAutofit/>
          </a:bodyPr>
          <a:lstStyle/>
          <a:p>
            <a:pPr>
              <a:lnSpc>
                <a:spcPts val="2300"/>
              </a:lnSpc>
              <a:spcBef>
                <a:spcPts val="500"/>
              </a:spcBef>
            </a:pPr>
            <a:r>
              <a:rPr lang="en-US" dirty="0"/>
              <a:t>DIA_X_NVM_DATASET_DOWNLOAD_PACKET_ST</a:t>
            </a:r>
            <a:endParaRPr kumimoji="0" lang="en-US" sz="1800" b="0" i="0" u="none" strike="noStrike" kern="0" cap="none" spc="0" normalizeH="0" baseline="0" noProof="0" dirty="0" smtClean="0">
              <a:ln>
                <a:noFill/>
              </a:ln>
              <a:solidFill>
                <a:srgbClr val="000000"/>
              </a:solidFill>
              <a:effectLst/>
              <a:uLnTx/>
              <a:uFillTx/>
            </a:endParaRPr>
          </a:p>
        </p:txBody>
      </p:sp>
      <p:sp>
        <p:nvSpPr>
          <p:cNvPr id="16" name="TextBox 15"/>
          <p:cNvSpPr txBox="1"/>
          <p:nvPr>
            <p:custDataLst>
              <p:tags r:id="rId14"/>
            </p:custDataLst>
          </p:nvPr>
        </p:nvSpPr>
        <p:spPr>
          <a:xfrm>
            <a:off x="4171343" y="1568278"/>
            <a:ext cx="2855936" cy="3261630"/>
          </a:xfrm>
          <a:prstGeom prst="rect">
            <a:avLst/>
          </a:prstGeom>
          <a:noFill/>
        </p:spPr>
        <p:txBody>
          <a:bodyPr wrap="square" lIns="0" tIns="0" rIns="0" bIns="0" rtlCol="0">
            <a:noAutofit/>
          </a:bodyPr>
          <a:lstStyle/>
          <a:p>
            <a:pPr>
              <a:lnSpc>
                <a:spcPts val="2300"/>
              </a:lnSpc>
              <a:spcBef>
                <a:spcPts val="500"/>
              </a:spcBef>
            </a:pPr>
            <a:r>
              <a:rPr lang="en-US" dirty="0"/>
              <a:t>UBYTE Version_ub</a:t>
            </a:r>
            <a:r>
              <a:rPr lang="en-US" dirty="0" smtClean="0"/>
              <a:t>;</a:t>
            </a:r>
          </a:p>
          <a:p>
            <a:pPr>
              <a:lnSpc>
                <a:spcPts val="2300"/>
              </a:lnSpc>
              <a:spcBef>
                <a:spcPts val="500"/>
              </a:spcBef>
            </a:pPr>
            <a:r>
              <a:rPr kumimoji="0" lang="en-US" sz="1800" b="0" i="0" u="none" strike="noStrike" kern="0" cap="none" spc="0" normalizeH="0" baseline="0" noProof="0" dirty="0" smtClean="0">
                <a:ln>
                  <a:noFill/>
                </a:ln>
                <a:solidFill>
                  <a:srgbClr val="000000"/>
                </a:solidFill>
                <a:effectLst/>
                <a:uLnTx/>
                <a:uFillTx/>
              </a:rPr>
              <a:t>UBYTE VariantCode_ub;</a:t>
            </a:r>
          </a:p>
          <a:p>
            <a:pPr>
              <a:lnSpc>
                <a:spcPts val="2300"/>
              </a:lnSpc>
              <a:spcBef>
                <a:spcPts val="500"/>
              </a:spcBef>
            </a:pPr>
            <a:endParaRPr lang="en-US" kern="0" dirty="0">
              <a:solidFill>
                <a:srgbClr val="000000"/>
              </a:solidFill>
            </a:endParaRPr>
          </a:p>
          <a:p>
            <a:pPr>
              <a:lnSpc>
                <a:spcPts val="2300"/>
              </a:lnSpc>
              <a:spcBef>
                <a:spcPts val="500"/>
              </a:spcBef>
            </a:pPr>
            <a:endParaRPr kumimoji="0" lang="en-US" sz="1800" b="0" i="0" u="none" strike="noStrike" kern="0" cap="none" spc="0" normalizeH="0" baseline="0" noProof="0" dirty="0" smtClean="0">
              <a:ln>
                <a:noFill/>
              </a:ln>
              <a:solidFill>
                <a:srgbClr val="000000"/>
              </a:solidFill>
              <a:effectLst/>
              <a:uLnTx/>
              <a:uFillTx/>
            </a:endParaRPr>
          </a:p>
          <a:p>
            <a:pPr>
              <a:lnSpc>
                <a:spcPts val="2300"/>
              </a:lnSpc>
              <a:spcBef>
                <a:spcPts val="500"/>
              </a:spcBef>
            </a:pPr>
            <a:endParaRPr lang="en-US" kern="0" dirty="0">
              <a:solidFill>
                <a:srgbClr val="000000"/>
              </a:solidFill>
            </a:endParaRPr>
          </a:p>
          <a:p>
            <a:pPr>
              <a:lnSpc>
                <a:spcPts val="2300"/>
              </a:lnSpc>
              <a:spcBef>
                <a:spcPts val="500"/>
              </a:spcBef>
            </a:pPr>
            <a:endParaRPr kumimoji="0" lang="en-US" sz="1800" b="0" i="0" u="none" strike="noStrike" kern="0" cap="none" spc="0" normalizeH="0" baseline="0" noProof="0" dirty="0" smtClean="0">
              <a:ln>
                <a:noFill/>
              </a:ln>
              <a:solidFill>
                <a:srgbClr val="000000"/>
              </a:solidFill>
              <a:effectLst/>
              <a:uLnTx/>
              <a:uFillTx/>
            </a:endParaRPr>
          </a:p>
          <a:p>
            <a:pPr>
              <a:lnSpc>
                <a:spcPts val="2300"/>
              </a:lnSpc>
              <a:spcBef>
                <a:spcPts val="500"/>
              </a:spcBef>
            </a:pPr>
            <a:endParaRPr lang="en-US" kern="0" dirty="0">
              <a:solidFill>
                <a:srgbClr val="000000"/>
              </a:solidFill>
            </a:endParaRPr>
          </a:p>
          <a:p>
            <a:pPr>
              <a:lnSpc>
                <a:spcPts val="2300"/>
              </a:lnSpc>
              <a:spcBef>
                <a:spcPts val="500"/>
              </a:spcBef>
            </a:pPr>
            <a:r>
              <a:rPr lang="en-US" kern="0" dirty="0" smtClean="0">
                <a:solidFill>
                  <a:srgbClr val="000000"/>
                </a:solidFill>
              </a:rPr>
              <a:t>&lt;vehicle parameter&gt;</a:t>
            </a:r>
            <a:endParaRPr lang="en-US" kern="0" dirty="0">
              <a:solidFill>
                <a:srgbClr val="000000"/>
              </a:solidFill>
            </a:endParaRPr>
          </a:p>
          <a:p>
            <a:pPr>
              <a:lnSpc>
                <a:spcPts val="2300"/>
              </a:lnSpc>
              <a:spcBef>
                <a:spcPts val="500"/>
              </a:spcBef>
            </a:pPr>
            <a:endParaRPr kumimoji="0" lang="en-US" sz="1800" b="0" i="0" u="none" strike="noStrike" kern="0" cap="none" spc="0" normalizeH="0" baseline="0" noProof="0" dirty="0" smtClean="0">
              <a:ln>
                <a:noFill/>
              </a:ln>
              <a:solidFill>
                <a:srgbClr val="000000"/>
              </a:solidFill>
              <a:effectLst/>
              <a:uLnTx/>
              <a:uFillTx/>
            </a:endParaRPr>
          </a:p>
        </p:txBody>
      </p:sp>
      <p:sp>
        <p:nvSpPr>
          <p:cNvPr id="21" name="Down Arrow 20"/>
          <p:cNvSpPr/>
          <p:nvPr>
            <p:custDataLst>
              <p:tags r:id="rId15"/>
            </p:custDataLst>
          </p:nvPr>
        </p:nvSpPr>
        <p:spPr>
          <a:xfrm rot="16200000">
            <a:off x="2543534" y="1366976"/>
            <a:ext cx="797299" cy="1649779"/>
          </a:xfrm>
          <a:prstGeom prst="downArrow">
            <a:avLst/>
          </a:prstGeom>
          <a:solidFill>
            <a:srgbClr val="92D050"/>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2" name="TextBox 21"/>
          <p:cNvSpPr txBox="1"/>
          <p:nvPr>
            <p:custDataLst>
              <p:tags r:id="rId16"/>
            </p:custDataLst>
          </p:nvPr>
        </p:nvSpPr>
        <p:spPr>
          <a:xfrm>
            <a:off x="2171834" y="2052615"/>
            <a:ext cx="1540698" cy="35072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Write request</a:t>
            </a:r>
          </a:p>
        </p:txBody>
      </p:sp>
      <p:sp>
        <p:nvSpPr>
          <p:cNvPr id="23" name="Rectangle 22"/>
          <p:cNvSpPr/>
          <p:nvPr>
            <p:custDataLst>
              <p:tags r:id="rId17"/>
            </p:custDataLst>
          </p:nvPr>
        </p:nvSpPr>
        <p:spPr>
          <a:xfrm>
            <a:off x="365941" y="3521291"/>
            <a:ext cx="2117545" cy="1590631"/>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4" name="TextBox 23"/>
          <p:cNvSpPr txBox="1"/>
          <p:nvPr>
            <p:custDataLst>
              <p:tags r:id="rId18"/>
            </p:custDataLst>
          </p:nvPr>
        </p:nvSpPr>
        <p:spPr>
          <a:xfrm>
            <a:off x="325674" y="3124725"/>
            <a:ext cx="1890073" cy="396566"/>
          </a:xfrm>
          <a:prstGeom prst="rect">
            <a:avLst/>
          </a:prstGeom>
          <a:noFill/>
        </p:spPr>
        <p:txBody>
          <a:bodyPr wrap="square" lIns="0" tIns="0" rIns="0" bIns="0" rtlCol="0">
            <a:noAutofit/>
          </a:bodyPr>
          <a:lstStyle/>
          <a:p>
            <a:pPr>
              <a:lnSpc>
                <a:spcPts val="2300"/>
              </a:lnSpc>
              <a:spcBef>
                <a:spcPts val="500"/>
              </a:spcBef>
            </a:pPr>
            <a:r>
              <a:rPr lang="en-US" kern="0" dirty="0">
                <a:solidFill>
                  <a:srgbClr val="000000"/>
                </a:solidFill>
              </a:rPr>
              <a:t>Variant data array</a:t>
            </a:r>
          </a:p>
        </p:txBody>
      </p:sp>
      <p:sp>
        <p:nvSpPr>
          <p:cNvPr id="25" name="TextBox 24"/>
          <p:cNvSpPr txBox="1"/>
          <p:nvPr>
            <p:custDataLst>
              <p:tags r:id="rId19"/>
            </p:custDataLst>
          </p:nvPr>
        </p:nvSpPr>
        <p:spPr>
          <a:xfrm>
            <a:off x="630272" y="3662586"/>
            <a:ext cx="1818765" cy="1349662"/>
          </a:xfrm>
          <a:prstGeom prst="rect">
            <a:avLst/>
          </a:prstGeom>
          <a:noFill/>
        </p:spPr>
        <p:txBody>
          <a:bodyPr wrap="square" lIns="0" tIns="0" rIns="0" bIns="0" rtlCol="0">
            <a:noAutofit/>
          </a:bodyPr>
          <a:lstStyle/>
          <a:p>
            <a:pPr>
              <a:lnSpc>
                <a:spcPts val="2300"/>
              </a:lnSpc>
              <a:spcBef>
                <a:spcPts val="500"/>
              </a:spcBef>
            </a:pPr>
            <a:r>
              <a:rPr lang="en-US" kern="0" dirty="0" smtClean="0">
                <a:solidFill>
                  <a:srgbClr val="000000"/>
                </a:solidFill>
              </a:rPr>
              <a:t>&lt; Dataset 1 &gt;</a:t>
            </a:r>
            <a:endParaRPr lang="en-US" dirty="0" smtClean="0"/>
          </a:p>
          <a:p>
            <a:pPr>
              <a:lnSpc>
                <a:spcPts val="2300"/>
              </a:lnSpc>
              <a:spcBef>
                <a:spcPts val="500"/>
              </a:spcBef>
            </a:pPr>
            <a:r>
              <a:rPr lang="en-US" kern="0" dirty="0" smtClean="0">
                <a:solidFill>
                  <a:srgbClr val="000000"/>
                </a:solidFill>
              </a:rPr>
              <a:t>&lt; Dataset x &gt;</a:t>
            </a:r>
          </a:p>
          <a:p>
            <a:pPr>
              <a:lnSpc>
                <a:spcPts val="2300"/>
              </a:lnSpc>
              <a:spcBef>
                <a:spcPts val="500"/>
              </a:spcBef>
            </a:pPr>
            <a:r>
              <a:rPr kumimoji="0" lang="en-US" sz="1800" b="0" i="0" u="none" strike="noStrike" kern="0" cap="none" spc="0" normalizeH="0" baseline="0" noProof="0" dirty="0" smtClean="0">
                <a:ln>
                  <a:noFill/>
                </a:ln>
                <a:solidFill>
                  <a:srgbClr val="000000"/>
                </a:solidFill>
                <a:effectLst/>
                <a:uLnTx/>
                <a:uFillTx/>
              </a:rPr>
              <a:t>…</a:t>
            </a:r>
          </a:p>
          <a:p>
            <a:pPr>
              <a:lnSpc>
                <a:spcPts val="2300"/>
              </a:lnSpc>
              <a:spcBef>
                <a:spcPts val="500"/>
              </a:spcBef>
            </a:pPr>
            <a:r>
              <a:rPr lang="en-US" kern="0" dirty="0" smtClean="0">
                <a:solidFill>
                  <a:srgbClr val="000000"/>
                </a:solidFill>
              </a:rPr>
              <a:t>&lt; Dataset n &gt;</a:t>
            </a:r>
            <a:endParaRPr kumimoji="0" lang="en-US" sz="1800" b="0" i="0" u="none" strike="noStrike" kern="0" cap="none" spc="0" normalizeH="0" baseline="0" noProof="0" dirty="0" smtClean="0">
              <a:ln>
                <a:noFill/>
              </a:ln>
              <a:solidFill>
                <a:srgbClr val="000000"/>
              </a:solidFill>
              <a:effectLst/>
              <a:uLnTx/>
              <a:uFillTx/>
            </a:endParaRPr>
          </a:p>
        </p:txBody>
      </p:sp>
      <p:sp>
        <p:nvSpPr>
          <p:cNvPr id="27" name="Down Arrow 26"/>
          <p:cNvSpPr/>
          <p:nvPr>
            <p:custDataLst>
              <p:tags r:id="rId20"/>
            </p:custDataLst>
          </p:nvPr>
        </p:nvSpPr>
        <p:spPr>
          <a:xfrm rot="16200000">
            <a:off x="2954846" y="3554079"/>
            <a:ext cx="797299" cy="1414446"/>
          </a:xfrm>
          <a:prstGeom prst="downArrow">
            <a:avLst/>
          </a:prstGeom>
          <a:solidFill>
            <a:schemeClr val="accent4">
              <a:lumMod val="60000"/>
              <a:lumOff val="40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8" name="Rounded Rectangle 27"/>
          <p:cNvSpPr/>
          <p:nvPr>
            <p:custDataLst>
              <p:tags r:id="rId21"/>
            </p:custDataLst>
          </p:nvPr>
        </p:nvSpPr>
        <p:spPr>
          <a:xfrm>
            <a:off x="7369626" y="1843154"/>
            <a:ext cx="598354" cy="539437"/>
          </a:xfrm>
          <a:prstGeom prst="roundRect">
            <a:avLst/>
          </a:prstGeom>
          <a:solidFill>
            <a:srgbClr val="C00000"/>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noProof="0" dirty="0" smtClean="0">
                <a:ln>
                  <a:noFill/>
                </a:ln>
                <a:solidFill>
                  <a:srgbClr val="00B050"/>
                </a:solidFill>
                <a:effectLst/>
                <a:uLnTx/>
                <a:uFillTx/>
                <a:latin typeface="Bosch Office Sans"/>
                <a:ea typeface="+mn-ea"/>
                <a:cs typeface="+mn-cs"/>
              </a:rPr>
              <a:t>= x</a:t>
            </a:r>
          </a:p>
        </p:txBody>
      </p:sp>
      <p:sp>
        <p:nvSpPr>
          <p:cNvPr id="29" name="TextBox 28"/>
          <p:cNvSpPr txBox="1"/>
          <p:nvPr>
            <p:custDataLst>
              <p:tags r:id="rId22"/>
            </p:custDataLst>
          </p:nvPr>
        </p:nvSpPr>
        <p:spPr>
          <a:xfrm>
            <a:off x="2737728" y="4122593"/>
            <a:ext cx="1294164" cy="35072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Write NVM</a:t>
            </a:r>
          </a:p>
        </p:txBody>
      </p:sp>
    </p:spTree>
    <p:custDataLst>
      <p:tags r:id="rId1"/>
    </p:custDataLst>
    <p:extLst>
      <p:ext uri="{BB962C8B-B14F-4D97-AF65-F5344CB8AC3E}">
        <p14:creationId xmlns:p14="http://schemas.microsoft.com/office/powerpoint/2010/main" val="3321066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Variant coding</a:t>
            </a:r>
          </a:p>
          <a:p>
            <a:pPr marR="0" defTabSz="914400" eaLnBrk="1" fontAlgn="auto" latinLnBrk="0" hangingPunct="1">
              <a:lnSpc>
                <a:spcPct val="89000"/>
              </a:lnSpc>
              <a:buClrTx/>
              <a:buSzTx/>
              <a:buFontTx/>
              <a:buNone/>
              <a:tabLst/>
            </a:pP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RBVH/ESS13 | 8/9/2017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Method 1</a:t>
            </a:r>
          </a:p>
        </p:txBody>
      </p:sp>
      <p:sp>
        <p:nvSpPr>
          <p:cNvPr id="3" name="Content Placeholder 2"/>
          <p:cNvSpPr>
            <a:spLocks noGrp="1"/>
          </p:cNvSpPr>
          <p:nvPr>
            <p:ph idx="1"/>
            <p:custDataLst>
              <p:tags r:id="rId9"/>
            </p:custDataLst>
          </p:nvPr>
        </p:nvSpPr>
        <p:spPr>
          <a:xfrm>
            <a:off x="259080" y="129540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US" dirty="0" smtClean="0"/>
          </a:p>
          <a:p>
            <a:r>
              <a:rPr lang="en-US" sz="2000" dirty="0" smtClean="0"/>
              <a:t>Advantage</a:t>
            </a:r>
          </a:p>
          <a:p>
            <a:pPr lvl="2"/>
            <a:r>
              <a:rPr lang="en-US" sz="1800" dirty="0" smtClean="0"/>
              <a:t>Simple way to implement variant coding.</a:t>
            </a:r>
            <a:endParaRPr lang="en-US" sz="1800" dirty="0"/>
          </a:p>
          <a:p>
            <a:pPr lvl="2"/>
            <a:r>
              <a:rPr lang="en-US" sz="1800" dirty="0" smtClean="0"/>
              <a:t>Reduce NVM writing process (only 1 NVM packet need to be written in variant coding)</a:t>
            </a:r>
          </a:p>
          <a:p>
            <a:endParaRPr lang="en-US" dirty="0"/>
          </a:p>
          <a:p>
            <a:pPr marL="0" indent="0">
              <a:buNone/>
            </a:pPr>
            <a:endParaRPr lang="en-US" dirty="0"/>
          </a:p>
          <a:p>
            <a:r>
              <a:rPr lang="en-US" sz="2000" dirty="0" smtClean="0"/>
              <a:t>Disadvantage</a:t>
            </a:r>
          </a:p>
          <a:p>
            <a:pPr lvl="2"/>
            <a:r>
              <a:rPr lang="en-US" sz="1800" dirty="0"/>
              <a:t>“Variant code” </a:t>
            </a:r>
            <a:r>
              <a:rPr lang="en-US" sz="1800" dirty="0" smtClean="0"/>
              <a:t>will be lost when </a:t>
            </a:r>
            <a:r>
              <a:rPr lang="en-US" sz="1800" dirty="0" err="1" smtClean="0"/>
              <a:t>Version_ub</a:t>
            </a:r>
            <a:r>
              <a:rPr lang="en-US" sz="1800" dirty="0" smtClean="0"/>
              <a:t> in default packet is changed due to customer request.</a:t>
            </a:r>
            <a:endParaRPr lang="en-US" sz="1800" dirty="0"/>
          </a:p>
        </p:txBody>
      </p:sp>
    </p:spTree>
    <p:custDataLst>
      <p:tags r:id="rId1"/>
    </p:custDataLst>
    <p:extLst>
      <p:ext uri="{BB962C8B-B14F-4D97-AF65-F5344CB8AC3E}">
        <p14:creationId xmlns:p14="http://schemas.microsoft.com/office/powerpoint/2010/main" val="1870164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custDataLst>
              <p:tags r:id="rId2"/>
            </p:custDataLst>
          </p:nvPr>
        </p:nvSpPr>
        <p:spPr>
          <a:xfrm>
            <a:off x="605612" y="3910635"/>
            <a:ext cx="1749302" cy="509599"/>
          </a:xfrm>
          <a:prstGeom prst="roundRect">
            <a:avLst/>
          </a:prstGeom>
          <a:solidFill>
            <a:schemeClr val="accent4">
              <a:lumMod val="40000"/>
              <a:lumOff val="60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9" name="Rounded Rectangle 18"/>
          <p:cNvSpPr/>
          <p:nvPr>
            <p:custDataLst>
              <p:tags r:id="rId3"/>
            </p:custDataLst>
          </p:nvPr>
        </p:nvSpPr>
        <p:spPr>
          <a:xfrm>
            <a:off x="4523656" y="4433711"/>
            <a:ext cx="2781937" cy="529969"/>
          </a:xfrm>
          <a:prstGeom prst="roundRect">
            <a:avLst/>
          </a:prstGeom>
          <a:solidFill>
            <a:schemeClr val="accent4">
              <a:lumMod val="40000"/>
              <a:lumOff val="60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8" name="Rounded Rectangle 17"/>
          <p:cNvSpPr/>
          <p:nvPr>
            <p:custDataLst>
              <p:tags r:id="rId4"/>
            </p:custDataLst>
          </p:nvPr>
        </p:nvSpPr>
        <p:spPr>
          <a:xfrm>
            <a:off x="2044636" y="1878904"/>
            <a:ext cx="3416710" cy="488515"/>
          </a:xfrm>
          <a:prstGeom prst="roundRect">
            <a:avLst/>
          </a:prstGeom>
          <a:solidFill>
            <a:srgbClr val="C00000"/>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 name="TextBox 8"/>
          <p:cNvSpPr txBox="1">
            <a:spLocks/>
          </p:cNvSpPr>
          <p:nvPr>
            <p:custDataLst>
              <p:tags r:id="rId5"/>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Variant coding</a:t>
            </a:r>
          </a:p>
        </p:txBody>
      </p:sp>
      <p:sp>
        <p:nvSpPr>
          <p:cNvPr id="8" name="Rectangle 7"/>
          <p:cNvSpPr>
            <a:spLocks/>
          </p:cNvSpPr>
          <p:nvPr>
            <p:custDataLst>
              <p:tags r:id="rId6"/>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RBVH/ESS13 | 8/9/2017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7"/>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8"/>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9"/>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10"/>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1"/>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Method </a:t>
            </a:r>
            <a:r>
              <a:rPr lang="en-US" sz="2800" dirty="0" smtClean="0">
                <a:solidFill>
                  <a:srgbClr val="A80163"/>
                </a:solidFill>
              </a:rPr>
              <a:t>2</a:t>
            </a:r>
            <a:endParaRPr lang="en-US" sz="2800" dirty="0">
              <a:solidFill>
                <a:srgbClr val="A80163"/>
              </a:solidFill>
            </a:endParaRPr>
          </a:p>
        </p:txBody>
      </p:sp>
      <p:sp>
        <p:nvSpPr>
          <p:cNvPr id="12" name="Rectangle 11"/>
          <p:cNvSpPr/>
          <p:nvPr>
            <p:custDataLst>
              <p:tags r:id="rId12"/>
            </p:custDataLst>
          </p:nvPr>
        </p:nvSpPr>
        <p:spPr>
          <a:xfrm>
            <a:off x="1916479" y="1376361"/>
            <a:ext cx="4258849" cy="1612972"/>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TextBox 12"/>
          <p:cNvSpPr txBox="1"/>
          <p:nvPr>
            <p:custDataLst>
              <p:tags r:id="rId13"/>
            </p:custDataLst>
          </p:nvPr>
        </p:nvSpPr>
        <p:spPr>
          <a:xfrm>
            <a:off x="1811872" y="1041950"/>
            <a:ext cx="4603316" cy="386166"/>
          </a:xfrm>
          <a:prstGeom prst="rect">
            <a:avLst/>
          </a:prstGeom>
          <a:noFill/>
        </p:spPr>
        <p:txBody>
          <a:bodyPr wrap="square" lIns="0" tIns="0" rIns="0" bIns="0" rtlCol="0">
            <a:noAutofit/>
          </a:bodyPr>
          <a:lstStyle/>
          <a:p>
            <a:pPr>
              <a:lnSpc>
                <a:spcPts val="2300"/>
              </a:lnSpc>
              <a:spcBef>
                <a:spcPts val="500"/>
              </a:spcBef>
            </a:pPr>
            <a:r>
              <a:rPr lang="en-US" dirty="0"/>
              <a:t>DIA_X_NVM_CODING_DATA_PACKET_ST</a:t>
            </a:r>
            <a:endParaRPr kumimoji="0" lang="en-US" sz="1800" b="0" i="0" u="none" strike="noStrike" kern="0" cap="none" spc="0" normalizeH="0" baseline="0" noProof="0" dirty="0" smtClean="0">
              <a:ln>
                <a:noFill/>
              </a:ln>
              <a:solidFill>
                <a:srgbClr val="000000"/>
              </a:solidFill>
              <a:effectLst/>
              <a:uLnTx/>
              <a:uFillTx/>
            </a:endParaRPr>
          </a:p>
        </p:txBody>
      </p:sp>
      <p:sp>
        <p:nvSpPr>
          <p:cNvPr id="14" name="Rectangle 13"/>
          <p:cNvSpPr/>
          <p:nvPr>
            <p:custDataLst>
              <p:tags r:id="rId14"/>
            </p:custDataLst>
          </p:nvPr>
        </p:nvSpPr>
        <p:spPr>
          <a:xfrm>
            <a:off x="4356772" y="3546829"/>
            <a:ext cx="3725412" cy="1528315"/>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custDataLst>
              <p:tags r:id="rId15"/>
            </p:custDataLst>
          </p:nvPr>
        </p:nvSpPr>
        <p:spPr>
          <a:xfrm>
            <a:off x="2737728" y="3158209"/>
            <a:ext cx="5447235" cy="388620"/>
          </a:xfrm>
          <a:prstGeom prst="rect">
            <a:avLst/>
          </a:prstGeom>
          <a:noFill/>
        </p:spPr>
        <p:txBody>
          <a:bodyPr wrap="square" lIns="0" tIns="0" rIns="0" bIns="0" rtlCol="0">
            <a:noAutofit/>
          </a:bodyPr>
          <a:lstStyle/>
          <a:p>
            <a:pPr>
              <a:lnSpc>
                <a:spcPts val="2300"/>
              </a:lnSpc>
              <a:spcBef>
                <a:spcPts val="500"/>
              </a:spcBef>
            </a:pPr>
            <a:r>
              <a:rPr lang="en-US" dirty="0"/>
              <a:t>DIA_X_NVM_DATASET_DOWNLOAD_PACKET_ST</a:t>
            </a:r>
            <a:endParaRPr kumimoji="0" lang="en-US" sz="1800" b="0" i="0" u="none" strike="noStrike" kern="0" cap="none" spc="0" normalizeH="0" baseline="0" noProof="0" dirty="0" smtClean="0">
              <a:ln>
                <a:noFill/>
              </a:ln>
              <a:solidFill>
                <a:srgbClr val="000000"/>
              </a:solidFill>
              <a:effectLst/>
              <a:uLnTx/>
              <a:uFillTx/>
            </a:endParaRPr>
          </a:p>
        </p:txBody>
      </p:sp>
      <p:sp>
        <p:nvSpPr>
          <p:cNvPr id="16" name="TextBox 15"/>
          <p:cNvSpPr txBox="1"/>
          <p:nvPr>
            <p:custDataLst>
              <p:tags r:id="rId16"/>
            </p:custDataLst>
          </p:nvPr>
        </p:nvSpPr>
        <p:spPr>
          <a:xfrm>
            <a:off x="2104369" y="1596068"/>
            <a:ext cx="2855936" cy="1374830"/>
          </a:xfrm>
          <a:prstGeom prst="rect">
            <a:avLst/>
          </a:prstGeom>
          <a:noFill/>
        </p:spPr>
        <p:txBody>
          <a:bodyPr wrap="square" lIns="0" tIns="0" rIns="0" bIns="0" rtlCol="0">
            <a:noAutofit/>
          </a:bodyPr>
          <a:lstStyle/>
          <a:p>
            <a:pPr>
              <a:lnSpc>
                <a:spcPts val="2300"/>
              </a:lnSpc>
              <a:spcBef>
                <a:spcPts val="500"/>
              </a:spcBef>
            </a:pPr>
            <a:r>
              <a:rPr lang="en-US" dirty="0"/>
              <a:t>UBYTE Version_ub</a:t>
            </a:r>
            <a:r>
              <a:rPr lang="en-US" dirty="0" smtClean="0"/>
              <a:t>;</a:t>
            </a:r>
          </a:p>
          <a:p>
            <a:pPr>
              <a:lnSpc>
                <a:spcPts val="2300"/>
              </a:lnSpc>
              <a:spcBef>
                <a:spcPts val="500"/>
              </a:spcBef>
            </a:pPr>
            <a:r>
              <a:rPr kumimoji="0" lang="en-US" sz="1800" b="0" i="0" u="none" strike="noStrike" kern="0" cap="none" spc="0" normalizeH="0" baseline="0" noProof="0" dirty="0" smtClean="0">
                <a:ln>
                  <a:noFill/>
                </a:ln>
                <a:solidFill>
                  <a:srgbClr val="000000"/>
                </a:solidFill>
                <a:effectLst/>
                <a:uLnTx/>
                <a:uFillTx/>
              </a:rPr>
              <a:t>UBYTE VariantCode_ub;</a:t>
            </a:r>
          </a:p>
          <a:p>
            <a:pPr>
              <a:lnSpc>
                <a:spcPts val="2300"/>
              </a:lnSpc>
              <a:spcBef>
                <a:spcPts val="500"/>
              </a:spcBef>
            </a:pPr>
            <a:r>
              <a:rPr lang="en-US" kern="0" dirty="0" smtClean="0">
                <a:solidFill>
                  <a:srgbClr val="000000"/>
                </a:solidFill>
              </a:rPr>
              <a:t>…….</a:t>
            </a:r>
          </a:p>
          <a:p>
            <a:pPr>
              <a:lnSpc>
                <a:spcPts val="2300"/>
              </a:lnSpc>
              <a:spcBef>
                <a:spcPts val="500"/>
              </a:spcBef>
            </a:pPr>
            <a:r>
              <a:rPr lang="en-US" kern="0" dirty="0" smtClean="0">
                <a:solidFill>
                  <a:srgbClr val="000000"/>
                </a:solidFill>
              </a:rPr>
              <a:t>[</a:t>
            </a:r>
            <a:r>
              <a:rPr lang="en-US" dirty="0"/>
              <a:t>UBYTE </a:t>
            </a:r>
            <a:r>
              <a:rPr lang="en-US" kern="0" dirty="0" err="1" smtClean="0">
                <a:solidFill>
                  <a:srgbClr val="000000"/>
                </a:solidFill>
              </a:rPr>
              <a:t>VariantDone_ub</a:t>
            </a:r>
            <a:r>
              <a:rPr lang="en-US" dirty="0" smtClean="0"/>
              <a:t>;]</a:t>
            </a:r>
            <a:endParaRPr lang="en-US" dirty="0"/>
          </a:p>
        </p:txBody>
      </p:sp>
      <p:sp>
        <p:nvSpPr>
          <p:cNvPr id="17" name="TextBox 16"/>
          <p:cNvSpPr txBox="1"/>
          <p:nvPr>
            <p:custDataLst>
              <p:tags r:id="rId17"/>
            </p:custDataLst>
          </p:nvPr>
        </p:nvSpPr>
        <p:spPr>
          <a:xfrm>
            <a:off x="4648742" y="3767117"/>
            <a:ext cx="2855936" cy="1196563"/>
          </a:xfrm>
          <a:prstGeom prst="rect">
            <a:avLst/>
          </a:prstGeom>
          <a:noFill/>
        </p:spPr>
        <p:txBody>
          <a:bodyPr wrap="square" lIns="0" tIns="0" rIns="0" bIns="0" rtlCol="0">
            <a:noAutofit/>
          </a:bodyPr>
          <a:lstStyle/>
          <a:p>
            <a:pPr>
              <a:lnSpc>
                <a:spcPts val="2300"/>
              </a:lnSpc>
              <a:spcBef>
                <a:spcPts val="500"/>
              </a:spcBef>
            </a:pPr>
            <a:r>
              <a:rPr lang="en-US" dirty="0"/>
              <a:t>UBYTE Version_ub</a:t>
            </a:r>
            <a:r>
              <a:rPr lang="en-US" dirty="0" smtClean="0"/>
              <a:t>;</a:t>
            </a:r>
          </a:p>
          <a:p>
            <a:pPr>
              <a:lnSpc>
                <a:spcPts val="2300"/>
              </a:lnSpc>
              <a:spcBef>
                <a:spcPts val="500"/>
              </a:spcBef>
            </a:pPr>
            <a:endParaRPr lang="en-US" dirty="0" smtClean="0"/>
          </a:p>
          <a:p>
            <a:pPr>
              <a:lnSpc>
                <a:spcPts val="2300"/>
              </a:lnSpc>
              <a:spcBef>
                <a:spcPts val="500"/>
              </a:spcBef>
            </a:pPr>
            <a:r>
              <a:rPr lang="en-US" kern="0" dirty="0" smtClean="0">
                <a:solidFill>
                  <a:srgbClr val="000000"/>
                </a:solidFill>
              </a:rPr>
              <a:t>&lt;vehicle parameter&gt;</a:t>
            </a:r>
            <a:endParaRPr kumimoji="0" lang="en-US" sz="1800" b="0" i="0" u="none" strike="noStrike" kern="0" cap="none" spc="0" normalizeH="0" baseline="0" noProof="0" dirty="0" smtClean="0">
              <a:ln>
                <a:noFill/>
              </a:ln>
              <a:solidFill>
                <a:srgbClr val="000000"/>
              </a:solidFill>
              <a:effectLst/>
              <a:uLnTx/>
              <a:uFillTx/>
            </a:endParaRPr>
          </a:p>
        </p:txBody>
      </p:sp>
      <p:sp>
        <p:nvSpPr>
          <p:cNvPr id="21" name="Down Arrow 20"/>
          <p:cNvSpPr/>
          <p:nvPr>
            <p:custDataLst>
              <p:tags r:id="rId18"/>
            </p:custDataLst>
          </p:nvPr>
        </p:nvSpPr>
        <p:spPr>
          <a:xfrm rot="16200000">
            <a:off x="692940" y="1331003"/>
            <a:ext cx="797299" cy="1649779"/>
          </a:xfrm>
          <a:prstGeom prst="downArrow">
            <a:avLst/>
          </a:prstGeom>
          <a:solidFill>
            <a:srgbClr val="92D050"/>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2" name="TextBox 21"/>
          <p:cNvSpPr txBox="1"/>
          <p:nvPr>
            <p:custDataLst>
              <p:tags r:id="rId19"/>
            </p:custDataLst>
          </p:nvPr>
        </p:nvSpPr>
        <p:spPr>
          <a:xfrm>
            <a:off x="375781" y="2016690"/>
            <a:ext cx="1540698" cy="35072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Write request</a:t>
            </a:r>
          </a:p>
        </p:txBody>
      </p:sp>
      <p:sp>
        <p:nvSpPr>
          <p:cNvPr id="23" name="Rectangle 22"/>
          <p:cNvSpPr/>
          <p:nvPr>
            <p:custDataLst>
              <p:tags r:id="rId20"/>
            </p:custDataLst>
          </p:nvPr>
        </p:nvSpPr>
        <p:spPr>
          <a:xfrm>
            <a:off x="365941" y="3521291"/>
            <a:ext cx="2117545" cy="1590631"/>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4" name="TextBox 23"/>
          <p:cNvSpPr txBox="1"/>
          <p:nvPr>
            <p:custDataLst>
              <p:tags r:id="rId21"/>
            </p:custDataLst>
          </p:nvPr>
        </p:nvSpPr>
        <p:spPr>
          <a:xfrm>
            <a:off x="365941" y="3179935"/>
            <a:ext cx="1890073" cy="39656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err="1" smtClean="0">
                <a:ln>
                  <a:noFill/>
                </a:ln>
                <a:solidFill>
                  <a:srgbClr val="000000"/>
                </a:solidFill>
                <a:effectLst/>
                <a:uLnTx/>
                <a:uFillTx/>
              </a:rPr>
              <a:t>Var</a:t>
            </a:r>
            <a:r>
              <a:rPr lang="en-US" kern="0" dirty="0" err="1" smtClean="0">
                <a:solidFill>
                  <a:srgbClr val="000000"/>
                </a:solidFill>
              </a:rPr>
              <a:t>iant</a:t>
            </a:r>
            <a:r>
              <a:rPr lang="en-US" kern="0" dirty="0" smtClean="0">
                <a:solidFill>
                  <a:srgbClr val="000000"/>
                </a:solidFill>
              </a:rPr>
              <a:t> data array</a:t>
            </a:r>
            <a:endParaRPr kumimoji="0" lang="en-US" sz="1800" b="0" i="0" u="none" strike="noStrike" kern="0" cap="none" spc="0" normalizeH="0" baseline="0" noProof="0" dirty="0" smtClean="0">
              <a:ln>
                <a:noFill/>
              </a:ln>
              <a:solidFill>
                <a:srgbClr val="000000"/>
              </a:solidFill>
              <a:effectLst/>
              <a:uLnTx/>
              <a:uFillTx/>
            </a:endParaRPr>
          </a:p>
        </p:txBody>
      </p:sp>
      <p:sp>
        <p:nvSpPr>
          <p:cNvPr id="25" name="TextBox 24"/>
          <p:cNvSpPr txBox="1"/>
          <p:nvPr>
            <p:custDataLst>
              <p:tags r:id="rId22"/>
            </p:custDataLst>
          </p:nvPr>
        </p:nvSpPr>
        <p:spPr>
          <a:xfrm>
            <a:off x="630272" y="3662586"/>
            <a:ext cx="1818765" cy="1349662"/>
          </a:xfrm>
          <a:prstGeom prst="rect">
            <a:avLst/>
          </a:prstGeom>
          <a:noFill/>
        </p:spPr>
        <p:txBody>
          <a:bodyPr wrap="square" lIns="0" tIns="0" rIns="0" bIns="0" rtlCol="0">
            <a:noAutofit/>
          </a:bodyPr>
          <a:lstStyle/>
          <a:p>
            <a:pPr>
              <a:lnSpc>
                <a:spcPts val="2300"/>
              </a:lnSpc>
              <a:spcBef>
                <a:spcPts val="500"/>
              </a:spcBef>
            </a:pPr>
            <a:r>
              <a:rPr lang="en-US" kern="0" dirty="0" smtClean="0">
                <a:solidFill>
                  <a:srgbClr val="000000"/>
                </a:solidFill>
              </a:rPr>
              <a:t>&lt; Dataset 1 &gt;</a:t>
            </a:r>
            <a:endParaRPr lang="en-US" dirty="0" smtClean="0"/>
          </a:p>
          <a:p>
            <a:pPr>
              <a:lnSpc>
                <a:spcPts val="2300"/>
              </a:lnSpc>
              <a:spcBef>
                <a:spcPts val="500"/>
              </a:spcBef>
            </a:pPr>
            <a:r>
              <a:rPr lang="en-US" kern="0" dirty="0" smtClean="0">
                <a:solidFill>
                  <a:srgbClr val="000000"/>
                </a:solidFill>
              </a:rPr>
              <a:t>&lt; Dataset x &gt;</a:t>
            </a:r>
          </a:p>
          <a:p>
            <a:pPr>
              <a:lnSpc>
                <a:spcPts val="2300"/>
              </a:lnSpc>
              <a:spcBef>
                <a:spcPts val="500"/>
              </a:spcBef>
            </a:pPr>
            <a:r>
              <a:rPr kumimoji="0" lang="en-US" sz="1800" b="0" i="0" u="none" strike="noStrike" kern="0" cap="none" spc="0" normalizeH="0" baseline="0" noProof="0" dirty="0" smtClean="0">
                <a:ln>
                  <a:noFill/>
                </a:ln>
                <a:solidFill>
                  <a:srgbClr val="000000"/>
                </a:solidFill>
                <a:effectLst/>
                <a:uLnTx/>
                <a:uFillTx/>
              </a:rPr>
              <a:t>…</a:t>
            </a:r>
          </a:p>
          <a:p>
            <a:pPr>
              <a:lnSpc>
                <a:spcPts val="2300"/>
              </a:lnSpc>
              <a:spcBef>
                <a:spcPts val="500"/>
              </a:spcBef>
            </a:pPr>
            <a:r>
              <a:rPr lang="en-US" kern="0" dirty="0" smtClean="0">
                <a:solidFill>
                  <a:srgbClr val="000000"/>
                </a:solidFill>
              </a:rPr>
              <a:t>&lt; Dataset n &gt;</a:t>
            </a:r>
            <a:endParaRPr kumimoji="0" lang="en-US" sz="1800" b="0" i="0" u="none" strike="noStrike" kern="0" cap="none" spc="0" normalizeH="0" baseline="0" noProof="0" dirty="0" smtClean="0">
              <a:ln>
                <a:noFill/>
              </a:ln>
              <a:solidFill>
                <a:srgbClr val="000000"/>
              </a:solidFill>
              <a:effectLst/>
              <a:uLnTx/>
              <a:uFillTx/>
            </a:endParaRPr>
          </a:p>
        </p:txBody>
      </p:sp>
      <p:sp>
        <p:nvSpPr>
          <p:cNvPr id="27" name="Down Arrow 26"/>
          <p:cNvSpPr/>
          <p:nvPr>
            <p:custDataLst>
              <p:tags r:id="rId23"/>
            </p:custDataLst>
          </p:nvPr>
        </p:nvSpPr>
        <p:spPr>
          <a:xfrm rot="16200000">
            <a:off x="3035516" y="3490587"/>
            <a:ext cx="797299" cy="1575787"/>
          </a:xfrm>
          <a:prstGeom prst="downArrow">
            <a:avLst/>
          </a:prstGeom>
          <a:solidFill>
            <a:schemeClr val="accent4">
              <a:lumMod val="60000"/>
              <a:lumOff val="40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8" name="Rounded Rectangle 27"/>
          <p:cNvSpPr/>
          <p:nvPr>
            <p:custDataLst>
              <p:tags r:id="rId24"/>
            </p:custDataLst>
          </p:nvPr>
        </p:nvSpPr>
        <p:spPr>
          <a:xfrm>
            <a:off x="6363218" y="1878904"/>
            <a:ext cx="598354" cy="539437"/>
          </a:xfrm>
          <a:prstGeom prst="roundRect">
            <a:avLst/>
          </a:prstGeom>
          <a:solidFill>
            <a:srgbClr val="C00000"/>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noProof="0" dirty="0" smtClean="0">
                <a:ln>
                  <a:noFill/>
                </a:ln>
                <a:solidFill>
                  <a:srgbClr val="00B050"/>
                </a:solidFill>
                <a:effectLst/>
                <a:uLnTx/>
                <a:uFillTx/>
                <a:latin typeface="Bosch Office Sans"/>
                <a:ea typeface="+mn-ea"/>
                <a:cs typeface="+mn-cs"/>
              </a:rPr>
              <a:t>= x</a:t>
            </a:r>
          </a:p>
        </p:txBody>
      </p:sp>
      <p:sp>
        <p:nvSpPr>
          <p:cNvPr id="29" name="TextBox 28"/>
          <p:cNvSpPr txBox="1"/>
          <p:nvPr>
            <p:custDataLst>
              <p:tags r:id="rId25"/>
            </p:custDataLst>
          </p:nvPr>
        </p:nvSpPr>
        <p:spPr>
          <a:xfrm>
            <a:off x="2737728" y="4122593"/>
            <a:ext cx="1540698" cy="35072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Write NVM</a:t>
            </a:r>
          </a:p>
        </p:txBody>
      </p:sp>
    </p:spTree>
    <p:custDataLst>
      <p:tags r:id="rId1"/>
    </p:custDataLst>
    <p:extLst>
      <p:ext uri="{BB962C8B-B14F-4D97-AF65-F5344CB8AC3E}">
        <p14:creationId xmlns:p14="http://schemas.microsoft.com/office/powerpoint/2010/main" val="2498495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Variant coding</a:t>
            </a:r>
          </a:p>
          <a:p>
            <a:pPr marR="0" defTabSz="914400" eaLnBrk="1" fontAlgn="auto" latinLnBrk="0" hangingPunct="1">
              <a:lnSpc>
                <a:spcPct val="89000"/>
              </a:lnSpc>
              <a:buClrTx/>
              <a:buSzTx/>
              <a:buFontTx/>
              <a:buNone/>
              <a:tabLst/>
            </a:pP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RBVH/ESS13 | 8/9/2017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Method </a:t>
            </a:r>
            <a:r>
              <a:rPr lang="en-US" sz="2800" dirty="0" smtClean="0">
                <a:solidFill>
                  <a:srgbClr val="A80163"/>
                </a:solidFill>
              </a:rPr>
              <a:t>2</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US" dirty="0" smtClean="0"/>
          </a:p>
          <a:p>
            <a:r>
              <a:rPr lang="en-US" sz="2000" dirty="0" smtClean="0"/>
              <a:t>Advantage</a:t>
            </a:r>
          </a:p>
          <a:p>
            <a:pPr lvl="2"/>
            <a:r>
              <a:rPr lang="en-US" sz="1800" dirty="0" smtClean="0"/>
              <a:t>“Variant code” is in independent NVM packet with vehicle parameter</a:t>
            </a:r>
          </a:p>
          <a:p>
            <a:endParaRPr lang="en-US" dirty="0"/>
          </a:p>
          <a:p>
            <a:endParaRPr lang="en-US" dirty="0" smtClean="0"/>
          </a:p>
          <a:p>
            <a:endParaRPr lang="en-US" dirty="0"/>
          </a:p>
          <a:p>
            <a:r>
              <a:rPr lang="en-US" sz="2000" dirty="0" smtClean="0"/>
              <a:t>Disadvantage</a:t>
            </a:r>
          </a:p>
          <a:p>
            <a:pPr lvl="2"/>
            <a:r>
              <a:rPr lang="en-US" sz="1800" dirty="0" smtClean="0"/>
              <a:t>May need a mechanism to ensure the matching between “Variant code” and vehicle parameters.</a:t>
            </a:r>
            <a:endParaRPr lang="en-US" sz="1800" dirty="0"/>
          </a:p>
        </p:txBody>
      </p:sp>
    </p:spTree>
    <p:custDataLst>
      <p:tags r:id="rId1"/>
    </p:custDataLst>
    <p:extLst>
      <p:ext uri="{BB962C8B-B14F-4D97-AF65-F5344CB8AC3E}">
        <p14:creationId xmlns:p14="http://schemas.microsoft.com/office/powerpoint/2010/main" val="3148188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custDataLst>
              <p:tags r:id="rId2"/>
            </p:custDataLst>
          </p:nvPr>
        </p:nvSpPr>
        <p:spPr>
          <a:xfrm>
            <a:off x="4511123" y="3811483"/>
            <a:ext cx="2816777" cy="488515"/>
          </a:xfrm>
          <a:prstGeom prst="roundRect">
            <a:avLst/>
          </a:prstGeom>
          <a:solidFill>
            <a:srgbClr val="C00000"/>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6" name="Rounded Rectangle 25"/>
          <p:cNvSpPr/>
          <p:nvPr>
            <p:custDataLst>
              <p:tags r:id="rId3"/>
            </p:custDataLst>
          </p:nvPr>
        </p:nvSpPr>
        <p:spPr>
          <a:xfrm>
            <a:off x="491109" y="4177759"/>
            <a:ext cx="1749302" cy="509599"/>
          </a:xfrm>
          <a:prstGeom prst="roundRect">
            <a:avLst/>
          </a:prstGeom>
          <a:solidFill>
            <a:schemeClr val="accent4">
              <a:lumMod val="40000"/>
              <a:lumOff val="60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9" name="Rounded Rectangle 18"/>
          <p:cNvSpPr/>
          <p:nvPr>
            <p:custDataLst>
              <p:tags r:id="rId4"/>
            </p:custDataLst>
          </p:nvPr>
        </p:nvSpPr>
        <p:spPr>
          <a:xfrm>
            <a:off x="4545963" y="4547430"/>
            <a:ext cx="2781937" cy="529969"/>
          </a:xfrm>
          <a:prstGeom prst="roundRect">
            <a:avLst/>
          </a:prstGeom>
          <a:solidFill>
            <a:schemeClr val="accent4">
              <a:lumMod val="40000"/>
              <a:lumOff val="60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8" name="Rounded Rectangle 17"/>
          <p:cNvSpPr/>
          <p:nvPr>
            <p:custDataLst>
              <p:tags r:id="rId5"/>
            </p:custDataLst>
          </p:nvPr>
        </p:nvSpPr>
        <p:spPr>
          <a:xfrm>
            <a:off x="2025561" y="1656914"/>
            <a:ext cx="3416710" cy="488515"/>
          </a:xfrm>
          <a:prstGeom prst="roundRect">
            <a:avLst/>
          </a:prstGeom>
          <a:solidFill>
            <a:srgbClr val="C00000"/>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 name="TextBox 8"/>
          <p:cNvSpPr txBox="1">
            <a:spLocks/>
          </p:cNvSpPr>
          <p:nvPr>
            <p:custDataLst>
              <p:tags r:id="rId6"/>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Variant coding</a:t>
            </a:r>
          </a:p>
        </p:txBody>
      </p:sp>
      <p:sp>
        <p:nvSpPr>
          <p:cNvPr id="8" name="Rectangle 7"/>
          <p:cNvSpPr>
            <a:spLocks/>
          </p:cNvSpPr>
          <p:nvPr>
            <p:custDataLst>
              <p:tags r:id="rId7"/>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RBVH/ESS13 | 8/9/2017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8"/>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9"/>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10"/>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11"/>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2"/>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Method </a:t>
            </a:r>
            <a:r>
              <a:rPr lang="en-US" sz="2800" dirty="0" smtClean="0">
                <a:solidFill>
                  <a:srgbClr val="A80163"/>
                </a:solidFill>
              </a:rPr>
              <a:t>3</a:t>
            </a:r>
            <a:endParaRPr lang="en-US" sz="2800" dirty="0">
              <a:solidFill>
                <a:srgbClr val="A80163"/>
              </a:solidFill>
            </a:endParaRPr>
          </a:p>
        </p:txBody>
      </p:sp>
      <p:sp>
        <p:nvSpPr>
          <p:cNvPr id="12" name="Rectangle 11"/>
          <p:cNvSpPr/>
          <p:nvPr>
            <p:custDataLst>
              <p:tags r:id="rId13"/>
            </p:custDataLst>
          </p:nvPr>
        </p:nvSpPr>
        <p:spPr>
          <a:xfrm>
            <a:off x="1811952" y="1328450"/>
            <a:ext cx="4258849" cy="1446482"/>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TextBox 12"/>
          <p:cNvSpPr txBox="1"/>
          <p:nvPr>
            <p:custDataLst>
              <p:tags r:id="rId14"/>
            </p:custDataLst>
          </p:nvPr>
        </p:nvSpPr>
        <p:spPr>
          <a:xfrm>
            <a:off x="1811872" y="976677"/>
            <a:ext cx="4603316" cy="386166"/>
          </a:xfrm>
          <a:prstGeom prst="rect">
            <a:avLst/>
          </a:prstGeom>
          <a:noFill/>
        </p:spPr>
        <p:txBody>
          <a:bodyPr wrap="square" lIns="0" tIns="0" rIns="0" bIns="0" rtlCol="0">
            <a:noAutofit/>
          </a:bodyPr>
          <a:lstStyle/>
          <a:p>
            <a:pPr>
              <a:lnSpc>
                <a:spcPts val="2300"/>
              </a:lnSpc>
              <a:spcBef>
                <a:spcPts val="500"/>
              </a:spcBef>
            </a:pPr>
            <a:r>
              <a:rPr lang="en-US" dirty="0"/>
              <a:t>DIA_X_NVM_CODING_DATA_PACKET_ST</a:t>
            </a:r>
            <a:endParaRPr kumimoji="0" lang="en-US" sz="1800" b="0" i="0" u="none" strike="noStrike" kern="0" cap="none" spc="0" normalizeH="0" baseline="0" noProof="0" dirty="0" smtClean="0">
              <a:ln>
                <a:noFill/>
              </a:ln>
              <a:solidFill>
                <a:srgbClr val="000000"/>
              </a:solidFill>
              <a:effectLst/>
              <a:uLnTx/>
              <a:uFillTx/>
            </a:endParaRPr>
          </a:p>
        </p:txBody>
      </p:sp>
      <p:sp>
        <p:nvSpPr>
          <p:cNvPr id="14" name="Rectangle 13"/>
          <p:cNvSpPr/>
          <p:nvPr>
            <p:custDataLst>
              <p:tags r:id="rId15"/>
            </p:custDataLst>
          </p:nvPr>
        </p:nvSpPr>
        <p:spPr>
          <a:xfrm>
            <a:off x="4356772" y="3321088"/>
            <a:ext cx="3725412" cy="1972195"/>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custDataLst>
              <p:tags r:id="rId16"/>
            </p:custDataLst>
          </p:nvPr>
        </p:nvSpPr>
        <p:spPr>
          <a:xfrm>
            <a:off x="2759881" y="2970492"/>
            <a:ext cx="5447235" cy="388620"/>
          </a:xfrm>
          <a:prstGeom prst="rect">
            <a:avLst/>
          </a:prstGeom>
          <a:noFill/>
        </p:spPr>
        <p:txBody>
          <a:bodyPr wrap="square" lIns="0" tIns="0" rIns="0" bIns="0" rtlCol="0">
            <a:noAutofit/>
          </a:bodyPr>
          <a:lstStyle/>
          <a:p>
            <a:pPr>
              <a:lnSpc>
                <a:spcPts val="2300"/>
              </a:lnSpc>
              <a:spcBef>
                <a:spcPts val="500"/>
              </a:spcBef>
            </a:pPr>
            <a:r>
              <a:rPr lang="en-US" dirty="0"/>
              <a:t>DIA_X_NVM_DATASET_DOWNLOAD_PACKET_ST</a:t>
            </a:r>
            <a:endParaRPr kumimoji="0" lang="en-US" sz="1800" b="0" i="0" u="none" strike="noStrike" kern="0" cap="none" spc="0" normalizeH="0" baseline="0" noProof="0" dirty="0" smtClean="0">
              <a:ln>
                <a:noFill/>
              </a:ln>
              <a:solidFill>
                <a:srgbClr val="000000"/>
              </a:solidFill>
              <a:effectLst/>
              <a:uLnTx/>
              <a:uFillTx/>
            </a:endParaRPr>
          </a:p>
        </p:txBody>
      </p:sp>
      <p:sp>
        <p:nvSpPr>
          <p:cNvPr id="16" name="TextBox 15"/>
          <p:cNvSpPr txBox="1"/>
          <p:nvPr>
            <p:custDataLst>
              <p:tags r:id="rId17"/>
            </p:custDataLst>
          </p:nvPr>
        </p:nvSpPr>
        <p:spPr>
          <a:xfrm>
            <a:off x="2080768" y="1365564"/>
            <a:ext cx="2953687" cy="1394905"/>
          </a:xfrm>
          <a:prstGeom prst="rect">
            <a:avLst/>
          </a:prstGeom>
          <a:noFill/>
        </p:spPr>
        <p:txBody>
          <a:bodyPr wrap="square" lIns="0" tIns="0" rIns="0" bIns="0" rtlCol="0">
            <a:noAutofit/>
          </a:bodyPr>
          <a:lstStyle/>
          <a:p>
            <a:pPr>
              <a:lnSpc>
                <a:spcPts val="2300"/>
              </a:lnSpc>
              <a:spcBef>
                <a:spcPts val="500"/>
              </a:spcBef>
            </a:pPr>
            <a:r>
              <a:rPr lang="en-US" dirty="0"/>
              <a:t>UBYTE Version_ub</a:t>
            </a:r>
            <a:r>
              <a:rPr lang="en-US" dirty="0" smtClean="0"/>
              <a:t>;</a:t>
            </a:r>
          </a:p>
          <a:p>
            <a:pPr>
              <a:lnSpc>
                <a:spcPts val="2300"/>
              </a:lnSpc>
              <a:spcBef>
                <a:spcPts val="500"/>
              </a:spcBef>
            </a:pPr>
            <a:r>
              <a:rPr kumimoji="0" lang="en-US" sz="1800" b="0" i="0" u="none" strike="noStrike" kern="0" cap="none" spc="0" normalizeH="0" baseline="0" noProof="0" dirty="0" smtClean="0">
                <a:ln>
                  <a:noFill/>
                </a:ln>
                <a:solidFill>
                  <a:srgbClr val="000000"/>
                </a:solidFill>
                <a:effectLst/>
                <a:uLnTx/>
                <a:uFillTx/>
              </a:rPr>
              <a:t>UBYTE VariantCode_ub;</a:t>
            </a:r>
          </a:p>
          <a:p>
            <a:pPr>
              <a:lnSpc>
                <a:spcPts val="2300"/>
              </a:lnSpc>
              <a:spcBef>
                <a:spcPts val="500"/>
              </a:spcBef>
            </a:pPr>
            <a:r>
              <a:rPr lang="en-US" kern="0" dirty="0" smtClean="0">
                <a:solidFill>
                  <a:srgbClr val="000000"/>
                </a:solidFill>
              </a:rPr>
              <a:t>…….</a:t>
            </a:r>
          </a:p>
          <a:p>
            <a:pPr>
              <a:lnSpc>
                <a:spcPts val="2300"/>
              </a:lnSpc>
              <a:spcBef>
                <a:spcPts val="500"/>
              </a:spcBef>
            </a:pPr>
            <a:r>
              <a:rPr lang="en-US" kern="0" dirty="0">
                <a:solidFill>
                  <a:srgbClr val="000000"/>
                </a:solidFill>
              </a:rPr>
              <a:t>[</a:t>
            </a:r>
            <a:r>
              <a:rPr lang="en-US" dirty="0"/>
              <a:t>UBYTE </a:t>
            </a:r>
            <a:r>
              <a:rPr lang="en-US" kern="0" dirty="0" err="1">
                <a:solidFill>
                  <a:srgbClr val="000000"/>
                </a:solidFill>
              </a:rPr>
              <a:t>VariantDone_ub</a:t>
            </a:r>
            <a:r>
              <a:rPr lang="en-US" dirty="0" smtClean="0"/>
              <a:t>;]</a:t>
            </a:r>
            <a:endParaRPr lang="en-US" dirty="0"/>
          </a:p>
        </p:txBody>
      </p:sp>
      <p:sp>
        <p:nvSpPr>
          <p:cNvPr id="17" name="TextBox 16"/>
          <p:cNvSpPr txBox="1"/>
          <p:nvPr>
            <p:custDataLst>
              <p:tags r:id="rId18"/>
            </p:custDataLst>
          </p:nvPr>
        </p:nvSpPr>
        <p:spPr>
          <a:xfrm>
            <a:off x="4624511" y="3526807"/>
            <a:ext cx="2892580" cy="1503345"/>
          </a:xfrm>
          <a:prstGeom prst="rect">
            <a:avLst/>
          </a:prstGeom>
          <a:noFill/>
        </p:spPr>
        <p:txBody>
          <a:bodyPr wrap="square" lIns="0" tIns="0" rIns="0" bIns="0" rtlCol="0">
            <a:noAutofit/>
          </a:bodyPr>
          <a:lstStyle/>
          <a:p>
            <a:pPr>
              <a:lnSpc>
                <a:spcPts val="2300"/>
              </a:lnSpc>
              <a:spcBef>
                <a:spcPts val="500"/>
              </a:spcBef>
            </a:pPr>
            <a:r>
              <a:rPr lang="en-US" dirty="0"/>
              <a:t>UBYTE </a:t>
            </a:r>
            <a:r>
              <a:rPr lang="en-US" dirty="0" err="1"/>
              <a:t>Version_ub</a:t>
            </a:r>
            <a:r>
              <a:rPr lang="en-US" dirty="0" smtClean="0"/>
              <a:t>;</a:t>
            </a:r>
          </a:p>
          <a:p>
            <a:pPr>
              <a:lnSpc>
                <a:spcPts val="2300"/>
              </a:lnSpc>
              <a:spcBef>
                <a:spcPts val="500"/>
              </a:spcBef>
            </a:pPr>
            <a:r>
              <a:rPr lang="en-US" kern="0" dirty="0">
                <a:solidFill>
                  <a:srgbClr val="000000"/>
                </a:solidFill>
              </a:rPr>
              <a:t>UBYTE </a:t>
            </a:r>
            <a:r>
              <a:rPr lang="en-US" kern="0" dirty="0" err="1">
                <a:solidFill>
                  <a:srgbClr val="000000"/>
                </a:solidFill>
              </a:rPr>
              <a:t>VariantCode_ub</a:t>
            </a:r>
            <a:r>
              <a:rPr lang="en-US" kern="0" dirty="0">
                <a:solidFill>
                  <a:srgbClr val="000000"/>
                </a:solidFill>
              </a:rPr>
              <a:t>;</a:t>
            </a:r>
          </a:p>
          <a:p>
            <a:pPr>
              <a:lnSpc>
                <a:spcPts val="2300"/>
              </a:lnSpc>
              <a:spcBef>
                <a:spcPts val="500"/>
              </a:spcBef>
            </a:pPr>
            <a:endParaRPr lang="en-US" dirty="0" smtClean="0"/>
          </a:p>
          <a:p>
            <a:pPr>
              <a:lnSpc>
                <a:spcPts val="2300"/>
              </a:lnSpc>
              <a:spcBef>
                <a:spcPts val="500"/>
              </a:spcBef>
            </a:pPr>
            <a:r>
              <a:rPr lang="en-US" kern="0" dirty="0" smtClean="0">
                <a:solidFill>
                  <a:srgbClr val="000000"/>
                </a:solidFill>
              </a:rPr>
              <a:t>&lt;vehicle parameter&gt;</a:t>
            </a:r>
            <a:endParaRPr kumimoji="0" lang="en-US" sz="1800" b="0" i="0" u="none" strike="noStrike" kern="0" cap="none" spc="0" normalizeH="0" baseline="0" noProof="0" dirty="0" smtClean="0">
              <a:ln>
                <a:noFill/>
              </a:ln>
              <a:solidFill>
                <a:srgbClr val="000000"/>
              </a:solidFill>
              <a:effectLst/>
              <a:uLnTx/>
              <a:uFillTx/>
            </a:endParaRPr>
          </a:p>
        </p:txBody>
      </p:sp>
      <p:sp>
        <p:nvSpPr>
          <p:cNvPr id="21" name="Down Arrow 20"/>
          <p:cNvSpPr/>
          <p:nvPr>
            <p:custDataLst>
              <p:tags r:id="rId19"/>
            </p:custDataLst>
          </p:nvPr>
        </p:nvSpPr>
        <p:spPr>
          <a:xfrm rot="16200000">
            <a:off x="778323" y="1119295"/>
            <a:ext cx="797299" cy="1649779"/>
          </a:xfrm>
          <a:prstGeom prst="downArrow">
            <a:avLst/>
          </a:prstGeom>
          <a:solidFill>
            <a:srgbClr val="92D050"/>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2" name="TextBox 21"/>
          <p:cNvSpPr txBox="1"/>
          <p:nvPr>
            <p:custDataLst>
              <p:tags r:id="rId20"/>
            </p:custDataLst>
          </p:nvPr>
        </p:nvSpPr>
        <p:spPr>
          <a:xfrm>
            <a:off x="445681" y="1794700"/>
            <a:ext cx="1540698" cy="35072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Write request</a:t>
            </a:r>
          </a:p>
        </p:txBody>
      </p:sp>
      <p:sp>
        <p:nvSpPr>
          <p:cNvPr id="23" name="Rectangle 22"/>
          <p:cNvSpPr/>
          <p:nvPr>
            <p:custDataLst>
              <p:tags r:id="rId21"/>
            </p:custDataLst>
          </p:nvPr>
        </p:nvSpPr>
        <p:spPr>
          <a:xfrm>
            <a:off x="352083" y="3695132"/>
            <a:ext cx="2117545" cy="1590631"/>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4" name="TextBox 23"/>
          <p:cNvSpPr txBox="1"/>
          <p:nvPr>
            <p:custDataLst>
              <p:tags r:id="rId22"/>
            </p:custDataLst>
          </p:nvPr>
        </p:nvSpPr>
        <p:spPr>
          <a:xfrm>
            <a:off x="352083" y="3304256"/>
            <a:ext cx="1890073" cy="396566"/>
          </a:xfrm>
          <a:prstGeom prst="rect">
            <a:avLst/>
          </a:prstGeom>
          <a:noFill/>
        </p:spPr>
        <p:txBody>
          <a:bodyPr wrap="square" lIns="0" tIns="0" rIns="0" bIns="0" rtlCol="0">
            <a:noAutofit/>
          </a:bodyPr>
          <a:lstStyle/>
          <a:p>
            <a:pPr>
              <a:lnSpc>
                <a:spcPts val="2300"/>
              </a:lnSpc>
              <a:spcBef>
                <a:spcPts val="500"/>
              </a:spcBef>
            </a:pPr>
            <a:r>
              <a:rPr lang="en-US" kern="0" dirty="0">
                <a:solidFill>
                  <a:srgbClr val="000000"/>
                </a:solidFill>
              </a:rPr>
              <a:t>Variant data array</a:t>
            </a:r>
          </a:p>
        </p:txBody>
      </p:sp>
      <p:sp>
        <p:nvSpPr>
          <p:cNvPr id="25" name="TextBox 24"/>
          <p:cNvSpPr txBox="1"/>
          <p:nvPr>
            <p:custDataLst>
              <p:tags r:id="rId23"/>
            </p:custDataLst>
          </p:nvPr>
        </p:nvSpPr>
        <p:spPr>
          <a:xfrm>
            <a:off x="496100" y="3879880"/>
            <a:ext cx="1608269" cy="1349662"/>
          </a:xfrm>
          <a:prstGeom prst="rect">
            <a:avLst/>
          </a:prstGeom>
          <a:noFill/>
        </p:spPr>
        <p:txBody>
          <a:bodyPr wrap="square" lIns="0" tIns="0" rIns="0" bIns="0" rtlCol="0">
            <a:noAutofit/>
          </a:bodyPr>
          <a:lstStyle/>
          <a:p>
            <a:pPr>
              <a:lnSpc>
                <a:spcPts val="2300"/>
              </a:lnSpc>
              <a:spcBef>
                <a:spcPts val="500"/>
              </a:spcBef>
            </a:pPr>
            <a:r>
              <a:rPr lang="en-US" kern="0" dirty="0" smtClean="0">
                <a:solidFill>
                  <a:srgbClr val="000000"/>
                </a:solidFill>
              </a:rPr>
              <a:t>&lt; Dataset 1 &gt;</a:t>
            </a:r>
            <a:endParaRPr lang="en-US" dirty="0" smtClean="0"/>
          </a:p>
          <a:p>
            <a:pPr>
              <a:lnSpc>
                <a:spcPts val="2300"/>
              </a:lnSpc>
              <a:spcBef>
                <a:spcPts val="500"/>
              </a:spcBef>
            </a:pPr>
            <a:r>
              <a:rPr lang="en-US" kern="0" dirty="0" smtClean="0">
                <a:solidFill>
                  <a:srgbClr val="000000"/>
                </a:solidFill>
              </a:rPr>
              <a:t>&lt; Dataset x &gt;</a:t>
            </a:r>
          </a:p>
          <a:p>
            <a:pPr>
              <a:lnSpc>
                <a:spcPts val="2300"/>
              </a:lnSpc>
              <a:spcBef>
                <a:spcPts val="500"/>
              </a:spcBef>
            </a:pPr>
            <a:r>
              <a:rPr kumimoji="0" lang="en-US" sz="1800" b="0" i="0" u="none" strike="noStrike" kern="0" cap="none" spc="0" normalizeH="0" baseline="0" noProof="0" dirty="0" smtClean="0">
                <a:ln>
                  <a:noFill/>
                </a:ln>
                <a:solidFill>
                  <a:srgbClr val="000000"/>
                </a:solidFill>
                <a:effectLst/>
                <a:uLnTx/>
                <a:uFillTx/>
              </a:rPr>
              <a:t>…</a:t>
            </a:r>
          </a:p>
          <a:p>
            <a:pPr>
              <a:lnSpc>
                <a:spcPts val="2300"/>
              </a:lnSpc>
              <a:spcBef>
                <a:spcPts val="500"/>
              </a:spcBef>
            </a:pPr>
            <a:r>
              <a:rPr lang="en-US" kern="0" dirty="0" smtClean="0">
                <a:solidFill>
                  <a:srgbClr val="000000"/>
                </a:solidFill>
              </a:rPr>
              <a:t>&lt; Dataset n &gt;</a:t>
            </a:r>
            <a:endParaRPr kumimoji="0" lang="en-US" sz="1800" b="0" i="0" u="none" strike="noStrike" kern="0" cap="none" spc="0" normalizeH="0" baseline="0" noProof="0" dirty="0" smtClean="0">
              <a:ln>
                <a:noFill/>
              </a:ln>
              <a:solidFill>
                <a:srgbClr val="000000"/>
              </a:solidFill>
              <a:effectLst/>
              <a:uLnTx/>
              <a:uFillTx/>
            </a:endParaRPr>
          </a:p>
        </p:txBody>
      </p:sp>
      <p:sp>
        <p:nvSpPr>
          <p:cNvPr id="27" name="Down Arrow 26"/>
          <p:cNvSpPr/>
          <p:nvPr>
            <p:custDataLst>
              <p:tags r:id="rId24"/>
            </p:custDataLst>
          </p:nvPr>
        </p:nvSpPr>
        <p:spPr>
          <a:xfrm rot="16200000">
            <a:off x="3130955" y="3866860"/>
            <a:ext cx="797299" cy="1575787"/>
          </a:xfrm>
          <a:prstGeom prst="downArrow">
            <a:avLst/>
          </a:prstGeom>
          <a:solidFill>
            <a:schemeClr val="accent4">
              <a:lumMod val="60000"/>
              <a:lumOff val="40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8" name="Rounded Rectangle 27"/>
          <p:cNvSpPr/>
          <p:nvPr>
            <p:custDataLst>
              <p:tags r:id="rId25"/>
            </p:custDataLst>
          </p:nvPr>
        </p:nvSpPr>
        <p:spPr>
          <a:xfrm>
            <a:off x="6339617" y="1656914"/>
            <a:ext cx="598354" cy="539437"/>
          </a:xfrm>
          <a:prstGeom prst="roundRect">
            <a:avLst/>
          </a:prstGeom>
          <a:solidFill>
            <a:srgbClr val="C00000"/>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noProof="0" dirty="0" smtClean="0">
                <a:ln>
                  <a:noFill/>
                </a:ln>
                <a:solidFill>
                  <a:srgbClr val="00B050"/>
                </a:solidFill>
                <a:effectLst/>
                <a:uLnTx/>
                <a:uFillTx/>
                <a:latin typeface="Bosch Office Sans"/>
                <a:ea typeface="+mn-ea"/>
                <a:cs typeface="+mn-cs"/>
              </a:rPr>
              <a:t>= x</a:t>
            </a:r>
          </a:p>
        </p:txBody>
      </p:sp>
      <p:sp>
        <p:nvSpPr>
          <p:cNvPr id="29" name="TextBox 28"/>
          <p:cNvSpPr txBox="1"/>
          <p:nvPr>
            <p:custDataLst>
              <p:tags r:id="rId26"/>
            </p:custDataLst>
          </p:nvPr>
        </p:nvSpPr>
        <p:spPr>
          <a:xfrm>
            <a:off x="2864742" y="4461685"/>
            <a:ext cx="1540698" cy="35072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Write NVM</a:t>
            </a:r>
          </a:p>
        </p:txBody>
      </p:sp>
    </p:spTree>
    <p:custDataLst>
      <p:tags r:id="rId1"/>
    </p:custDataLst>
    <p:extLst>
      <p:ext uri="{BB962C8B-B14F-4D97-AF65-F5344CB8AC3E}">
        <p14:creationId xmlns:p14="http://schemas.microsoft.com/office/powerpoint/2010/main" val="899907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Variant coding</a:t>
            </a:r>
          </a:p>
          <a:p>
            <a:pPr marR="0" defTabSz="914400" eaLnBrk="1" fontAlgn="auto" latinLnBrk="0" hangingPunct="1">
              <a:lnSpc>
                <a:spcPct val="89000"/>
              </a:lnSpc>
              <a:buClrTx/>
              <a:buSzTx/>
              <a:buFontTx/>
              <a:buNone/>
              <a:tabLst/>
            </a:pP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RBVH/ESS13 | 8/9/2017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Method </a:t>
            </a:r>
            <a:r>
              <a:rPr lang="en-US" sz="2800" dirty="0" smtClean="0">
                <a:solidFill>
                  <a:srgbClr val="A80163"/>
                </a:solidFill>
              </a:rPr>
              <a:t>3</a:t>
            </a:r>
            <a:endParaRPr lang="en-US" sz="2800" dirty="0">
              <a:solidFill>
                <a:srgbClr val="A80163"/>
              </a:solidFill>
            </a:endParaRPr>
          </a:p>
        </p:txBody>
      </p:sp>
      <p:sp>
        <p:nvSpPr>
          <p:cNvPr id="3" name="Content Placeholder 2"/>
          <p:cNvSpPr>
            <a:spLocks noGrp="1"/>
          </p:cNvSpPr>
          <p:nvPr>
            <p:ph idx="1"/>
            <p:custDataLst>
              <p:tags r:id="rId9"/>
            </p:custDataLst>
          </p:nvPr>
        </p:nvSpPr>
        <p:spPr>
          <a:xfrm>
            <a:off x="410845" y="125603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US" dirty="0" smtClean="0"/>
          </a:p>
          <a:p>
            <a:r>
              <a:rPr lang="en-US" sz="2000" dirty="0" smtClean="0"/>
              <a:t>Advantage</a:t>
            </a:r>
          </a:p>
          <a:p>
            <a:pPr lvl="2"/>
            <a:r>
              <a:rPr lang="en-US" sz="1800" dirty="0" smtClean="0"/>
              <a:t>Have a field for easy checking the </a:t>
            </a:r>
            <a:r>
              <a:rPr lang="en-US" sz="1800" dirty="0"/>
              <a:t>matching between “Variant code” and vehicle parameters</a:t>
            </a:r>
            <a:r>
              <a:rPr lang="en-US" sz="1800" dirty="0" smtClean="0"/>
              <a:t>.</a:t>
            </a:r>
          </a:p>
          <a:p>
            <a:endParaRPr lang="en-US" dirty="0" smtClean="0"/>
          </a:p>
          <a:p>
            <a:endParaRPr lang="en-US" dirty="0"/>
          </a:p>
          <a:p>
            <a:r>
              <a:rPr lang="en-US" sz="2000" dirty="0" smtClean="0"/>
              <a:t>Disadvantage</a:t>
            </a:r>
          </a:p>
          <a:p>
            <a:pPr lvl="2"/>
            <a:r>
              <a:rPr lang="en-US" sz="1800" dirty="0" smtClean="0"/>
              <a:t>The “variant code” information is duplicated in 2 NVM packet</a:t>
            </a:r>
          </a:p>
          <a:p>
            <a:pPr lvl="2"/>
            <a:r>
              <a:rPr lang="en-US" sz="1800" dirty="0" smtClean="0"/>
              <a:t>Still need to check the matching of 2 “variant code”</a:t>
            </a:r>
            <a:endParaRPr lang="en-US" sz="1800" dirty="0"/>
          </a:p>
        </p:txBody>
      </p:sp>
    </p:spTree>
    <p:custDataLst>
      <p:tags r:id="rId1"/>
    </p:custDataLst>
    <p:extLst>
      <p:ext uri="{BB962C8B-B14F-4D97-AF65-F5344CB8AC3E}">
        <p14:creationId xmlns:p14="http://schemas.microsoft.com/office/powerpoint/2010/main" val="2836657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BOSCH2"/>
  <p:tag name="CFG.CUSTOMERVERSION" val="9"/>
  <p:tag name="ML_1" val="RBVH_Hc1"/>
  <p:tag name="ML_2" val="Bosch2.mcr"/>
  <p:tag name="ML_LAYOUT_RESOURCE" val="BOSCH2_4_3.mcr"/>
  <p:tag name="FIELD.DATE.CONTENT" val="8/9/2017"/>
  <p:tag name="FIELD.DATE.VALUE" val="8/9/2017"/>
  <p:tag name="FIELD.CONF.SUFFIX.CONTENT" val="\n | "/>
  <p:tag name="FIELD.CONF.COMBOINDEX" val="0"/>
  <p:tag name="FIELD.REM_ABL.SUFFIX.CONTENT" val="&#10;\n"/>
  <p:tag name="FIELD.COPY.CONTENT" val="© Robert Bosch Engineering and Business Solutions Vietnam Company Limited 2017. All rights reserved, also regarding any disposal, exploitation, reproduction, editing, distribution, as well as in the event of applications for industrial property rights."/>
  <p:tag name="FIELD.COPY.VALUE" val="© Robert Bosch Engineering and Business Solutions Vietnam Company Limited 2017.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CHAPTER.CONTENT" val="Header of section"/>
  <p:tag name="FIELD.CHAPTER.VALUE" val="Header of section"/>
  <p:tag name="FIELD.DPT.CONTENT" val="RBVH/ESS13"/>
  <p:tag name="FIELD.DPT.VALUE" val="RBVH/ESS13 | "/>
  <p:tag name="FIELD.DPT.SUFFIX.CONTENT" val=" | "/>
  <p:tag name="MIWBCLNT.HOMEURL" val="C:\Program Files (x86)\eForms\FB\portal_index.htm"/>
  <p:tag name="FIELDS.INITIALIZED" val="1"/>
  <p:tag name="FIELD.DATE.COMBOINDEX" val="-2"/>
  <p:tag name="FIELD.REM_ABL.COMBOINDEX" val="-2"/>
  <p:tag name="FIELD.CHAPTER.COMBOINDEX" val="-2"/>
  <p:tag name="FIELD.REM_ANL.COMBOINDEX" val="-2"/>
  <p:tag name="FIELD.DPT.COMBOINDEX" val="-2"/>
  <p:tag name="CONFIG" val="BOSCH2"/>
  <p:tag name="CFG.VERSION" val="0"/>
  <p:tag name="CFG.LAYOUTID" val="Bosch Layout 4:3 (new colored style)"/>
  <p:tag name="CFG.LAYOUTRES" val="BOSCH2_4_3"/>
  <p:tag name="MAPNAME" val="Map1"/>
  <p:tag name="LICENSEKEY" val="46504b9e-b1c9-48ed-967f-a36de42ae84b"/>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0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0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0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0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0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0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1.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TitleOnTitleSlides"/>
  <p:tag name="SHAPECLASSPROTECTIONTYPE" val="3"/>
</p:tagLst>
</file>

<file path=ppt/tags/tag11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2.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Header of section"/>
  <p:tag name="FIELD.CHAPTER.VALUE" val="Header of section"/>
  <p:tag name="FIELD.DPT.CONTENT" val="RBVH/ESS13"/>
  <p:tag name="FIELD.DPT.VALUE" val="RBVH/ESS1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5.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Header of section"/>
  <p:tag name="FIELD.CHAPTER.VALUE" val="Header of section"/>
  <p:tag name="FIELD.DPT.CONTENT" val="RBVH/ESS13"/>
  <p:tag name="FIELD.DPT.VALUE" val="RBVH/ESS1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2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2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2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2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3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3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3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3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34.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Header of section"/>
  <p:tag name="FIELD.CHAPTER.VALUE" val="Header of section"/>
  <p:tag name="FIELD.DPT.CONTENT" val="RBVH/ESS13"/>
  <p:tag name="FIELD.DPT.VALUE" val="RBVH/ESS1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3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3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3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3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3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4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4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4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43.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Header of section"/>
  <p:tag name="FIELD.CHAPTER.VALUE" val="Header of section"/>
  <p:tag name="FIELD.DPT.CONTENT" val="RBVH/ESS13"/>
  <p:tag name="FIELD.DPT.VALUE" val="RBVH/ESS1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4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4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4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4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4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4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5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5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52.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Header of section"/>
  <p:tag name="FIELD.CHAPTER.VALUE" val="Header of section"/>
  <p:tag name="FIELD.DPT.CONTENT" val="RBVH/ESS13"/>
  <p:tag name="FIELD.DPT.VALUE" val="RBVH/ESS1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5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5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5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5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5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5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5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6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61.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Header of section"/>
  <p:tag name="FIELD.CHAPTER.VALUE" val="Header of section"/>
  <p:tag name="FIELD.DPT.CONTENT" val="RBVH/ESS13"/>
  <p:tag name="FIELD.DPT.VALUE" val="RBVH/ESS1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6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6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6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6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6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6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6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6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 name="COLORS" val="-2;-2;-2;-2;-1;-2"/>
</p:tagLst>
</file>

<file path=ppt/tags/tag1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Header of section"/>
  <p:tag name="FIELD.CHAPTER.VALUE" val="Header of section"/>
  <p:tag name="FIELD.DPT.CONTENT" val="RBVH/ESS13"/>
  <p:tag name="FIELD.DPT.VALUE" val="RBVH/ESS1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4-3.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DPT.CONTENT" val="RBVH/ESS13"/>
  <p:tag name="FIELD.DPT.VALUE" val="RBVH/ESS1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Variant coding"/>
  <p:tag name="FIELD.CHAPTER.VALUE" val="Variant coding"/>
  <p:tag name="FIELD.CHAPTER.COMBOINDEX" val="-2"/>
  <p:tag name="FIELD.REM_ANL.COMBOINDEX" val="-2"/>
  <p:tag name="FIELD.DPT.COMBOINDEX" val="-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3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6.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Header of section"/>
  <p:tag name="FIELD.CHAPTER.VALUE" val="Header of section"/>
  <p:tag name="FIELD.DPT.CONTENT" val="RBVH/ESS13"/>
  <p:tag name="FIELD.DPT.VALUE" val="RBVH/ESS1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SS13"/>
  <p:tag name="FIELD.DPT.VALUE" val="RBVH/ESS13 | "/>
  <p:tag name="FIELDS.INITIALIZED" val="1"/>
  <p:tag name="ML_1" val="RBVH_Hc1"/>
  <p:tag name="ML_2" val="Bosch2.mcr"/>
  <p:tag name="ML_LAYOUT_RESOURCE" val="BOSCH2_4_3.mcr"/>
  <p:tag name="SHAPESETGROUPCLASSNAME" val="ShapeSetGroup1"/>
  <p:tag name="SHAPESETCLASSNAME" val="TitleSupergraphic1"/>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6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DPT.CONTENT" val="RBVH/ESS13"/>
  <p:tag name="FIELD.DPT.VALUE" val="RBVH/ESS1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Variant coding"/>
  <p:tag name="FIELD.CHAPTER.VALUE" val="Variant coding"/>
  <p:tag name="FIELD.CHAPTER.COMBOINDEX" val="-2"/>
  <p:tag name="FIELD.REM_ANL.COMBOINDEX" val="-2"/>
  <p:tag name="FIELD.DPT.COMBOINDEX" val="-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HiddenSubtitle"/>
  <p:tag name="SHAPECLASSPROTECTIONTYPE" val="0"/>
  <p:tag name="ML_SENDTOBACK" val=" 1"/>
</p:tagLst>
</file>

<file path=ppt/tags/tag7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7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7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7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7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7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upergraphic-P1-4-3.png"/>
  <p:tag name="ML_SENDTOBACK" val=" 1"/>
  <p:tag name="MLI" val="1"/>
  <p:tag name="SHAPECLASSNAME" val="Supergraphic1"/>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Logo2016.emf"/>
  <p:tag name="MLI" val="1"/>
  <p:tag name="SHAPECLASSNAME" val="LogoOnSlides"/>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Header of section"/>
  <p:tag name="FIELD.CHAPTER.VALUE" val="Header of section"/>
  <p:tag name="FIELD.DPT.CONTENT" val="RBVH/ESS13"/>
  <p:tag name="FIELD.DPT.VALUE" val="RBVH/ESS1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9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9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9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9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9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9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9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9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99.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DPT.CONTENT" val="RBVH/ESS13"/>
  <p:tag name="FIELD.DPT.VALUE" val="RBVH/ESS1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Variant coding"/>
  <p:tag name="FIELD.CHAPTER.VALUE" val="Variant coding"/>
  <p:tag name="FIELD.CHAPTER.COMBOINDEX" val="-2"/>
  <p:tag name="FIELD.REM_ANL.COMBOINDEX" val="-2"/>
  <p:tag name="FIELD.DPT.COMBOINDEX" val="-2"/>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9C79B100-3E8C-49C0-8475-54E7D673F8CF}" vid="{0EBFA600-AC06-4417-8FA0-E8FF3BF23FE1}"/>
    </a:ext>
  </a:extLst>
</a:theme>
</file>

<file path=docProps/app.xml><?xml version="1.0" encoding="utf-8"?>
<Properties xmlns="http://schemas.openxmlformats.org/officeDocument/2006/extended-properties" xmlns:vt="http://schemas.openxmlformats.org/officeDocument/2006/docPropsVTypes">
  <Template/>
  <TotalTime>0</TotalTime>
  <Words>1571</Words>
  <Application>Microsoft Office PowerPoint</Application>
  <PresentationFormat>Custom</PresentationFormat>
  <Paragraphs>188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Bosch Office Sans</vt:lpstr>
      <vt:lpstr>Wingdings</vt:lpstr>
      <vt:lpstr>Wingdings 3</vt:lpstr>
      <vt:lpstr>Bosch</vt:lpstr>
      <vt:lpstr>PowerPoint Presentation</vt:lpstr>
      <vt:lpstr>Background</vt:lpstr>
      <vt:lpstr>Relevant topics</vt:lpstr>
      <vt:lpstr>Method 1</vt:lpstr>
      <vt:lpstr>Method 1</vt:lpstr>
      <vt:lpstr>Method 2</vt:lpstr>
      <vt:lpstr>Method 2</vt:lpstr>
      <vt:lpstr>Method 3</vt:lpstr>
      <vt:lpstr>Method 3</vt:lpstr>
      <vt:lpstr>Relevant topics – Some solutions</vt:lpstr>
      <vt:lpstr>Relevant topics – Some solutions</vt:lpstr>
      <vt:lpstr>Relevant topics – Some solutions</vt:lpstr>
      <vt:lpstr>Awareness</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Huynh Mai Phuoc Loc (RBVH/ESS13)</dc:creator>
  <cp:lastModifiedBy>Huynh Mai Phuoc Loc (RBVH/ESS1)</cp:lastModifiedBy>
  <cp:revision>38</cp:revision>
  <dcterms:created xsi:type="dcterms:W3CDTF">2017-08-09T12:56:25Z</dcterms:created>
  <dcterms:modified xsi:type="dcterms:W3CDTF">2017-08-10T14:35:36Z</dcterms:modified>
</cp:coreProperties>
</file>