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1"/>
  </p:notesMasterIdLst>
  <p:sldIdLst>
    <p:sldId id="256" r:id="rId2"/>
    <p:sldId id="261" r:id="rId3"/>
    <p:sldId id="265" r:id="rId4"/>
    <p:sldId id="262" r:id="rId5"/>
    <p:sldId id="263" r:id="rId6"/>
    <p:sldId id="293" r:id="rId7"/>
    <p:sldId id="268" r:id="rId8"/>
    <p:sldId id="257" r:id="rId9"/>
    <p:sldId id="290" r:id="rId10"/>
    <p:sldId id="270" r:id="rId11"/>
    <p:sldId id="269" r:id="rId12"/>
    <p:sldId id="291" r:id="rId13"/>
    <p:sldId id="281" r:id="rId14"/>
    <p:sldId id="271" r:id="rId15"/>
    <p:sldId id="266" r:id="rId16"/>
    <p:sldId id="259" r:id="rId17"/>
    <p:sldId id="292" r:id="rId18"/>
    <p:sldId id="274" r:id="rId19"/>
    <p:sldId id="279" r:id="rId20"/>
    <p:sldId id="258" r:id="rId21"/>
    <p:sldId id="285" r:id="rId22"/>
    <p:sldId id="283" r:id="rId23"/>
    <p:sldId id="284" r:id="rId24"/>
    <p:sldId id="286" r:id="rId25"/>
    <p:sldId id="289" r:id="rId26"/>
    <p:sldId id="287" r:id="rId27"/>
    <p:sldId id="288" r:id="rId28"/>
    <p:sldId id="272" r:id="rId29"/>
    <p:sldId id="26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8B452-6F71-46E2-9428-9149B169847C}" type="datetimeFigureOut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C336A-C088-4B44-BEEA-220CD9311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68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作者沒有說是用原始的收盤價，還是調整過後的收盤價，我猜是沒有調整的收盤價</a:t>
            </a:r>
            <a:r>
              <a:rPr lang="en-US" altLang="zh-TW" dirty="0"/>
              <a:t>(</a:t>
            </a:r>
            <a:r>
              <a:rPr lang="zh-TW" altLang="en-US" dirty="0"/>
              <a:t>因為大盤沒有調整過後的收盤價。</a:t>
            </a:r>
            <a:r>
              <a:rPr lang="en-US" altLang="zh-TW" dirty="0"/>
              <a:t>)</a:t>
            </a:r>
            <a:r>
              <a:rPr lang="zh-TW" altLang="en-US" dirty="0"/>
              <a:t>，調整的收盤價會掩蓋掉收盤價拉扯的過程</a:t>
            </a:r>
            <a:r>
              <a:rPr lang="en-US" altLang="zh-TW" dirty="0"/>
              <a:t>(</a:t>
            </a:r>
            <a:r>
              <a:rPr lang="zh-TW" altLang="en-US" dirty="0"/>
              <a:t>像是股票拆分，所有的歷史收盤價也要變小，以得到調整過後的收盤價，那麼拉扯的震盪幅度也會變小。或是增加股息以得到調整後的收盤價，多少可以掩蓋拉扯的過程。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336A-C088-4B44-BEEA-220CD9311BD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73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31C0-F982-4124-90CA-660DA357F859}" type="datetime1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758446-578E-4DD2-9F0C-E5699E2D8D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37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BE56-4764-4563-BD1A-7B9F45AC231A}" type="datetime1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758446-578E-4DD2-9F0C-E5699E2D8D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89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71BF-9622-46D1-B0D2-EEF684B2F190}" type="datetime1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758446-578E-4DD2-9F0C-E5699E2D8D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440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E3AB-1A55-486A-961A-6EDB18B45949}" type="datetime1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758446-578E-4DD2-9F0C-E5699E2D8D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277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424D-BFF1-4F08-84F3-7F4A9881E305}" type="datetime1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758446-578E-4DD2-9F0C-E5699E2D8D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2516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C0DA-51C6-43D0-8BB7-43D2D993E7F1}" type="datetime1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758446-578E-4DD2-9F0C-E5699E2D8D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944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93B8-41FA-49B8-BEDF-63FF178CEFD0}" type="datetime1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927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4BBF-A0B2-437E-9C1E-416DA347B951}" type="datetime1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68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BF0F-D0AE-4020-925D-2E7136959B08}" type="datetime1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19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E3BF-5FC8-40CD-B6E9-3B25A494F4D6}" type="datetime1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758446-578E-4DD2-9F0C-E5699E2D8D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95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BF46-8430-4E02-8D72-34898B90CB4F}" type="datetime1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758446-578E-4DD2-9F0C-E5699E2D8D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57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7441-6535-40C4-B76E-1D9C166E5BE7}" type="datetime1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758446-578E-4DD2-9F0C-E5699E2D8D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6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DB5-83DA-49FD-A23D-EBDE5826FFEE}" type="datetime1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86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ED72-619A-4400-B278-B420202AD596}" type="datetime1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58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818E-442A-4640-B67A-982106A94CD8}" type="datetime1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20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4B1D-F743-4365-82C7-BE52388159FE}" type="datetime1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758446-578E-4DD2-9F0C-E5699E2D8D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C8EFD-12A9-4372-A17F-F18DC0AF044E}" type="datetime1">
              <a:rPr lang="zh-TW" altLang="en-US" smtClean="0"/>
              <a:t>2025/2/7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758446-578E-4DD2-9F0C-E5699E2D8D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0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erport/Mask_RCNN" TargetMode="External"/><Relationship Id="rId2" Type="http://schemas.openxmlformats.org/officeDocument/2006/relationships/hyperlink" Target="https://ta-lib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hinducentre.com/publications/policy-watch/article26438502.ece/binary/global-wealth-report-2018.pdf" TargetMode="External"/><Relationship Id="rId5" Type="http://schemas.openxmlformats.org/officeDocument/2006/relationships/hyperlink" Target="https://www.investopedia.com/articles/pf/12/assets-that-increase-net-worth.asp" TargetMode="External"/><Relationship Id="rId4" Type="http://schemas.openxmlformats.org/officeDocument/2006/relationships/hyperlink" Target="https://github.com/wkentaro/labelm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D7A0D-03E5-4818-99AB-C83FC8A96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自我介紹</a:t>
            </a:r>
            <a:br>
              <a:rPr lang="en-US" altLang="zh-TW" dirty="0"/>
            </a:br>
            <a:r>
              <a:rPr lang="zh-TW" altLang="en-US" dirty="0"/>
              <a:t>我能為公司提供的績效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1F89F6-5158-4D7D-8AAD-869263536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945515-C761-48BF-8A97-06629558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95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68132D5-A7E1-4ACC-B7A9-7CC0FFC0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2-2-1. attention</a:t>
            </a:r>
            <a:r>
              <a:rPr lang="zh-TW" altLang="en-US" dirty="0"/>
              <a:t>機制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7982EA66-C96A-4F74-BD1B-DC7CDBF5EC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Calibri" panose="020F0502020204030204" pitchFamily="34" charset="0"/>
                  </a:rPr>
                  <a:t>Attention(Q, K, V) = </a:t>
                </a:r>
                <a:r>
                  <a:rPr lang="en-US" altLang="zh-TW" sz="1800" dirty="0" err="1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Calibri" panose="020F0502020204030204" pitchFamily="34" charset="0"/>
                  </a:rPr>
                  <a:t>softmax</a:t>
                </a: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Calibri" panose="020F0502020204030204" pitchFamily="34" charset="0"/>
                              </a:rPr>
                              <m:t>𝑄𝐾</m:t>
                            </m:r>
                          </m:e>
                          <m: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Calibri" panose="020F0502020204030204" pitchFamily="34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Calibri" panose="020F0502020204030204" pitchFamily="34" charset="0"/>
                              </a:rPr>
                              <m:t>𝑑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Calibri" panose="020F0502020204030204" pitchFamily="34" charset="0"/>
                  </a:rPr>
                  <a:t>)V</a:t>
                </a:r>
                <a:r>
                  <a:rPr lang="zh-TW" altLang="en-US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Calibri" panose="020F0502020204030204" pitchFamily="34" charset="0"/>
                  </a:rPr>
                  <a:t>，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Calibri" panose="020F0502020204030204" pitchFamily="34" charset="0"/>
                  </a:rPr>
                  <a:t>透過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Calibri" panose="020F0502020204030204" pitchFamily="34" charset="0"/>
                  </a:rPr>
                  <a:t>Q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Calibri" panose="020F0502020204030204" pitchFamily="34" charset="0"/>
                  </a:rPr>
                  <a:t>和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Calibri" panose="020F0502020204030204" pitchFamily="34" charset="0"/>
                  </a:rPr>
                  <a:t>K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Calibri" panose="020F0502020204030204" pitchFamily="34" charset="0"/>
                  </a:rPr>
                  <a:t>的矩陣相乘算出資料間的關聯性，這個關聯性也就是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Calibri" panose="020F0502020204030204" pitchFamily="34" charset="0"/>
                  </a:rPr>
                  <a:t>V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Calibri" panose="020F0502020204030204" pitchFamily="34" charset="0"/>
                  </a:rPr>
                  <a:t>的權重，除以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zh-TW" altLang="en-US" dirty="0"/>
                  <a:t>來達到拉縮數值的效果，再經過</a:t>
                </a:r>
                <a:r>
                  <a:rPr lang="en-US" altLang="zh-TW" dirty="0" err="1"/>
                  <a:t>softmax</a:t>
                </a:r>
                <a:r>
                  <a:rPr lang="zh-TW" altLang="en-US" dirty="0"/>
                  <a:t>轉換為機率，最後再乘以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矩陣，得到</a:t>
                </a:r>
                <a:r>
                  <a:rPr lang="en-US" altLang="zh-TW" dirty="0"/>
                  <a:t>attention</a:t>
                </a:r>
                <a:r>
                  <a:rPr lang="zh-TW" altLang="en-US" dirty="0"/>
                  <a:t>矩陣，維度為</a:t>
                </a:r>
                <a:r>
                  <a:rPr lang="en-US" altLang="zh-TW" dirty="0" err="1"/>
                  <a:t>Txd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為天數，</a:t>
                </a:r>
                <a:r>
                  <a:rPr lang="en-US" altLang="zh-TW" dirty="0"/>
                  <a:t>d</a:t>
                </a:r>
                <a:r>
                  <a:rPr lang="zh-TW" altLang="en-US" dirty="0"/>
                  <a:t>為</a:t>
                </a:r>
                <a:r>
                  <a:rPr lang="en-US" altLang="zh-TW" dirty="0"/>
                  <a:t>embedding dimension </a:t>
                </a:r>
                <a:r>
                  <a:rPr lang="zh-TW" altLang="en-US" dirty="0"/>
                  <a:t>。</a:t>
                </a:r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7982EA66-C96A-4F74-BD1B-DC7CDBF5E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32B9DA-3E31-47FF-A68F-CB7AEE13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758446-578E-4DD2-9F0C-E5699E2D8DD0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8FFB17F-E9F7-43B3-AD8C-26656C940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541059"/>
            <a:ext cx="6735115" cy="33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9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2AC0E-6913-498D-B31C-EAB3937F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2-3. </a:t>
            </a:r>
            <a:r>
              <a:rPr lang="zh-TW" altLang="en-US" sz="3600" dirty="0"/>
              <a:t>該論文的實驗結果</a:t>
            </a:r>
            <a:br>
              <a:rPr lang="en-US" altLang="zh-TW" sz="3600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93E25D-57F8-4ED2-86B0-4B19402A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該論文的資料，應該比我的還要多，所以論文作者的預測機率比我的好一些。我的資料有些天數會遺失。該作者沒有說資料如何取得的。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9C9C9-D590-49D3-8EBC-22E123D3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96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86F94B-33F3-4BA1-B9C3-86385481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411C3D-FCDA-4E49-B571-88F7D4F18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633" r="23732"/>
          <a:stretch/>
        </p:blipFill>
        <p:spPr>
          <a:xfrm>
            <a:off x="538595" y="4399603"/>
            <a:ext cx="8479899" cy="18765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4DDD321-B755-4A81-AF59-9D8A6D94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3704" r="13839" b="-1"/>
          <a:stretch/>
        </p:blipFill>
        <p:spPr>
          <a:xfrm>
            <a:off x="538596" y="3958935"/>
            <a:ext cx="8479898" cy="50645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30CDC1D-A88A-4488-B12A-98F56A4915A9}"/>
              </a:ext>
            </a:extLst>
          </p:cNvPr>
          <p:cNvSpPr txBox="1"/>
          <p:nvPr/>
        </p:nvSpPr>
        <p:spPr>
          <a:xfrm>
            <a:off x="0" y="2152833"/>
            <a:ext cx="111184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Evaluation metrics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</a:t>
            </a:r>
          </a:p>
          <a:p>
            <a:pPr lvl="1"/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var(--jp-code-font-family)"/>
            </a:endParaRPr>
          </a:p>
          <a:p>
            <a:pPr lvl="1"/>
            <a:r>
              <a:rPr lang="zh-TW" altLang="zh-TW" sz="2800" dirty="0">
                <a:latin typeface="Arial Unicode MS"/>
              </a:rPr>
              <a:t>Training Data - MAE: 0.0935 , Loss: 0.0146</a:t>
            </a:r>
            <a:endParaRPr lang="en-US" altLang="zh-TW" sz="2800" dirty="0">
              <a:latin typeface="Arial Unicode MS"/>
            </a:endParaRPr>
          </a:p>
          <a:p>
            <a:pPr lvl="1"/>
            <a:r>
              <a:rPr lang="zh-TW" altLang="zh-TW" sz="2800" dirty="0">
                <a:latin typeface="Arial Unicode MS"/>
              </a:rPr>
              <a:t>Validation Data - MAE: 0.0623 , Loss: 0.0069</a:t>
            </a:r>
          </a:p>
          <a:p>
            <a:pPr marL="457200" lvl="1" indent="0">
              <a:buNone/>
            </a:pPr>
            <a:endParaRPr lang="en-US" altLang="zh-TW" sz="28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36CA80-1830-4873-AC87-ED77172AB499}"/>
              </a:ext>
            </a:extLst>
          </p:cNvPr>
          <p:cNvSpPr/>
          <p:nvPr/>
        </p:nvSpPr>
        <p:spPr>
          <a:xfrm>
            <a:off x="538595" y="3429001"/>
            <a:ext cx="7221989" cy="529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9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65F62C8F-58EB-48EB-BE5E-7E6A08BB3732}"/>
              </a:ext>
            </a:extLst>
          </p:cNvPr>
          <p:cNvGrpSpPr/>
          <p:nvPr/>
        </p:nvGrpSpPr>
        <p:grpSpPr>
          <a:xfrm>
            <a:off x="-1" y="-71718"/>
            <a:ext cx="12192001" cy="3429001"/>
            <a:chOff x="-1" y="-71718"/>
            <a:chExt cx="12192001" cy="342900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65E7298-1946-430A-89CB-2621D7240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71718"/>
              <a:ext cx="12192001" cy="3429001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D24CA3A-71E5-42FB-92D5-0A36FBBE7D05}"/>
                </a:ext>
              </a:extLst>
            </p:cNvPr>
            <p:cNvSpPr/>
            <p:nvPr/>
          </p:nvSpPr>
          <p:spPr>
            <a:xfrm>
              <a:off x="2644587" y="0"/>
              <a:ext cx="4805083" cy="5558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N225	(</a:t>
              </a:r>
              <a:r>
                <a:rPr lang="en-US" altLang="zh-TW" b="0" i="0" dirty="0">
                  <a:solidFill>
                    <a:srgbClr val="1F1F1F"/>
                  </a:solidFill>
                  <a:effectLst/>
                  <a:latin typeface="Google Sans"/>
                </a:rPr>
                <a:t>Nikkei 225</a:t>
              </a:r>
              <a:r>
                <a:rPr lang="en-US" altLang="zh-TW" dirty="0">
                  <a:solidFill>
                    <a:schemeClr val="tx1"/>
                  </a:solidFill>
                </a:rPr>
                <a:t>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51C06F6-60C1-456D-8251-0C4F4998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357283"/>
            <a:ext cx="12192001" cy="3500717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E7FA5B8-7DAE-49AB-8062-7713D022A267}"/>
              </a:ext>
            </a:extLst>
          </p:cNvPr>
          <p:cNvSpPr txBox="1"/>
          <p:nvPr/>
        </p:nvSpPr>
        <p:spPr>
          <a:xfrm>
            <a:off x="0" y="-7171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我的實驗結果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7C049A4-D08D-453E-98DB-862445FFF775}"/>
              </a:ext>
            </a:extLst>
          </p:cNvPr>
          <p:cNvSpPr txBox="1"/>
          <p:nvPr/>
        </p:nvSpPr>
        <p:spPr>
          <a:xfrm>
            <a:off x="-1" y="639633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論文作者的實驗結果</a:t>
            </a:r>
          </a:p>
        </p:txBody>
      </p:sp>
    </p:spTree>
    <p:extLst>
      <p:ext uri="{BB962C8B-B14F-4D97-AF65-F5344CB8AC3E}">
        <p14:creationId xmlns:p14="http://schemas.microsoft.com/office/powerpoint/2010/main" val="404624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1DB1B9-48DA-494F-B2C3-4442BCEA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D4CCBE7-273B-48CA-A928-D11EF656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62" y="0"/>
            <a:ext cx="7144747" cy="121937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ADB10AE-6186-4AC3-AF72-7E771DC7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62" y="1361787"/>
            <a:ext cx="7106642" cy="206721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A21174B-2A8C-43AE-B2C4-31E5D58D3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62" y="3571417"/>
            <a:ext cx="7144747" cy="294363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2564153-91F7-4336-91DB-E105C3247F9A}"/>
              </a:ext>
            </a:extLst>
          </p:cNvPr>
          <p:cNvSpPr txBox="1"/>
          <p:nvPr/>
        </p:nvSpPr>
        <p:spPr>
          <a:xfrm>
            <a:off x="6096000" y="23953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最大跌幅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13ED84-5C67-4644-BFFD-04336F794C41}"/>
              </a:ext>
            </a:extLst>
          </p:cNvPr>
          <p:cNvSpPr txBox="1"/>
          <p:nvPr/>
        </p:nvSpPr>
        <p:spPr>
          <a:xfrm>
            <a:off x="6096000" y="7365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波動度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C128F4-31EF-4203-B472-405BDD76156D}"/>
              </a:ext>
            </a:extLst>
          </p:cNvPr>
          <p:cNvSpPr txBox="1"/>
          <p:nvPr/>
        </p:nvSpPr>
        <p:spPr>
          <a:xfrm>
            <a:off x="6096000" y="49321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夏普值</a:t>
            </a:r>
          </a:p>
        </p:txBody>
      </p:sp>
    </p:spTree>
    <p:extLst>
      <p:ext uri="{BB962C8B-B14F-4D97-AF65-F5344CB8AC3E}">
        <p14:creationId xmlns:p14="http://schemas.microsoft.com/office/powerpoint/2010/main" val="237395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B7BDF-2C98-4449-8F4B-7AB74CEC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D194B2-40C8-4D90-AFD1-8A138A1D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E7B311-3C87-4AE8-B939-F359A4D4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5C1F16-7FE5-4EF3-B18E-0229DCDCC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39" y="0"/>
            <a:ext cx="9754961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3F826-6A42-477E-AEC9-D59FA3EF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TW" altLang="en-US" dirty="0"/>
              <a:t>將該論文提出的方法拿來應用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55E4A-5ABC-40A6-9772-052395A8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3-1. </a:t>
            </a:r>
            <a:r>
              <a:rPr lang="zh-TW" altLang="en-US" sz="1800" dirty="0"/>
              <a:t>我的實驗結果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09459-F0CB-4ECE-88B0-684B9103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212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37E3D4-EB6E-4562-97AF-10B4FD67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C7653C9F-944F-45A8-B51E-33C6C6DF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TW" sz="3600" dirty="0"/>
              <a:t>3-1. </a:t>
            </a:r>
            <a:r>
              <a:rPr lang="zh-TW" altLang="en-US" sz="3600" dirty="0"/>
              <a:t>我的實驗結果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E8EA870-498A-460D-AD47-4C29D3EA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Transformer</a:t>
            </a:r>
            <a:r>
              <a:rPr lang="zh-TW" altLang="en-US" sz="2400" dirty="0"/>
              <a:t>模型之台積電股價預測。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Evaluation metrics 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Training Data - Loss: 0.0046, MAE: 0.0608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Validation Data - Loss: 0.0057, MAE: 0.0591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7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AA831CE-220A-4908-89A6-AA2E59A8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8650" cy="37656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46B4ADE-B9E4-4013-97B2-6C4287F79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5909"/>
            <a:ext cx="7486650" cy="310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8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EBB7B8F-2428-4D0C-9586-50C775C9A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3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7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6BE67-16F2-4B75-8087-BDD1C334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議程</a:t>
            </a:r>
            <a:r>
              <a:rPr lang="en-US" altLang="zh-TW" dirty="0"/>
              <a:t>_Agenda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1BAC06-AC5C-4859-B143-18FE51B80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7106"/>
            <a:ext cx="9602788" cy="536089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為何選擇貴公司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擁有閱讀論文、文獻的能力 </a:t>
            </a:r>
            <a:r>
              <a:rPr lang="en-US" altLang="zh-TW" dirty="0"/>
              <a:t>(</a:t>
            </a:r>
            <a:r>
              <a:rPr lang="zh-TW" altLang="en-US" dirty="0"/>
              <a:t>研究東西的能力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sz="1800" dirty="0"/>
              <a:t>2-1. </a:t>
            </a:r>
            <a:r>
              <a:rPr lang="zh-TW" altLang="en-US" sz="1800" dirty="0"/>
              <a:t>介紹我主要閱讀的研究論文</a:t>
            </a:r>
            <a:endParaRPr lang="en-US" altLang="zh-TW" sz="1800" dirty="0"/>
          </a:p>
          <a:p>
            <a:pPr lvl="1"/>
            <a:r>
              <a:rPr lang="en-US" altLang="zh-TW" sz="1800" dirty="0"/>
              <a:t>2-2. </a:t>
            </a:r>
            <a:r>
              <a:rPr lang="zh-TW" altLang="en-US" sz="1800" dirty="0"/>
              <a:t>該論文的實驗方法</a:t>
            </a:r>
            <a:endParaRPr lang="en-US" altLang="zh-TW" sz="1800" dirty="0"/>
          </a:p>
          <a:p>
            <a:pPr lvl="2"/>
            <a:r>
              <a:rPr lang="en-US" altLang="zh-TW" sz="1900" dirty="0"/>
              <a:t>2-2-1. attention</a:t>
            </a:r>
            <a:r>
              <a:rPr lang="zh-TW" altLang="en-US" sz="1900" dirty="0"/>
              <a:t>機制</a:t>
            </a:r>
            <a:endParaRPr lang="en-US" altLang="zh-TW" sz="1900" dirty="0"/>
          </a:p>
          <a:p>
            <a:pPr lvl="1"/>
            <a:r>
              <a:rPr lang="en-US" altLang="zh-TW" sz="1800" dirty="0"/>
              <a:t>2-3. </a:t>
            </a:r>
            <a:r>
              <a:rPr lang="zh-TW" altLang="en-US" sz="1800" dirty="0"/>
              <a:t>該論文的實驗結果</a:t>
            </a:r>
            <a:endParaRPr lang="en-US" altLang="zh-TW" sz="1800" dirty="0"/>
          </a:p>
          <a:p>
            <a:pPr lvl="1"/>
            <a:r>
              <a:rPr lang="en-US" altLang="zh-TW" sz="1800" dirty="0"/>
              <a:t>2-4. </a:t>
            </a:r>
            <a:r>
              <a:rPr lang="zh-TW" altLang="en-US" sz="1800" dirty="0"/>
              <a:t>該論文的結論</a:t>
            </a:r>
            <a:endParaRPr lang="en-US" altLang="zh-TW" sz="1800" dirty="0"/>
          </a:p>
          <a:p>
            <a:r>
              <a:rPr lang="en-US" altLang="zh-TW" dirty="0"/>
              <a:t>3. </a:t>
            </a:r>
            <a:r>
              <a:rPr lang="zh-TW" altLang="en-US" dirty="0"/>
              <a:t>將該論文提出的方法拿來應用</a:t>
            </a:r>
            <a:endParaRPr lang="en-US" altLang="zh-TW" dirty="0"/>
          </a:p>
          <a:p>
            <a:pPr lvl="1"/>
            <a:r>
              <a:rPr lang="en-US" altLang="zh-TW" sz="1800" dirty="0"/>
              <a:t>3-1. </a:t>
            </a:r>
            <a:r>
              <a:rPr lang="zh-TW" altLang="en-US" sz="1800" dirty="0"/>
              <a:t>我的實驗結果</a:t>
            </a:r>
            <a:endParaRPr lang="en-US" altLang="zh-TW" sz="1800" dirty="0"/>
          </a:p>
          <a:p>
            <a:r>
              <a:rPr lang="en-US" altLang="zh-TW" dirty="0"/>
              <a:t>4.</a:t>
            </a:r>
            <a:r>
              <a:rPr lang="zh-TW" altLang="en-US" dirty="0"/>
              <a:t> 我有碰過的其他東西</a:t>
            </a:r>
            <a:endParaRPr lang="en-US" altLang="zh-TW" dirty="0"/>
          </a:p>
          <a:p>
            <a:pPr lvl="1"/>
            <a:r>
              <a:rPr lang="en-US" altLang="zh-TW" sz="1800" dirty="0"/>
              <a:t>4-1. Mask-RCNN</a:t>
            </a:r>
            <a:r>
              <a:rPr lang="zh-TW" altLang="en-US" sz="1800" dirty="0"/>
              <a:t>從</a:t>
            </a:r>
            <a:r>
              <a:rPr lang="en-US" altLang="zh-TW" sz="1800" dirty="0"/>
              <a:t>label data</a:t>
            </a:r>
            <a:r>
              <a:rPr lang="zh-TW" altLang="en-US" sz="1800" dirty="0"/>
              <a:t>到</a:t>
            </a:r>
            <a:r>
              <a:rPr lang="en-US" altLang="zh-TW" sz="1800" dirty="0"/>
              <a:t>train model</a:t>
            </a:r>
            <a:r>
              <a:rPr lang="zh-TW" altLang="en-US" sz="1800" dirty="0"/>
              <a:t>，最後使用訓練好的模型</a:t>
            </a:r>
            <a:endParaRPr lang="en-US" altLang="zh-TW" sz="1800" dirty="0"/>
          </a:p>
          <a:p>
            <a:pPr lvl="1"/>
            <a:r>
              <a:rPr lang="en-US" altLang="zh-TW" sz="1800" dirty="0"/>
              <a:t>4-2.</a:t>
            </a:r>
            <a:r>
              <a:rPr lang="zh-TW" altLang="en-US" sz="1800" dirty="0"/>
              <a:t> 簡單列出我擁有的技術以及能力</a:t>
            </a:r>
            <a:endParaRPr lang="en-US" altLang="zh-TW" sz="1800" dirty="0"/>
          </a:p>
          <a:p>
            <a:pPr lvl="1"/>
            <a:r>
              <a:rPr lang="en-US" altLang="zh-TW" sz="1800" dirty="0"/>
              <a:t>4-3. </a:t>
            </a:r>
            <a:r>
              <a:rPr lang="zh-TW" altLang="en-US" sz="1800" dirty="0"/>
              <a:t>會看一些金融理財的書籍</a:t>
            </a:r>
            <a:endParaRPr lang="en-US" altLang="zh-TW" sz="1800" dirty="0"/>
          </a:p>
          <a:p>
            <a:r>
              <a:rPr lang="en-US" altLang="zh-TW" dirty="0"/>
              <a:t>5. </a:t>
            </a:r>
            <a:r>
              <a:rPr lang="zh-TW" altLang="en-US" dirty="0"/>
              <a:t>參考資料</a:t>
            </a:r>
            <a:endParaRPr lang="en-US" altLang="zh-TW" dirty="0"/>
          </a:p>
          <a:p>
            <a:r>
              <a:rPr lang="en-US" altLang="zh-TW" dirty="0"/>
              <a:t>6. Q&amp;A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345794-41D1-47EE-A755-7BC0159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423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D7A0D-03E5-4818-99AB-C83FC8A9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zh-TW" altLang="en-US" dirty="0"/>
              <a:t>我有碰過的其他東西</a:t>
            </a:r>
            <a:endParaRPr lang="en-US" altLang="zh-TW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E46F19-393A-4F2E-9F6F-E37047B21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4-1. Mask-RCNN</a:t>
            </a:r>
            <a:r>
              <a:rPr lang="zh-TW" altLang="en-US" sz="2000" dirty="0"/>
              <a:t>從</a:t>
            </a:r>
            <a:r>
              <a:rPr lang="en-US" altLang="zh-TW" sz="2000" dirty="0"/>
              <a:t>label data</a:t>
            </a:r>
            <a:r>
              <a:rPr lang="zh-TW" altLang="en-US" sz="2000" dirty="0"/>
              <a:t>到</a:t>
            </a:r>
            <a:r>
              <a:rPr lang="en-US" altLang="zh-TW" sz="2000" dirty="0"/>
              <a:t>train model</a:t>
            </a:r>
            <a:r>
              <a:rPr lang="zh-TW" altLang="en-US" sz="2000" dirty="0"/>
              <a:t>，最後使用訓練好的模型。</a:t>
            </a:r>
            <a:endParaRPr lang="en-US" altLang="zh-TW" sz="2000" dirty="0"/>
          </a:p>
          <a:p>
            <a:r>
              <a:rPr lang="en-US" altLang="zh-TW" sz="2000" dirty="0"/>
              <a:t>4-2. </a:t>
            </a:r>
            <a:r>
              <a:rPr lang="zh-TW" altLang="en-US" sz="2000" dirty="0"/>
              <a:t>簡單列出我擁有的技術能力</a:t>
            </a:r>
            <a:endParaRPr lang="en-US" altLang="zh-TW" sz="2000" dirty="0"/>
          </a:p>
          <a:p>
            <a:r>
              <a:rPr lang="en-US" altLang="zh-TW" dirty="0"/>
              <a:t>4-3. </a:t>
            </a:r>
            <a:r>
              <a:rPr lang="zh-TW" altLang="en-US" dirty="0"/>
              <a:t>會看一些金融理財的書籍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486871-4ADD-44E3-9EE5-42659EA2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524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6A6A8-83EF-4170-9094-767CB585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/>
              <a:t>4-1. Mask-RCNN</a:t>
            </a:r>
            <a:r>
              <a:rPr lang="zh-TW" altLang="en-US" sz="3600" dirty="0"/>
              <a:t>從</a:t>
            </a:r>
            <a:r>
              <a:rPr lang="en-US" altLang="zh-TW" sz="3600" dirty="0"/>
              <a:t>label data</a:t>
            </a:r>
            <a:r>
              <a:rPr lang="zh-TW" altLang="en-US" sz="3600" dirty="0"/>
              <a:t>到</a:t>
            </a:r>
            <a:r>
              <a:rPr lang="en-US" altLang="zh-TW" sz="3600" dirty="0"/>
              <a:t>train model</a:t>
            </a:r>
            <a:r>
              <a:rPr lang="zh-TW" altLang="en-US" sz="3600" dirty="0"/>
              <a:t>，最後使用訓練好的模型。</a:t>
            </a:r>
            <a:br>
              <a:rPr lang="en-US" altLang="zh-TW" sz="3600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D52639-0058-4899-BA7E-A6D84D91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7423B5-5F67-4262-B1C9-E15DEFCC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19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6061B-7A4F-46C2-840D-4B211A5D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847" y="147337"/>
            <a:ext cx="2883741" cy="128089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用</a:t>
            </a:r>
            <a:r>
              <a:rPr lang="en-US" altLang="zh-TW" dirty="0" err="1"/>
              <a:t>labelme</a:t>
            </a:r>
            <a:r>
              <a:rPr lang="zh-TW" altLang="en-US" dirty="0"/>
              <a:t>所製作的</a:t>
            </a:r>
            <a:br>
              <a:rPr lang="en-US" altLang="zh-TW" dirty="0"/>
            </a:br>
            <a:r>
              <a:rPr lang="en-US" altLang="zh-TW" dirty="0"/>
              <a:t>label data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0AE701-F961-49F7-A583-93279A3F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49B6E563-B3BF-46C4-BD80-E7958133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D9B290B-B11D-41A4-964A-FA63D4DAA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870" y="0"/>
            <a:ext cx="7093977" cy="6838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931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1908-1218-4D3C-ABDD-8A451AB1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68315-F685-4245-AF91-8B35259B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F3A680-DE8A-4E00-9E92-B7B7A913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內容版面配置區 14">
            <a:extLst>
              <a:ext uri="{FF2B5EF4-FFF2-40B4-BE49-F238E27FC236}">
                <a16:creationId xmlns:a16="http://schemas.microsoft.com/office/drawing/2014/main" id="{05BDC913-9D7F-4176-A761-8B5B0FD76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23543"/>
            <a:ext cx="8915400" cy="359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3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065B9-425B-4228-A04F-A67C2F4F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4-2. </a:t>
            </a:r>
            <a:r>
              <a:rPr lang="zh-TW" altLang="en-US" sz="3600" dirty="0"/>
              <a:t>簡單列出我擁有的技術以及能力</a:t>
            </a:r>
            <a:r>
              <a:rPr lang="en-US" altLang="zh-TW" sz="3600" dirty="0"/>
              <a:t>	</a:t>
            </a:r>
            <a:br>
              <a:rPr lang="en-US" altLang="zh-TW" sz="3600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2D83D1-E89E-4108-A34D-241EAECA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1800" dirty="0"/>
              <a:t>Python</a:t>
            </a:r>
          </a:p>
          <a:p>
            <a:r>
              <a:rPr lang="en-US" altLang="zh-TW" sz="1800" dirty="0" err="1"/>
              <a:t>Tensorflow</a:t>
            </a:r>
            <a:endParaRPr lang="en-US" altLang="zh-TW" sz="1800" dirty="0"/>
          </a:p>
          <a:p>
            <a:r>
              <a:rPr lang="zh-TW" altLang="en-US" dirty="0"/>
              <a:t>擁有統計概念</a:t>
            </a:r>
            <a:endParaRPr lang="en-US" altLang="zh-TW" sz="1800" dirty="0"/>
          </a:p>
          <a:p>
            <a:r>
              <a:rPr lang="zh-TW" altLang="en-US" dirty="0"/>
              <a:t>有寫腳本來下載股票收盤價資料。</a:t>
            </a:r>
            <a:endParaRPr lang="en-US" altLang="zh-TW" dirty="0"/>
          </a:p>
          <a:p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有用過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TA-Lib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函數庫生成開、高、收、低技術指標</a:t>
            </a:r>
            <a:endParaRPr lang="en-US" altLang="zh-TW" sz="18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dirty="0"/>
              <a:t>會</a:t>
            </a:r>
            <a:r>
              <a:rPr lang="en-US" altLang="zh-TW" dirty="0" err="1"/>
              <a:t>adaboost</a:t>
            </a:r>
            <a:r>
              <a:rPr lang="en-US" altLang="zh-TW" dirty="0"/>
              <a:t>(</a:t>
            </a:r>
            <a:r>
              <a:rPr lang="zh-TW" altLang="en-US" dirty="0"/>
              <a:t>集成學習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有看過</a:t>
            </a:r>
            <a:r>
              <a:rPr lang="en-US" altLang="zh-TW" dirty="0" err="1"/>
              <a:t>tensorflow</a:t>
            </a:r>
            <a:r>
              <a:rPr lang="zh-TW" altLang="en-US" dirty="0"/>
              <a:t>和</a:t>
            </a:r>
            <a:r>
              <a:rPr lang="en-US" altLang="zh-TW" dirty="0"/>
              <a:t>scikit-learn</a:t>
            </a:r>
            <a:r>
              <a:rPr lang="zh-TW" altLang="en-US" dirty="0"/>
              <a:t>的原始碼</a:t>
            </a:r>
            <a:endParaRPr lang="en-US" altLang="zh-TW" dirty="0"/>
          </a:p>
          <a:p>
            <a:r>
              <a:rPr lang="en-US" altLang="zh-TW" sz="1800" dirty="0"/>
              <a:t>Git:	</a:t>
            </a:r>
            <a:r>
              <a:rPr lang="zh-TW" altLang="en-US" dirty="0"/>
              <a:t>解決</a:t>
            </a:r>
            <a:r>
              <a:rPr lang="zh-TW" altLang="en-US" sz="1800" dirty="0"/>
              <a:t>過</a:t>
            </a:r>
            <a:r>
              <a:rPr lang="en-US" altLang="zh-TW" sz="1800" dirty="0"/>
              <a:t>merge conflict</a:t>
            </a:r>
            <a:r>
              <a:rPr lang="zh-TW" altLang="en-US" dirty="0"/>
              <a:t>、開</a:t>
            </a:r>
            <a:r>
              <a:rPr lang="en-US" altLang="zh-TW" dirty="0"/>
              <a:t>branch</a:t>
            </a:r>
            <a:r>
              <a:rPr lang="zh-TW" altLang="en-US" dirty="0"/>
              <a:t>、</a:t>
            </a:r>
            <a:r>
              <a:rPr lang="en-US" altLang="zh-TW" dirty="0"/>
              <a:t>delete branch</a:t>
            </a:r>
            <a:r>
              <a:rPr lang="zh-TW" altLang="en-US" dirty="0"/>
              <a:t>，一些</a:t>
            </a:r>
            <a:r>
              <a:rPr lang="en-US" altLang="zh-TW" dirty="0"/>
              <a:t>git</a:t>
            </a:r>
            <a:r>
              <a:rPr lang="zh-TW" altLang="en-US" dirty="0"/>
              <a:t>基本操作。</a:t>
            </a:r>
            <a:endParaRPr lang="en-US" altLang="zh-TW" dirty="0"/>
          </a:p>
          <a:p>
            <a:r>
              <a:rPr lang="en-US" altLang="zh-TW" sz="1800" dirty="0"/>
              <a:t>Linux:	</a:t>
            </a:r>
            <a:r>
              <a:rPr lang="zh-TW" altLang="en-US" dirty="0"/>
              <a:t>用</a:t>
            </a:r>
            <a:r>
              <a:rPr lang="en-US" altLang="zh-TW" dirty="0"/>
              <a:t>WSL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b="0" i="0" dirty="0">
                <a:solidFill>
                  <a:srgbClr val="040C28"/>
                </a:solidFill>
                <a:effectLst/>
                <a:latin typeface="Google Sans"/>
              </a:rPr>
              <a:t>Windows Subsystem for Linux</a:t>
            </a:r>
            <a:r>
              <a:rPr lang="en-US" altLang="zh-TW" dirty="0"/>
              <a:t>)</a:t>
            </a:r>
            <a:r>
              <a:rPr lang="zh-TW" altLang="en-US" dirty="0"/>
              <a:t>開發</a:t>
            </a:r>
            <a:r>
              <a:rPr lang="en-US" altLang="zh-TW" dirty="0"/>
              <a:t>AI</a:t>
            </a:r>
            <a:r>
              <a:rPr lang="zh-TW" altLang="en-US" dirty="0"/>
              <a:t>模型、會</a:t>
            </a:r>
            <a:r>
              <a:rPr lang="en-US" altLang="zh-TW" dirty="0" err="1"/>
              <a:t>linux</a:t>
            </a:r>
            <a:r>
              <a:rPr lang="zh-TW" altLang="en-US" dirty="0"/>
              <a:t>簡易架站、</a:t>
            </a:r>
            <a:r>
              <a:rPr lang="en-US" altLang="zh-TW" dirty="0" err="1"/>
              <a:t>linux</a:t>
            </a:r>
            <a:r>
              <a:rPr lang="zh-TW" altLang="en-US" dirty="0"/>
              <a:t>基本操作、寫過</a:t>
            </a:r>
            <a:r>
              <a:rPr lang="en-US" altLang="zh-TW" dirty="0" err="1"/>
              <a:t>linux</a:t>
            </a:r>
            <a:r>
              <a:rPr lang="zh-TW" altLang="en-US" dirty="0"/>
              <a:t>腳本。</a:t>
            </a:r>
            <a:endParaRPr lang="en-US" altLang="zh-TW" dirty="0"/>
          </a:p>
          <a:p>
            <a:r>
              <a:rPr lang="en-US" altLang="zh-TW" sz="1800" dirty="0"/>
              <a:t>C(</a:t>
            </a:r>
            <a:r>
              <a:rPr lang="zh-TW" altLang="en-US" dirty="0"/>
              <a:t>看</a:t>
            </a:r>
            <a:r>
              <a:rPr lang="zh-TW" altLang="en-US" sz="1800" dirty="0"/>
              <a:t>得懂，比較少寫</a:t>
            </a:r>
            <a:r>
              <a:rPr lang="en-US" altLang="zh-TW" sz="1800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BC607A-5A9B-437C-99E7-EC0FFE9D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095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733BC-9C92-4F89-A119-D232A4F4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341" y="624110"/>
            <a:ext cx="2701271" cy="1280890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4-2.</a:t>
            </a:r>
            <a:r>
              <a:rPr lang="zh-TW" altLang="en-US" sz="3600" dirty="0"/>
              <a:t>簡單列出我擁有的技術以及能力</a:t>
            </a:r>
            <a:r>
              <a:rPr lang="en-US" altLang="zh-TW" sz="3600" dirty="0"/>
              <a:t>_</a:t>
            </a:r>
            <a:r>
              <a:rPr lang="zh-TW" altLang="en-US" dirty="0"/>
              <a:t>有寫腳本來下載股票收盤價資料。</a:t>
            </a:r>
            <a:br>
              <a:rPr lang="en-US" altLang="zh-TW" sz="3600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AE2DD0-2BDA-42C1-B1F7-C59691B3C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942A36-7FB9-4A80-B9B4-3A3C4C30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A1250B-91BF-4313-9771-1DED0B44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"/>
            <a:ext cx="6020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36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74E61-A11A-4AB7-A8AA-C357487C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4-3. </a:t>
            </a:r>
            <a:r>
              <a:rPr lang="zh-TW" altLang="en-US" dirty="0"/>
              <a:t>會看一些金融理財的書籍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F0AC53-54F1-499F-A8BB-86CF7B358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/>
          <a:lstStyle/>
          <a:p>
            <a:r>
              <a:rPr lang="zh-TW" altLang="en-US" dirty="0"/>
              <a:t>有看尼克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馬朱利 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(Nick 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Maggiulli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的書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”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持續買進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”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作者擁有經濟背景，同時也是資料科學家。書的作者會用統計、圖表的形式展現如何做個人財務決策。</a:t>
            </a:r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書中有提到由瑞士信貸集團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(Credit Suisse)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發表的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〈2018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年全球財富報告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〉(Global Wealth Report 2018)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有提到，擁有淨財富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93170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美元相當於在全球人口居前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10%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93170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美元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相當於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2795100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台幣，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1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美元兌換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30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元新台幣來計算。</a:t>
            </a:r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也就是在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2018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年，擁有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淨財富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280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萬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台幣，就居全球前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10%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，感覺數據好像怪怪的，有特別去翻原文報告，資料的確是這麼顯示的。覺得奇怪的點是，如果是這樣的話，只要擁有房子的人都能算是全球前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10%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，這樣的話人數感覺會很多，應該不只有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10%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的人。</a:t>
            </a:r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後來我是看到一個我認為可能是原因的想法，從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investing.com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有看到淨資產有兩種算法的說法。兩種說法是對於房子如果是拿來自住的情況下，能不能算是資產。一種說法是可以，另一種說法是不能，因為房子是要自住的，無法變賣轉現金，即便賣了轉現金，也要找東西去替代它，所以不能算是資產。</a:t>
            </a:r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可是如果是以自住的房子不能算進淨資產裡面的資產的話，瑞士信貸的數據感覺也就有機會是正確的了。所以我在想瑞士信貸是不是採用自住的房子不能算進淨資產的方法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5EF9C8-B7B5-4B51-8280-24E0F2CE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26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4EF54-2A3D-4FC4-BF2C-DFD19994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3514" y="2859742"/>
            <a:ext cx="2217176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Investing.com</a:t>
            </a:r>
            <a:r>
              <a:rPr lang="zh-TW" altLang="en-US" dirty="0"/>
              <a:t>看到的兩種淨資產，關於自住的房子的算法。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792D28-5151-4608-A21B-7FE27234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B24AB3-1CE3-4870-992C-81498EBD4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44" y="27171"/>
            <a:ext cx="7266170" cy="68213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DB7C2ED-848B-4806-B1CC-B83B601B5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46768" y="2146769"/>
            <a:ext cx="6848481" cy="25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95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322A3-5174-472F-A734-29E5126D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4F8C92-C9E6-43FE-BED9-29F607621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18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Chaojie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 Wang, Yuanyuan Chen, </a:t>
            </a:r>
            <a:r>
              <a:rPr lang="en-US" altLang="zh-TW" sz="18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Shuqi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 Zhang, </a:t>
            </a:r>
            <a:r>
              <a:rPr lang="en-US" altLang="zh-TW" sz="18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Qiuhui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 Zhang, </a:t>
            </a:r>
            <a:r>
              <a:rPr lang="zh-TW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“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Stock market index prediction using deep Transformer model,</a:t>
            </a:r>
            <a:r>
              <a:rPr lang="zh-TW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”</a:t>
            </a:r>
            <a:r>
              <a:rPr lang="zh-TW" altLang="zh-TW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zh-TW" sz="1800" i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Expert Systems With Applications, </a:t>
            </a:r>
            <a:r>
              <a:rPr lang="en-US" altLang="zh-TW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2022.</a:t>
            </a:r>
          </a:p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Ashish Vaswani, Noam </a:t>
            </a:r>
            <a:r>
              <a:rPr lang="en-US" altLang="zh-TW" sz="18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Shazeer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, Niki Parmar, Jakob </a:t>
            </a:r>
            <a:r>
              <a:rPr lang="en-US" altLang="zh-TW" sz="18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Uszkoreit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8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Llion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 Jones, Aidan N. Gomez, Lukasz Kaiser, </a:t>
            </a:r>
            <a:r>
              <a:rPr lang="en-US" altLang="zh-TW" sz="18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Illia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8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Polosukhin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, </a:t>
            </a:r>
            <a:r>
              <a:rPr lang="zh-TW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“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Attention is all you need,</a:t>
            </a:r>
            <a:r>
              <a:rPr lang="zh-TW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”</a:t>
            </a:r>
            <a:r>
              <a:rPr lang="zh-TW" altLang="zh-TW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zh-TW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於</a:t>
            </a:r>
            <a:r>
              <a:rPr lang="zh-TW" altLang="zh-TW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zh-TW" sz="1800" i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31st Conference on Neural Information Processing Systems (NIPS 2017)</a:t>
            </a:r>
            <a:endParaRPr lang="en-US" altLang="zh-TW" sz="1800" dirty="0"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Ashish Vaswani, Noam </a:t>
            </a:r>
            <a:r>
              <a:rPr lang="en-US" altLang="zh-TW" sz="18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Shazeer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, Niki Parmar, Jakob </a:t>
            </a:r>
            <a:r>
              <a:rPr lang="en-US" altLang="zh-TW" sz="18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Uszkoreit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8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Llion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 Jones, Aidan N. Gomez, Lukasz Kaiser, </a:t>
            </a:r>
            <a:r>
              <a:rPr lang="en-US" altLang="zh-TW" sz="18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Illia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8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Polosukhin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, </a:t>
            </a:r>
            <a:r>
              <a:rPr lang="zh-TW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“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Attention is all you need,</a:t>
            </a:r>
            <a:r>
              <a:rPr lang="zh-TW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”</a:t>
            </a:r>
            <a:r>
              <a:rPr lang="zh-TW" altLang="zh-TW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zh-TW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於</a:t>
            </a:r>
            <a:r>
              <a:rPr lang="zh-TW" altLang="zh-TW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zh-TW" sz="1800" i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31st Conference on Neural Information Processing Systems (NIPS 2017)</a:t>
            </a:r>
            <a:endParaRPr lang="en-US" altLang="zh-TW" sz="1800" dirty="0"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Nick 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Maggiulli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尼克·馬朱利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(2023).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持續買進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城邦文化事業股份有限公司 商業周刊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“TA-Lib - Technical Analysis Library,</a:t>
            </a:r>
            <a:r>
              <a:rPr lang="zh-TW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”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 [</a:t>
            </a:r>
            <a:r>
              <a:rPr lang="zh-TW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線上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</a:rPr>
              <a:t>]. Available: 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alibri" panose="020F0502020204030204" pitchFamily="34" charset="0"/>
                <a:hlinkClick r:id="rId2"/>
              </a:rPr>
              <a:t>https://ta-lib.org/</a:t>
            </a:r>
            <a:endParaRPr lang="en-US" altLang="zh-TW" sz="18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en-US" altLang="zh-TW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https://github.com/matterport/Mask_RCNN</a:t>
            </a:r>
            <a:endParaRPr lang="en-US" altLang="zh-TW" sz="1800" dirty="0"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altLang="zh-TW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https://github.com/wkentaro/labelme</a:t>
            </a:r>
            <a:endParaRPr lang="en-US" altLang="zh-TW" sz="1800" dirty="0"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altLang="zh-TW" dirty="0">
                <a:cs typeface="Calibri" panose="020F0502020204030204" pitchFamily="34" charset="0"/>
                <a:hlinkClick r:id="rId5"/>
              </a:rPr>
              <a:t>https://www.investopedia.com/articles/pf/12/assets-that-increase-net-worth.asp</a:t>
            </a:r>
            <a:endParaRPr lang="en-US" altLang="zh-TW" dirty="0">
              <a:cs typeface="Calibri" panose="020F0502020204030204" pitchFamily="34" charset="0"/>
            </a:endParaRPr>
          </a:p>
          <a:p>
            <a:r>
              <a:rPr lang="en-US" altLang="zh-TW" dirty="0">
                <a:cs typeface="Calibri" panose="020F0502020204030204" pitchFamily="34" charset="0"/>
                <a:hlinkClick r:id="rId6"/>
              </a:rPr>
              <a:t>https://www.thehinducentre.com/publications/policy-watch/article26438502.ece/binary/global-wealth-report-2018.pdf</a:t>
            </a:r>
            <a:endParaRPr lang="en-US" altLang="zh-TW" dirty="0">
              <a:cs typeface="Calibri" panose="020F0502020204030204" pitchFamily="34" charset="0"/>
            </a:endParaRPr>
          </a:p>
          <a:p>
            <a:endParaRPr lang="en-US" altLang="zh-TW" dirty="0">
              <a:cs typeface="Calibri" panose="020F0502020204030204" pitchFamily="34" charset="0"/>
            </a:endParaRPr>
          </a:p>
          <a:p>
            <a:endParaRPr lang="en-US" altLang="zh-TW" dirty="0"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CB45DD-2A3F-4461-A7F1-08FC0504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525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322A3-5174-472F-A734-29E5126D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Q&amp;A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4F8C92-C9E6-43FE-BED9-29F607621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CB45DD-2A3F-4461-A7F1-08FC0504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41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4C3FA5-4009-41ED-9CBC-DF1F47B7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為何選擇貴公司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0AFAA-52E3-4B39-BFE1-BB50B808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4A8390-A637-4615-8CB4-27261FB0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58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17A564-CDC7-4993-A293-141341AD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擁有閱讀論文、文獻的能力 </a:t>
            </a:r>
            <a:r>
              <a:rPr lang="en-US" altLang="zh-TW" dirty="0"/>
              <a:t>(</a:t>
            </a:r>
            <a:r>
              <a:rPr lang="zh-TW" altLang="en-US" dirty="0"/>
              <a:t>研究東西的能力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AD00A-7D6F-4A62-923A-C51537FF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我將一篇刊載在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(Q1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級別的期刊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期刊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“Expert Systems with Applications”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的論文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”</a:t>
            </a:r>
            <a:r>
              <a:rPr lang="en-US" altLang="zh-TW" sz="1800" b="0" i="0" u="none" strike="noStrike" baseline="0" dirty="0">
                <a:latin typeface="CharisSIL"/>
              </a:rPr>
              <a:t> Stock market index prediction using deep Transformer model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”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讀完後，並成功用</a:t>
            </a:r>
            <a:r>
              <a:rPr lang="en-US" altLang="zh-TW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實踐論文的方法。該論文是使用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Transformer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模型對時序資料做預測。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0B89A4-6D23-409D-8712-57A22EC6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23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7A62E-9188-4D1F-8E76-743EB45F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2-1. </a:t>
            </a:r>
            <a:r>
              <a:rPr lang="zh-TW" altLang="en-US" dirty="0"/>
              <a:t>介紹研究論文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49C66F-7C93-4DF3-A7F4-9FA7046D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該論文是針對各國指標</a:t>
            </a:r>
            <a:r>
              <a:rPr lang="en-US" altLang="zh-TW" dirty="0"/>
              <a:t>CSI</a:t>
            </a:r>
            <a:r>
              <a:rPr lang="zh-TW" altLang="en-US" dirty="0"/>
              <a:t> </a:t>
            </a:r>
            <a:r>
              <a:rPr lang="en-US" altLang="zh-TW" dirty="0"/>
              <a:t>300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大陸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S&amp;P 500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美國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Hang Seng</a:t>
            </a:r>
            <a:r>
              <a:rPr lang="zh-TW" altLang="en-US" dirty="0"/>
              <a:t> </a:t>
            </a:r>
            <a:r>
              <a:rPr lang="en-US" altLang="zh-TW" dirty="0"/>
              <a:t>(HSI)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香港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Nikkei 255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日本</a:t>
            </a:r>
            <a:r>
              <a:rPr lang="en-US" altLang="zh-TW" dirty="0"/>
              <a:t>)</a:t>
            </a:r>
            <a:r>
              <a:rPr lang="zh-TW" altLang="en-US" dirty="0"/>
              <a:t>做預測。用</a:t>
            </a:r>
            <a:r>
              <a:rPr lang="en-US" altLang="zh-TW" dirty="0"/>
              <a:t>Transformer model</a:t>
            </a:r>
            <a:r>
              <a:rPr lang="zh-TW" altLang="en-US" dirty="0"/>
              <a:t>預測未來一天的收盤價。作者的交易策略依據預測的收盤價，做模擬交易，模擬結果為正獲利。</a:t>
            </a:r>
            <a:endParaRPr lang="en-US" altLang="zh-TW" dirty="0"/>
          </a:p>
          <a:p>
            <a:r>
              <a:rPr lang="en-US" altLang="zh-TW" dirty="0"/>
              <a:t>2010/1/1 ~ 2020/12/31(10</a:t>
            </a:r>
            <a:r>
              <a:rPr lang="zh-TW" altLang="en-US" dirty="0"/>
              <a:t>年的資料，</a:t>
            </a:r>
            <a:r>
              <a:rPr lang="en-US" altLang="zh-TW" dirty="0"/>
              <a:t>8</a:t>
            </a:r>
            <a:r>
              <a:rPr lang="zh-TW" altLang="en-US" dirty="0"/>
              <a:t>年</a:t>
            </a:r>
            <a:r>
              <a:rPr lang="en-US" altLang="zh-TW" dirty="0"/>
              <a:t>train</a:t>
            </a:r>
            <a:r>
              <a:rPr lang="zh-TW" altLang="en-US" dirty="0"/>
              <a:t>，</a:t>
            </a:r>
            <a:r>
              <a:rPr lang="en-US" altLang="zh-TW" dirty="0"/>
              <a:t>2</a:t>
            </a:r>
            <a:r>
              <a:rPr lang="zh-TW" altLang="en-US" dirty="0"/>
              <a:t>年</a:t>
            </a:r>
            <a:r>
              <a:rPr lang="en-US" altLang="zh-TW" dirty="0"/>
              <a:t>test)</a:t>
            </a:r>
            <a:r>
              <a:rPr lang="zh-TW" altLang="en-US" dirty="0"/>
              <a:t>、</a:t>
            </a:r>
            <a:r>
              <a:rPr lang="en-US" altLang="zh-TW" dirty="0"/>
              <a:t>80% training data</a:t>
            </a:r>
            <a:r>
              <a:rPr lang="zh-TW" altLang="en-US" dirty="0"/>
              <a:t>，</a:t>
            </a:r>
            <a:r>
              <a:rPr lang="en-US" altLang="zh-TW" dirty="0"/>
              <a:t>20% testing data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交易策略為，時間點</a:t>
            </a:r>
            <a:r>
              <a:rPr lang="en-US" altLang="zh-TW" dirty="0"/>
              <a:t>t+1</a:t>
            </a:r>
            <a:r>
              <a:rPr lang="zh-TW" altLang="en-US" dirty="0"/>
              <a:t>的預測收盤價大於時間點</a:t>
            </a:r>
            <a:r>
              <a:rPr lang="en-US" altLang="zh-TW" dirty="0"/>
              <a:t>t</a:t>
            </a:r>
            <a:r>
              <a:rPr lang="zh-TW" altLang="en-US" dirty="0"/>
              <a:t>的觀察的、既有的收盤價，做多一個單位；相反</a:t>
            </a:r>
            <a:r>
              <a:rPr lang="en-US" altLang="zh-TW" dirty="0"/>
              <a:t>t+1</a:t>
            </a:r>
            <a:r>
              <a:rPr lang="zh-TW" altLang="en-US" dirty="0"/>
              <a:t>的預測收盤價小於時間點</a:t>
            </a:r>
            <a:r>
              <a:rPr lang="en-US" altLang="zh-TW" dirty="0"/>
              <a:t>t</a:t>
            </a:r>
            <a:r>
              <a:rPr lang="zh-TW" altLang="en-US" dirty="0"/>
              <a:t>的觀察的、既有的收盤價的話，做空一個單位，否則不做任何動作。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20%</a:t>
            </a:r>
            <a:r>
              <a:rPr lang="zh-TW" altLang="en-US" dirty="0"/>
              <a:t>的</a:t>
            </a:r>
            <a:r>
              <a:rPr lang="en-US" altLang="zh-TW" dirty="0"/>
              <a:t>testing data</a:t>
            </a:r>
            <a:r>
              <a:rPr lang="zh-TW" altLang="en-US" dirty="0"/>
              <a:t>做回測，得到總收益，還有一些風控指標</a:t>
            </a:r>
            <a:r>
              <a:rPr lang="en-US" altLang="zh-TW" dirty="0"/>
              <a:t>	(</a:t>
            </a:r>
            <a:r>
              <a:rPr lang="en-US" altLang="zh-TW" sz="1800" b="0" i="0" u="none" strike="noStrike" baseline="0" dirty="0">
                <a:latin typeface="CharisSIL"/>
              </a:rPr>
              <a:t>Volatility</a:t>
            </a:r>
            <a:r>
              <a:rPr lang="zh-TW" altLang="en-US" dirty="0">
                <a:latin typeface="CharisSIL"/>
              </a:rPr>
              <a:t>、</a:t>
            </a:r>
            <a:r>
              <a:rPr lang="en-US" altLang="zh-TW" sz="1800" b="0" i="0" u="none" strike="noStrike" baseline="0" dirty="0">
                <a:latin typeface="CharisSIL"/>
              </a:rPr>
              <a:t>Max Drawdown</a:t>
            </a:r>
            <a:r>
              <a:rPr lang="zh-TW" altLang="en-US" sz="1800" b="0" i="0" u="none" strike="noStrike" baseline="0" dirty="0">
                <a:latin typeface="CharisSIL"/>
              </a:rPr>
              <a:t>、</a:t>
            </a:r>
            <a:r>
              <a:rPr lang="en-US" altLang="zh-TW" sz="1800" b="0" i="0" u="none" strike="noStrike" baseline="0" dirty="0">
                <a:latin typeface="CharisSIL"/>
              </a:rPr>
              <a:t>Sharpe ratio</a:t>
            </a:r>
            <a:r>
              <a:rPr lang="zh-TW" altLang="en-US" b="0" i="0" dirty="0">
                <a:solidFill>
                  <a:srgbClr val="040C28"/>
                </a:solidFill>
                <a:effectLst/>
                <a:latin typeface="Google Sans"/>
              </a:rPr>
              <a:t>夏普值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假設千分之一的交易費用</a:t>
            </a:r>
            <a:r>
              <a:rPr lang="en-US" altLang="zh-TW" dirty="0"/>
              <a:t>(</a:t>
            </a:r>
            <a:r>
              <a:rPr lang="zh-TW" altLang="en-US" dirty="0"/>
              <a:t>參考</a:t>
            </a:r>
            <a:r>
              <a:rPr lang="en-US" altLang="zh-TW" sz="1800" b="0" i="0" u="none" strike="noStrike" baseline="0" dirty="0">
                <a:latin typeface="CharisSIL"/>
              </a:rPr>
              <a:t>global main markets</a:t>
            </a:r>
            <a:r>
              <a:rPr lang="zh-TW" altLang="en-US" sz="1800" b="0" i="0" u="none" strike="noStrike" baseline="0" dirty="0">
                <a:latin typeface="CharisSIL"/>
              </a:rPr>
              <a:t>的費率</a:t>
            </a:r>
            <a:r>
              <a:rPr lang="en-US" altLang="zh-TW" dirty="0"/>
              <a:t>)</a:t>
            </a:r>
            <a:r>
              <a:rPr lang="zh-TW" altLang="en-US" dirty="0"/>
              <a:t>，這裡指的是交易手續費</a:t>
            </a:r>
            <a:r>
              <a:rPr lang="en-US" altLang="zh-TW" dirty="0"/>
              <a:t>(transaction costs)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指數投資有些會收交易手續費，有些不會。</a:t>
            </a:r>
            <a:r>
              <a:rPr lang="en-US" altLang="zh-TW" dirty="0"/>
              <a:t>)(</a:t>
            </a:r>
            <a:r>
              <a:rPr lang="zh-TW" altLang="en-US" dirty="0"/>
              <a:t>年管理費都會收，假設投資</a:t>
            </a:r>
            <a:r>
              <a:rPr lang="en-US" altLang="zh-TW" dirty="0"/>
              <a:t>1000</a:t>
            </a:r>
            <a:r>
              <a:rPr lang="zh-TW" altLang="en-US" dirty="0"/>
              <a:t>元，每年就要繳</a:t>
            </a:r>
            <a:r>
              <a:rPr lang="en-US" altLang="zh-TW" dirty="0"/>
              <a:t>1</a:t>
            </a:r>
            <a:r>
              <a:rPr lang="zh-TW" altLang="en-US" dirty="0"/>
              <a:t>元的管理費。</a:t>
            </a:r>
            <a:r>
              <a:rPr lang="en-US" altLang="zh-TW" dirty="0"/>
              <a:t>)(</a:t>
            </a:r>
            <a:r>
              <a:rPr lang="zh-TW" altLang="en-US" dirty="0"/>
              <a:t>這份實驗，沒有把稅率算進去，像是證券交易稅。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使用</a:t>
            </a:r>
            <a:r>
              <a:rPr lang="en-US" altLang="zh-TW" sz="1800" b="0" i="0" u="none" strike="noStrike" baseline="0" dirty="0">
                <a:latin typeface="CharisSIL"/>
              </a:rPr>
              <a:t>Mann–Whitney U</a:t>
            </a:r>
            <a:r>
              <a:rPr lang="zh-TW" altLang="en-US" sz="1800" b="0" i="0" u="none" strike="noStrike" baseline="0" dirty="0">
                <a:latin typeface="CharisSIL"/>
              </a:rPr>
              <a:t> </a:t>
            </a:r>
            <a:r>
              <a:rPr lang="en-US" altLang="zh-TW" sz="1800" b="0" i="0" u="none" strike="noStrike" baseline="0" dirty="0">
                <a:latin typeface="CharisSIL"/>
              </a:rPr>
              <a:t>test</a:t>
            </a:r>
            <a:r>
              <a:rPr lang="zh-TW" altLang="en-US" sz="1800" b="0" i="0" u="none" strike="noStrike" baseline="0" dirty="0">
                <a:latin typeface="CharisSIL"/>
              </a:rPr>
              <a:t>在不同模型間的</a:t>
            </a:r>
            <a:r>
              <a:rPr lang="en-US" altLang="zh-TW" sz="1800" b="0" i="0" u="none" strike="noStrike" baseline="0" dirty="0">
                <a:latin typeface="CharisSIL"/>
              </a:rPr>
              <a:t>MSE</a:t>
            </a:r>
            <a:r>
              <a:rPr lang="zh-TW" altLang="en-US" sz="1800" b="0" i="0" u="none" strike="noStrike" baseline="0" dirty="0">
                <a:latin typeface="CharisSIL"/>
              </a:rPr>
              <a:t>值做比較，</a:t>
            </a:r>
            <a:r>
              <a:rPr lang="zh-TW" altLang="en-US" dirty="0">
                <a:latin typeface="CharisSIL"/>
              </a:rPr>
              <a:t>也有針對</a:t>
            </a:r>
            <a:r>
              <a:rPr lang="en-US" altLang="zh-TW" dirty="0">
                <a:latin typeface="CharisSIL"/>
              </a:rPr>
              <a:t>total return</a:t>
            </a:r>
            <a:r>
              <a:rPr lang="zh-TW" altLang="en-US" dirty="0">
                <a:latin typeface="CharisSIL"/>
              </a:rPr>
              <a:t>下去做。</a:t>
            </a:r>
            <a:r>
              <a:rPr lang="zh-TW" altLang="en-US" sz="1800" b="0" i="0" u="none" strike="noStrike" baseline="0" dirty="0">
                <a:latin typeface="CharisSIL"/>
              </a:rPr>
              <a:t>更進一步確信</a:t>
            </a:r>
            <a:r>
              <a:rPr lang="en-US" altLang="zh-TW" sz="1800" b="0" i="0" u="none" strike="noStrike" baseline="0" dirty="0">
                <a:latin typeface="CharisSIL"/>
              </a:rPr>
              <a:t>Transformer</a:t>
            </a:r>
            <a:r>
              <a:rPr lang="zh-TW" altLang="en-US" dirty="0">
                <a:latin typeface="CharisSIL"/>
              </a:rPr>
              <a:t>模型的有效性，兩者</a:t>
            </a:r>
            <a:r>
              <a:rPr lang="en-US" altLang="zh-TW" dirty="0">
                <a:latin typeface="CharisSIL"/>
              </a:rPr>
              <a:t>(MSE</a:t>
            </a:r>
            <a:r>
              <a:rPr lang="zh-TW" altLang="en-US" dirty="0">
                <a:latin typeface="CharisSIL"/>
              </a:rPr>
              <a:t>和</a:t>
            </a:r>
            <a:r>
              <a:rPr lang="en-US" altLang="zh-TW" dirty="0">
                <a:latin typeface="CharisSIL"/>
              </a:rPr>
              <a:t>total return)</a:t>
            </a:r>
            <a:r>
              <a:rPr lang="zh-TW" altLang="en-US" dirty="0">
                <a:latin typeface="CharisSIL"/>
              </a:rPr>
              <a:t>信心水準皆達</a:t>
            </a:r>
            <a:r>
              <a:rPr lang="en-US" altLang="zh-TW" dirty="0">
                <a:latin typeface="CharisSIL"/>
              </a:rPr>
              <a:t>99. 9999%</a:t>
            </a:r>
            <a:r>
              <a:rPr lang="zh-TW" altLang="en-US" dirty="0">
                <a:latin typeface="CharisSIL"/>
              </a:rPr>
              <a:t>。表示</a:t>
            </a:r>
            <a:r>
              <a:rPr lang="en-US" altLang="zh-TW" dirty="0">
                <a:latin typeface="CharisSIL"/>
              </a:rPr>
              <a:t>Transformer</a:t>
            </a:r>
            <a:r>
              <a:rPr lang="zh-TW" altLang="en-US" dirty="0">
                <a:latin typeface="CharisSIL"/>
              </a:rPr>
              <a:t>確實是優於其他模型也優於</a:t>
            </a:r>
            <a:r>
              <a:rPr lang="en-US" altLang="zh-TW" dirty="0">
                <a:latin typeface="CharisSIL"/>
              </a:rPr>
              <a:t>”buy &amp; hold”(</a:t>
            </a:r>
            <a:r>
              <a:rPr lang="zh-TW" altLang="en-US" dirty="0">
                <a:latin typeface="CharisSIL"/>
              </a:rPr>
              <a:t>這是個無母數統計，抽樣十筆資料，來求中位數。這個方法計算過程中會依照計算的人想要的優劣性做排名。最後得到</a:t>
            </a:r>
            <a:r>
              <a:rPr lang="en-US" altLang="zh-TW" dirty="0">
                <a:latin typeface="CharisSIL"/>
              </a:rPr>
              <a:t>p value</a:t>
            </a:r>
            <a:r>
              <a:rPr lang="zh-TW" altLang="en-US" dirty="0">
                <a:latin typeface="CharisSIL"/>
              </a:rPr>
              <a:t>，</a:t>
            </a:r>
            <a:r>
              <a:rPr lang="en-US" altLang="zh-TW" dirty="0">
                <a:latin typeface="CharisSIL"/>
              </a:rPr>
              <a:t>p value</a:t>
            </a:r>
            <a:r>
              <a:rPr lang="zh-TW" altLang="en-US" dirty="0">
                <a:latin typeface="CharisSIL"/>
              </a:rPr>
              <a:t>用來判斷有無否定虛無假設</a:t>
            </a:r>
            <a:r>
              <a:rPr lang="en-US" altLang="zh-TW" dirty="0">
                <a:latin typeface="CharisSIL"/>
              </a:rPr>
              <a:t>H</a:t>
            </a:r>
            <a:r>
              <a:rPr lang="en-US" altLang="zh-TW" baseline="-25000" dirty="0">
                <a:latin typeface="CharisSIL"/>
              </a:rPr>
              <a:t>0</a:t>
            </a:r>
            <a:r>
              <a:rPr lang="zh-TW" altLang="en-US" dirty="0">
                <a:latin typeface="CharisSIL"/>
              </a:rPr>
              <a:t>。</a:t>
            </a:r>
            <a:r>
              <a:rPr lang="en-US" altLang="zh-TW" dirty="0">
                <a:latin typeface="CharisSIL"/>
              </a:rPr>
              <a:t>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843449-DBBC-49A8-BC95-2B4F3A2F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1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86B90-0739-4A24-BA7F-904896AF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2-2. </a:t>
            </a:r>
            <a:r>
              <a:rPr lang="zh-TW" altLang="en-US" sz="3600" dirty="0"/>
              <a:t>該論文的實驗方法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F17900-62E2-47C9-80A0-6429AABE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AB99019-ED7F-4B51-BF49-664402BAB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788894"/>
          </a:xfrm>
        </p:spPr>
        <p:txBody>
          <a:bodyPr/>
          <a:lstStyle/>
          <a:p>
            <a:r>
              <a:rPr lang="zh-TW" altLang="en-US" dirty="0"/>
              <a:t>用前面</a:t>
            </a:r>
            <a:r>
              <a:rPr lang="en-US" altLang="zh-TW" dirty="0"/>
              <a:t>9</a:t>
            </a:r>
            <a:r>
              <a:rPr lang="zh-TW" altLang="en-US" dirty="0"/>
              <a:t>天的歷史收盤價來預測未來一天的收盤價。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B8818D-E489-4551-BC6D-5310240C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18" y="2922494"/>
            <a:ext cx="10443882" cy="276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9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0A877-77DA-4F15-8090-5E987B35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sz="3600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38981-30A7-405B-9DD5-DE15B877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資料正規化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5E7E56-DDA9-4223-951A-5D9AB7D9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1FB293-D1D5-4116-8519-8B94519A6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80018"/>
            <a:ext cx="7592485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4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367E87D-7F67-442B-BE83-96652D69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12" y="0"/>
            <a:ext cx="10157688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01C974-2C8C-48BC-9719-B33BBC9E451B}"/>
              </a:ext>
            </a:extLst>
          </p:cNvPr>
          <p:cNvSpPr txBox="1"/>
          <p:nvPr/>
        </p:nvSpPr>
        <p:spPr>
          <a:xfrm>
            <a:off x="115865" y="0"/>
            <a:ext cx="779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圖片來源於論文</a:t>
            </a:r>
            <a:r>
              <a:rPr lang="en-US" altLang="zh-TW" dirty="0"/>
              <a:t>”</a:t>
            </a:r>
            <a:r>
              <a:rPr lang="en-US" altLang="zh-TW" sz="1800" b="0" i="0" u="none" strike="noStrike" baseline="0" dirty="0">
                <a:latin typeface="CharisSIL"/>
              </a:rPr>
              <a:t> Stock market index prediction using deep Transformer model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D76F655-DD21-4321-B485-EF71E53E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2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25DDB-F243-402C-8343-7EEE7FA3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068" y="597216"/>
            <a:ext cx="8911687" cy="1280890"/>
          </a:xfrm>
        </p:spPr>
        <p:txBody>
          <a:bodyPr/>
          <a:lstStyle/>
          <a:p>
            <a:r>
              <a:rPr lang="en-US" altLang="zh-TW" dirty="0"/>
              <a:t>Transformer</a:t>
            </a:r>
            <a:r>
              <a:rPr lang="zh-TW" altLang="en-US" dirty="0"/>
              <a:t>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9C161C-AC5F-4044-9F6C-4F66B344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8446-578E-4DD2-9F0C-E5699E2D8DD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B2FF83AD-CFC7-439D-88F9-96024A80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167845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殘差連接 </a:t>
            </a:r>
            <a:r>
              <a:rPr lang="en-US" altLang="zh-TW" dirty="0" err="1"/>
              <a:t>Risidual</a:t>
            </a:r>
            <a:r>
              <a:rPr lang="en-US" altLang="zh-TW" dirty="0"/>
              <a:t> connection</a:t>
            </a:r>
          </a:p>
          <a:p>
            <a:r>
              <a:rPr lang="en-US" altLang="zh-TW" dirty="0"/>
              <a:t>Linear</a:t>
            </a:r>
            <a:r>
              <a:rPr lang="zh-TW" altLang="en-US" dirty="0"/>
              <a:t>為</a:t>
            </a:r>
            <a:r>
              <a:rPr lang="en-US" altLang="zh-TW" dirty="0"/>
              <a:t>dense layer</a:t>
            </a:r>
          </a:p>
          <a:p>
            <a:r>
              <a:rPr lang="en-US" altLang="zh-TW" dirty="0"/>
              <a:t>Input embedding</a:t>
            </a:r>
            <a:r>
              <a:rPr lang="zh-TW" altLang="en-US" dirty="0"/>
              <a:t>為</a:t>
            </a:r>
            <a:r>
              <a:rPr lang="en-US" altLang="zh-TW" dirty="0"/>
              <a:t>dense layer</a:t>
            </a:r>
            <a:r>
              <a:rPr lang="zh-TW" altLang="en-US" dirty="0"/>
              <a:t>，輸出矩陣維度維</a:t>
            </a:r>
            <a:r>
              <a:rPr lang="en-US" altLang="zh-TW" dirty="0" err="1"/>
              <a:t>Txd</a:t>
            </a:r>
            <a:endParaRPr lang="en-US" altLang="zh-TW" dirty="0"/>
          </a:p>
          <a:p>
            <a:r>
              <a:rPr lang="zh-TW" altLang="en-US" dirty="0"/>
              <a:t>使用的是</a:t>
            </a:r>
            <a:r>
              <a:rPr lang="en-US" altLang="zh-TW" dirty="0"/>
              <a:t>layer normalization</a:t>
            </a:r>
            <a:r>
              <a:rPr lang="zh-TW" altLang="en-US" dirty="0"/>
              <a:t>，針對最後一個維度做</a:t>
            </a:r>
            <a:r>
              <a:rPr lang="en-US" altLang="zh-TW" dirty="0"/>
              <a:t>normalize</a:t>
            </a:r>
            <a:r>
              <a:rPr lang="zh-TW" altLang="en-US" dirty="0"/>
              <a:t>，不會對</a:t>
            </a:r>
            <a:r>
              <a:rPr lang="en-US" altLang="zh-TW" dirty="0"/>
              <a:t>batch size</a:t>
            </a:r>
            <a:r>
              <a:rPr lang="zh-TW" altLang="en-US" dirty="0"/>
              <a:t>維度做</a:t>
            </a:r>
            <a:r>
              <a:rPr lang="en-US" altLang="zh-TW" dirty="0"/>
              <a:t>normalization</a:t>
            </a:r>
            <a:r>
              <a:rPr lang="zh-TW" altLang="en-US" dirty="0"/>
              <a:t>，這部分是和</a:t>
            </a:r>
            <a:r>
              <a:rPr lang="en-US" altLang="zh-TW" dirty="0"/>
              <a:t>batch normalization</a:t>
            </a:r>
            <a:r>
              <a:rPr lang="zh-TW" altLang="en-US" dirty="0"/>
              <a:t>的差異點。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465FFB11-8E58-4A85-86E5-56D77316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4118948"/>
            <a:ext cx="3143689" cy="77163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8448A1-E9C0-48D4-9766-8F58D231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1" y="4960376"/>
            <a:ext cx="7563906" cy="182905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A5E1CF-ECE9-414F-B6AD-C01F39A23761}"/>
              </a:ext>
            </a:extLst>
          </p:cNvPr>
          <p:cNvSpPr txBox="1"/>
          <p:nvPr/>
        </p:nvSpPr>
        <p:spPr>
          <a:xfrm>
            <a:off x="10153116" y="5217459"/>
            <a:ext cx="2038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根據過往的神經網路架構，用這種分開</a:t>
            </a:r>
            <a:endParaRPr lang="en-US" altLang="zh-TW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3696F6F-5908-4692-9F8F-EEE2E5DF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1" y="3372784"/>
            <a:ext cx="472505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16244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5135</TotalTime>
  <Words>1857</Words>
  <Application>Microsoft Office PowerPoint</Application>
  <PresentationFormat>寬螢幕</PresentationFormat>
  <Paragraphs>124</Paragraphs>
  <Slides>29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40" baseType="lpstr">
      <vt:lpstr>Arial Unicode MS</vt:lpstr>
      <vt:lpstr>CharisSIL</vt:lpstr>
      <vt:lpstr>Google Sans</vt:lpstr>
      <vt:lpstr>Arial</vt:lpstr>
      <vt:lpstr>Calibri</vt:lpstr>
      <vt:lpstr>Cambria Math</vt:lpstr>
      <vt:lpstr>Century Gothic</vt:lpstr>
      <vt:lpstr>Courier New</vt:lpstr>
      <vt:lpstr>Times New Roman</vt:lpstr>
      <vt:lpstr>Wingdings 3</vt:lpstr>
      <vt:lpstr>絲縷</vt:lpstr>
      <vt:lpstr>自我介紹 我能為公司提供的績效</vt:lpstr>
      <vt:lpstr>議程_Agenda </vt:lpstr>
      <vt:lpstr>1. 為何選擇貴公司</vt:lpstr>
      <vt:lpstr>2. 擁有閱讀論文、文獻的能力 (研究東西的能力) </vt:lpstr>
      <vt:lpstr>2-1. 介紹研究論文</vt:lpstr>
      <vt:lpstr>2-2. 該論文的實驗方法</vt:lpstr>
      <vt:lpstr> </vt:lpstr>
      <vt:lpstr>PowerPoint 簡報</vt:lpstr>
      <vt:lpstr>Transformer架構</vt:lpstr>
      <vt:lpstr>2-2-1. attention機制</vt:lpstr>
      <vt:lpstr>2-3. 該論文的實驗結果 </vt:lpstr>
      <vt:lpstr>PowerPoint 簡報</vt:lpstr>
      <vt:lpstr>PowerPoint 簡報</vt:lpstr>
      <vt:lpstr>PowerPoint 簡報</vt:lpstr>
      <vt:lpstr>PowerPoint 簡報</vt:lpstr>
      <vt:lpstr>3. 將該論文提出的方法拿來應用</vt:lpstr>
      <vt:lpstr>3-1. 我的實驗結果</vt:lpstr>
      <vt:lpstr>PowerPoint 簡報</vt:lpstr>
      <vt:lpstr>PowerPoint 簡報</vt:lpstr>
      <vt:lpstr>4. 我有碰過的其他東西</vt:lpstr>
      <vt:lpstr>4-1. Mask-RCNN從label data到train model，最後使用訓練好的模型。 </vt:lpstr>
      <vt:lpstr>用labelme所製作的 label data</vt:lpstr>
      <vt:lpstr>PowerPoint 簡報</vt:lpstr>
      <vt:lpstr>4-2. 簡單列出我擁有的技術以及能力  </vt:lpstr>
      <vt:lpstr>4-2.簡單列出我擁有的技術以及能力_有寫腳本來下載股票收盤價資料。 </vt:lpstr>
      <vt:lpstr>4-3. 會看一些金融理財的書籍 </vt:lpstr>
      <vt:lpstr>PowerPoint 簡報</vt:lpstr>
      <vt:lpstr>5.參考資料</vt:lpstr>
      <vt:lpstr>6.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Albert Yang</dc:creator>
  <cp:lastModifiedBy>Albert Yang</cp:lastModifiedBy>
  <cp:revision>600</cp:revision>
  <dcterms:created xsi:type="dcterms:W3CDTF">2024-06-18T09:28:48Z</dcterms:created>
  <dcterms:modified xsi:type="dcterms:W3CDTF">2025-02-07T04:46:56Z</dcterms:modified>
</cp:coreProperties>
</file>