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12192000" cy="6858000"/>
  <p:embeddedFontLst>
    <p:embeddedFont>
      <p:font typeface="Cambria Math" panose="02040503050406030204" pitchFamily="18" charset="0"/>
      <p:regular r:id="rId7"/>
    </p:embeddedFont>
  </p:embeddedFont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100"/>
          <p:cNvSpPr/>
          <p:nvPr/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0" t="0" r="0" b="0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  <a:moveTo>
                  <a:pt x="6858000" y="685800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0" t="0" r="0" b="0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  <a:moveTo>
                  <a:pt x="6858000" y="685800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-1" y="0"/>
            <a:ext cx="740978" cy="6858000"/>
          </a:xfrm>
          <a:custGeom>
            <a:avLst/>
            <a:gdLst/>
            <a:ahLst/>
            <a:cxnLst/>
            <a:rect l="0" t="0" r="0" b="0"/>
            <a:pathLst>
              <a:path w="740978" h="6858000">
                <a:moveTo>
                  <a:pt x="0" y="0"/>
                </a:moveTo>
                <a:lnTo>
                  <a:pt x="740978" y="0"/>
                </a:lnTo>
                <a:lnTo>
                  <a:pt x="740978" y="6858000"/>
                </a:lnTo>
                <a:lnTo>
                  <a:pt x="0" y="6858000"/>
                </a:lnTo>
                <a:close/>
                <a:moveTo>
                  <a:pt x="6858001" y="6858000"/>
                </a:moveTo>
              </a:path>
            </a:pathLst>
          </a:custGeom>
          <a:solidFill>
            <a:srgbClr val="00000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1632294" y="6323098"/>
            <a:ext cx="119644" cy="175392"/>
          </a:xfrm>
          <a:custGeom>
            <a:avLst/>
            <a:gdLst/>
            <a:ahLst/>
            <a:cxnLst/>
            <a:rect l="0" t="0" r="0" b="0"/>
            <a:pathLst>
              <a:path w="119644" h="175392">
                <a:moveTo>
                  <a:pt x="118347" y="2408"/>
                </a:moveTo>
                <a:lnTo>
                  <a:pt x="97604" y="2408"/>
                </a:lnTo>
                <a:lnTo>
                  <a:pt x="84640" y="7964"/>
                </a:lnTo>
                <a:lnTo>
                  <a:pt x="71860" y="2223"/>
                </a:lnTo>
                <a:lnTo>
                  <a:pt x="57599" y="0"/>
                </a:lnTo>
                <a:lnTo>
                  <a:pt x="44819" y="1111"/>
                </a:lnTo>
                <a:lnTo>
                  <a:pt x="28521" y="7223"/>
                </a:lnTo>
                <a:lnTo>
                  <a:pt x="15557" y="17780"/>
                </a:lnTo>
                <a:lnTo>
                  <a:pt x="6296" y="32412"/>
                </a:lnTo>
                <a:lnTo>
                  <a:pt x="926" y="50932"/>
                </a:lnTo>
                <a:lnTo>
                  <a:pt x="0" y="64638"/>
                </a:lnTo>
                <a:lnTo>
                  <a:pt x="1296" y="78158"/>
                </a:lnTo>
                <a:lnTo>
                  <a:pt x="6667" y="96308"/>
                </a:lnTo>
                <a:lnTo>
                  <a:pt x="15927" y="111310"/>
                </a:lnTo>
                <a:lnTo>
                  <a:pt x="28892" y="121867"/>
                </a:lnTo>
                <a:lnTo>
                  <a:pt x="45190" y="127979"/>
                </a:lnTo>
                <a:lnTo>
                  <a:pt x="61304" y="128905"/>
                </a:lnTo>
                <a:lnTo>
                  <a:pt x="77046" y="125386"/>
                </a:lnTo>
                <a:lnTo>
                  <a:pt x="91308" y="116126"/>
                </a:lnTo>
                <a:lnTo>
                  <a:pt x="93530" y="174096"/>
                </a:lnTo>
                <a:lnTo>
                  <a:pt x="118347" y="175392"/>
                </a:lnTo>
                <a:lnTo>
                  <a:pt x="119644" y="3519"/>
                </a:lnTo>
                <a:close/>
                <a:moveTo>
                  <a:pt x="-1099800" y="534902"/>
                </a:moveTo>
                <a:moveTo>
                  <a:pt x="61118" y="105013"/>
                </a:moveTo>
                <a:lnTo>
                  <a:pt x="46487" y="102050"/>
                </a:lnTo>
                <a:lnTo>
                  <a:pt x="33337" y="90937"/>
                </a:lnTo>
                <a:lnTo>
                  <a:pt x="27966" y="77047"/>
                </a:lnTo>
                <a:lnTo>
                  <a:pt x="26670" y="60008"/>
                </a:lnTo>
                <a:lnTo>
                  <a:pt x="30189" y="44450"/>
                </a:lnTo>
                <a:lnTo>
                  <a:pt x="40374" y="30189"/>
                </a:lnTo>
                <a:lnTo>
                  <a:pt x="53340" y="24448"/>
                </a:lnTo>
                <a:lnTo>
                  <a:pt x="68712" y="24448"/>
                </a:lnTo>
                <a:lnTo>
                  <a:pt x="82973" y="32782"/>
                </a:lnTo>
                <a:lnTo>
                  <a:pt x="91308" y="47969"/>
                </a:lnTo>
                <a:lnTo>
                  <a:pt x="93530" y="64638"/>
                </a:lnTo>
                <a:lnTo>
                  <a:pt x="92233" y="77602"/>
                </a:lnTo>
                <a:lnTo>
                  <a:pt x="87232" y="91308"/>
                </a:lnTo>
                <a:lnTo>
                  <a:pt x="71860" y="103346"/>
                </a:lnTo>
                <a:close/>
                <a:moveTo>
                  <a:pt x="-1202405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1771014" y="6325506"/>
            <a:ext cx="112237" cy="126682"/>
          </a:xfrm>
          <a:custGeom>
            <a:avLst/>
            <a:gdLst/>
            <a:ahLst/>
            <a:cxnLst/>
            <a:rect l="0" t="0" r="0" b="0"/>
            <a:pathLst>
              <a:path w="112237" h="126682">
                <a:moveTo>
                  <a:pt x="111125" y="0"/>
                </a:moveTo>
                <a:lnTo>
                  <a:pt x="87233" y="0"/>
                </a:lnTo>
                <a:lnTo>
                  <a:pt x="86307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303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485" y="71675"/>
                </a:lnTo>
                <a:lnTo>
                  <a:pt x="26485" y="1111"/>
                </a:lnTo>
                <a:lnTo>
                  <a:pt x="1297" y="0"/>
                </a:lnTo>
                <a:lnTo>
                  <a:pt x="0" y="68527"/>
                </a:lnTo>
                <a:lnTo>
                  <a:pt x="1667" y="85381"/>
                </a:lnTo>
                <a:lnTo>
                  <a:pt x="6668" y="100753"/>
                </a:lnTo>
                <a:lnTo>
                  <a:pt x="19632" y="116496"/>
                </a:lnTo>
                <a:lnTo>
                  <a:pt x="34078" y="123904"/>
                </a:lnTo>
                <a:lnTo>
                  <a:pt x="52784" y="126682"/>
                </a:lnTo>
                <a:lnTo>
                  <a:pt x="66861" y="124275"/>
                </a:lnTo>
                <a:lnTo>
                  <a:pt x="81122" y="115940"/>
                </a:lnTo>
                <a:lnTo>
                  <a:pt x="111125" y="124275"/>
                </a:lnTo>
                <a:lnTo>
                  <a:pt x="112237" y="1111"/>
                </a:lnTo>
                <a:close/>
                <a:moveTo>
                  <a:pt x="-12385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1902513" y="6323098"/>
            <a:ext cx="127794" cy="128905"/>
          </a:xfrm>
          <a:custGeom>
            <a:avLst/>
            <a:gdLst/>
            <a:ahLst/>
            <a:cxnLst/>
            <a:rect l="0" t="0" r="0" b="0"/>
            <a:pathLst>
              <a:path w="127794" h="128905">
                <a:moveTo>
                  <a:pt x="126497" y="104087"/>
                </a:moveTo>
                <a:lnTo>
                  <a:pt x="113162" y="98901"/>
                </a:lnTo>
                <a:lnTo>
                  <a:pt x="112606" y="45376"/>
                </a:lnTo>
                <a:lnTo>
                  <a:pt x="110383" y="30189"/>
                </a:lnTo>
                <a:lnTo>
                  <a:pt x="101124" y="14261"/>
                </a:lnTo>
                <a:lnTo>
                  <a:pt x="85195" y="4445"/>
                </a:lnTo>
                <a:lnTo>
                  <a:pt x="69638" y="556"/>
                </a:lnTo>
                <a:lnTo>
                  <a:pt x="52043" y="0"/>
                </a:lnTo>
                <a:lnTo>
                  <a:pt x="37226" y="2408"/>
                </a:lnTo>
                <a:lnTo>
                  <a:pt x="23706" y="8149"/>
                </a:lnTo>
                <a:lnTo>
                  <a:pt x="10371" y="20373"/>
                </a:lnTo>
                <a:lnTo>
                  <a:pt x="3703" y="37783"/>
                </a:lnTo>
                <a:lnTo>
                  <a:pt x="28522" y="44450"/>
                </a:lnTo>
                <a:lnTo>
                  <a:pt x="34633" y="31115"/>
                </a:lnTo>
                <a:lnTo>
                  <a:pt x="47598" y="24818"/>
                </a:lnTo>
                <a:lnTo>
                  <a:pt x="62230" y="24077"/>
                </a:lnTo>
                <a:lnTo>
                  <a:pt x="75934" y="27041"/>
                </a:lnTo>
                <a:lnTo>
                  <a:pt x="86121" y="41302"/>
                </a:lnTo>
                <a:lnTo>
                  <a:pt x="52969" y="51118"/>
                </a:lnTo>
                <a:lnTo>
                  <a:pt x="35004" y="53155"/>
                </a:lnTo>
                <a:lnTo>
                  <a:pt x="20187" y="57785"/>
                </a:lnTo>
                <a:lnTo>
                  <a:pt x="6852" y="67972"/>
                </a:lnTo>
                <a:lnTo>
                  <a:pt x="184" y="82047"/>
                </a:lnTo>
                <a:lnTo>
                  <a:pt x="0" y="97975"/>
                </a:lnTo>
                <a:lnTo>
                  <a:pt x="5926" y="112236"/>
                </a:lnTo>
                <a:lnTo>
                  <a:pt x="22225" y="124645"/>
                </a:lnTo>
                <a:lnTo>
                  <a:pt x="36486" y="128535"/>
                </a:lnTo>
                <a:lnTo>
                  <a:pt x="55562" y="128905"/>
                </a:lnTo>
                <a:lnTo>
                  <a:pt x="68897" y="126312"/>
                </a:lnTo>
                <a:lnTo>
                  <a:pt x="83344" y="120015"/>
                </a:lnTo>
                <a:lnTo>
                  <a:pt x="97974" y="122238"/>
                </a:lnTo>
                <a:lnTo>
                  <a:pt x="111865" y="126683"/>
                </a:lnTo>
                <a:lnTo>
                  <a:pt x="126497" y="126683"/>
                </a:lnTo>
                <a:lnTo>
                  <a:pt x="127794" y="105384"/>
                </a:lnTo>
                <a:close/>
                <a:moveTo>
                  <a:pt x="-1471698" y="534902"/>
                </a:moveTo>
                <a:moveTo>
                  <a:pt x="86121" y="75750"/>
                </a:moveTo>
                <a:lnTo>
                  <a:pt x="81305" y="90937"/>
                </a:lnTo>
                <a:lnTo>
                  <a:pt x="65748" y="102420"/>
                </a:lnTo>
                <a:lnTo>
                  <a:pt x="52969" y="105013"/>
                </a:lnTo>
                <a:lnTo>
                  <a:pt x="39634" y="104272"/>
                </a:lnTo>
                <a:lnTo>
                  <a:pt x="26670" y="95197"/>
                </a:lnTo>
                <a:lnTo>
                  <a:pt x="27225" y="82418"/>
                </a:lnTo>
                <a:lnTo>
                  <a:pt x="42227" y="73528"/>
                </a:lnTo>
                <a:lnTo>
                  <a:pt x="85195" y="72602"/>
                </a:lnTo>
                <a:close/>
                <a:moveTo>
                  <a:pt x="-1443361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2048456" y="6323098"/>
            <a:ext cx="112607" cy="126683"/>
          </a:xfrm>
          <a:custGeom>
            <a:avLst/>
            <a:gdLst/>
            <a:ahLst/>
            <a:cxnLst/>
            <a:rect l="0" t="0" r="0" b="0"/>
            <a:pathLst>
              <a:path w="112607" h="126683">
                <a:moveTo>
                  <a:pt x="59822" y="0"/>
                </a:moveTo>
                <a:lnTo>
                  <a:pt x="45561" y="2223"/>
                </a:lnTo>
                <a:lnTo>
                  <a:pt x="31301" y="10742"/>
                </a:lnTo>
                <a:lnTo>
                  <a:pt x="1297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485" y="56859"/>
                </a:lnTo>
                <a:lnTo>
                  <a:pt x="29264" y="41672"/>
                </a:lnTo>
                <a:lnTo>
                  <a:pt x="40376" y="28337"/>
                </a:lnTo>
                <a:lnTo>
                  <a:pt x="56119" y="23892"/>
                </a:lnTo>
                <a:lnTo>
                  <a:pt x="70009" y="27041"/>
                </a:lnTo>
                <a:lnTo>
                  <a:pt x="82418" y="40005"/>
                </a:lnTo>
                <a:lnTo>
                  <a:pt x="85937" y="55007"/>
                </a:lnTo>
                <a:lnTo>
                  <a:pt x="85937" y="125386"/>
                </a:lnTo>
                <a:lnTo>
                  <a:pt x="111311" y="126683"/>
                </a:lnTo>
                <a:lnTo>
                  <a:pt x="112607" y="58156"/>
                </a:lnTo>
                <a:lnTo>
                  <a:pt x="110756" y="40931"/>
                </a:lnTo>
                <a:lnTo>
                  <a:pt x="105754" y="25744"/>
                </a:lnTo>
                <a:lnTo>
                  <a:pt x="92605" y="10187"/>
                </a:lnTo>
                <a:lnTo>
                  <a:pt x="78344" y="2408"/>
                </a:lnTo>
                <a:lnTo>
                  <a:pt x="59822" y="0"/>
                </a:lnTo>
                <a:close/>
                <a:moveTo>
                  <a:pt x="-1513554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2169397" y="6289946"/>
            <a:ext cx="77973" cy="159835"/>
          </a:xfrm>
          <a:custGeom>
            <a:avLst/>
            <a:gdLst/>
            <a:ahLst/>
            <a:cxnLst/>
            <a:rect l="0" t="0" r="0" b="0"/>
            <a:pathLst>
              <a:path w="77973" h="159835">
                <a:moveTo>
                  <a:pt x="77047" y="35560"/>
                </a:moveTo>
                <a:lnTo>
                  <a:pt x="50933" y="35560"/>
                </a:lnTo>
                <a:lnTo>
                  <a:pt x="50006" y="926"/>
                </a:lnTo>
                <a:lnTo>
                  <a:pt x="24447" y="0"/>
                </a:lnTo>
                <a:lnTo>
                  <a:pt x="23152" y="34263"/>
                </a:lnTo>
                <a:lnTo>
                  <a:pt x="1297" y="35560"/>
                </a:lnTo>
                <a:lnTo>
                  <a:pt x="0" y="56303"/>
                </a:lnTo>
                <a:lnTo>
                  <a:pt x="22041" y="57600"/>
                </a:lnTo>
                <a:lnTo>
                  <a:pt x="23152" y="125016"/>
                </a:lnTo>
                <a:lnTo>
                  <a:pt x="25189" y="140943"/>
                </a:lnTo>
                <a:lnTo>
                  <a:pt x="33337" y="153723"/>
                </a:lnTo>
                <a:lnTo>
                  <a:pt x="49080" y="159464"/>
                </a:lnTo>
                <a:lnTo>
                  <a:pt x="77047" y="159835"/>
                </a:lnTo>
                <a:lnTo>
                  <a:pt x="77973" y="137239"/>
                </a:lnTo>
                <a:lnTo>
                  <a:pt x="60749" y="135943"/>
                </a:lnTo>
                <a:lnTo>
                  <a:pt x="50006" y="58896"/>
                </a:lnTo>
                <a:lnTo>
                  <a:pt x="77047" y="57600"/>
                </a:lnTo>
                <a:lnTo>
                  <a:pt x="77973" y="36671"/>
                </a:lnTo>
                <a:close/>
                <a:moveTo>
                  <a:pt x="-1636903" y="56805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2314230" y="6325506"/>
            <a:ext cx="112607" cy="126682"/>
          </a:xfrm>
          <a:custGeom>
            <a:avLst/>
            <a:gdLst/>
            <a:ahLst/>
            <a:cxnLst/>
            <a:rect l="0" t="0" r="0" b="0"/>
            <a:pathLst>
              <a:path w="112607" h="126682">
                <a:moveTo>
                  <a:pt x="111311" y="0"/>
                </a:moveTo>
                <a:lnTo>
                  <a:pt x="87418" y="0"/>
                </a:lnTo>
                <a:lnTo>
                  <a:pt x="86123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674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670" y="71675"/>
                </a:lnTo>
                <a:lnTo>
                  <a:pt x="26670" y="1111"/>
                </a:lnTo>
                <a:lnTo>
                  <a:pt x="1297" y="0"/>
                </a:lnTo>
                <a:lnTo>
                  <a:pt x="0" y="68527"/>
                </a:lnTo>
                <a:lnTo>
                  <a:pt x="1852" y="85381"/>
                </a:lnTo>
                <a:lnTo>
                  <a:pt x="7039" y="100753"/>
                </a:lnTo>
                <a:lnTo>
                  <a:pt x="20003" y="116496"/>
                </a:lnTo>
                <a:lnTo>
                  <a:pt x="34264" y="123904"/>
                </a:lnTo>
                <a:lnTo>
                  <a:pt x="52785" y="126682"/>
                </a:lnTo>
                <a:lnTo>
                  <a:pt x="67046" y="124275"/>
                </a:lnTo>
                <a:lnTo>
                  <a:pt x="81492" y="115940"/>
                </a:lnTo>
                <a:lnTo>
                  <a:pt x="111311" y="124275"/>
                </a:lnTo>
                <a:lnTo>
                  <a:pt x="112607" y="1111"/>
                </a:lnTo>
                <a:close/>
                <a:moveTo>
                  <a:pt x="-1781736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2450729" y="6323098"/>
            <a:ext cx="178171" cy="126683"/>
          </a:xfrm>
          <a:custGeom>
            <a:avLst/>
            <a:gdLst/>
            <a:ahLst/>
            <a:cxnLst/>
            <a:rect l="0" t="0" r="0" b="0"/>
            <a:pathLst>
              <a:path w="178171" h="126683">
                <a:moveTo>
                  <a:pt x="129461" y="0"/>
                </a:moveTo>
                <a:lnTo>
                  <a:pt x="114458" y="2223"/>
                </a:lnTo>
                <a:lnTo>
                  <a:pt x="101494" y="8520"/>
                </a:lnTo>
                <a:lnTo>
                  <a:pt x="88714" y="11113"/>
                </a:lnTo>
                <a:lnTo>
                  <a:pt x="73528" y="1852"/>
                </a:lnTo>
                <a:lnTo>
                  <a:pt x="58526" y="0"/>
                </a:lnTo>
                <a:lnTo>
                  <a:pt x="45191" y="2408"/>
                </a:lnTo>
                <a:lnTo>
                  <a:pt x="31115" y="10742"/>
                </a:lnTo>
                <a:lnTo>
                  <a:pt x="1296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115" y="57600"/>
                </a:lnTo>
                <a:lnTo>
                  <a:pt x="27411" y="44821"/>
                </a:lnTo>
                <a:lnTo>
                  <a:pt x="33152" y="31856"/>
                </a:lnTo>
                <a:lnTo>
                  <a:pt x="47783" y="24077"/>
                </a:lnTo>
                <a:lnTo>
                  <a:pt x="60749" y="25744"/>
                </a:lnTo>
                <a:lnTo>
                  <a:pt x="73157" y="39449"/>
                </a:lnTo>
                <a:lnTo>
                  <a:pt x="75750" y="57600"/>
                </a:lnTo>
                <a:lnTo>
                  <a:pt x="75750" y="125386"/>
                </a:lnTo>
                <a:lnTo>
                  <a:pt x="101123" y="126683"/>
                </a:lnTo>
                <a:lnTo>
                  <a:pt x="102420" y="57600"/>
                </a:lnTo>
                <a:lnTo>
                  <a:pt x="103346" y="44821"/>
                </a:lnTo>
                <a:lnTo>
                  <a:pt x="108717" y="31856"/>
                </a:lnTo>
                <a:lnTo>
                  <a:pt x="123348" y="24077"/>
                </a:lnTo>
                <a:lnTo>
                  <a:pt x="136869" y="25744"/>
                </a:lnTo>
                <a:lnTo>
                  <a:pt x="149463" y="39635"/>
                </a:lnTo>
                <a:lnTo>
                  <a:pt x="152055" y="57600"/>
                </a:lnTo>
                <a:lnTo>
                  <a:pt x="152055" y="125386"/>
                </a:lnTo>
                <a:lnTo>
                  <a:pt x="176874" y="126683"/>
                </a:lnTo>
                <a:lnTo>
                  <a:pt x="178171" y="56859"/>
                </a:lnTo>
                <a:lnTo>
                  <a:pt x="177614" y="43524"/>
                </a:lnTo>
                <a:lnTo>
                  <a:pt x="173355" y="27041"/>
                </a:lnTo>
                <a:lnTo>
                  <a:pt x="165761" y="14261"/>
                </a:lnTo>
                <a:lnTo>
                  <a:pt x="150204" y="3519"/>
                </a:lnTo>
                <a:lnTo>
                  <a:pt x="135203" y="0"/>
                </a:lnTo>
                <a:close/>
                <a:moveTo>
                  <a:pt x="-1915827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2268114" y="6325506"/>
            <a:ext cx="26299" cy="124275"/>
          </a:xfrm>
          <a:custGeom>
            <a:avLst/>
            <a:gdLst/>
            <a:ahLst/>
            <a:cxnLst/>
            <a:rect l="0" t="0" r="0" b="0"/>
            <a:pathLst>
              <a:path w="26299" h="124275">
                <a:moveTo>
                  <a:pt x="25003" y="0"/>
                </a:moveTo>
                <a:lnTo>
                  <a:pt x="1295" y="0"/>
                </a:lnTo>
                <a:lnTo>
                  <a:pt x="0" y="122978"/>
                </a:lnTo>
                <a:lnTo>
                  <a:pt x="25003" y="124275"/>
                </a:lnTo>
                <a:lnTo>
                  <a:pt x="26299" y="1111"/>
                </a:lnTo>
                <a:close/>
                <a:moveTo>
                  <a:pt x="-17356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2266447" y="6277537"/>
            <a:ext cx="29633" cy="31856"/>
          </a:xfrm>
          <a:custGeom>
            <a:avLst/>
            <a:gdLst/>
            <a:ahLst/>
            <a:cxnLst/>
            <a:rect l="0" t="0" r="0" b="0"/>
            <a:pathLst>
              <a:path w="29633" h="31856">
                <a:moveTo>
                  <a:pt x="15002" y="0"/>
                </a:moveTo>
                <a:lnTo>
                  <a:pt x="1667" y="7038"/>
                </a:lnTo>
                <a:lnTo>
                  <a:pt x="0" y="21855"/>
                </a:lnTo>
                <a:lnTo>
                  <a:pt x="15002" y="31856"/>
                </a:lnTo>
                <a:lnTo>
                  <a:pt x="27966" y="24818"/>
                </a:lnTo>
                <a:lnTo>
                  <a:pt x="29633" y="9445"/>
                </a:lnTo>
                <a:lnTo>
                  <a:pt x="15002" y="0"/>
                </a:lnTo>
                <a:close/>
                <a:moveTo>
                  <a:pt x="-1685984" y="5804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1206500" y="6209380"/>
            <a:ext cx="359488" cy="359119"/>
          </a:xfrm>
          <a:custGeom>
            <a:avLst/>
            <a:gdLst/>
            <a:ahLst/>
            <a:cxnLst/>
            <a:rect l="0" t="0" r="0" b="0"/>
            <a:pathLst>
              <a:path w="359488" h="359119">
                <a:moveTo>
                  <a:pt x="179096" y="0"/>
                </a:moveTo>
                <a:lnTo>
                  <a:pt x="160760" y="926"/>
                </a:lnTo>
                <a:lnTo>
                  <a:pt x="142796" y="3519"/>
                </a:lnTo>
                <a:lnTo>
                  <a:pt x="125756" y="7964"/>
                </a:lnTo>
                <a:lnTo>
                  <a:pt x="109458" y="14076"/>
                </a:lnTo>
                <a:lnTo>
                  <a:pt x="93530" y="21670"/>
                </a:lnTo>
                <a:lnTo>
                  <a:pt x="78898" y="30560"/>
                </a:lnTo>
                <a:lnTo>
                  <a:pt x="65192" y="40746"/>
                </a:lnTo>
                <a:lnTo>
                  <a:pt x="52413" y="52599"/>
                </a:lnTo>
                <a:lnTo>
                  <a:pt x="35560" y="71861"/>
                </a:lnTo>
                <a:lnTo>
                  <a:pt x="25743" y="86307"/>
                </a:lnTo>
                <a:lnTo>
                  <a:pt x="17409" y="101494"/>
                </a:lnTo>
                <a:lnTo>
                  <a:pt x="10742" y="117422"/>
                </a:lnTo>
                <a:lnTo>
                  <a:pt x="5371" y="134276"/>
                </a:lnTo>
                <a:lnTo>
                  <a:pt x="1852" y="151871"/>
                </a:lnTo>
                <a:lnTo>
                  <a:pt x="0" y="170022"/>
                </a:lnTo>
                <a:lnTo>
                  <a:pt x="0" y="188542"/>
                </a:lnTo>
                <a:lnTo>
                  <a:pt x="1852" y="206693"/>
                </a:lnTo>
                <a:lnTo>
                  <a:pt x="5371" y="224102"/>
                </a:lnTo>
                <a:lnTo>
                  <a:pt x="10742" y="240956"/>
                </a:lnTo>
                <a:lnTo>
                  <a:pt x="17409" y="256884"/>
                </a:lnTo>
                <a:lnTo>
                  <a:pt x="25743" y="272257"/>
                </a:lnTo>
                <a:lnTo>
                  <a:pt x="35560" y="286517"/>
                </a:lnTo>
                <a:lnTo>
                  <a:pt x="46487" y="299852"/>
                </a:lnTo>
                <a:lnTo>
                  <a:pt x="65192" y="317632"/>
                </a:lnTo>
                <a:lnTo>
                  <a:pt x="78898" y="327819"/>
                </a:lnTo>
                <a:lnTo>
                  <a:pt x="93530" y="336894"/>
                </a:lnTo>
                <a:lnTo>
                  <a:pt x="109458" y="344488"/>
                </a:lnTo>
                <a:lnTo>
                  <a:pt x="125756" y="350414"/>
                </a:lnTo>
                <a:lnTo>
                  <a:pt x="142796" y="354859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15026" y="354859"/>
                </a:lnTo>
                <a:lnTo>
                  <a:pt x="232251" y="350414"/>
                </a:lnTo>
                <a:lnTo>
                  <a:pt x="248919" y="344488"/>
                </a:lnTo>
                <a:lnTo>
                  <a:pt x="264477" y="336894"/>
                </a:lnTo>
                <a:lnTo>
                  <a:pt x="279478" y="327819"/>
                </a:lnTo>
                <a:lnTo>
                  <a:pt x="292999" y="317632"/>
                </a:lnTo>
                <a:lnTo>
                  <a:pt x="305779" y="305964"/>
                </a:lnTo>
                <a:lnTo>
                  <a:pt x="317632" y="293185"/>
                </a:lnTo>
                <a:lnTo>
                  <a:pt x="327818" y="279480"/>
                </a:lnTo>
                <a:lnTo>
                  <a:pt x="336708" y="264478"/>
                </a:lnTo>
                <a:lnTo>
                  <a:pt x="344302" y="248920"/>
                </a:lnTo>
                <a:lnTo>
                  <a:pt x="350414" y="232437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2"/>
                </a:lnTo>
                <a:lnTo>
                  <a:pt x="357266" y="160761"/>
                </a:lnTo>
                <a:lnTo>
                  <a:pt x="354859" y="142981"/>
                </a:lnTo>
                <a:lnTo>
                  <a:pt x="350414" y="125757"/>
                </a:lnTo>
                <a:lnTo>
                  <a:pt x="344302" y="109458"/>
                </a:lnTo>
                <a:lnTo>
                  <a:pt x="336708" y="93530"/>
                </a:lnTo>
                <a:lnTo>
                  <a:pt x="327818" y="78899"/>
                </a:lnTo>
                <a:lnTo>
                  <a:pt x="317632" y="65194"/>
                </a:lnTo>
                <a:lnTo>
                  <a:pt x="299666" y="46487"/>
                </a:lnTo>
                <a:lnTo>
                  <a:pt x="286331" y="35745"/>
                </a:lnTo>
                <a:lnTo>
                  <a:pt x="272070" y="25744"/>
                </a:lnTo>
                <a:lnTo>
                  <a:pt x="256884" y="17595"/>
                </a:lnTo>
                <a:lnTo>
                  <a:pt x="240955" y="10742"/>
                </a:lnTo>
                <a:lnTo>
                  <a:pt x="224101" y="5371"/>
                </a:lnTo>
                <a:lnTo>
                  <a:pt x="206507" y="1852"/>
                </a:lnTo>
                <a:lnTo>
                  <a:pt x="188356" y="0"/>
                </a:lnTo>
                <a:close/>
                <a:moveTo>
                  <a:pt x="-557880" y="648620"/>
                </a:moveTo>
                <a:moveTo>
                  <a:pt x="131683" y="226695"/>
                </a:moveTo>
                <a:lnTo>
                  <a:pt x="119644" y="210397"/>
                </a:lnTo>
                <a:lnTo>
                  <a:pt x="113347" y="191876"/>
                </a:lnTo>
                <a:lnTo>
                  <a:pt x="112236" y="172800"/>
                </a:lnTo>
                <a:lnTo>
                  <a:pt x="116866" y="153723"/>
                </a:lnTo>
                <a:lnTo>
                  <a:pt x="127053" y="136869"/>
                </a:lnTo>
                <a:lnTo>
                  <a:pt x="142239" y="123164"/>
                </a:lnTo>
                <a:lnTo>
                  <a:pt x="160019" y="114644"/>
                </a:lnTo>
                <a:lnTo>
                  <a:pt x="172798" y="112422"/>
                </a:lnTo>
                <a:lnTo>
                  <a:pt x="185578" y="112422"/>
                </a:lnTo>
                <a:lnTo>
                  <a:pt x="204284" y="116867"/>
                </a:lnTo>
                <a:lnTo>
                  <a:pt x="221509" y="127053"/>
                </a:lnTo>
                <a:lnTo>
                  <a:pt x="235214" y="142240"/>
                </a:lnTo>
                <a:lnTo>
                  <a:pt x="243363" y="160205"/>
                </a:lnTo>
                <a:lnTo>
                  <a:pt x="246326" y="179282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1"/>
                </a:lnTo>
                <a:lnTo>
                  <a:pt x="204284" y="241697"/>
                </a:lnTo>
                <a:lnTo>
                  <a:pt x="185578" y="246142"/>
                </a:lnTo>
                <a:lnTo>
                  <a:pt x="172798" y="246142"/>
                </a:lnTo>
                <a:lnTo>
                  <a:pt x="160019" y="243549"/>
                </a:lnTo>
                <a:lnTo>
                  <a:pt x="142239" y="235215"/>
                </a:lnTo>
                <a:close/>
                <a:moveTo>
                  <a:pt x="-784575" y="648620"/>
                </a:moveTo>
                <a:moveTo>
                  <a:pt x="266329" y="299852"/>
                </a:moveTo>
                <a:lnTo>
                  <a:pt x="253364" y="297260"/>
                </a:lnTo>
                <a:lnTo>
                  <a:pt x="240215" y="287814"/>
                </a:lnTo>
                <a:lnTo>
                  <a:pt x="233177" y="273182"/>
                </a:lnTo>
                <a:lnTo>
                  <a:pt x="233177" y="259477"/>
                </a:lnTo>
                <a:lnTo>
                  <a:pt x="240215" y="245216"/>
                </a:lnTo>
                <a:lnTo>
                  <a:pt x="253364" y="235215"/>
                </a:lnTo>
                <a:lnTo>
                  <a:pt x="266329" y="232622"/>
                </a:lnTo>
                <a:lnTo>
                  <a:pt x="279478" y="235215"/>
                </a:lnTo>
                <a:lnTo>
                  <a:pt x="294110" y="247624"/>
                </a:lnTo>
                <a:lnTo>
                  <a:pt x="299666" y="262996"/>
                </a:lnTo>
                <a:lnTo>
                  <a:pt x="298555" y="276331"/>
                </a:lnTo>
                <a:lnTo>
                  <a:pt x="289850" y="290037"/>
                </a:lnTo>
                <a:lnTo>
                  <a:pt x="276144" y="298556"/>
                </a:lnTo>
                <a:close/>
                <a:moveTo>
                  <a:pt x="-857732" y="648620"/>
                </a:moveTo>
                <a:moveTo>
                  <a:pt x="337634" y="315225"/>
                </a:moveTo>
                <a:lnTo>
                  <a:pt x="324855" y="318929"/>
                </a:lnTo>
                <a:lnTo>
                  <a:pt x="315594" y="333375"/>
                </a:lnTo>
                <a:lnTo>
                  <a:pt x="316891" y="346340"/>
                </a:lnTo>
                <a:lnTo>
                  <a:pt x="330967" y="359119"/>
                </a:lnTo>
                <a:lnTo>
                  <a:pt x="344302" y="359119"/>
                </a:lnTo>
                <a:lnTo>
                  <a:pt x="357266" y="348192"/>
                </a:lnTo>
                <a:lnTo>
                  <a:pt x="359488" y="333375"/>
                </a:lnTo>
                <a:lnTo>
                  <a:pt x="351895" y="320596"/>
                </a:lnTo>
                <a:lnTo>
                  <a:pt x="337634" y="315225"/>
                </a:lnTo>
                <a:close/>
                <a:moveTo>
                  <a:pt x="-873105" y="648620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169682" y="6202837"/>
            <a:ext cx="377072" cy="377072"/>
          </a:xfrm>
          <a:custGeom>
            <a:avLst/>
            <a:gdLst/>
            <a:ahLst/>
            <a:cxnLst/>
            <a:rect l="0" t="0" r="0" b="0"/>
            <a:pathLst>
              <a:path w="377072" h="377072">
                <a:moveTo>
                  <a:pt x="0" y="0"/>
                </a:moveTo>
                <a:lnTo>
                  <a:pt x="377072" y="0"/>
                </a:lnTo>
                <a:lnTo>
                  <a:pt x="377072" y="377072"/>
                </a:lnTo>
                <a:lnTo>
                  <a:pt x="0" y="377072"/>
                </a:lnTo>
                <a:close/>
                <a:moveTo>
                  <a:pt x="485481" y="6551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4" name="Picture 1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0398" y="-1098"/>
            <a:ext cx="4611599" cy="6860194"/>
          </a:xfrm>
          <a:prstGeom prst="rect">
            <a:avLst/>
          </a:prstGeom>
          <a:noFill/>
        </p:spPr>
      </p:pic>
      <p:sp>
        <p:nvSpPr>
          <p:cNvPr id="115" name="Rectangle 115"/>
          <p:cNvSpPr/>
          <p:nvPr/>
        </p:nvSpPr>
        <p:spPr>
          <a:xfrm>
            <a:off x="305593" y="6293460"/>
            <a:ext cx="9992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116" name="Rectangle 116"/>
          <p:cNvSpPr/>
          <p:nvPr/>
        </p:nvSpPr>
        <p:spPr>
          <a:xfrm>
            <a:off x="5549105" y="6611595"/>
            <a:ext cx="1376980" cy="1537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9" b="0" i="0" spc="0" baseline="0" dirty="0">
                <a:solidFill>
                  <a:srgbClr val="000000"/>
                </a:solidFill>
                <a:latin typeface="Calibri"/>
              </a:rPr>
              <a:t>Author: Albert Bagdasarov</a:t>
            </a:r>
          </a:p>
        </p:txBody>
      </p:sp>
      <p:sp>
        <p:nvSpPr>
          <p:cNvPr id="117" name="Rectangle 117"/>
          <p:cNvSpPr/>
          <p:nvPr/>
        </p:nvSpPr>
        <p:spPr>
          <a:xfrm>
            <a:off x="1212852" y="3085263"/>
            <a:ext cx="2943113" cy="4103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3191"/>
              </a:lnSpc>
            </a:pPr>
            <a:r>
              <a:rPr lang="en-US" sz="2700" b="0" i="0" spc="0" baseline="0" dirty="0">
                <a:solidFill>
                  <a:srgbClr val="00000A"/>
                </a:solidFill>
                <a:latin typeface="Arial"/>
              </a:rPr>
              <a:t>Chips Data Report.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01"/>
          <p:cNvSpPr/>
          <p:nvPr/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0" t="0" r="0" b="0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  <a:moveTo>
                  <a:pt x="6858000" y="685800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0" t="0" r="0" b="0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  <a:moveTo>
                  <a:pt x="6858000" y="6858000"/>
                </a:move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-1" y="0"/>
            <a:ext cx="740978" cy="6858000"/>
          </a:xfrm>
          <a:custGeom>
            <a:avLst/>
            <a:gdLst/>
            <a:ahLst/>
            <a:cxnLst/>
            <a:rect l="0" t="0" r="0" b="0"/>
            <a:pathLst>
              <a:path w="740978" h="6858000">
                <a:moveTo>
                  <a:pt x="0" y="0"/>
                </a:moveTo>
                <a:lnTo>
                  <a:pt x="740978" y="0"/>
                </a:lnTo>
                <a:lnTo>
                  <a:pt x="740978" y="6858000"/>
                </a:lnTo>
                <a:lnTo>
                  <a:pt x="0" y="6858000"/>
                </a:lnTo>
                <a:close/>
                <a:moveTo>
                  <a:pt x="6858001" y="6858000"/>
                </a:moveTo>
              </a:path>
            </a:pathLst>
          </a:custGeom>
          <a:solidFill>
            <a:srgbClr val="00000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1632294" y="6323098"/>
            <a:ext cx="119644" cy="175392"/>
          </a:xfrm>
          <a:custGeom>
            <a:avLst/>
            <a:gdLst/>
            <a:ahLst/>
            <a:cxnLst/>
            <a:rect l="0" t="0" r="0" b="0"/>
            <a:pathLst>
              <a:path w="119644" h="175392">
                <a:moveTo>
                  <a:pt x="118347" y="2408"/>
                </a:moveTo>
                <a:lnTo>
                  <a:pt x="97604" y="2408"/>
                </a:lnTo>
                <a:lnTo>
                  <a:pt x="84640" y="7964"/>
                </a:lnTo>
                <a:lnTo>
                  <a:pt x="71860" y="2223"/>
                </a:lnTo>
                <a:lnTo>
                  <a:pt x="57599" y="0"/>
                </a:lnTo>
                <a:lnTo>
                  <a:pt x="44819" y="1111"/>
                </a:lnTo>
                <a:lnTo>
                  <a:pt x="28521" y="7223"/>
                </a:lnTo>
                <a:lnTo>
                  <a:pt x="15557" y="17780"/>
                </a:lnTo>
                <a:lnTo>
                  <a:pt x="6296" y="32412"/>
                </a:lnTo>
                <a:lnTo>
                  <a:pt x="926" y="50932"/>
                </a:lnTo>
                <a:lnTo>
                  <a:pt x="0" y="64638"/>
                </a:lnTo>
                <a:lnTo>
                  <a:pt x="1296" y="78158"/>
                </a:lnTo>
                <a:lnTo>
                  <a:pt x="6667" y="96308"/>
                </a:lnTo>
                <a:lnTo>
                  <a:pt x="15927" y="111310"/>
                </a:lnTo>
                <a:lnTo>
                  <a:pt x="28892" y="121867"/>
                </a:lnTo>
                <a:lnTo>
                  <a:pt x="45190" y="127979"/>
                </a:lnTo>
                <a:lnTo>
                  <a:pt x="61304" y="128905"/>
                </a:lnTo>
                <a:lnTo>
                  <a:pt x="77046" y="125386"/>
                </a:lnTo>
                <a:lnTo>
                  <a:pt x="91308" y="116126"/>
                </a:lnTo>
                <a:lnTo>
                  <a:pt x="93530" y="174096"/>
                </a:lnTo>
                <a:lnTo>
                  <a:pt x="118347" y="175392"/>
                </a:lnTo>
                <a:lnTo>
                  <a:pt x="119644" y="3519"/>
                </a:lnTo>
                <a:close/>
                <a:moveTo>
                  <a:pt x="-1099800" y="534902"/>
                </a:moveTo>
                <a:moveTo>
                  <a:pt x="61118" y="105013"/>
                </a:moveTo>
                <a:lnTo>
                  <a:pt x="46487" y="102050"/>
                </a:lnTo>
                <a:lnTo>
                  <a:pt x="33337" y="90937"/>
                </a:lnTo>
                <a:lnTo>
                  <a:pt x="27966" y="77047"/>
                </a:lnTo>
                <a:lnTo>
                  <a:pt x="26670" y="60008"/>
                </a:lnTo>
                <a:lnTo>
                  <a:pt x="30189" y="44450"/>
                </a:lnTo>
                <a:lnTo>
                  <a:pt x="40374" y="30189"/>
                </a:lnTo>
                <a:lnTo>
                  <a:pt x="53340" y="24448"/>
                </a:lnTo>
                <a:lnTo>
                  <a:pt x="68712" y="24448"/>
                </a:lnTo>
                <a:lnTo>
                  <a:pt x="82973" y="32782"/>
                </a:lnTo>
                <a:lnTo>
                  <a:pt x="91308" y="47969"/>
                </a:lnTo>
                <a:lnTo>
                  <a:pt x="93530" y="64638"/>
                </a:lnTo>
                <a:lnTo>
                  <a:pt x="92233" y="77602"/>
                </a:lnTo>
                <a:lnTo>
                  <a:pt x="87232" y="91308"/>
                </a:lnTo>
                <a:lnTo>
                  <a:pt x="71860" y="103346"/>
                </a:lnTo>
                <a:close/>
                <a:moveTo>
                  <a:pt x="-1202405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1771014" y="6325506"/>
            <a:ext cx="112237" cy="126682"/>
          </a:xfrm>
          <a:custGeom>
            <a:avLst/>
            <a:gdLst/>
            <a:ahLst/>
            <a:cxnLst/>
            <a:rect l="0" t="0" r="0" b="0"/>
            <a:pathLst>
              <a:path w="112237" h="126682">
                <a:moveTo>
                  <a:pt x="111125" y="0"/>
                </a:moveTo>
                <a:lnTo>
                  <a:pt x="87233" y="0"/>
                </a:lnTo>
                <a:lnTo>
                  <a:pt x="86307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303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485" y="71675"/>
                </a:lnTo>
                <a:lnTo>
                  <a:pt x="26485" y="1111"/>
                </a:lnTo>
                <a:lnTo>
                  <a:pt x="1297" y="0"/>
                </a:lnTo>
                <a:lnTo>
                  <a:pt x="0" y="68527"/>
                </a:lnTo>
                <a:lnTo>
                  <a:pt x="1667" y="85381"/>
                </a:lnTo>
                <a:lnTo>
                  <a:pt x="6668" y="100753"/>
                </a:lnTo>
                <a:lnTo>
                  <a:pt x="19632" y="116496"/>
                </a:lnTo>
                <a:lnTo>
                  <a:pt x="34078" y="123904"/>
                </a:lnTo>
                <a:lnTo>
                  <a:pt x="52784" y="126682"/>
                </a:lnTo>
                <a:lnTo>
                  <a:pt x="66861" y="124275"/>
                </a:lnTo>
                <a:lnTo>
                  <a:pt x="81122" y="115940"/>
                </a:lnTo>
                <a:lnTo>
                  <a:pt x="111125" y="124275"/>
                </a:lnTo>
                <a:lnTo>
                  <a:pt x="112237" y="1111"/>
                </a:lnTo>
                <a:close/>
                <a:moveTo>
                  <a:pt x="-12385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1902513" y="6323098"/>
            <a:ext cx="127794" cy="128905"/>
          </a:xfrm>
          <a:custGeom>
            <a:avLst/>
            <a:gdLst/>
            <a:ahLst/>
            <a:cxnLst/>
            <a:rect l="0" t="0" r="0" b="0"/>
            <a:pathLst>
              <a:path w="127794" h="128905">
                <a:moveTo>
                  <a:pt x="126497" y="104087"/>
                </a:moveTo>
                <a:lnTo>
                  <a:pt x="113162" y="98901"/>
                </a:lnTo>
                <a:lnTo>
                  <a:pt x="112606" y="45376"/>
                </a:lnTo>
                <a:lnTo>
                  <a:pt x="110383" y="30189"/>
                </a:lnTo>
                <a:lnTo>
                  <a:pt x="101124" y="14261"/>
                </a:lnTo>
                <a:lnTo>
                  <a:pt x="85195" y="4445"/>
                </a:lnTo>
                <a:lnTo>
                  <a:pt x="69638" y="556"/>
                </a:lnTo>
                <a:lnTo>
                  <a:pt x="52043" y="0"/>
                </a:lnTo>
                <a:lnTo>
                  <a:pt x="37226" y="2408"/>
                </a:lnTo>
                <a:lnTo>
                  <a:pt x="23706" y="8149"/>
                </a:lnTo>
                <a:lnTo>
                  <a:pt x="10371" y="20373"/>
                </a:lnTo>
                <a:lnTo>
                  <a:pt x="3703" y="37783"/>
                </a:lnTo>
                <a:lnTo>
                  <a:pt x="28522" y="44450"/>
                </a:lnTo>
                <a:lnTo>
                  <a:pt x="34633" y="31115"/>
                </a:lnTo>
                <a:lnTo>
                  <a:pt x="47598" y="24818"/>
                </a:lnTo>
                <a:lnTo>
                  <a:pt x="62230" y="24077"/>
                </a:lnTo>
                <a:lnTo>
                  <a:pt x="75934" y="27041"/>
                </a:lnTo>
                <a:lnTo>
                  <a:pt x="86121" y="41302"/>
                </a:lnTo>
                <a:lnTo>
                  <a:pt x="52969" y="51118"/>
                </a:lnTo>
                <a:lnTo>
                  <a:pt x="35004" y="53155"/>
                </a:lnTo>
                <a:lnTo>
                  <a:pt x="20187" y="57785"/>
                </a:lnTo>
                <a:lnTo>
                  <a:pt x="6852" y="67972"/>
                </a:lnTo>
                <a:lnTo>
                  <a:pt x="184" y="82047"/>
                </a:lnTo>
                <a:lnTo>
                  <a:pt x="0" y="97975"/>
                </a:lnTo>
                <a:lnTo>
                  <a:pt x="5926" y="112236"/>
                </a:lnTo>
                <a:lnTo>
                  <a:pt x="22225" y="124645"/>
                </a:lnTo>
                <a:lnTo>
                  <a:pt x="36486" y="128535"/>
                </a:lnTo>
                <a:lnTo>
                  <a:pt x="55562" y="128905"/>
                </a:lnTo>
                <a:lnTo>
                  <a:pt x="68897" y="126312"/>
                </a:lnTo>
                <a:lnTo>
                  <a:pt x="83344" y="120015"/>
                </a:lnTo>
                <a:lnTo>
                  <a:pt x="97974" y="122238"/>
                </a:lnTo>
                <a:lnTo>
                  <a:pt x="111865" y="126683"/>
                </a:lnTo>
                <a:lnTo>
                  <a:pt x="126497" y="126683"/>
                </a:lnTo>
                <a:lnTo>
                  <a:pt x="127794" y="105384"/>
                </a:lnTo>
                <a:close/>
                <a:moveTo>
                  <a:pt x="-1471698" y="534902"/>
                </a:moveTo>
                <a:moveTo>
                  <a:pt x="86121" y="75750"/>
                </a:moveTo>
                <a:lnTo>
                  <a:pt x="81305" y="90937"/>
                </a:lnTo>
                <a:lnTo>
                  <a:pt x="65748" y="102420"/>
                </a:lnTo>
                <a:lnTo>
                  <a:pt x="52969" y="105013"/>
                </a:lnTo>
                <a:lnTo>
                  <a:pt x="39634" y="104272"/>
                </a:lnTo>
                <a:lnTo>
                  <a:pt x="26670" y="95197"/>
                </a:lnTo>
                <a:lnTo>
                  <a:pt x="27225" y="82418"/>
                </a:lnTo>
                <a:lnTo>
                  <a:pt x="42227" y="73528"/>
                </a:lnTo>
                <a:lnTo>
                  <a:pt x="85195" y="72602"/>
                </a:lnTo>
                <a:close/>
                <a:moveTo>
                  <a:pt x="-1443361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2048456" y="6323098"/>
            <a:ext cx="112607" cy="126683"/>
          </a:xfrm>
          <a:custGeom>
            <a:avLst/>
            <a:gdLst/>
            <a:ahLst/>
            <a:cxnLst/>
            <a:rect l="0" t="0" r="0" b="0"/>
            <a:pathLst>
              <a:path w="112607" h="126683">
                <a:moveTo>
                  <a:pt x="59822" y="0"/>
                </a:moveTo>
                <a:lnTo>
                  <a:pt x="45561" y="2223"/>
                </a:lnTo>
                <a:lnTo>
                  <a:pt x="31301" y="10742"/>
                </a:lnTo>
                <a:lnTo>
                  <a:pt x="1297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485" y="56859"/>
                </a:lnTo>
                <a:lnTo>
                  <a:pt x="29264" y="41672"/>
                </a:lnTo>
                <a:lnTo>
                  <a:pt x="40376" y="28337"/>
                </a:lnTo>
                <a:lnTo>
                  <a:pt x="56119" y="23892"/>
                </a:lnTo>
                <a:lnTo>
                  <a:pt x="70009" y="27041"/>
                </a:lnTo>
                <a:lnTo>
                  <a:pt x="82418" y="40005"/>
                </a:lnTo>
                <a:lnTo>
                  <a:pt x="85937" y="55007"/>
                </a:lnTo>
                <a:lnTo>
                  <a:pt x="85937" y="125386"/>
                </a:lnTo>
                <a:lnTo>
                  <a:pt x="111311" y="126683"/>
                </a:lnTo>
                <a:lnTo>
                  <a:pt x="112607" y="58156"/>
                </a:lnTo>
                <a:lnTo>
                  <a:pt x="110756" y="40931"/>
                </a:lnTo>
                <a:lnTo>
                  <a:pt x="105754" y="25744"/>
                </a:lnTo>
                <a:lnTo>
                  <a:pt x="92605" y="10187"/>
                </a:lnTo>
                <a:lnTo>
                  <a:pt x="78344" y="2408"/>
                </a:lnTo>
                <a:lnTo>
                  <a:pt x="59822" y="0"/>
                </a:lnTo>
                <a:close/>
                <a:moveTo>
                  <a:pt x="-1513554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8" name="Freeform 208"/>
          <p:cNvSpPr/>
          <p:nvPr/>
        </p:nvSpPr>
        <p:spPr>
          <a:xfrm>
            <a:off x="2169397" y="6289946"/>
            <a:ext cx="77973" cy="159835"/>
          </a:xfrm>
          <a:custGeom>
            <a:avLst/>
            <a:gdLst/>
            <a:ahLst/>
            <a:cxnLst/>
            <a:rect l="0" t="0" r="0" b="0"/>
            <a:pathLst>
              <a:path w="77973" h="159835">
                <a:moveTo>
                  <a:pt x="77047" y="35560"/>
                </a:moveTo>
                <a:lnTo>
                  <a:pt x="50933" y="35560"/>
                </a:lnTo>
                <a:lnTo>
                  <a:pt x="50006" y="926"/>
                </a:lnTo>
                <a:lnTo>
                  <a:pt x="24447" y="0"/>
                </a:lnTo>
                <a:lnTo>
                  <a:pt x="23152" y="34263"/>
                </a:lnTo>
                <a:lnTo>
                  <a:pt x="1297" y="35560"/>
                </a:lnTo>
                <a:lnTo>
                  <a:pt x="0" y="56303"/>
                </a:lnTo>
                <a:lnTo>
                  <a:pt x="22041" y="57600"/>
                </a:lnTo>
                <a:lnTo>
                  <a:pt x="23152" y="125016"/>
                </a:lnTo>
                <a:lnTo>
                  <a:pt x="25189" y="140943"/>
                </a:lnTo>
                <a:lnTo>
                  <a:pt x="33337" y="153723"/>
                </a:lnTo>
                <a:lnTo>
                  <a:pt x="49080" y="159464"/>
                </a:lnTo>
                <a:lnTo>
                  <a:pt x="77047" y="159835"/>
                </a:lnTo>
                <a:lnTo>
                  <a:pt x="77973" y="137239"/>
                </a:lnTo>
                <a:lnTo>
                  <a:pt x="60749" y="135943"/>
                </a:lnTo>
                <a:lnTo>
                  <a:pt x="50006" y="58896"/>
                </a:lnTo>
                <a:lnTo>
                  <a:pt x="77047" y="57600"/>
                </a:lnTo>
                <a:lnTo>
                  <a:pt x="77973" y="36671"/>
                </a:lnTo>
                <a:close/>
                <a:moveTo>
                  <a:pt x="-1636903" y="56805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9" name="Freeform 209"/>
          <p:cNvSpPr/>
          <p:nvPr/>
        </p:nvSpPr>
        <p:spPr>
          <a:xfrm>
            <a:off x="2314230" y="6325506"/>
            <a:ext cx="112607" cy="126682"/>
          </a:xfrm>
          <a:custGeom>
            <a:avLst/>
            <a:gdLst/>
            <a:ahLst/>
            <a:cxnLst/>
            <a:rect l="0" t="0" r="0" b="0"/>
            <a:pathLst>
              <a:path w="112607" h="126682">
                <a:moveTo>
                  <a:pt x="111311" y="0"/>
                </a:moveTo>
                <a:lnTo>
                  <a:pt x="87418" y="0"/>
                </a:lnTo>
                <a:lnTo>
                  <a:pt x="86123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674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670" y="71675"/>
                </a:lnTo>
                <a:lnTo>
                  <a:pt x="26670" y="1111"/>
                </a:lnTo>
                <a:lnTo>
                  <a:pt x="1297" y="0"/>
                </a:lnTo>
                <a:lnTo>
                  <a:pt x="0" y="68527"/>
                </a:lnTo>
                <a:lnTo>
                  <a:pt x="1852" y="85381"/>
                </a:lnTo>
                <a:lnTo>
                  <a:pt x="7039" y="100753"/>
                </a:lnTo>
                <a:lnTo>
                  <a:pt x="20003" y="116496"/>
                </a:lnTo>
                <a:lnTo>
                  <a:pt x="34264" y="123904"/>
                </a:lnTo>
                <a:lnTo>
                  <a:pt x="52785" y="126682"/>
                </a:lnTo>
                <a:lnTo>
                  <a:pt x="67046" y="124275"/>
                </a:lnTo>
                <a:lnTo>
                  <a:pt x="81492" y="115940"/>
                </a:lnTo>
                <a:lnTo>
                  <a:pt x="111311" y="124275"/>
                </a:lnTo>
                <a:lnTo>
                  <a:pt x="112607" y="1111"/>
                </a:lnTo>
                <a:close/>
                <a:moveTo>
                  <a:pt x="-1781736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0" name="Freeform 210"/>
          <p:cNvSpPr/>
          <p:nvPr/>
        </p:nvSpPr>
        <p:spPr>
          <a:xfrm>
            <a:off x="2450729" y="6323098"/>
            <a:ext cx="178171" cy="126683"/>
          </a:xfrm>
          <a:custGeom>
            <a:avLst/>
            <a:gdLst/>
            <a:ahLst/>
            <a:cxnLst/>
            <a:rect l="0" t="0" r="0" b="0"/>
            <a:pathLst>
              <a:path w="178171" h="126683">
                <a:moveTo>
                  <a:pt x="129461" y="0"/>
                </a:moveTo>
                <a:lnTo>
                  <a:pt x="114458" y="2223"/>
                </a:lnTo>
                <a:lnTo>
                  <a:pt x="101494" y="8520"/>
                </a:lnTo>
                <a:lnTo>
                  <a:pt x="88714" y="11113"/>
                </a:lnTo>
                <a:lnTo>
                  <a:pt x="73528" y="1852"/>
                </a:lnTo>
                <a:lnTo>
                  <a:pt x="58526" y="0"/>
                </a:lnTo>
                <a:lnTo>
                  <a:pt x="45191" y="2408"/>
                </a:lnTo>
                <a:lnTo>
                  <a:pt x="31115" y="10742"/>
                </a:lnTo>
                <a:lnTo>
                  <a:pt x="1296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115" y="57600"/>
                </a:lnTo>
                <a:lnTo>
                  <a:pt x="27411" y="44821"/>
                </a:lnTo>
                <a:lnTo>
                  <a:pt x="33152" y="31856"/>
                </a:lnTo>
                <a:lnTo>
                  <a:pt x="47783" y="24077"/>
                </a:lnTo>
                <a:lnTo>
                  <a:pt x="60749" y="25744"/>
                </a:lnTo>
                <a:lnTo>
                  <a:pt x="73157" y="39449"/>
                </a:lnTo>
                <a:lnTo>
                  <a:pt x="75750" y="57600"/>
                </a:lnTo>
                <a:lnTo>
                  <a:pt x="75750" y="125386"/>
                </a:lnTo>
                <a:lnTo>
                  <a:pt x="101123" y="126683"/>
                </a:lnTo>
                <a:lnTo>
                  <a:pt x="102420" y="57600"/>
                </a:lnTo>
                <a:lnTo>
                  <a:pt x="103346" y="44821"/>
                </a:lnTo>
                <a:lnTo>
                  <a:pt x="108717" y="31856"/>
                </a:lnTo>
                <a:lnTo>
                  <a:pt x="123348" y="24077"/>
                </a:lnTo>
                <a:lnTo>
                  <a:pt x="136869" y="25744"/>
                </a:lnTo>
                <a:lnTo>
                  <a:pt x="149463" y="39635"/>
                </a:lnTo>
                <a:lnTo>
                  <a:pt x="152055" y="57600"/>
                </a:lnTo>
                <a:lnTo>
                  <a:pt x="152055" y="125386"/>
                </a:lnTo>
                <a:lnTo>
                  <a:pt x="176874" y="126683"/>
                </a:lnTo>
                <a:lnTo>
                  <a:pt x="178171" y="56859"/>
                </a:lnTo>
                <a:lnTo>
                  <a:pt x="177614" y="43524"/>
                </a:lnTo>
                <a:lnTo>
                  <a:pt x="173355" y="27041"/>
                </a:lnTo>
                <a:lnTo>
                  <a:pt x="165761" y="14261"/>
                </a:lnTo>
                <a:lnTo>
                  <a:pt x="150204" y="3519"/>
                </a:lnTo>
                <a:lnTo>
                  <a:pt x="135203" y="0"/>
                </a:lnTo>
                <a:close/>
                <a:moveTo>
                  <a:pt x="-1915827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1" name="Freeform 211"/>
          <p:cNvSpPr/>
          <p:nvPr/>
        </p:nvSpPr>
        <p:spPr>
          <a:xfrm>
            <a:off x="2268114" y="6325506"/>
            <a:ext cx="26299" cy="124275"/>
          </a:xfrm>
          <a:custGeom>
            <a:avLst/>
            <a:gdLst/>
            <a:ahLst/>
            <a:cxnLst/>
            <a:rect l="0" t="0" r="0" b="0"/>
            <a:pathLst>
              <a:path w="26299" h="124275">
                <a:moveTo>
                  <a:pt x="25003" y="0"/>
                </a:moveTo>
                <a:lnTo>
                  <a:pt x="1295" y="0"/>
                </a:lnTo>
                <a:lnTo>
                  <a:pt x="0" y="122978"/>
                </a:lnTo>
                <a:lnTo>
                  <a:pt x="25003" y="124275"/>
                </a:lnTo>
                <a:lnTo>
                  <a:pt x="26299" y="1111"/>
                </a:lnTo>
                <a:close/>
                <a:moveTo>
                  <a:pt x="-17356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2" name="Freeform 212"/>
          <p:cNvSpPr/>
          <p:nvPr/>
        </p:nvSpPr>
        <p:spPr>
          <a:xfrm>
            <a:off x="2266447" y="6277537"/>
            <a:ext cx="29633" cy="31856"/>
          </a:xfrm>
          <a:custGeom>
            <a:avLst/>
            <a:gdLst/>
            <a:ahLst/>
            <a:cxnLst/>
            <a:rect l="0" t="0" r="0" b="0"/>
            <a:pathLst>
              <a:path w="29633" h="31856">
                <a:moveTo>
                  <a:pt x="15002" y="0"/>
                </a:moveTo>
                <a:lnTo>
                  <a:pt x="1667" y="7038"/>
                </a:lnTo>
                <a:lnTo>
                  <a:pt x="0" y="21855"/>
                </a:lnTo>
                <a:lnTo>
                  <a:pt x="15002" y="31856"/>
                </a:lnTo>
                <a:lnTo>
                  <a:pt x="27966" y="24818"/>
                </a:lnTo>
                <a:lnTo>
                  <a:pt x="29633" y="9445"/>
                </a:lnTo>
                <a:lnTo>
                  <a:pt x="15002" y="0"/>
                </a:lnTo>
                <a:close/>
                <a:moveTo>
                  <a:pt x="-1685984" y="5804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1206500" y="6209380"/>
            <a:ext cx="359488" cy="359119"/>
          </a:xfrm>
          <a:custGeom>
            <a:avLst/>
            <a:gdLst/>
            <a:ahLst/>
            <a:cxnLst/>
            <a:rect l="0" t="0" r="0" b="0"/>
            <a:pathLst>
              <a:path w="359488" h="359119">
                <a:moveTo>
                  <a:pt x="179096" y="0"/>
                </a:moveTo>
                <a:lnTo>
                  <a:pt x="160760" y="926"/>
                </a:lnTo>
                <a:lnTo>
                  <a:pt x="142796" y="3519"/>
                </a:lnTo>
                <a:lnTo>
                  <a:pt x="125756" y="7964"/>
                </a:lnTo>
                <a:lnTo>
                  <a:pt x="109458" y="14076"/>
                </a:lnTo>
                <a:lnTo>
                  <a:pt x="93530" y="21670"/>
                </a:lnTo>
                <a:lnTo>
                  <a:pt x="78898" y="30560"/>
                </a:lnTo>
                <a:lnTo>
                  <a:pt x="65192" y="40746"/>
                </a:lnTo>
                <a:lnTo>
                  <a:pt x="52413" y="52599"/>
                </a:lnTo>
                <a:lnTo>
                  <a:pt x="35560" y="71861"/>
                </a:lnTo>
                <a:lnTo>
                  <a:pt x="25743" y="86307"/>
                </a:lnTo>
                <a:lnTo>
                  <a:pt x="17409" y="101494"/>
                </a:lnTo>
                <a:lnTo>
                  <a:pt x="10742" y="117422"/>
                </a:lnTo>
                <a:lnTo>
                  <a:pt x="5371" y="134276"/>
                </a:lnTo>
                <a:lnTo>
                  <a:pt x="1852" y="151871"/>
                </a:lnTo>
                <a:lnTo>
                  <a:pt x="0" y="170022"/>
                </a:lnTo>
                <a:lnTo>
                  <a:pt x="0" y="188542"/>
                </a:lnTo>
                <a:lnTo>
                  <a:pt x="1852" y="206693"/>
                </a:lnTo>
                <a:lnTo>
                  <a:pt x="5371" y="224102"/>
                </a:lnTo>
                <a:lnTo>
                  <a:pt x="10742" y="240956"/>
                </a:lnTo>
                <a:lnTo>
                  <a:pt x="17409" y="256884"/>
                </a:lnTo>
                <a:lnTo>
                  <a:pt x="25743" y="272257"/>
                </a:lnTo>
                <a:lnTo>
                  <a:pt x="35560" y="286517"/>
                </a:lnTo>
                <a:lnTo>
                  <a:pt x="46487" y="299852"/>
                </a:lnTo>
                <a:lnTo>
                  <a:pt x="65192" y="317632"/>
                </a:lnTo>
                <a:lnTo>
                  <a:pt x="78898" y="327819"/>
                </a:lnTo>
                <a:lnTo>
                  <a:pt x="93530" y="336894"/>
                </a:lnTo>
                <a:lnTo>
                  <a:pt x="109458" y="344488"/>
                </a:lnTo>
                <a:lnTo>
                  <a:pt x="125756" y="350414"/>
                </a:lnTo>
                <a:lnTo>
                  <a:pt x="142796" y="354859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15026" y="354859"/>
                </a:lnTo>
                <a:lnTo>
                  <a:pt x="232251" y="350414"/>
                </a:lnTo>
                <a:lnTo>
                  <a:pt x="248919" y="344488"/>
                </a:lnTo>
                <a:lnTo>
                  <a:pt x="264477" y="336894"/>
                </a:lnTo>
                <a:lnTo>
                  <a:pt x="279478" y="327819"/>
                </a:lnTo>
                <a:lnTo>
                  <a:pt x="292999" y="317632"/>
                </a:lnTo>
                <a:lnTo>
                  <a:pt x="305779" y="305964"/>
                </a:lnTo>
                <a:lnTo>
                  <a:pt x="317632" y="293185"/>
                </a:lnTo>
                <a:lnTo>
                  <a:pt x="327818" y="279480"/>
                </a:lnTo>
                <a:lnTo>
                  <a:pt x="336708" y="264478"/>
                </a:lnTo>
                <a:lnTo>
                  <a:pt x="344302" y="248920"/>
                </a:lnTo>
                <a:lnTo>
                  <a:pt x="350414" y="232437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2"/>
                </a:lnTo>
                <a:lnTo>
                  <a:pt x="357266" y="160761"/>
                </a:lnTo>
                <a:lnTo>
                  <a:pt x="354859" y="142981"/>
                </a:lnTo>
                <a:lnTo>
                  <a:pt x="350414" y="125757"/>
                </a:lnTo>
                <a:lnTo>
                  <a:pt x="344302" y="109458"/>
                </a:lnTo>
                <a:lnTo>
                  <a:pt x="336708" y="93530"/>
                </a:lnTo>
                <a:lnTo>
                  <a:pt x="327818" y="78899"/>
                </a:lnTo>
                <a:lnTo>
                  <a:pt x="317632" y="65194"/>
                </a:lnTo>
                <a:lnTo>
                  <a:pt x="299666" y="46487"/>
                </a:lnTo>
                <a:lnTo>
                  <a:pt x="286331" y="35745"/>
                </a:lnTo>
                <a:lnTo>
                  <a:pt x="272070" y="25744"/>
                </a:lnTo>
                <a:lnTo>
                  <a:pt x="256884" y="17595"/>
                </a:lnTo>
                <a:lnTo>
                  <a:pt x="240955" y="10742"/>
                </a:lnTo>
                <a:lnTo>
                  <a:pt x="224101" y="5371"/>
                </a:lnTo>
                <a:lnTo>
                  <a:pt x="206507" y="1852"/>
                </a:lnTo>
                <a:lnTo>
                  <a:pt x="188356" y="0"/>
                </a:lnTo>
                <a:close/>
                <a:moveTo>
                  <a:pt x="-557880" y="648620"/>
                </a:moveTo>
                <a:moveTo>
                  <a:pt x="131683" y="226695"/>
                </a:moveTo>
                <a:lnTo>
                  <a:pt x="119644" y="210397"/>
                </a:lnTo>
                <a:lnTo>
                  <a:pt x="113347" y="191876"/>
                </a:lnTo>
                <a:lnTo>
                  <a:pt x="112236" y="172800"/>
                </a:lnTo>
                <a:lnTo>
                  <a:pt x="116866" y="153723"/>
                </a:lnTo>
                <a:lnTo>
                  <a:pt x="127053" y="136869"/>
                </a:lnTo>
                <a:lnTo>
                  <a:pt x="142239" y="123164"/>
                </a:lnTo>
                <a:lnTo>
                  <a:pt x="160019" y="114644"/>
                </a:lnTo>
                <a:lnTo>
                  <a:pt x="172798" y="112422"/>
                </a:lnTo>
                <a:lnTo>
                  <a:pt x="185578" y="112422"/>
                </a:lnTo>
                <a:lnTo>
                  <a:pt x="204284" y="116867"/>
                </a:lnTo>
                <a:lnTo>
                  <a:pt x="221509" y="127053"/>
                </a:lnTo>
                <a:lnTo>
                  <a:pt x="235214" y="142240"/>
                </a:lnTo>
                <a:lnTo>
                  <a:pt x="243363" y="160205"/>
                </a:lnTo>
                <a:lnTo>
                  <a:pt x="246326" y="179282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1"/>
                </a:lnTo>
                <a:lnTo>
                  <a:pt x="204284" y="241697"/>
                </a:lnTo>
                <a:lnTo>
                  <a:pt x="185578" y="246142"/>
                </a:lnTo>
                <a:lnTo>
                  <a:pt x="172798" y="246142"/>
                </a:lnTo>
                <a:lnTo>
                  <a:pt x="160019" y="243549"/>
                </a:lnTo>
                <a:lnTo>
                  <a:pt x="142239" y="235215"/>
                </a:lnTo>
                <a:close/>
                <a:moveTo>
                  <a:pt x="-784575" y="648620"/>
                </a:moveTo>
                <a:moveTo>
                  <a:pt x="266329" y="299852"/>
                </a:moveTo>
                <a:lnTo>
                  <a:pt x="253364" y="297260"/>
                </a:lnTo>
                <a:lnTo>
                  <a:pt x="240215" y="287814"/>
                </a:lnTo>
                <a:lnTo>
                  <a:pt x="233177" y="273182"/>
                </a:lnTo>
                <a:lnTo>
                  <a:pt x="233177" y="259477"/>
                </a:lnTo>
                <a:lnTo>
                  <a:pt x="240215" y="245216"/>
                </a:lnTo>
                <a:lnTo>
                  <a:pt x="253364" y="235215"/>
                </a:lnTo>
                <a:lnTo>
                  <a:pt x="266329" y="232622"/>
                </a:lnTo>
                <a:lnTo>
                  <a:pt x="279478" y="235215"/>
                </a:lnTo>
                <a:lnTo>
                  <a:pt x="294110" y="247624"/>
                </a:lnTo>
                <a:lnTo>
                  <a:pt x="299666" y="262996"/>
                </a:lnTo>
                <a:lnTo>
                  <a:pt x="298555" y="276331"/>
                </a:lnTo>
                <a:lnTo>
                  <a:pt x="289850" y="290037"/>
                </a:lnTo>
                <a:lnTo>
                  <a:pt x="276144" y="298556"/>
                </a:lnTo>
                <a:close/>
                <a:moveTo>
                  <a:pt x="-857732" y="648620"/>
                </a:moveTo>
                <a:moveTo>
                  <a:pt x="337634" y="315225"/>
                </a:moveTo>
                <a:lnTo>
                  <a:pt x="324855" y="318929"/>
                </a:lnTo>
                <a:lnTo>
                  <a:pt x="315594" y="333375"/>
                </a:lnTo>
                <a:lnTo>
                  <a:pt x="316891" y="346340"/>
                </a:lnTo>
                <a:lnTo>
                  <a:pt x="330967" y="359119"/>
                </a:lnTo>
                <a:lnTo>
                  <a:pt x="344302" y="359119"/>
                </a:lnTo>
                <a:lnTo>
                  <a:pt x="357266" y="348192"/>
                </a:lnTo>
                <a:lnTo>
                  <a:pt x="359488" y="333375"/>
                </a:lnTo>
                <a:lnTo>
                  <a:pt x="351895" y="320596"/>
                </a:lnTo>
                <a:lnTo>
                  <a:pt x="337634" y="315225"/>
                </a:lnTo>
                <a:close/>
                <a:moveTo>
                  <a:pt x="-873105" y="648620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4" name="Freeform 214"/>
          <p:cNvSpPr/>
          <p:nvPr/>
        </p:nvSpPr>
        <p:spPr>
          <a:xfrm flipV="1">
            <a:off x="4757737" y="3432066"/>
            <a:ext cx="600075" cy="1"/>
          </a:xfrm>
          <a:custGeom>
            <a:avLst/>
            <a:gdLst/>
            <a:ahLst/>
            <a:cxnLst/>
            <a:rect l="0" t="0" r="0" b="0"/>
            <a:pathLst>
              <a:path w="600075" h="1">
                <a:moveTo>
                  <a:pt x="0" y="1"/>
                </a:moveTo>
                <a:lnTo>
                  <a:pt x="600075" y="0"/>
                </a:lnTo>
              </a:path>
            </a:pathLst>
          </a:custGeom>
          <a:noFill/>
          <a:ln w="6350" cap="flat" cmpd="sng">
            <a:solidFill>
              <a:srgbClr val="00000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5" name="Freeform 215"/>
          <p:cNvSpPr/>
          <p:nvPr/>
        </p:nvSpPr>
        <p:spPr>
          <a:xfrm flipV="1">
            <a:off x="1927226" y="3432066"/>
            <a:ext cx="600075" cy="1"/>
          </a:xfrm>
          <a:custGeom>
            <a:avLst/>
            <a:gdLst/>
            <a:ahLst/>
            <a:cxnLst/>
            <a:rect l="0" t="0" r="0" b="0"/>
            <a:pathLst>
              <a:path w="600075" h="1">
                <a:moveTo>
                  <a:pt x="0" y="1"/>
                </a:moveTo>
                <a:lnTo>
                  <a:pt x="600075" y="0"/>
                </a:lnTo>
              </a:path>
            </a:pathLst>
          </a:custGeom>
          <a:noFill/>
          <a:ln w="6350" cap="flat" cmpd="sng">
            <a:solidFill>
              <a:srgbClr val="00000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6" name="Freeform 216"/>
          <p:cNvSpPr/>
          <p:nvPr/>
        </p:nvSpPr>
        <p:spPr>
          <a:xfrm>
            <a:off x="1196975" y="1519445"/>
            <a:ext cx="487305" cy="487305"/>
          </a:xfrm>
          <a:custGeom>
            <a:avLst/>
            <a:gdLst/>
            <a:ahLst/>
            <a:cxnLst/>
            <a:rect l="0" t="0" r="0" b="0"/>
            <a:pathLst>
              <a:path w="487305" h="487305">
                <a:moveTo>
                  <a:pt x="0" y="243653"/>
                </a:moveTo>
                <a:cubicBezTo>
                  <a:pt x="0" y="109088"/>
                  <a:pt x="109086" y="0"/>
                  <a:pt x="243652" y="0"/>
                </a:cubicBezTo>
                <a:cubicBezTo>
                  <a:pt x="378217" y="0"/>
                  <a:pt x="487305" y="109088"/>
                  <a:pt x="487305" y="243653"/>
                </a:cubicBezTo>
                <a:cubicBezTo>
                  <a:pt x="487305" y="378219"/>
                  <a:pt x="378217" y="487305"/>
                  <a:pt x="243652" y="487305"/>
                </a:cubicBezTo>
                <a:cubicBezTo>
                  <a:pt x="109086" y="487305"/>
                  <a:pt x="0" y="378219"/>
                  <a:pt x="0" y="243653"/>
                </a:cubicBezTo>
                <a:close/>
                <a:moveTo>
                  <a:pt x="3897927" y="5338555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7" name="Freeform 217"/>
          <p:cNvSpPr/>
          <p:nvPr/>
        </p:nvSpPr>
        <p:spPr>
          <a:xfrm flipV="1">
            <a:off x="1196975" y="1519445"/>
            <a:ext cx="487305" cy="487305"/>
          </a:xfrm>
          <a:custGeom>
            <a:avLst/>
            <a:gdLst/>
            <a:ahLst/>
            <a:cxnLst/>
            <a:rect l="0" t="0" r="0" b="0"/>
            <a:pathLst>
              <a:path w="487305" h="487305">
                <a:moveTo>
                  <a:pt x="0" y="243652"/>
                </a:moveTo>
                <a:cubicBezTo>
                  <a:pt x="0" y="378218"/>
                  <a:pt x="109086" y="487305"/>
                  <a:pt x="243652" y="487305"/>
                </a:cubicBezTo>
                <a:cubicBezTo>
                  <a:pt x="378218" y="487305"/>
                  <a:pt x="487305" y="378218"/>
                  <a:pt x="487305" y="243652"/>
                </a:cubicBezTo>
                <a:cubicBezTo>
                  <a:pt x="487305" y="109087"/>
                  <a:pt x="378218" y="0"/>
                  <a:pt x="243652" y="0"/>
                </a:cubicBezTo>
                <a:cubicBezTo>
                  <a:pt x="109086" y="0"/>
                  <a:pt x="0" y="109087"/>
                  <a:pt x="0" y="243652"/>
                </a:cubicBezTo>
                <a:close/>
                <a:moveTo>
                  <a:pt x="243652" y="487305"/>
                </a:moveTo>
              </a:path>
            </a:pathLst>
          </a:custGeom>
          <a:noFill/>
          <a:ln w="12700" cap="flat" cmpd="sng">
            <a:solidFill>
              <a:srgbClr val="00000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8" name="Freeform 218"/>
          <p:cNvSpPr/>
          <p:nvPr/>
        </p:nvSpPr>
        <p:spPr>
          <a:xfrm>
            <a:off x="1196975" y="3770794"/>
            <a:ext cx="487305" cy="487306"/>
          </a:xfrm>
          <a:custGeom>
            <a:avLst/>
            <a:gdLst/>
            <a:ahLst/>
            <a:cxnLst/>
            <a:rect l="0" t="0" r="0" b="0"/>
            <a:pathLst>
              <a:path w="487305" h="487306">
                <a:moveTo>
                  <a:pt x="0" y="243652"/>
                </a:moveTo>
                <a:cubicBezTo>
                  <a:pt x="0" y="109087"/>
                  <a:pt x="109086" y="0"/>
                  <a:pt x="243652" y="0"/>
                </a:cubicBezTo>
                <a:cubicBezTo>
                  <a:pt x="378217" y="0"/>
                  <a:pt x="487305" y="109087"/>
                  <a:pt x="487305" y="243652"/>
                </a:cubicBezTo>
                <a:cubicBezTo>
                  <a:pt x="487305" y="378218"/>
                  <a:pt x="378217" y="487306"/>
                  <a:pt x="243652" y="487306"/>
                </a:cubicBezTo>
                <a:cubicBezTo>
                  <a:pt x="109086" y="487306"/>
                  <a:pt x="0" y="378218"/>
                  <a:pt x="0" y="243652"/>
                </a:cubicBezTo>
                <a:close/>
                <a:moveTo>
                  <a:pt x="1646579" y="3087206"/>
                </a:moveTo>
              </a:path>
            </a:pathLst>
          </a:custGeom>
          <a:solidFill>
            <a:srgbClr val="FFFFFF">
              <a:alpha val="100000"/>
            </a:srgbClr>
          </a:solidFill>
          <a:ln w="20116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9" name="Freeform 219"/>
          <p:cNvSpPr/>
          <p:nvPr/>
        </p:nvSpPr>
        <p:spPr>
          <a:xfrm flipV="1">
            <a:off x="1196975" y="3770794"/>
            <a:ext cx="487305" cy="487305"/>
          </a:xfrm>
          <a:custGeom>
            <a:avLst/>
            <a:gdLst/>
            <a:ahLst/>
            <a:cxnLst/>
            <a:rect l="0" t="0" r="0" b="0"/>
            <a:pathLst>
              <a:path w="487305" h="487305">
                <a:moveTo>
                  <a:pt x="0" y="243652"/>
                </a:moveTo>
                <a:cubicBezTo>
                  <a:pt x="0" y="378218"/>
                  <a:pt x="109086" y="487305"/>
                  <a:pt x="243652" y="487305"/>
                </a:cubicBezTo>
                <a:cubicBezTo>
                  <a:pt x="378218" y="487305"/>
                  <a:pt x="487305" y="378218"/>
                  <a:pt x="487305" y="243652"/>
                </a:cubicBezTo>
                <a:cubicBezTo>
                  <a:pt x="487305" y="109087"/>
                  <a:pt x="378218" y="0"/>
                  <a:pt x="243652" y="0"/>
                </a:cubicBezTo>
                <a:cubicBezTo>
                  <a:pt x="109086" y="0"/>
                  <a:pt x="0" y="109087"/>
                  <a:pt x="0" y="243652"/>
                </a:cubicBezTo>
                <a:close/>
                <a:moveTo>
                  <a:pt x="243652" y="487305"/>
                </a:moveTo>
              </a:path>
            </a:pathLst>
          </a:custGeom>
          <a:noFill/>
          <a:ln w="12700" cap="flat" cmpd="sng">
            <a:solidFill>
              <a:srgbClr val="00000A">
                <a:alpha val="1000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0" name="Rectangle 220"/>
          <p:cNvSpPr/>
          <p:nvPr/>
        </p:nvSpPr>
        <p:spPr>
          <a:xfrm>
            <a:off x="305593" y="6293460"/>
            <a:ext cx="9992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id="221" name="Rectangle 221"/>
          <p:cNvSpPr/>
          <p:nvPr/>
        </p:nvSpPr>
        <p:spPr>
          <a:xfrm>
            <a:off x="5549105" y="6611595"/>
            <a:ext cx="1093533" cy="186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9" b="0" i="0" spc="0" baseline="0" dirty="0">
                <a:solidFill>
                  <a:srgbClr val="000000"/>
                </a:solidFill>
                <a:latin typeface="Calibri"/>
              </a:rPr>
              <a:t>Classification: Private</a:t>
            </a:r>
          </a:p>
        </p:txBody>
      </p:sp>
      <p:sp>
        <p:nvSpPr>
          <p:cNvPr id="222" name="Rectangle 222"/>
          <p:cNvSpPr/>
          <p:nvPr/>
        </p:nvSpPr>
        <p:spPr>
          <a:xfrm>
            <a:off x="1196975" y="479146"/>
            <a:ext cx="2645724" cy="34198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00000A"/>
                </a:solidFill>
                <a:latin typeface="Arial"/>
              </a:rPr>
              <a:t>Executive summary</a:t>
            </a:r>
          </a:p>
        </p:txBody>
      </p:sp>
      <p:sp>
        <p:nvSpPr>
          <p:cNvPr id="223" name="Rectangle 223"/>
          <p:cNvSpPr/>
          <p:nvPr/>
        </p:nvSpPr>
        <p:spPr>
          <a:xfrm>
            <a:off x="4757737" y="1545642"/>
            <a:ext cx="5096743" cy="5346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The number of chips transactions dramatically increases prior to Christmas. </a:t>
            </a:r>
          </a:p>
          <a:p>
            <a:pPr marL="0">
              <a:lnSpc>
                <a:spcPts val="1511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Thus, added visibility to customers via a promotional display or Gondola end </a:t>
            </a:r>
          </a:p>
          <a:p>
            <a:pPr marL="0">
              <a:lnSpc>
                <a:spcPts val="1391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would increase purchases driving sales growth over this holiday period. </a:t>
            </a:r>
          </a:p>
        </p:txBody>
      </p:sp>
      <p:sp>
        <p:nvSpPr>
          <p:cNvPr id="224" name="Rectangle 224"/>
          <p:cNvSpPr/>
          <p:nvPr/>
        </p:nvSpPr>
        <p:spPr>
          <a:xfrm>
            <a:off x="4757737" y="2231442"/>
            <a:ext cx="4925354" cy="8394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Mainstream Young Singles &amp; Couples are the primary shopper of chips. </a:t>
            </a:r>
          </a:p>
          <a:p>
            <a:pPr marL="0">
              <a:lnSpc>
                <a:spcPts val="2400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Young and Older Families make up 26% of Chips shoppes and on average </a:t>
            </a:r>
          </a:p>
          <a:p>
            <a:pPr marL="0">
              <a:lnSpc>
                <a:spcPts val="1415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purchase larger baskets. There is more opportunity for sales with these </a:t>
            </a:r>
          </a:p>
          <a:p>
            <a:pPr marL="0">
              <a:lnSpc>
                <a:spcPts val="1488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shoppers. </a:t>
            </a:r>
          </a:p>
        </p:txBody>
      </p:sp>
      <p:sp>
        <p:nvSpPr>
          <p:cNvPr id="225" name="Rectangle 225"/>
          <p:cNvSpPr/>
          <p:nvPr/>
        </p:nvSpPr>
        <p:spPr>
          <a:xfrm>
            <a:off x="4757737" y="3788970"/>
            <a:ext cx="5301081" cy="3547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A control store was constructed to reflect the prior performance of the selected </a:t>
            </a:r>
          </a:p>
          <a:p>
            <a:pPr marL="0">
              <a:lnSpc>
                <a:spcPts val="1488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trial store. </a:t>
            </a:r>
          </a:p>
        </p:txBody>
      </p:sp>
      <p:sp>
        <p:nvSpPr>
          <p:cNvPr id="226" name="Rectangle 226"/>
          <p:cNvSpPr/>
          <p:nvPr/>
        </p:nvSpPr>
        <p:spPr>
          <a:xfrm>
            <a:off x="4757737" y="4282746"/>
            <a:ext cx="5224911" cy="5346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After implementing the new store layout the performance of the trial store and </a:t>
            </a:r>
          </a:p>
          <a:p>
            <a:pPr marL="0">
              <a:lnSpc>
                <a:spcPts val="1511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the control store were compared. The trial store saw significant uplift from the </a:t>
            </a:r>
          </a:p>
          <a:p>
            <a:pPr marL="0">
              <a:lnSpc>
                <a:spcPts val="1391"/>
              </a:lnSpc>
            </a:pPr>
            <a:r>
              <a:rPr lang="en-US" sz="1200" b="0" i="0" spc="0" baseline="0" dirty="0">
                <a:solidFill>
                  <a:srgbClr val="00000A"/>
                </a:solidFill>
                <a:latin typeface="Arial"/>
              </a:rPr>
              <a:t>new store layout. </a:t>
            </a:r>
          </a:p>
        </p:txBody>
      </p:sp>
      <p:sp>
        <p:nvSpPr>
          <p:cNvPr id="227" name="Rectangle 227"/>
          <p:cNvSpPr/>
          <p:nvPr/>
        </p:nvSpPr>
        <p:spPr>
          <a:xfrm>
            <a:off x="1927226" y="1697076"/>
            <a:ext cx="180840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00000A"/>
                </a:solidFill>
                <a:latin typeface="Arial"/>
              </a:rPr>
              <a:t>Chips Category Review</a:t>
            </a:r>
          </a:p>
        </p:txBody>
      </p:sp>
      <p:sp>
        <p:nvSpPr>
          <p:cNvPr id="228" name="Rectangle 228"/>
          <p:cNvSpPr/>
          <p:nvPr/>
        </p:nvSpPr>
        <p:spPr>
          <a:xfrm>
            <a:off x="1927226" y="3894684"/>
            <a:ext cx="1522109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00000A"/>
                </a:solidFill>
                <a:latin typeface="Arial"/>
              </a:rPr>
              <a:t>Trial Store Analysis</a:t>
            </a:r>
          </a:p>
        </p:txBody>
      </p:sp>
      <p:sp>
        <p:nvSpPr>
          <p:cNvPr id="229" name="Rectangle 229"/>
          <p:cNvSpPr/>
          <p:nvPr/>
        </p:nvSpPr>
        <p:spPr>
          <a:xfrm>
            <a:off x="1313627" y="1640282"/>
            <a:ext cx="253654" cy="256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A"/>
                </a:solidFill>
                <a:latin typeface="Arial"/>
              </a:rPr>
              <a:t>01</a:t>
            </a:r>
          </a:p>
        </p:txBody>
      </p:sp>
      <p:sp>
        <p:nvSpPr>
          <p:cNvPr id="230" name="Rectangle 230"/>
          <p:cNvSpPr/>
          <p:nvPr/>
        </p:nvSpPr>
        <p:spPr>
          <a:xfrm>
            <a:off x="1313627" y="3892754"/>
            <a:ext cx="253654" cy="2564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00000A"/>
                </a:solidFill>
                <a:latin typeface="Arial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reeform 251"/>
          <p:cNvSpPr/>
          <p:nvPr/>
        </p:nvSpPr>
        <p:spPr>
          <a:xfrm>
            <a:off x="-1" y="0"/>
            <a:ext cx="740978" cy="6858000"/>
          </a:xfrm>
          <a:custGeom>
            <a:avLst/>
            <a:gdLst/>
            <a:ahLst/>
            <a:cxnLst/>
            <a:rect l="0" t="0" r="0" b="0"/>
            <a:pathLst>
              <a:path w="740978" h="6858000">
                <a:moveTo>
                  <a:pt x="0" y="0"/>
                </a:moveTo>
                <a:lnTo>
                  <a:pt x="740978" y="0"/>
                </a:lnTo>
                <a:lnTo>
                  <a:pt x="740978" y="6858000"/>
                </a:lnTo>
                <a:lnTo>
                  <a:pt x="0" y="6858000"/>
                </a:lnTo>
                <a:close/>
                <a:moveTo>
                  <a:pt x="6858001" y="6858000"/>
                </a:moveTo>
              </a:path>
            </a:pathLst>
          </a:custGeom>
          <a:solidFill>
            <a:srgbClr val="00000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2" name="Freeform 252"/>
          <p:cNvSpPr/>
          <p:nvPr/>
        </p:nvSpPr>
        <p:spPr>
          <a:xfrm>
            <a:off x="1632294" y="6323098"/>
            <a:ext cx="119644" cy="175392"/>
          </a:xfrm>
          <a:custGeom>
            <a:avLst/>
            <a:gdLst/>
            <a:ahLst/>
            <a:cxnLst/>
            <a:rect l="0" t="0" r="0" b="0"/>
            <a:pathLst>
              <a:path w="119644" h="175392">
                <a:moveTo>
                  <a:pt x="118347" y="2408"/>
                </a:moveTo>
                <a:lnTo>
                  <a:pt x="97604" y="2408"/>
                </a:lnTo>
                <a:lnTo>
                  <a:pt x="84640" y="7964"/>
                </a:lnTo>
                <a:lnTo>
                  <a:pt x="71860" y="2223"/>
                </a:lnTo>
                <a:lnTo>
                  <a:pt x="57599" y="0"/>
                </a:lnTo>
                <a:lnTo>
                  <a:pt x="44819" y="1111"/>
                </a:lnTo>
                <a:lnTo>
                  <a:pt x="28521" y="7223"/>
                </a:lnTo>
                <a:lnTo>
                  <a:pt x="15557" y="17780"/>
                </a:lnTo>
                <a:lnTo>
                  <a:pt x="6296" y="32412"/>
                </a:lnTo>
                <a:lnTo>
                  <a:pt x="926" y="50932"/>
                </a:lnTo>
                <a:lnTo>
                  <a:pt x="0" y="64638"/>
                </a:lnTo>
                <a:lnTo>
                  <a:pt x="1296" y="78158"/>
                </a:lnTo>
                <a:lnTo>
                  <a:pt x="6667" y="96308"/>
                </a:lnTo>
                <a:lnTo>
                  <a:pt x="15927" y="111310"/>
                </a:lnTo>
                <a:lnTo>
                  <a:pt x="28892" y="121867"/>
                </a:lnTo>
                <a:lnTo>
                  <a:pt x="45190" y="127979"/>
                </a:lnTo>
                <a:lnTo>
                  <a:pt x="61304" y="128905"/>
                </a:lnTo>
                <a:lnTo>
                  <a:pt x="77046" y="125386"/>
                </a:lnTo>
                <a:lnTo>
                  <a:pt x="91308" y="116126"/>
                </a:lnTo>
                <a:lnTo>
                  <a:pt x="93530" y="174096"/>
                </a:lnTo>
                <a:lnTo>
                  <a:pt x="118347" y="175392"/>
                </a:lnTo>
                <a:lnTo>
                  <a:pt x="119644" y="3519"/>
                </a:lnTo>
                <a:close/>
                <a:moveTo>
                  <a:pt x="-1099800" y="534902"/>
                </a:moveTo>
                <a:moveTo>
                  <a:pt x="61118" y="105013"/>
                </a:moveTo>
                <a:lnTo>
                  <a:pt x="46487" y="102050"/>
                </a:lnTo>
                <a:lnTo>
                  <a:pt x="33337" y="90937"/>
                </a:lnTo>
                <a:lnTo>
                  <a:pt x="27966" y="77047"/>
                </a:lnTo>
                <a:lnTo>
                  <a:pt x="26670" y="60008"/>
                </a:lnTo>
                <a:lnTo>
                  <a:pt x="30189" y="44450"/>
                </a:lnTo>
                <a:lnTo>
                  <a:pt x="40374" y="30189"/>
                </a:lnTo>
                <a:lnTo>
                  <a:pt x="53340" y="24448"/>
                </a:lnTo>
                <a:lnTo>
                  <a:pt x="68712" y="24448"/>
                </a:lnTo>
                <a:lnTo>
                  <a:pt x="82973" y="32782"/>
                </a:lnTo>
                <a:lnTo>
                  <a:pt x="91308" y="47969"/>
                </a:lnTo>
                <a:lnTo>
                  <a:pt x="93530" y="64638"/>
                </a:lnTo>
                <a:lnTo>
                  <a:pt x="92233" y="77602"/>
                </a:lnTo>
                <a:lnTo>
                  <a:pt x="87232" y="91308"/>
                </a:lnTo>
                <a:lnTo>
                  <a:pt x="71860" y="103346"/>
                </a:lnTo>
                <a:close/>
                <a:moveTo>
                  <a:pt x="-1202405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3" name="Freeform 253"/>
          <p:cNvSpPr/>
          <p:nvPr/>
        </p:nvSpPr>
        <p:spPr>
          <a:xfrm>
            <a:off x="1771014" y="6325506"/>
            <a:ext cx="112237" cy="126682"/>
          </a:xfrm>
          <a:custGeom>
            <a:avLst/>
            <a:gdLst/>
            <a:ahLst/>
            <a:cxnLst/>
            <a:rect l="0" t="0" r="0" b="0"/>
            <a:pathLst>
              <a:path w="112237" h="126682">
                <a:moveTo>
                  <a:pt x="111125" y="0"/>
                </a:moveTo>
                <a:lnTo>
                  <a:pt x="87233" y="0"/>
                </a:lnTo>
                <a:lnTo>
                  <a:pt x="86307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303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485" y="71675"/>
                </a:lnTo>
                <a:lnTo>
                  <a:pt x="26485" y="1111"/>
                </a:lnTo>
                <a:lnTo>
                  <a:pt x="1297" y="0"/>
                </a:lnTo>
                <a:lnTo>
                  <a:pt x="0" y="68527"/>
                </a:lnTo>
                <a:lnTo>
                  <a:pt x="1667" y="85381"/>
                </a:lnTo>
                <a:lnTo>
                  <a:pt x="6668" y="100753"/>
                </a:lnTo>
                <a:lnTo>
                  <a:pt x="19632" y="116496"/>
                </a:lnTo>
                <a:lnTo>
                  <a:pt x="34078" y="123904"/>
                </a:lnTo>
                <a:lnTo>
                  <a:pt x="52784" y="126682"/>
                </a:lnTo>
                <a:lnTo>
                  <a:pt x="66861" y="124275"/>
                </a:lnTo>
                <a:lnTo>
                  <a:pt x="81122" y="115940"/>
                </a:lnTo>
                <a:lnTo>
                  <a:pt x="111125" y="124275"/>
                </a:lnTo>
                <a:lnTo>
                  <a:pt x="112237" y="1111"/>
                </a:lnTo>
                <a:close/>
                <a:moveTo>
                  <a:pt x="-12385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4" name="Freeform 254"/>
          <p:cNvSpPr/>
          <p:nvPr/>
        </p:nvSpPr>
        <p:spPr>
          <a:xfrm>
            <a:off x="1902513" y="6323098"/>
            <a:ext cx="127794" cy="128905"/>
          </a:xfrm>
          <a:custGeom>
            <a:avLst/>
            <a:gdLst/>
            <a:ahLst/>
            <a:cxnLst/>
            <a:rect l="0" t="0" r="0" b="0"/>
            <a:pathLst>
              <a:path w="127794" h="128905">
                <a:moveTo>
                  <a:pt x="126497" y="104087"/>
                </a:moveTo>
                <a:lnTo>
                  <a:pt x="113162" y="98901"/>
                </a:lnTo>
                <a:lnTo>
                  <a:pt x="112606" y="45376"/>
                </a:lnTo>
                <a:lnTo>
                  <a:pt x="110383" y="30189"/>
                </a:lnTo>
                <a:lnTo>
                  <a:pt x="101124" y="14261"/>
                </a:lnTo>
                <a:lnTo>
                  <a:pt x="85195" y="4445"/>
                </a:lnTo>
                <a:lnTo>
                  <a:pt x="69638" y="556"/>
                </a:lnTo>
                <a:lnTo>
                  <a:pt x="52043" y="0"/>
                </a:lnTo>
                <a:lnTo>
                  <a:pt x="37226" y="2408"/>
                </a:lnTo>
                <a:lnTo>
                  <a:pt x="23706" y="8149"/>
                </a:lnTo>
                <a:lnTo>
                  <a:pt x="10371" y="20373"/>
                </a:lnTo>
                <a:lnTo>
                  <a:pt x="3703" y="37783"/>
                </a:lnTo>
                <a:lnTo>
                  <a:pt x="28522" y="44450"/>
                </a:lnTo>
                <a:lnTo>
                  <a:pt x="34633" y="31115"/>
                </a:lnTo>
                <a:lnTo>
                  <a:pt x="47598" y="24818"/>
                </a:lnTo>
                <a:lnTo>
                  <a:pt x="62230" y="24077"/>
                </a:lnTo>
                <a:lnTo>
                  <a:pt x="75934" y="27041"/>
                </a:lnTo>
                <a:lnTo>
                  <a:pt x="86121" y="41302"/>
                </a:lnTo>
                <a:lnTo>
                  <a:pt x="52969" y="51118"/>
                </a:lnTo>
                <a:lnTo>
                  <a:pt x="35004" y="53155"/>
                </a:lnTo>
                <a:lnTo>
                  <a:pt x="20187" y="57785"/>
                </a:lnTo>
                <a:lnTo>
                  <a:pt x="6852" y="67972"/>
                </a:lnTo>
                <a:lnTo>
                  <a:pt x="184" y="82047"/>
                </a:lnTo>
                <a:lnTo>
                  <a:pt x="0" y="97975"/>
                </a:lnTo>
                <a:lnTo>
                  <a:pt x="5926" y="112236"/>
                </a:lnTo>
                <a:lnTo>
                  <a:pt x="22225" y="124645"/>
                </a:lnTo>
                <a:lnTo>
                  <a:pt x="36486" y="128535"/>
                </a:lnTo>
                <a:lnTo>
                  <a:pt x="55562" y="128905"/>
                </a:lnTo>
                <a:lnTo>
                  <a:pt x="68897" y="126312"/>
                </a:lnTo>
                <a:lnTo>
                  <a:pt x="83344" y="120015"/>
                </a:lnTo>
                <a:lnTo>
                  <a:pt x="97974" y="122238"/>
                </a:lnTo>
                <a:lnTo>
                  <a:pt x="111865" y="126683"/>
                </a:lnTo>
                <a:lnTo>
                  <a:pt x="126497" y="126683"/>
                </a:lnTo>
                <a:lnTo>
                  <a:pt x="127794" y="105384"/>
                </a:lnTo>
                <a:close/>
                <a:moveTo>
                  <a:pt x="-1471698" y="534902"/>
                </a:moveTo>
                <a:moveTo>
                  <a:pt x="86121" y="75750"/>
                </a:moveTo>
                <a:lnTo>
                  <a:pt x="81305" y="90937"/>
                </a:lnTo>
                <a:lnTo>
                  <a:pt x="65748" y="102420"/>
                </a:lnTo>
                <a:lnTo>
                  <a:pt x="52969" y="105013"/>
                </a:lnTo>
                <a:lnTo>
                  <a:pt x="39634" y="104272"/>
                </a:lnTo>
                <a:lnTo>
                  <a:pt x="26670" y="95197"/>
                </a:lnTo>
                <a:lnTo>
                  <a:pt x="27225" y="82418"/>
                </a:lnTo>
                <a:lnTo>
                  <a:pt x="42227" y="73528"/>
                </a:lnTo>
                <a:lnTo>
                  <a:pt x="85195" y="72602"/>
                </a:lnTo>
                <a:close/>
                <a:moveTo>
                  <a:pt x="-1443361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5" name="Freeform 255"/>
          <p:cNvSpPr/>
          <p:nvPr/>
        </p:nvSpPr>
        <p:spPr>
          <a:xfrm>
            <a:off x="2048456" y="6323098"/>
            <a:ext cx="112607" cy="126683"/>
          </a:xfrm>
          <a:custGeom>
            <a:avLst/>
            <a:gdLst/>
            <a:ahLst/>
            <a:cxnLst/>
            <a:rect l="0" t="0" r="0" b="0"/>
            <a:pathLst>
              <a:path w="112607" h="126683">
                <a:moveTo>
                  <a:pt x="59822" y="0"/>
                </a:moveTo>
                <a:lnTo>
                  <a:pt x="45561" y="2223"/>
                </a:lnTo>
                <a:lnTo>
                  <a:pt x="31301" y="10742"/>
                </a:lnTo>
                <a:lnTo>
                  <a:pt x="1297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485" y="56859"/>
                </a:lnTo>
                <a:lnTo>
                  <a:pt x="29264" y="41672"/>
                </a:lnTo>
                <a:lnTo>
                  <a:pt x="40376" y="28337"/>
                </a:lnTo>
                <a:lnTo>
                  <a:pt x="56119" y="23892"/>
                </a:lnTo>
                <a:lnTo>
                  <a:pt x="70009" y="27041"/>
                </a:lnTo>
                <a:lnTo>
                  <a:pt x="82418" y="40005"/>
                </a:lnTo>
                <a:lnTo>
                  <a:pt x="85937" y="55007"/>
                </a:lnTo>
                <a:lnTo>
                  <a:pt x="85937" y="125386"/>
                </a:lnTo>
                <a:lnTo>
                  <a:pt x="111311" y="126683"/>
                </a:lnTo>
                <a:lnTo>
                  <a:pt x="112607" y="58156"/>
                </a:lnTo>
                <a:lnTo>
                  <a:pt x="110756" y="40931"/>
                </a:lnTo>
                <a:lnTo>
                  <a:pt x="105754" y="25744"/>
                </a:lnTo>
                <a:lnTo>
                  <a:pt x="92605" y="10187"/>
                </a:lnTo>
                <a:lnTo>
                  <a:pt x="78344" y="2408"/>
                </a:lnTo>
                <a:lnTo>
                  <a:pt x="59822" y="0"/>
                </a:lnTo>
                <a:close/>
                <a:moveTo>
                  <a:pt x="-1513554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6" name="Freeform 256"/>
          <p:cNvSpPr/>
          <p:nvPr/>
        </p:nvSpPr>
        <p:spPr>
          <a:xfrm>
            <a:off x="2169397" y="6289946"/>
            <a:ext cx="77973" cy="159835"/>
          </a:xfrm>
          <a:custGeom>
            <a:avLst/>
            <a:gdLst/>
            <a:ahLst/>
            <a:cxnLst/>
            <a:rect l="0" t="0" r="0" b="0"/>
            <a:pathLst>
              <a:path w="77973" h="159835">
                <a:moveTo>
                  <a:pt x="77047" y="35560"/>
                </a:moveTo>
                <a:lnTo>
                  <a:pt x="50933" y="35560"/>
                </a:lnTo>
                <a:lnTo>
                  <a:pt x="50006" y="926"/>
                </a:lnTo>
                <a:lnTo>
                  <a:pt x="24447" y="0"/>
                </a:lnTo>
                <a:lnTo>
                  <a:pt x="23152" y="34263"/>
                </a:lnTo>
                <a:lnTo>
                  <a:pt x="1297" y="35560"/>
                </a:lnTo>
                <a:lnTo>
                  <a:pt x="0" y="56303"/>
                </a:lnTo>
                <a:lnTo>
                  <a:pt x="22041" y="57600"/>
                </a:lnTo>
                <a:lnTo>
                  <a:pt x="23152" y="125016"/>
                </a:lnTo>
                <a:lnTo>
                  <a:pt x="25189" y="140943"/>
                </a:lnTo>
                <a:lnTo>
                  <a:pt x="33337" y="153723"/>
                </a:lnTo>
                <a:lnTo>
                  <a:pt x="49080" y="159464"/>
                </a:lnTo>
                <a:lnTo>
                  <a:pt x="77047" y="159835"/>
                </a:lnTo>
                <a:lnTo>
                  <a:pt x="77973" y="137239"/>
                </a:lnTo>
                <a:lnTo>
                  <a:pt x="60749" y="135943"/>
                </a:lnTo>
                <a:lnTo>
                  <a:pt x="50006" y="58896"/>
                </a:lnTo>
                <a:lnTo>
                  <a:pt x="77047" y="57600"/>
                </a:lnTo>
                <a:lnTo>
                  <a:pt x="77973" y="36671"/>
                </a:lnTo>
                <a:close/>
                <a:moveTo>
                  <a:pt x="-1636903" y="56805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7" name="Freeform 257"/>
          <p:cNvSpPr/>
          <p:nvPr/>
        </p:nvSpPr>
        <p:spPr>
          <a:xfrm>
            <a:off x="2314230" y="6325506"/>
            <a:ext cx="112607" cy="126682"/>
          </a:xfrm>
          <a:custGeom>
            <a:avLst/>
            <a:gdLst/>
            <a:ahLst/>
            <a:cxnLst/>
            <a:rect l="0" t="0" r="0" b="0"/>
            <a:pathLst>
              <a:path w="112607" h="126682">
                <a:moveTo>
                  <a:pt x="111311" y="0"/>
                </a:moveTo>
                <a:lnTo>
                  <a:pt x="87418" y="0"/>
                </a:lnTo>
                <a:lnTo>
                  <a:pt x="86123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674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670" y="71675"/>
                </a:lnTo>
                <a:lnTo>
                  <a:pt x="26670" y="1111"/>
                </a:lnTo>
                <a:lnTo>
                  <a:pt x="1297" y="0"/>
                </a:lnTo>
                <a:lnTo>
                  <a:pt x="0" y="68527"/>
                </a:lnTo>
                <a:lnTo>
                  <a:pt x="1852" y="85381"/>
                </a:lnTo>
                <a:lnTo>
                  <a:pt x="7039" y="100753"/>
                </a:lnTo>
                <a:lnTo>
                  <a:pt x="20003" y="116496"/>
                </a:lnTo>
                <a:lnTo>
                  <a:pt x="34264" y="123904"/>
                </a:lnTo>
                <a:lnTo>
                  <a:pt x="52785" y="126682"/>
                </a:lnTo>
                <a:lnTo>
                  <a:pt x="67046" y="124275"/>
                </a:lnTo>
                <a:lnTo>
                  <a:pt x="81492" y="115940"/>
                </a:lnTo>
                <a:lnTo>
                  <a:pt x="111311" y="124275"/>
                </a:lnTo>
                <a:lnTo>
                  <a:pt x="112607" y="1111"/>
                </a:lnTo>
                <a:close/>
                <a:moveTo>
                  <a:pt x="-1781736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8" name="Freeform 258"/>
          <p:cNvSpPr/>
          <p:nvPr/>
        </p:nvSpPr>
        <p:spPr>
          <a:xfrm>
            <a:off x="2450729" y="6323098"/>
            <a:ext cx="178171" cy="126683"/>
          </a:xfrm>
          <a:custGeom>
            <a:avLst/>
            <a:gdLst/>
            <a:ahLst/>
            <a:cxnLst/>
            <a:rect l="0" t="0" r="0" b="0"/>
            <a:pathLst>
              <a:path w="178171" h="126683">
                <a:moveTo>
                  <a:pt x="129461" y="0"/>
                </a:moveTo>
                <a:lnTo>
                  <a:pt x="114458" y="2223"/>
                </a:lnTo>
                <a:lnTo>
                  <a:pt x="101494" y="8520"/>
                </a:lnTo>
                <a:lnTo>
                  <a:pt x="88714" y="11113"/>
                </a:lnTo>
                <a:lnTo>
                  <a:pt x="73528" y="1852"/>
                </a:lnTo>
                <a:lnTo>
                  <a:pt x="58526" y="0"/>
                </a:lnTo>
                <a:lnTo>
                  <a:pt x="45191" y="2408"/>
                </a:lnTo>
                <a:lnTo>
                  <a:pt x="31115" y="10742"/>
                </a:lnTo>
                <a:lnTo>
                  <a:pt x="1296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115" y="57600"/>
                </a:lnTo>
                <a:lnTo>
                  <a:pt x="27411" y="44821"/>
                </a:lnTo>
                <a:lnTo>
                  <a:pt x="33152" y="31856"/>
                </a:lnTo>
                <a:lnTo>
                  <a:pt x="47783" y="24077"/>
                </a:lnTo>
                <a:lnTo>
                  <a:pt x="60749" y="25744"/>
                </a:lnTo>
                <a:lnTo>
                  <a:pt x="73157" y="39449"/>
                </a:lnTo>
                <a:lnTo>
                  <a:pt x="75750" y="57600"/>
                </a:lnTo>
                <a:lnTo>
                  <a:pt x="75750" y="125386"/>
                </a:lnTo>
                <a:lnTo>
                  <a:pt x="101123" y="126683"/>
                </a:lnTo>
                <a:lnTo>
                  <a:pt x="102420" y="57600"/>
                </a:lnTo>
                <a:lnTo>
                  <a:pt x="103346" y="44821"/>
                </a:lnTo>
                <a:lnTo>
                  <a:pt x="108717" y="31856"/>
                </a:lnTo>
                <a:lnTo>
                  <a:pt x="123348" y="24077"/>
                </a:lnTo>
                <a:lnTo>
                  <a:pt x="136869" y="25744"/>
                </a:lnTo>
                <a:lnTo>
                  <a:pt x="149463" y="39635"/>
                </a:lnTo>
                <a:lnTo>
                  <a:pt x="152055" y="57600"/>
                </a:lnTo>
                <a:lnTo>
                  <a:pt x="152055" y="125386"/>
                </a:lnTo>
                <a:lnTo>
                  <a:pt x="176874" y="126683"/>
                </a:lnTo>
                <a:lnTo>
                  <a:pt x="178171" y="56859"/>
                </a:lnTo>
                <a:lnTo>
                  <a:pt x="177614" y="43524"/>
                </a:lnTo>
                <a:lnTo>
                  <a:pt x="173355" y="27041"/>
                </a:lnTo>
                <a:lnTo>
                  <a:pt x="165761" y="14261"/>
                </a:lnTo>
                <a:lnTo>
                  <a:pt x="150204" y="3519"/>
                </a:lnTo>
                <a:lnTo>
                  <a:pt x="135203" y="0"/>
                </a:lnTo>
                <a:close/>
                <a:moveTo>
                  <a:pt x="-1915827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9" name="Freeform 259"/>
          <p:cNvSpPr/>
          <p:nvPr/>
        </p:nvSpPr>
        <p:spPr>
          <a:xfrm>
            <a:off x="2268114" y="6325506"/>
            <a:ext cx="26299" cy="124275"/>
          </a:xfrm>
          <a:custGeom>
            <a:avLst/>
            <a:gdLst/>
            <a:ahLst/>
            <a:cxnLst/>
            <a:rect l="0" t="0" r="0" b="0"/>
            <a:pathLst>
              <a:path w="26299" h="124275">
                <a:moveTo>
                  <a:pt x="25003" y="0"/>
                </a:moveTo>
                <a:lnTo>
                  <a:pt x="1295" y="0"/>
                </a:lnTo>
                <a:lnTo>
                  <a:pt x="0" y="122978"/>
                </a:lnTo>
                <a:lnTo>
                  <a:pt x="25003" y="124275"/>
                </a:lnTo>
                <a:lnTo>
                  <a:pt x="26299" y="1111"/>
                </a:lnTo>
                <a:close/>
                <a:moveTo>
                  <a:pt x="-17356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0" name="Freeform 260"/>
          <p:cNvSpPr/>
          <p:nvPr/>
        </p:nvSpPr>
        <p:spPr>
          <a:xfrm>
            <a:off x="2266447" y="6277537"/>
            <a:ext cx="29633" cy="31856"/>
          </a:xfrm>
          <a:custGeom>
            <a:avLst/>
            <a:gdLst/>
            <a:ahLst/>
            <a:cxnLst/>
            <a:rect l="0" t="0" r="0" b="0"/>
            <a:pathLst>
              <a:path w="29633" h="31856">
                <a:moveTo>
                  <a:pt x="15002" y="0"/>
                </a:moveTo>
                <a:lnTo>
                  <a:pt x="1667" y="7038"/>
                </a:lnTo>
                <a:lnTo>
                  <a:pt x="0" y="21855"/>
                </a:lnTo>
                <a:lnTo>
                  <a:pt x="15002" y="31856"/>
                </a:lnTo>
                <a:lnTo>
                  <a:pt x="27966" y="24818"/>
                </a:lnTo>
                <a:lnTo>
                  <a:pt x="29633" y="9445"/>
                </a:lnTo>
                <a:lnTo>
                  <a:pt x="15002" y="0"/>
                </a:lnTo>
                <a:close/>
                <a:moveTo>
                  <a:pt x="-1685984" y="5804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1" name="Freeform 261"/>
          <p:cNvSpPr/>
          <p:nvPr/>
        </p:nvSpPr>
        <p:spPr>
          <a:xfrm>
            <a:off x="1206500" y="6209380"/>
            <a:ext cx="359488" cy="359119"/>
          </a:xfrm>
          <a:custGeom>
            <a:avLst/>
            <a:gdLst/>
            <a:ahLst/>
            <a:cxnLst/>
            <a:rect l="0" t="0" r="0" b="0"/>
            <a:pathLst>
              <a:path w="359488" h="359119">
                <a:moveTo>
                  <a:pt x="179096" y="0"/>
                </a:moveTo>
                <a:lnTo>
                  <a:pt x="160760" y="926"/>
                </a:lnTo>
                <a:lnTo>
                  <a:pt x="142796" y="3519"/>
                </a:lnTo>
                <a:lnTo>
                  <a:pt x="125756" y="7964"/>
                </a:lnTo>
                <a:lnTo>
                  <a:pt x="109458" y="14076"/>
                </a:lnTo>
                <a:lnTo>
                  <a:pt x="93530" y="21670"/>
                </a:lnTo>
                <a:lnTo>
                  <a:pt x="78898" y="30560"/>
                </a:lnTo>
                <a:lnTo>
                  <a:pt x="65192" y="40746"/>
                </a:lnTo>
                <a:lnTo>
                  <a:pt x="52413" y="52599"/>
                </a:lnTo>
                <a:lnTo>
                  <a:pt x="35560" y="71861"/>
                </a:lnTo>
                <a:lnTo>
                  <a:pt x="25743" y="86307"/>
                </a:lnTo>
                <a:lnTo>
                  <a:pt x="17409" y="101494"/>
                </a:lnTo>
                <a:lnTo>
                  <a:pt x="10742" y="117422"/>
                </a:lnTo>
                <a:lnTo>
                  <a:pt x="5371" y="134276"/>
                </a:lnTo>
                <a:lnTo>
                  <a:pt x="1852" y="151871"/>
                </a:lnTo>
                <a:lnTo>
                  <a:pt x="0" y="170022"/>
                </a:lnTo>
                <a:lnTo>
                  <a:pt x="0" y="188542"/>
                </a:lnTo>
                <a:lnTo>
                  <a:pt x="1852" y="206693"/>
                </a:lnTo>
                <a:lnTo>
                  <a:pt x="5371" y="224102"/>
                </a:lnTo>
                <a:lnTo>
                  <a:pt x="10742" y="240956"/>
                </a:lnTo>
                <a:lnTo>
                  <a:pt x="17409" y="256884"/>
                </a:lnTo>
                <a:lnTo>
                  <a:pt x="25743" y="272257"/>
                </a:lnTo>
                <a:lnTo>
                  <a:pt x="35560" y="286517"/>
                </a:lnTo>
                <a:lnTo>
                  <a:pt x="46487" y="299852"/>
                </a:lnTo>
                <a:lnTo>
                  <a:pt x="65192" y="317632"/>
                </a:lnTo>
                <a:lnTo>
                  <a:pt x="78898" y="327819"/>
                </a:lnTo>
                <a:lnTo>
                  <a:pt x="93530" y="336894"/>
                </a:lnTo>
                <a:lnTo>
                  <a:pt x="109458" y="344488"/>
                </a:lnTo>
                <a:lnTo>
                  <a:pt x="125756" y="350414"/>
                </a:lnTo>
                <a:lnTo>
                  <a:pt x="142796" y="354859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15026" y="354859"/>
                </a:lnTo>
                <a:lnTo>
                  <a:pt x="232251" y="350414"/>
                </a:lnTo>
                <a:lnTo>
                  <a:pt x="248919" y="344488"/>
                </a:lnTo>
                <a:lnTo>
                  <a:pt x="264477" y="336894"/>
                </a:lnTo>
                <a:lnTo>
                  <a:pt x="279478" y="327819"/>
                </a:lnTo>
                <a:lnTo>
                  <a:pt x="292999" y="317632"/>
                </a:lnTo>
                <a:lnTo>
                  <a:pt x="305779" y="305964"/>
                </a:lnTo>
                <a:lnTo>
                  <a:pt x="317632" y="293185"/>
                </a:lnTo>
                <a:lnTo>
                  <a:pt x="327818" y="279480"/>
                </a:lnTo>
                <a:lnTo>
                  <a:pt x="336708" y="264478"/>
                </a:lnTo>
                <a:lnTo>
                  <a:pt x="344302" y="248920"/>
                </a:lnTo>
                <a:lnTo>
                  <a:pt x="350414" y="232437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2"/>
                </a:lnTo>
                <a:lnTo>
                  <a:pt x="357266" y="160761"/>
                </a:lnTo>
                <a:lnTo>
                  <a:pt x="354859" y="142981"/>
                </a:lnTo>
                <a:lnTo>
                  <a:pt x="350414" y="125757"/>
                </a:lnTo>
                <a:lnTo>
                  <a:pt x="344302" y="109458"/>
                </a:lnTo>
                <a:lnTo>
                  <a:pt x="336708" y="93530"/>
                </a:lnTo>
                <a:lnTo>
                  <a:pt x="327818" y="78899"/>
                </a:lnTo>
                <a:lnTo>
                  <a:pt x="317632" y="65194"/>
                </a:lnTo>
                <a:lnTo>
                  <a:pt x="299666" y="46487"/>
                </a:lnTo>
                <a:lnTo>
                  <a:pt x="286331" y="35745"/>
                </a:lnTo>
                <a:lnTo>
                  <a:pt x="272070" y="25744"/>
                </a:lnTo>
                <a:lnTo>
                  <a:pt x="256884" y="17595"/>
                </a:lnTo>
                <a:lnTo>
                  <a:pt x="240955" y="10742"/>
                </a:lnTo>
                <a:lnTo>
                  <a:pt x="224101" y="5371"/>
                </a:lnTo>
                <a:lnTo>
                  <a:pt x="206507" y="1852"/>
                </a:lnTo>
                <a:lnTo>
                  <a:pt x="188356" y="0"/>
                </a:lnTo>
                <a:close/>
                <a:moveTo>
                  <a:pt x="-557880" y="648620"/>
                </a:moveTo>
                <a:moveTo>
                  <a:pt x="131683" y="226695"/>
                </a:moveTo>
                <a:lnTo>
                  <a:pt x="119644" y="210397"/>
                </a:lnTo>
                <a:lnTo>
                  <a:pt x="113347" y="191876"/>
                </a:lnTo>
                <a:lnTo>
                  <a:pt x="112236" y="172800"/>
                </a:lnTo>
                <a:lnTo>
                  <a:pt x="116866" y="153723"/>
                </a:lnTo>
                <a:lnTo>
                  <a:pt x="127053" y="136869"/>
                </a:lnTo>
                <a:lnTo>
                  <a:pt x="142239" y="123164"/>
                </a:lnTo>
                <a:lnTo>
                  <a:pt x="160019" y="114644"/>
                </a:lnTo>
                <a:lnTo>
                  <a:pt x="172798" y="112422"/>
                </a:lnTo>
                <a:lnTo>
                  <a:pt x="185578" y="112422"/>
                </a:lnTo>
                <a:lnTo>
                  <a:pt x="204284" y="116867"/>
                </a:lnTo>
                <a:lnTo>
                  <a:pt x="221509" y="127053"/>
                </a:lnTo>
                <a:lnTo>
                  <a:pt x="235214" y="142240"/>
                </a:lnTo>
                <a:lnTo>
                  <a:pt x="243363" y="160205"/>
                </a:lnTo>
                <a:lnTo>
                  <a:pt x="246326" y="179282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1"/>
                </a:lnTo>
                <a:lnTo>
                  <a:pt x="204284" y="241697"/>
                </a:lnTo>
                <a:lnTo>
                  <a:pt x="185578" y="246142"/>
                </a:lnTo>
                <a:lnTo>
                  <a:pt x="172798" y="246142"/>
                </a:lnTo>
                <a:lnTo>
                  <a:pt x="160019" y="243549"/>
                </a:lnTo>
                <a:lnTo>
                  <a:pt x="142239" y="235215"/>
                </a:lnTo>
                <a:close/>
                <a:moveTo>
                  <a:pt x="-784575" y="648620"/>
                </a:moveTo>
                <a:moveTo>
                  <a:pt x="266329" y="299852"/>
                </a:moveTo>
                <a:lnTo>
                  <a:pt x="253364" y="297260"/>
                </a:lnTo>
                <a:lnTo>
                  <a:pt x="240215" y="287814"/>
                </a:lnTo>
                <a:lnTo>
                  <a:pt x="233177" y="273182"/>
                </a:lnTo>
                <a:lnTo>
                  <a:pt x="233177" y="259477"/>
                </a:lnTo>
                <a:lnTo>
                  <a:pt x="240215" y="245216"/>
                </a:lnTo>
                <a:lnTo>
                  <a:pt x="253364" y="235215"/>
                </a:lnTo>
                <a:lnTo>
                  <a:pt x="266329" y="232622"/>
                </a:lnTo>
                <a:lnTo>
                  <a:pt x="279478" y="235215"/>
                </a:lnTo>
                <a:lnTo>
                  <a:pt x="294110" y="247624"/>
                </a:lnTo>
                <a:lnTo>
                  <a:pt x="299666" y="262996"/>
                </a:lnTo>
                <a:lnTo>
                  <a:pt x="298555" y="276331"/>
                </a:lnTo>
                <a:lnTo>
                  <a:pt x="289850" y="290037"/>
                </a:lnTo>
                <a:lnTo>
                  <a:pt x="276144" y="298556"/>
                </a:lnTo>
                <a:close/>
                <a:moveTo>
                  <a:pt x="-857732" y="648620"/>
                </a:moveTo>
                <a:moveTo>
                  <a:pt x="337634" y="315225"/>
                </a:moveTo>
                <a:lnTo>
                  <a:pt x="324855" y="318929"/>
                </a:lnTo>
                <a:lnTo>
                  <a:pt x="315594" y="333375"/>
                </a:lnTo>
                <a:lnTo>
                  <a:pt x="316891" y="346340"/>
                </a:lnTo>
                <a:lnTo>
                  <a:pt x="330967" y="359119"/>
                </a:lnTo>
                <a:lnTo>
                  <a:pt x="344302" y="359119"/>
                </a:lnTo>
                <a:lnTo>
                  <a:pt x="357266" y="348192"/>
                </a:lnTo>
                <a:lnTo>
                  <a:pt x="359488" y="333375"/>
                </a:lnTo>
                <a:lnTo>
                  <a:pt x="351895" y="320596"/>
                </a:lnTo>
                <a:lnTo>
                  <a:pt x="337634" y="315225"/>
                </a:lnTo>
                <a:close/>
                <a:moveTo>
                  <a:pt x="-873105" y="648620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6" name="Rectangle 266"/>
          <p:cNvSpPr/>
          <p:nvPr/>
        </p:nvSpPr>
        <p:spPr>
          <a:xfrm>
            <a:off x="305593" y="6293460"/>
            <a:ext cx="9992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FFFFFF"/>
                </a:solidFill>
                <a:latin typeface="Arial"/>
              </a:rPr>
              <a:t>6</a:t>
            </a:r>
          </a:p>
        </p:txBody>
      </p:sp>
      <p:sp>
        <p:nvSpPr>
          <p:cNvPr id="267" name="Rectangle 267"/>
          <p:cNvSpPr/>
          <p:nvPr/>
        </p:nvSpPr>
        <p:spPr>
          <a:xfrm>
            <a:off x="5549105" y="6611595"/>
            <a:ext cx="1093533" cy="186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9" b="0" i="0" spc="0" baseline="0" dirty="0">
                <a:solidFill>
                  <a:srgbClr val="000000"/>
                </a:solidFill>
                <a:latin typeface="Calibri"/>
              </a:rPr>
              <a:t>Classification: Private</a:t>
            </a:r>
          </a:p>
        </p:txBody>
      </p:sp>
      <p:sp>
        <p:nvSpPr>
          <p:cNvPr id="280" name="Rectangle 280"/>
          <p:cNvSpPr/>
          <p:nvPr/>
        </p:nvSpPr>
        <p:spPr>
          <a:xfrm>
            <a:off x="1206500" y="1404468"/>
            <a:ext cx="4083474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Snack Food </a:t>
            </a:r>
            <a:r>
              <a:rPr lang="en-US" sz="1399" b="0" i="0" spc="337" baseline="0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Chips </a:t>
            </a:r>
            <a:r>
              <a:rPr lang="en-US" sz="1399" b="0" i="0" spc="338" baseline="0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Weekly transactions over time </a:t>
            </a:r>
          </a:p>
        </p:txBody>
      </p:sp>
      <p:sp>
        <p:nvSpPr>
          <p:cNvPr id="281" name="Rectangle 281"/>
          <p:cNvSpPr/>
          <p:nvPr/>
        </p:nvSpPr>
        <p:spPr>
          <a:xfrm>
            <a:off x="1198681" y="479146"/>
            <a:ext cx="10295991" cy="6973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The number of Chips transitions has remained relatively consistent over the </a:t>
            </a:r>
          </a:p>
          <a:p>
            <a:pPr marL="0">
              <a:lnSpc>
                <a:spcPts val="2879"/>
              </a:lnSpc>
            </a:pPr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last 52wks; a notable increase occurred in the week leading up to Christmas</a:t>
            </a:r>
          </a:p>
        </p:txBody>
      </p:sp>
      <p:sp>
        <p:nvSpPr>
          <p:cNvPr id="282" name="Rectangle 282"/>
          <p:cNvSpPr/>
          <p:nvPr/>
        </p:nvSpPr>
        <p:spPr>
          <a:xfrm>
            <a:off x="8367693" y="6372556"/>
            <a:ext cx="3207343" cy="113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Q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.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16" baseline="0" dirty="0">
                <a:solidFill>
                  <a:srgbClr val="918F8C"/>
                </a:solidFill>
                <a:latin typeface="Arial"/>
              </a:rPr>
              <a:t>,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52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41" baseline="0" dirty="0">
                <a:solidFill>
                  <a:srgbClr val="918F8C"/>
                </a:solidFill>
                <a:latin typeface="Arial"/>
              </a:rPr>
              <a:t>w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ee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ks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31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8" baseline="0" dirty="0">
                <a:solidFill>
                  <a:srgbClr val="918F8C"/>
                </a:solidFill>
                <a:latin typeface="Arial"/>
              </a:rPr>
              <a:t>J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une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2019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; </a:t>
            </a:r>
            <a:r>
              <a:rPr lang="en-US" sz="799" b="0" i="0" spc="-39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v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29" baseline="0" dirty="0">
                <a:solidFill>
                  <a:srgbClr val="918F8C"/>
                </a:solidFill>
                <a:latin typeface="Arial"/>
              </a:rPr>
              <a:t>a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F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oo</a:t>
            </a:r>
            <a:r>
              <a:rPr lang="en-US" sz="799" b="0" i="0" spc="-33" baseline="0" dirty="0">
                <a:solidFill>
                  <a:srgbClr val="918F8C"/>
                </a:solidFill>
                <a:latin typeface="Arial"/>
              </a:rPr>
              <a:t>d</a:t>
            </a:r>
            <a:r>
              <a:rPr lang="en-US" sz="799" b="0" i="0" spc="-11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171" baseline="0" dirty="0">
                <a:solidFill>
                  <a:srgbClr val="918F8C"/>
                </a:solidFill>
                <a:latin typeface="Arial"/>
              </a:rPr>
              <a:t>-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ps</a:t>
            </a:r>
          </a:p>
        </p:txBody>
      </p:sp>
      <p:sp>
        <p:nvSpPr>
          <p:cNvPr id="283" name="Rectangle 283"/>
          <p:cNvSpPr/>
          <p:nvPr/>
        </p:nvSpPr>
        <p:spPr>
          <a:xfrm>
            <a:off x="11848306" y="63801"/>
            <a:ext cx="178765" cy="315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764" b="0" i="0" spc="0" baseline="0" dirty="0">
                <a:ln w="6095">
                  <a:solidFill>
                    <a:srgbClr val="C7C7C7"/>
                  </a:solidFill>
                  <a:prstDash val="solid"/>
                </a:ln>
                <a:solidFill>
                  <a:srgbClr val="C7C7C7"/>
                </a:solidFill>
                <a:latin typeface="Cambria Math"/>
              </a:rPr>
              <a:t>↺</a:t>
            </a:r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C7548046-8032-6BAE-5C64-37293F7F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6" y="2180626"/>
            <a:ext cx="7684849" cy="2216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86"/>
          <p:cNvSpPr/>
          <p:nvPr/>
        </p:nvSpPr>
        <p:spPr>
          <a:xfrm>
            <a:off x="-1" y="0"/>
            <a:ext cx="740978" cy="6858000"/>
          </a:xfrm>
          <a:custGeom>
            <a:avLst/>
            <a:gdLst/>
            <a:ahLst/>
            <a:cxnLst/>
            <a:rect l="0" t="0" r="0" b="0"/>
            <a:pathLst>
              <a:path w="740978" h="6858000">
                <a:moveTo>
                  <a:pt x="0" y="0"/>
                </a:moveTo>
                <a:lnTo>
                  <a:pt x="740978" y="0"/>
                </a:lnTo>
                <a:lnTo>
                  <a:pt x="740978" y="6858000"/>
                </a:lnTo>
                <a:lnTo>
                  <a:pt x="0" y="6858000"/>
                </a:lnTo>
                <a:close/>
                <a:moveTo>
                  <a:pt x="6858001" y="6858000"/>
                </a:moveTo>
              </a:path>
            </a:pathLst>
          </a:custGeom>
          <a:solidFill>
            <a:srgbClr val="00000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7" name="Freeform 287"/>
          <p:cNvSpPr/>
          <p:nvPr/>
        </p:nvSpPr>
        <p:spPr>
          <a:xfrm>
            <a:off x="1632294" y="6323098"/>
            <a:ext cx="119644" cy="175392"/>
          </a:xfrm>
          <a:custGeom>
            <a:avLst/>
            <a:gdLst/>
            <a:ahLst/>
            <a:cxnLst/>
            <a:rect l="0" t="0" r="0" b="0"/>
            <a:pathLst>
              <a:path w="119644" h="175392">
                <a:moveTo>
                  <a:pt x="118347" y="2408"/>
                </a:moveTo>
                <a:lnTo>
                  <a:pt x="97604" y="2408"/>
                </a:lnTo>
                <a:lnTo>
                  <a:pt x="84640" y="7964"/>
                </a:lnTo>
                <a:lnTo>
                  <a:pt x="71860" y="2223"/>
                </a:lnTo>
                <a:lnTo>
                  <a:pt x="57599" y="0"/>
                </a:lnTo>
                <a:lnTo>
                  <a:pt x="44819" y="1111"/>
                </a:lnTo>
                <a:lnTo>
                  <a:pt x="28521" y="7223"/>
                </a:lnTo>
                <a:lnTo>
                  <a:pt x="15557" y="17780"/>
                </a:lnTo>
                <a:lnTo>
                  <a:pt x="6296" y="32412"/>
                </a:lnTo>
                <a:lnTo>
                  <a:pt x="926" y="50932"/>
                </a:lnTo>
                <a:lnTo>
                  <a:pt x="0" y="64638"/>
                </a:lnTo>
                <a:lnTo>
                  <a:pt x="1296" y="78158"/>
                </a:lnTo>
                <a:lnTo>
                  <a:pt x="6667" y="96308"/>
                </a:lnTo>
                <a:lnTo>
                  <a:pt x="15927" y="111310"/>
                </a:lnTo>
                <a:lnTo>
                  <a:pt x="28892" y="121867"/>
                </a:lnTo>
                <a:lnTo>
                  <a:pt x="45190" y="127979"/>
                </a:lnTo>
                <a:lnTo>
                  <a:pt x="61304" y="128905"/>
                </a:lnTo>
                <a:lnTo>
                  <a:pt x="77046" y="125386"/>
                </a:lnTo>
                <a:lnTo>
                  <a:pt x="91308" y="116126"/>
                </a:lnTo>
                <a:lnTo>
                  <a:pt x="93530" y="174096"/>
                </a:lnTo>
                <a:lnTo>
                  <a:pt x="118347" y="175392"/>
                </a:lnTo>
                <a:lnTo>
                  <a:pt x="119644" y="3519"/>
                </a:lnTo>
                <a:close/>
                <a:moveTo>
                  <a:pt x="-1099800" y="534902"/>
                </a:moveTo>
                <a:moveTo>
                  <a:pt x="61118" y="105013"/>
                </a:moveTo>
                <a:lnTo>
                  <a:pt x="46487" y="102050"/>
                </a:lnTo>
                <a:lnTo>
                  <a:pt x="33337" y="90937"/>
                </a:lnTo>
                <a:lnTo>
                  <a:pt x="27966" y="77047"/>
                </a:lnTo>
                <a:lnTo>
                  <a:pt x="26670" y="60008"/>
                </a:lnTo>
                <a:lnTo>
                  <a:pt x="30189" y="44450"/>
                </a:lnTo>
                <a:lnTo>
                  <a:pt x="40374" y="30189"/>
                </a:lnTo>
                <a:lnTo>
                  <a:pt x="53340" y="24448"/>
                </a:lnTo>
                <a:lnTo>
                  <a:pt x="68712" y="24448"/>
                </a:lnTo>
                <a:lnTo>
                  <a:pt x="82973" y="32782"/>
                </a:lnTo>
                <a:lnTo>
                  <a:pt x="91308" y="47969"/>
                </a:lnTo>
                <a:lnTo>
                  <a:pt x="93530" y="64638"/>
                </a:lnTo>
                <a:lnTo>
                  <a:pt x="92233" y="77602"/>
                </a:lnTo>
                <a:lnTo>
                  <a:pt x="87232" y="91308"/>
                </a:lnTo>
                <a:lnTo>
                  <a:pt x="71860" y="103346"/>
                </a:lnTo>
                <a:close/>
                <a:moveTo>
                  <a:pt x="-1202405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8" name="Freeform 288"/>
          <p:cNvSpPr/>
          <p:nvPr/>
        </p:nvSpPr>
        <p:spPr>
          <a:xfrm>
            <a:off x="1771014" y="6325506"/>
            <a:ext cx="112237" cy="126682"/>
          </a:xfrm>
          <a:custGeom>
            <a:avLst/>
            <a:gdLst/>
            <a:ahLst/>
            <a:cxnLst/>
            <a:rect l="0" t="0" r="0" b="0"/>
            <a:pathLst>
              <a:path w="112237" h="126682">
                <a:moveTo>
                  <a:pt x="111125" y="0"/>
                </a:moveTo>
                <a:lnTo>
                  <a:pt x="87233" y="0"/>
                </a:lnTo>
                <a:lnTo>
                  <a:pt x="86307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303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485" y="71675"/>
                </a:lnTo>
                <a:lnTo>
                  <a:pt x="26485" y="1111"/>
                </a:lnTo>
                <a:lnTo>
                  <a:pt x="1297" y="0"/>
                </a:lnTo>
                <a:lnTo>
                  <a:pt x="0" y="68527"/>
                </a:lnTo>
                <a:lnTo>
                  <a:pt x="1667" y="85381"/>
                </a:lnTo>
                <a:lnTo>
                  <a:pt x="6668" y="100753"/>
                </a:lnTo>
                <a:lnTo>
                  <a:pt x="19632" y="116496"/>
                </a:lnTo>
                <a:lnTo>
                  <a:pt x="34078" y="123904"/>
                </a:lnTo>
                <a:lnTo>
                  <a:pt x="52784" y="126682"/>
                </a:lnTo>
                <a:lnTo>
                  <a:pt x="66861" y="124275"/>
                </a:lnTo>
                <a:lnTo>
                  <a:pt x="81122" y="115940"/>
                </a:lnTo>
                <a:lnTo>
                  <a:pt x="111125" y="124275"/>
                </a:lnTo>
                <a:lnTo>
                  <a:pt x="112237" y="1111"/>
                </a:lnTo>
                <a:close/>
                <a:moveTo>
                  <a:pt x="-12385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1902513" y="6323098"/>
            <a:ext cx="127794" cy="128905"/>
          </a:xfrm>
          <a:custGeom>
            <a:avLst/>
            <a:gdLst/>
            <a:ahLst/>
            <a:cxnLst/>
            <a:rect l="0" t="0" r="0" b="0"/>
            <a:pathLst>
              <a:path w="127794" h="128905">
                <a:moveTo>
                  <a:pt x="126497" y="104087"/>
                </a:moveTo>
                <a:lnTo>
                  <a:pt x="113162" y="98901"/>
                </a:lnTo>
                <a:lnTo>
                  <a:pt x="112606" y="45376"/>
                </a:lnTo>
                <a:lnTo>
                  <a:pt x="110383" y="30189"/>
                </a:lnTo>
                <a:lnTo>
                  <a:pt x="101124" y="14261"/>
                </a:lnTo>
                <a:lnTo>
                  <a:pt x="85195" y="4445"/>
                </a:lnTo>
                <a:lnTo>
                  <a:pt x="69638" y="556"/>
                </a:lnTo>
                <a:lnTo>
                  <a:pt x="52043" y="0"/>
                </a:lnTo>
                <a:lnTo>
                  <a:pt x="37226" y="2408"/>
                </a:lnTo>
                <a:lnTo>
                  <a:pt x="23706" y="8149"/>
                </a:lnTo>
                <a:lnTo>
                  <a:pt x="10371" y="20373"/>
                </a:lnTo>
                <a:lnTo>
                  <a:pt x="3703" y="37783"/>
                </a:lnTo>
                <a:lnTo>
                  <a:pt x="28522" y="44450"/>
                </a:lnTo>
                <a:lnTo>
                  <a:pt x="34633" y="31115"/>
                </a:lnTo>
                <a:lnTo>
                  <a:pt x="47598" y="24818"/>
                </a:lnTo>
                <a:lnTo>
                  <a:pt x="62230" y="24077"/>
                </a:lnTo>
                <a:lnTo>
                  <a:pt x="75934" y="27041"/>
                </a:lnTo>
                <a:lnTo>
                  <a:pt x="86121" y="41302"/>
                </a:lnTo>
                <a:lnTo>
                  <a:pt x="52969" y="51118"/>
                </a:lnTo>
                <a:lnTo>
                  <a:pt x="35004" y="53155"/>
                </a:lnTo>
                <a:lnTo>
                  <a:pt x="20187" y="57785"/>
                </a:lnTo>
                <a:lnTo>
                  <a:pt x="6852" y="67972"/>
                </a:lnTo>
                <a:lnTo>
                  <a:pt x="184" y="82047"/>
                </a:lnTo>
                <a:lnTo>
                  <a:pt x="0" y="97975"/>
                </a:lnTo>
                <a:lnTo>
                  <a:pt x="5926" y="112236"/>
                </a:lnTo>
                <a:lnTo>
                  <a:pt x="22225" y="124645"/>
                </a:lnTo>
                <a:lnTo>
                  <a:pt x="36486" y="128535"/>
                </a:lnTo>
                <a:lnTo>
                  <a:pt x="55562" y="128905"/>
                </a:lnTo>
                <a:lnTo>
                  <a:pt x="68897" y="126312"/>
                </a:lnTo>
                <a:lnTo>
                  <a:pt x="83344" y="120015"/>
                </a:lnTo>
                <a:lnTo>
                  <a:pt x="97974" y="122238"/>
                </a:lnTo>
                <a:lnTo>
                  <a:pt x="111865" y="126683"/>
                </a:lnTo>
                <a:lnTo>
                  <a:pt x="126497" y="126683"/>
                </a:lnTo>
                <a:lnTo>
                  <a:pt x="127794" y="105384"/>
                </a:lnTo>
                <a:close/>
                <a:moveTo>
                  <a:pt x="-1471698" y="534902"/>
                </a:moveTo>
                <a:moveTo>
                  <a:pt x="86121" y="75750"/>
                </a:moveTo>
                <a:lnTo>
                  <a:pt x="81305" y="90937"/>
                </a:lnTo>
                <a:lnTo>
                  <a:pt x="65748" y="102420"/>
                </a:lnTo>
                <a:lnTo>
                  <a:pt x="52969" y="105013"/>
                </a:lnTo>
                <a:lnTo>
                  <a:pt x="39634" y="104272"/>
                </a:lnTo>
                <a:lnTo>
                  <a:pt x="26670" y="95197"/>
                </a:lnTo>
                <a:lnTo>
                  <a:pt x="27225" y="82418"/>
                </a:lnTo>
                <a:lnTo>
                  <a:pt x="42227" y="73528"/>
                </a:lnTo>
                <a:lnTo>
                  <a:pt x="85195" y="72602"/>
                </a:lnTo>
                <a:close/>
                <a:moveTo>
                  <a:pt x="-1443361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2048456" y="6323098"/>
            <a:ext cx="112607" cy="126683"/>
          </a:xfrm>
          <a:custGeom>
            <a:avLst/>
            <a:gdLst/>
            <a:ahLst/>
            <a:cxnLst/>
            <a:rect l="0" t="0" r="0" b="0"/>
            <a:pathLst>
              <a:path w="112607" h="126683">
                <a:moveTo>
                  <a:pt x="59822" y="0"/>
                </a:moveTo>
                <a:lnTo>
                  <a:pt x="45561" y="2223"/>
                </a:lnTo>
                <a:lnTo>
                  <a:pt x="31301" y="10742"/>
                </a:lnTo>
                <a:lnTo>
                  <a:pt x="1297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485" y="56859"/>
                </a:lnTo>
                <a:lnTo>
                  <a:pt x="29264" y="41672"/>
                </a:lnTo>
                <a:lnTo>
                  <a:pt x="40376" y="28337"/>
                </a:lnTo>
                <a:lnTo>
                  <a:pt x="56119" y="23892"/>
                </a:lnTo>
                <a:lnTo>
                  <a:pt x="70009" y="27041"/>
                </a:lnTo>
                <a:lnTo>
                  <a:pt x="82418" y="40005"/>
                </a:lnTo>
                <a:lnTo>
                  <a:pt x="85937" y="55007"/>
                </a:lnTo>
                <a:lnTo>
                  <a:pt x="85937" y="125386"/>
                </a:lnTo>
                <a:lnTo>
                  <a:pt x="111311" y="126683"/>
                </a:lnTo>
                <a:lnTo>
                  <a:pt x="112607" y="58156"/>
                </a:lnTo>
                <a:lnTo>
                  <a:pt x="110756" y="40931"/>
                </a:lnTo>
                <a:lnTo>
                  <a:pt x="105754" y="25744"/>
                </a:lnTo>
                <a:lnTo>
                  <a:pt x="92605" y="10187"/>
                </a:lnTo>
                <a:lnTo>
                  <a:pt x="78344" y="2408"/>
                </a:lnTo>
                <a:lnTo>
                  <a:pt x="59822" y="0"/>
                </a:lnTo>
                <a:close/>
                <a:moveTo>
                  <a:pt x="-1513554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2169397" y="6289946"/>
            <a:ext cx="77973" cy="159835"/>
          </a:xfrm>
          <a:custGeom>
            <a:avLst/>
            <a:gdLst/>
            <a:ahLst/>
            <a:cxnLst/>
            <a:rect l="0" t="0" r="0" b="0"/>
            <a:pathLst>
              <a:path w="77973" h="159835">
                <a:moveTo>
                  <a:pt x="77047" y="35560"/>
                </a:moveTo>
                <a:lnTo>
                  <a:pt x="50933" y="35560"/>
                </a:lnTo>
                <a:lnTo>
                  <a:pt x="50006" y="926"/>
                </a:lnTo>
                <a:lnTo>
                  <a:pt x="24447" y="0"/>
                </a:lnTo>
                <a:lnTo>
                  <a:pt x="23152" y="34263"/>
                </a:lnTo>
                <a:lnTo>
                  <a:pt x="1297" y="35560"/>
                </a:lnTo>
                <a:lnTo>
                  <a:pt x="0" y="56303"/>
                </a:lnTo>
                <a:lnTo>
                  <a:pt x="22041" y="57600"/>
                </a:lnTo>
                <a:lnTo>
                  <a:pt x="23152" y="125016"/>
                </a:lnTo>
                <a:lnTo>
                  <a:pt x="25189" y="140943"/>
                </a:lnTo>
                <a:lnTo>
                  <a:pt x="33337" y="153723"/>
                </a:lnTo>
                <a:lnTo>
                  <a:pt x="49080" y="159464"/>
                </a:lnTo>
                <a:lnTo>
                  <a:pt x="77047" y="159835"/>
                </a:lnTo>
                <a:lnTo>
                  <a:pt x="77973" y="137239"/>
                </a:lnTo>
                <a:lnTo>
                  <a:pt x="60749" y="135943"/>
                </a:lnTo>
                <a:lnTo>
                  <a:pt x="50006" y="58896"/>
                </a:lnTo>
                <a:lnTo>
                  <a:pt x="77047" y="57600"/>
                </a:lnTo>
                <a:lnTo>
                  <a:pt x="77973" y="36671"/>
                </a:lnTo>
                <a:close/>
                <a:moveTo>
                  <a:pt x="-1636903" y="56805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2314230" y="6325506"/>
            <a:ext cx="112607" cy="126682"/>
          </a:xfrm>
          <a:custGeom>
            <a:avLst/>
            <a:gdLst/>
            <a:ahLst/>
            <a:cxnLst/>
            <a:rect l="0" t="0" r="0" b="0"/>
            <a:pathLst>
              <a:path w="112607" h="126682">
                <a:moveTo>
                  <a:pt x="111311" y="0"/>
                </a:moveTo>
                <a:lnTo>
                  <a:pt x="87418" y="0"/>
                </a:lnTo>
                <a:lnTo>
                  <a:pt x="86123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674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670" y="71675"/>
                </a:lnTo>
                <a:lnTo>
                  <a:pt x="26670" y="1111"/>
                </a:lnTo>
                <a:lnTo>
                  <a:pt x="1297" y="0"/>
                </a:lnTo>
                <a:lnTo>
                  <a:pt x="0" y="68527"/>
                </a:lnTo>
                <a:lnTo>
                  <a:pt x="1852" y="85381"/>
                </a:lnTo>
                <a:lnTo>
                  <a:pt x="7039" y="100753"/>
                </a:lnTo>
                <a:lnTo>
                  <a:pt x="20003" y="116496"/>
                </a:lnTo>
                <a:lnTo>
                  <a:pt x="34264" y="123904"/>
                </a:lnTo>
                <a:lnTo>
                  <a:pt x="52785" y="126682"/>
                </a:lnTo>
                <a:lnTo>
                  <a:pt x="67046" y="124275"/>
                </a:lnTo>
                <a:lnTo>
                  <a:pt x="81492" y="115940"/>
                </a:lnTo>
                <a:lnTo>
                  <a:pt x="111311" y="124275"/>
                </a:lnTo>
                <a:lnTo>
                  <a:pt x="112607" y="1111"/>
                </a:lnTo>
                <a:close/>
                <a:moveTo>
                  <a:pt x="-1781736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2450729" y="6323098"/>
            <a:ext cx="178171" cy="126683"/>
          </a:xfrm>
          <a:custGeom>
            <a:avLst/>
            <a:gdLst/>
            <a:ahLst/>
            <a:cxnLst/>
            <a:rect l="0" t="0" r="0" b="0"/>
            <a:pathLst>
              <a:path w="178171" h="126683">
                <a:moveTo>
                  <a:pt x="129461" y="0"/>
                </a:moveTo>
                <a:lnTo>
                  <a:pt x="114458" y="2223"/>
                </a:lnTo>
                <a:lnTo>
                  <a:pt x="101494" y="8520"/>
                </a:lnTo>
                <a:lnTo>
                  <a:pt x="88714" y="11113"/>
                </a:lnTo>
                <a:lnTo>
                  <a:pt x="73528" y="1852"/>
                </a:lnTo>
                <a:lnTo>
                  <a:pt x="58526" y="0"/>
                </a:lnTo>
                <a:lnTo>
                  <a:pt x="45191" y="2408"/>
                </a:lnTo>
                <a:lnTo>
                  <a:pt x="31115" y="10742"/>
                </a:lnTo>
                <a:lnTo>
                  <a:pt x="1296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115" y="57600"/>
                </a:lnTo>
                <a:lnTo>
                  <a:pt x="27411" y="44821"/>
                </a:lnTo>
                <a:lnTo>
                  <a:pt x="33152" y="31856"/>
                </a:lnTo>
                <a:lnTo>
                  <a:pt x="47783" y="24077"/>
                </a:lnTo>
                <a:lnTo>
                  <a:pt x="60749" y="25744"/>
                </a:lnTo>
                <a:lnTo>
                  <a:pt x="73157" y="39449"/>
                </a:lnTo>
                <a:lnTo>
                  <a:pt x="75750" y="57600"/>
                </a:lnTo>
                <a:lnTo>
                  <a:pt x="75750" y="125386"/>
                </a:lnTo>
                <a:lnTo>
                  <a:pt x="101123" y="126683"/>
                </a:lnTo>
                <a:lnTo>
                  <a:pt x="102420" y="57600"/>
                </a:lnTo>
                <a:lnTo>
                  <a:pt x="103346" y="44821"/>
                </a:lnTo>
                <a:lnTo>
                  <a:pt x="108717" y="31856"/>
                </a:lnTo>
                <a:lnTo>
                  <a:pt x="123348" y="24077"/>
                </a:lnTo>
                <a:lnTo>
                  <a:pt x="136869" y="25744"/>
                </a:lnTo>
                <a:lnTo>
                  <a:pt x="149463" y="39635"/>
                </a:lnTo>
                <a:lnTo>
                  <a:pt x="152055" y="57600"/>
                </a:lnTo>
                <a:lnTo>
                  <a:pt x="152055" y="125386"/>
                </a:lnTo>
                <a:lnTo>
                  <a:pt x="176874" y="126683"/>
                </a:lnTo>
                <a:lnTo>
                  <a:pt x="178171" y="56859"/>
                </a:lnTo>
                <a:lnTo>
                  <a:pt x="177614" y="43524"/>
                </a:lnTo>
                <a:lnTo>
                  <a:pt x="173355" y="27041"/>
                </a:lnTo>
                <a:lnTo>
                  <a:pt x="165761" y="14261"/>
                </a:lnTo>
                <a:lnTo>
                  <a:pt x="150204" y="3519"/>
                </a:lnTo>
                <a:lnTo>
                  <a:pt x="135203" y="0"/>
                </a:lnTo>
                <a:close/>
                <a:moveTo>
                  <a:pt x="-1915827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2268114" y="6325506"/>
            <a:ext cx="26299" cy="124275"/>
          </a:xfrm>
          <a:custGeom>
            <a:avLst/>
            <a:gdLst/>
            <a:ahLst/>
            <a:cxnLst/>
            <a:rect l="0" t="0" r="0" b="0"/>
            <a:pathLst>
              <a:path w="26299" h="124275">
                <a:moveTo>
                  <a:pt x="25003" y="0"/>
                </a:moveTo>
                <a:lnTo>
                  <a:pt x="1295" y="0"/>
                </a:lnTo>
                <a:lnTo>
                  <a:pt x="0" y="122978"/>
                </a:lnTo>
                <a:lnTo>
                  <a:pt x="25003" y="124275"/>
                </a:lnTo>
                <a:lnTo>
                  <a:pt x="26299" y="1111"/>
                </a:lnTo>
                <a:close/>
                <a:moveTo>
                  <a:pt x="-17356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2266447" y="6277537"/>
            <a:ext cx="29633" cy="31856"/>
          </a:xfrm>
          <a:custGeom>
            <a:avLst/>
            <a:gdLst/>
            <a:ahLst/>
            <a:cxnLst/>
            <a:rect l="0" t="0" r="0" b="0"/>
            <a:pathLst>
              <a:path w="29633" h="31856">
                <a:moveTo>
                  <a:pt x="15002" y="0"/>
                </a:moveTo>
                <a:lnTo>
                  <a:pt x="1667" y="7038"/>
                </a:lnTo>
                <a:lnTo>
                  <a:pt x="0" y="21855"/>
                </a:lnTo>
                <a:lnTo>
                  <a:pt x="15002" y="31856"/>
                </a:lnTo>
                <a:lnTo>
                  <a:pt x="27966" y="24818"/>
                </a:lnTo>
                <a:lnTo>
                  <a:pt x="29633" y="9445"/>
                </a:lnTo>
                <a:lnTo>
                  <a:pt x="15002" y="0"/>
                </a:lnTo>
                <a:close/>
                <a:moveTo>
                  <a:pt x="-1685984" y="5804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1206500" y="6209380"/>
            <a:ext cx="359488" cy="359119"/>
          </a:xfrm>
          <a:custGeom>
            <a:avLst/>
            <a:gdLst/>
            <a:ahLst/>
            <a:cxnLst/>
            <a:rect l="0" t="0" r="0" b="0"/>
            <a:pathLst>
              <a:path w="359488" h="359119">
                <a:moveTo>
                  <a:pt x="179096" y="0"/>
                </a:moveTo>
                <a:lnTo>
                  <a:pt x="160760" y="926"/>
                </a:lnTo>
                <a:lnTo>
                  <a:pt x="142796" y="3519"/>
                </a:lnTo>
                <a:lnTo>
                  <a:pt x="125756" y="7964"/>
                </a:lnTo>
                <a:lnTo>
                  <a:pt x="109458" y="14076"/>
                </a:lnTo>
                <a:lnTo>
                  <a:pt x="93530" y="21670"/>
                </a:lnTo>
                <a:lnTo>
                  <a:pt x="78898" y="30560"/>
                </a:lnTo>
                <a:lnTo>
                  <a:pt x="65192" y="40746"/>
                </a:lnTo>
                <a:lnTo>
                  <a:pt x="52413" y="52599"/>
                </a:lnTo>
                <a:lnTo>
                  <a:pt x="35560" y="71861"/>
                </a:lnTo>
                <a:lnTo>
                  <a:pt x="25743" y="86307"/>
                </a:lnTo>
                <a:lnTo>
                  <a:pt x="17409" y="101494"/>
                </a:lnTo>
                <a:lnTo>
                  <a:pt x="10742" y="117422"/>
                </a:lnTo>
                <a:lnTo>
                  <a:pt x="5371" y="134276"/>
                </a:lnTo>
                <a:lnTo>
                  <a:pt x="1852" y="151871"/>
                </a:lnTo>
                <a:lnTo>
                  <a:pt x="0" y="170022"/>
                </a:lnTo>
                <a:lnTo>
                  <a:pt x="0" y="188542"/>
                </a:lnTo>
                <a:lnTo>
                  <a:pt x="1852" y="206693"/>
                </a:lnTo>
                <a:lnTo>
                  <a:pt x="5371" y="224102"/>
                </a:lnTo>
                <a:lnTo>
                  <a:pt x="10742" y="240956"/>
                </a:lnTo>
                <a:lnTo>
                  <a:pt x="17409" y="256884"/>
                </a:lnTo>
                <a:lnTo>
                  <a:pt x="25743" y="272257"/>
                </a:lnTo>
                <a:lnTo>
                  <a:pt x="35560" y="286517"/>
                </a:lnTo>
                <a:lnTo>
                  <a:pt x="46487" y="299852"/>
                </a:lnTo>
                <a:lnTo>
                  <a:pt x="65192" y="317632"/>
                </a:lnTo>
                <a:lnTo>
                  <a:pt x="78898" y="327819"/>
                </a:lnTo>
                <a:lnTo>
                  <a:pt x="93530" y="336894"/>
                </a:lnTo>
                <a:lnTo>
                  <a:pt x="109458" y="344488"/>
                </a:lnTo>
                <a:lnTo>
                  <a:pt x="125756" y="350414"/>
                </a:lnTo>
                <a:lnTo>
                  <a:pt x="142796" y="354859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15026" y="354859"/>
                </a:lnTo>
                <a:lnTo>
                  <a:pt x="232251" y="350414"/>
                </a:lnTo>
                <a:lnTo>
                  <a:pt x="248919" y="344488"/>
                </a:lnTo>
                <a:lnTo>
                  <a:pt x="264477" y="336894"/>
                </a:lnTo>
                <a:lnTo>
                  <a:pt x="279478" y="327819"/>
                </a:lnTo>
                <a:lnTo>
                  <a:pt x="292999" y="317632"/>
                </a:lnTo>
                <a:lnTo>
                  <a:pt x="305779" y="305964"/>
                </a:lnTo>
                <a:lnTo>
                  <a:pt x="317632" y="293185"/>
                </a:lnTo>
                <a:lnTo>
                  <a:pt x="327818" y="279480"/>
                </a:lnTo>
                <a:lnTo>
                  <a:pt x="336708" y="264478"/>
                </a:lnTo>
                <a:lnTo>
                  <a:pt x="344302" y="248920"/>
                </a:lnTo>
                <a:lnTo>
                  <a:pt x="350414" y="232437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2"/>
                </a:lnTo>
                <a:lnTo>
                  <a:pt x="357266" y="160761"/>
                </a:lnTo>
                <a:lnTo>
                  <a:pt x="354859" y="142981"/>
                </a:lnTo>
                <a:lnTo>
                  <a:pt x="350414" y="125757"/>
                </a:lnTo>
                <a:lnTo>
                  <a:pt x="344302" y="109458"/>
                </a:lnTo>
                <a:lnTo>
                  <a:pt x="336708" y="93530"/>
                </a:lnTo>
                <a:lnTo>
                  <a:pt x="327818" y="78899"/>
                </a:lnTo>
                <a:lnTo>
                  <a:pt x="317632" y="65194"/>
                </a:lnTo>
                <a:lnTo>
                  <a:pt x="299666" y="46487"/>
                </a:lnTo>
                <a:lnTo>
                  <a:pt x="286331" y="35745"/>
                </a:lnTo>
                <a:lnTo>
                  <a:pt x="272070" y="25744"/>
                </a:lnTo>
                <a:lnTo>
                  <a:pt x="256884" y="17595"/>
                </a:lnTo>
                <a:lnTo>
                  <a:pt x="240955" y="10742"/>
                </a:lnTo>
                <a:lnTo>
                  <a:pt x="224101" y="5371"/>
                </a:lnTo>
                <a:lnTo>
                  <a:pt x="206507" y="1852"/>
                </a:lnTo>
                <a:lnTo>
                  <a:pt x="188356" y="0"/>
                </a:lnTo>
                <a:close/>
                <a:moveTo>
                  <a:pt x="-557880" y="648620"/>
                </a:moveTo>
                <a:moveTo>
                  <a:pt x="131683" y="226695"/>
                </a:moveTo>
                <a:lnTo>
                  <a:pt x="119644" y="210397"/>
                </a:lnTo>
                <a:lnTo>
                  <a:pt x="113347" y="191876"/>
                </a:lnTo>
                <a:lnTo>
                  <a:pt x="112236" y="172800"/>
                </a:lnTo>
                <a:lnTo>
                  <a:pt x="116866" y="153723"/>
                </a:lnTo>
                <a:lnTo>
                  <a:pt x="127053" y="136869"/>
                </a:lnTo>
                <a:lnTo>
                  <a:pt x="142239" y="123164"/>
                </a:lnTo>
                <a:lnTo>
                  <a:pt x="160019" y="114644"/>
                </a:lnTo>
                <a:lnTo>
                  <a:pt x="172798" y="112422"/>
                </a:lnTo>
                <a:lnTo>
                  <a:pt x="185578" y="112422"/>
                </a:lnTo>
                <a:lnTo>
                  <a:pt x="204284" y="116867"/>
                </a:lnTo>
                <a:lnTo>
                  <a:pt x="221509" y="127053"/>
                </a:lnTo>
                <a:lnTo>
                  <a:pt x="235214" y="142240"/>
                </a:lnTo>
                <a:lnTo>
                  <a:pt x="243363" y="160205"/>
                </a:lnTo>
                <a:lnTo>
                  <a:pt x="246326" y="179282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1"/>
                </a:lnTo>
                <a:lnTo>
                  <a:pt x="204284" y="241697"/>
                </a:lnTo>
                <a:lnTo>
                  <a:pt x="185578" y="246142"/>
                </a:lnTo>
                <a:lnTo>
                  <a:pt x="172798" y="246142"/>
                </a:lnTo>
                <a:lnTo>
                  <a:pt x="160019" y="243549"/>
                </a:lnTo>
                <a:lnTo>
                  <a:pt x="142239" y="235215"/>
                </a:lnTo>
                <a:close/>
                <a:moveTo>
                  <a:pt x="-784575" y="648620"/>
                </a:moveTo>
                <a:moveTo>
                  <a:pt x="266329" y="299852"/>
                </a:moveTo>
                <a:lnTo>
                  <a:pt x="253364" y="297260"/>
                </a:lnTo>
                <a:lnTo>
                  <a:pt x="240215" y="287814"/>
                </a:lnTo>
                <a:lnTo>
                  <a:pt x="233177" y="273182"/>
                </a:lnTo>
                <a:lnTo>
                  <a:pt x="233177" y="259477"/>
                </a:lnTo>
                <a:lnTo>
                  <a:pt x="240215" y="245216"/>
                </a:lnTo>
                <a:lnTo>
                  <a:pt x="253364" y="235215"/>
                </a:lnTo>
                <a:lnTo>
                  <a:pt x="266329" y="232622"/>
                </a:lnTo>
                <a:lnTo>
                  <a:pt x="279478" y="235215"/>
                </a:lnTo>
                <a:lnTo>
                  <a:pt x="294110" y="247624"/>
                </a:lnTo>
                <a:lnTo>
                  <a:pt x="299666" y="262996"/>
                </a:lnTo>
                <a:lnTo>
                  <a:pt x="298555" y="276331"/>
                </a:lnTo>
                <a:lnTo>
                  <a:pt x="289850" y="290037"/>
                </a:lnTo>
                <a:lnTo>
                  <a:pt x="276144" y="298556"/>
                </a:lnTo>
                <a:close/>
                <a:moveTo>
                  <a:pt x="-857732" y="648620"/>
                </a:moveTo>
                <a:moveTo>
                  <a:pt x="337634" y="315225"/>
                </a:moveTo>
                <a:lnTo>
                  <a:pt x="324855" y="318929"/>
                </a:lnTo>
                <a:lnTo>
                  <a:pt x="315594" y="333375"/>
                </a:lnTo>
                <a:lnTo>
                  <a:pt x="316891" y="346340"/>
                </a:lnTo>
                <a:lnTo>
                  <a:pt x="330967" y="359119"/>
                </a:lnTo>
                <a:lnTo>
                  <a:pt x="344302" y="359119"/>
                </a:lnTo>
                <a:lnTo>
                  <a:pt x="357266" y="348192"/>
                </a:lnTo>
                <a:lnTo>
                  <a:pt x="359488" y="333375"/>
                </a:lnTo>
                <a:lnTo>
                  <a:pt x="351895" y="320596"/>
                </a:lnTo>
                <a:lnTo>
                  <a:pt x="337634" y="315225"/>
                </a:lnTo>
                <a:close/>
                <a:moveTo>
                  <a:pt x="-873105" y="648620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0" name="Freeform 300"/>
          <p:cNvSpPr/>
          <p:nvPr/>
        </p:nvSpPr>
        <p:spPr>
          <a:xfrm flipV="1">
            <a:off x="1722512" y="5259323"/>
            <a:ext cx="10012287" cy="64474"/>
          </a:xfrm>
          <a:custGeom>
            <a:avLst/>
            <a:gdLst/>
            <a:ahLst/>
            <a:cxnLst/>
            <a:rect l="0" t="0" r="0" b="0"/>
            <a:pathLst>
              <a:path w="10012287" h="64474">
                <a:moveTo>
                  <a:pt x="0" y="64474"/>
                </a:moveTo>
                <a:lnTo>
                  <a:pt x="0" y="0"/>
                </a:lnTo>
                <a:moveTo>
                  <a:pt x="1427087" y="64474"/>
                </a:moveTo>
                <a:lnTo>
                  <a:pt x="1427087" y="0"/>
                </a:lnTo>
                <a:moveTo>
                  <a:pt x="2862187" y="64474"/>
                </a:moveTo>
                <a:lnTo>
                  <a:pt x="2862187" y="0"/>
                </a:lnTo>
                <a:moveTo>
                  <a:pt x="4297287" y="64474"/>
                </a:moveTo>
                <a:lnTo>
                  <a:pt x="4297287" y="0"/>
                </a:lnTo>
                <a:moveTo>
                  <a:pt x="5719687" y="64474"/>
                </a:moveTo>
                <a:lnTo>
                  <a:pt x="5719687" y="0"/>
                </a:lnTo>
                <a:moveTo>
                  <a:pt x="7154787" y="64474"/>
                </a:moveTo>
                <a:lnTo>
                  <a:pt x="7154787" y="0"/>
                </a:lnTo>
                <a:moveTo>
                  <a:pt x="8577187" y="64474"/>
                </a:moveTo>
                <a:lnTo>
                  <a:pt x="8577187" y="0"/>
                </a:lnTo>
                <a:moveTo>
                  <a:pt x="10012287" y="64474"/>
                </a:moveTo>
                <a:lnTo>
                  <a:pt x="10012287" y="0"/>
                </a:lnTo>
              </a:path>
            </a:pathLst>
          </a:custGeom>
          <a:noFill/>
          <a:ln w="3175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4" name="Rectangle 304"/>
          <p:cNvSpPr/>
          <p:nvPr/>
        </p:nvSpPr>
        <p:spPr>
          <a:xfrm>
            <a:off x="305593" y="6293460"/>
            <a:ext cx="9992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FFFFFF"/>
                </a:solidFill>
                <a:latin typeface="Arial"/>
              </a:rPr>
              <a:t>7</a:t>
            </a:r>
          </a:p>
        </p:txBody>
      </p:sp>
      <p:sp>
        <p:nvSpPr>
          <p:cNvPr id="305" name="Rectangle 305"/>
          <p:cNvSpPr/>
          <p:nvPr/>
        </p:nvSpPr>
        <p:spPr>
          <a:xfrm>
            <a:off x="5549105" y="6611595"/>
            <a:ext cx="1093533" cy="186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9" b="0" i="0" spc="0" baseline="0" dirty="0">
                <a:solidFill>
                  <a:srgbClr val="000000"/>
                </a:solidFill>
                <a:latin typeface="Calibri"/>
              </a:rPr>
              <a:t>Classification: Private</a:t>
            </a:r>
          </a:p>
        </p:txBody>
      </p:sp>
      <p:sp>
        <p:nvSpPr>
          <p:cNvPr id="337" name="Rectangle 337"/>
          <p:cNvSpPr/>
          <p:nvPr/>
        </p:nvSpPr>
        <p:spPr>
          <a:xfrm>
            <a:off x="8311708" y="6372556"/>
            <a:ext cx="3263138" cy="113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Q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.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16" baseline="0" dirty="0">
                <a:solidFill>
                  <a:srgbClr val="918F8C"/>
                </a:solidFill>
                <a:latin typeface="Arial"/>
              </a:rPr>
              <a:t>,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52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41" baseline="0" dirty="0">
                <a:solidFill>
                  <a:srgbClr val="918F8C"/>
                </a:solidFill>
                <a:latin typeface="Arial"/>
              </a:rPr>
              <a:t>w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ee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ks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31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8" baseline="0" dirty="0">
                <a:solidFill>
                  <a:srgbClr val="918F8C"/>
                </a:solidFill>
                <a:latin typeface="Arial"/>
              </a:rPr>
              <a:t>J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une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2019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; </a:t>
            </a:r>
            <a:r>
              <a:rPr lang="en-US" sz="799" b="0" i="0" spc="-39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v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29" baseline="0" dirty="0">
                <a:solidFill>
                  <a:srgbClr val="918F8C"/>
                </a:solidFill>
                <a:latin typeface="Arial"/>
              </a:rPr>
              <a:t>a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F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oo</a:t>
            </a:r>
            <a:r>
              <a:rPr lang="en-US" sz="799" b="0" i="0" spc="-33" baseline="0" dirty="0">
                <a:solidFill>
                  <a:srgbClr val="918F8C"/>
                </a:solidFill>
                <a:latin typeface="Arial"/>
              </a:rPr>
              <a:t>d</a:t>
            </a:r>
            <a:r>
              <a:rPr lang="en-US" sz="799" b="0" i="0" spc="-11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154" baseline="0" dirty="0">
                <a:solidFill>
                  <a:srgbClr val="918F8C"/>
                </a:solidFill>
                <a:latin typeface="Arial"/>
              </a:rPr>
              <a:t>–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ps </a:t>
            </a:r>
          </a:p>
        </p:txBody>
      </p:sp>
      <p:sp>
        <p:nvSpPr>
          <p:cNvPr id="338" name="Rectangle 338"/>
          <p:cNvSpPr/>
          <p:nvPr/>
        </p:nvSpPr>
        <p:spPr>
          <a:xfrm>
            <a:off x="1206500" y="1404468"/>
            <a:ext cx="6591289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Snack Food </a:t>
            </a:r>
            <a:r>
              <a:rPr lang="en-US" sz="1399" b="0" i="0" spc="337" baseline="0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Chips </a:t>
            </a:r>
            <a:r>
              <a:rPr lang="en-US" sz="1399" b="0" i="0" spc="338" baseline="0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Average units per transaction by affluence and life stage profile</a:t>
            </a:r>
          </a:p>
        </p:txBody>
      </p:sp>
      <p:sp>
        <p:nvSpPr>
          <p:cNvPr id="339" name="Rectangle 339"/>
          <p:cNvSpPr/>
          <p:nvPr/>
        </p:nvSpPr>
        <p:spPr>
          <a:xfrm>
            <a:off x="1206499" y="470002"/>
            <a:ext cx="10277246" cy="7004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Affluence appears consistent across each individual life stage profile; Older </a:t>
            </a:r>
          </a:p>
          <a:p>
            <a:pPr marL="0">
              <a:lnSpc>
                <a:spcPts val="2904"/>
              </a:lnSpc>
            </a:pPr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and Young Family shoppers purchase the highest avg units per transaction </a:t>
            </a:r>
          </a:p>
        </p:txBody>
      </p:sp>
      <p:sp>
        <p:nvSpPr>
          <p:cNvPr id="340" name="Rectangle 340"/>
          <p:cNvSpPr/>
          <p:nvPr/>
        </p:nvSpPr>
        <p:spPr>
          <a:xfrm>
            <a:off x="11848306" y="63801"/>
            <a:ext cx="178765" cy="315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764" b="0" i="0" spc="0" baseline="0" dirty="0">
                <a:ln w="6095">
                  <a:solidFill>
                    <a:srgbClr val="C7C7C7"/>
                  </a:solidFill>
                  <a:prstDash val="solid"/>
                </a:ln>
                <a:solidFill>
                  <a:srgbClr val="C7C7C7"/>
                </a:solidFill>
                <a:latin typeface="Cambria Math"/>
              </a:rPr>
              <a:t>↺</a:t>
            </a:r>
          </a:p>
        </p:txBody>
      </p:sp>
      <p:pic>
        <p:nvPicPr>
          <p:cNvPr id="2" name="Picture 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508D4B6-F88C-7DBA-E5AF-822F58C5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15" y="2224930"/>
            <a:ext cx="8794729" cy="29010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343"/>
          <p:cNvSpPr/>
          <p:nvPr/>
        </p:nvSpPr>
        <p:spPr>
          <a:xfrm>
            <a:off x="-1" y="0"/>
            <a:ext cx="740978" cy="6858000"/>
          </a:xfrm>
          <a:custGeom>
            <a:avLst/>
            <a:gdLst/>
            <a:ahLst/>
            <a:cxnLst/>
            <a:rect l="0" t="0" r="0" b="0"/>
            <a:pathLst>
              <a:path w="740978" h="6858000">
                <a:moveTo>
                  <a:pt x="0" y="0"/>
                </a:moveTo>
                <a:lnTo>
                  <a:pt x="740978" y="0"/>
                </a:lnTo>
                <a:lnTo>
                  <a:pt x="740978" y="6858000"/>
                </a:lnTo>
                <a:lnTo>
                  <a:pt x="0" y="6858000"/>
                </a:lnTo>
                <a:close/>
                <a:moveTo>
                  <a:pt x="6858001" y="6858000"/>
                </a:moveTo>
              </a:path>
            </a:pathLst>
          </a:custGeom>
          <a:solidFill>
            <a:srgbClr val="00000A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4" name="Freeform 344"/>
          <p:cNvSpPr/>
          <p:nvPr/>
        </p:nvSpPr>
        <p:spPr>
          <a:xfrm>
            <a:off x="1632294" y="6323098"/>
            <a:ext cx="119644" cy="175392"/>
          </a:xfrm>
          <a:custGeom>
            <a:avLst/>
            <a:gdLst/>
            <a:ahLst/>
            <a:cxnLst/>
            <a:rect l="0" t="0" r="0" b="0"/>
            <a:pathLst>
              <a:path w="119644" h="175392">
                <a:moveTo>
                  <a:pt x="118347" y="2408"/>
                </a:moveTo>
                <a:lnTo>
                  <a:pt x="97604" y="2408"/>
                </a:lnTo>
                <a:lnTo>
                  <a:pt x="84640" y="7964"/>
                </a:lnTo>
                <a:lnTo>
                  <a:pt x="71860" y="2223"/>
                </a:lnTo>
                <a:lnTo>
                  <a:pt x="57599" y="0"/>
                </a:lnTo>
                <a:lnTo>
                  <a:pt x="44819" y="1111"/>
                </a:lnTo>
                <a:lnTo>
                  <a:pt x="28521" y="7223"/>
                </a:lnTo>
                <a:lnTo>
                  <a:pt x="15557" y="17780"/>
                </a:lnTo>
                <a:lnTo>
                  <a:pt x="6296" y="32412"/>
                </a:lnTo>
                <a:lnTo>
                  <a:pt x="926" y="50932"/>
                </a:lnTo>
                <a:lnTo>
                  <a:pt x="0" y="64638"/>
                </a:lnTo>
                <a:lnTo>
                  <a:pt x="1296" y="78158"/>
                </a:lnTo>
                <a:lnTo>
                  <a:pt x="6667" y="96308"/>
                </a:lnTo>
                <a:lnTo>
                  <a:pt x="15927" y="111310"/>
                </a:lnTo>
                <a:lnTo>
                  <a:pt x="28892" y="121867"/>
                </a:lnTo>
                <a:lnTo>
                  <a:pt x="45190" y="127979"/>
                </a:lnTo>
                <a:lnTo>
                  <a:pt x="61304" y="128905"/>
                </a:lnTo>
                <a:lnTo>
                  <a:pt x="77046" y="125386"/>
                </a:lnTo>
                <a:lnTo>
                  <a:pt x="91308" y="116126"/>
                </a:lnTo>
                <a:lnTo>
                  <a:pt x="93530" y="174096"/>
                </a:lnTo>
                <a:lnTo>
                  <a:pt x="118347" y="175392"/>
                </a:lnTo>
                <a:lnTo>
                  <a:pt x="119644" y="3519"/>
                </a:lnTo>
                <a:close/>
                <a:moveTo>
                  <a:pt x="-1099800" y="534902"/>
                </a:moveTo>
                <a:moveTo>
                  <a:pt x="61118" y="105013"/>
                </a:moveTo>
                <a:lnTo>
                  <a:pt x="46487" y="102050"/>
                </a:lnTo>
                <a:lnTo>
                  <a:pt x="33337" y="90937"/>
                </a:lnTo>
                <a:lnTo>
                  <a:pt x="27966" y="77047"/>
                </a:lnTo>
                <a:lnTo>
                  <a:pt x="26670" y="60008"/>
                </a:lnTo>
                <a:lnTo>
                  <a:pt x="30189" y="44450"/>
                </a:lnTo>
                <a:lnTo>
                  <a:pt x="40374" y="30189"/>
                </a:lnTo>
                <a:lnTo>
                  <a:pt x="53340" y="24448"/>
                </a:lnTo>
                <a:lnTo>
                  <a:pt x="68712" y="24448"/>
                </a:lnTo>
                <a:lnTo>
                  <a:pt x="82973" y="32782"/>
                </a:lnTo>
                <a:lnTo>
                  <a:pt x="91308" y="47969"/>
                </a:lnTo>
                <a:lnTo>
                  <a:pt x="93530" y="64638"/>
                </a:lnTo>
                <a:lnTo>
                  <a:pt x="92233" y="77602"/>
                </a:lnTo>
                <a:lnTo>
                  <a:pt x="87232" y="91308"/>
                </a:lnTo>
                <a:lnTo>
                  <a:pt x="71860" y="103346"/>
                </a:lnTo>
                <a:close/>
                <a:moveTo>
                  <a:pt x="-1202405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5" name="Freeform 345"/>
          <p:cNvSpPr/>
          <p:nvPr/>
        </p:nvSpPr>
        <p:spPr>
          <a:xfrm>
            <a:off x="1771014" y="6325506"/>
            <a:ext cx="112237" cy="126682"/>
          </a:xfrm>
          <a:custGeom>
            <a:avLst/>
            <a:gdLst/>
            <a:ahLst/>
            <a:cxnLst/>
            <a:rect l="0" t="0" r="0" b="0"/>
            <a:pathLst>
              <a:path w="112237" h="126682">
                <a:moveTo>
                  <a:pt x="111125" y="0"/>
                </a:moveTo>
                <a:lnTo>
                  <a:pt x="87233" y="0"/>
                </a:lnTo>
                <a:lnTo>
                  <a:pt x="86307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303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485" y="71675"/>
                </a:lnTo>
                <a:lnTo>
                  <a:pt x="26485" y="1111"/>
                </a:lnTo>
                <a:lnTo>
                  <a:pt x="1297" y="0"/>
                </a:lnTo>
                <a:lnTo>
                  <a:pt x="0" y="68527"/>
                </a:lnTo>
                <a:lnTo>
                  <a:pt x="1667" y="85381"/>
                </a:lnTo>
                <a:lnTo>
                  <a:pt x="6668" y="100753"/>
                </a:lnTo>
                <a:lnTo>
                  <a:pt x="19632" y="116496"/>
                </a:lnTo>
                <a:lnTo>
                  <a:pt x="34078" y="123904"/>
                </a:lnTo>
                <a:lnTo>
                  <a:pt x="52784" y="126682"/>
                </a:lnTo>
                <a:lnTo>
                  <a:pt x="66861" y="124275"/>
                </a:lnTo>
                <a:lnTo>
                  <a:pt x="81122" y="115940"/>
                </a:lnTo>
                <a:lnTo>
                  <a:pt x="111125" y="124275"/>
                </a:lnTo>
                <a:lnTo>
                  <a:pt x="112237" y="1111"/>
                </a:lnTo>
                <a:close/>
                <a:moveTo>
                  <a:pt x="-12385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6" name="Freeform 346"/>
          <p:cNvSpPr/>
          <p:nvPr/>
        </p:nvSpPr>
        <p:spPr>
          <a:xfrm>
            <a:off x="1902513" y="6323098"/>
            <a:ext cx="127794" cy="128905"/>
          </a:xfrm>
          <a:custGeom>
            <a:avLst/>
            <a:gdLst/>
            <a:ahLst/>
            <a:cxnLst/>
            <a:rect l="0" t="0" r="0" b="0"/>
            <a:pathLst>
              <a:path w="127794" h="128905">
                <a:moveTo>
                  <a:pt x="126497" y="104087"/>
                </a:moveTo>
                <a:lnTo>
                  <a:pt x="113162" y="98901"/>
                </a:lnTo>
                <a:lnTo>
                  <a:pt x="112606" y="45376"/>
                </a:lnTo>
                <a:lnTo>
                  <a:pt x="110383" y="30189"/>
                </a:lnTo>
                <a:lnTo>
                  <a:pt x="101124" y="14261"/>
                </a:lnTo>
                <a:lnTo>
                  <a:pt x="85195" y="4445"/>
                </a:lnTo>
                <a:lnTo>
                  <a:pt x="69638" y="556"/>
                </a:lnTo>
                <a:lnTo>
                  <a:pt x="52043" y="0"/>
                </a:lnTo>
                <a:lnTo>
                  <a:pt x="37226" y="2408"/>
                </a:lnTo>
                <a:lnTo>
                  <a:pt x="23706" y="8149"/>
                </a:lnTo>
                <a:lnTo>
                  <a:pt x="10371" y="20373"/>
                </a:lnTo>
                <a:lnTo>
                  <a:pt x="3703" y="37783"/>
                </a:lnTo>
                <a:lnTo>
                  <a:pt x="28522" y="44450"/>
                </a:lnTo>
                <a:lnTo>
                  <a:pt x="34633" y="31115"/>
                </a:lnTo>
                <a:lnTo>
                  <a:pt x="47598" y="24818"/>
                </a:lnTo>
                <a:lnTo>
                  <a:pt x="62230" y="24077"/>
                </a:lnTo>
                <a:lnTo>
                  <a:pt x="75934" y="27041"/>
                </a:lnTo>
                <a:lnTo>
                  <a:pt x="86121" y="41302"/>
                </a:lnTo>
                <a:lnTo>
                  <a:pt x="52969" y="51118"/>
                </a:lnTo>
                <a:lnTo>
                  <a:pt x="35004" y="53155"/>
                </a:lnTo>
                <a:lnTo>
                  <a:pt x="20187" y="57785"/>
                </a:lnTo>
                <a:lnTo>
                  <a:pt x="6852" y="67972"/>
                </a:lnTo>
                <a:lnTo>
                  <a:pt x="184" y="82047"/>
                </a:lnTo>
                <a:lnTo>
                  <a:pt x="0" y="97975"/>
                </a:lnTo>
                <a:lnTo>
                  <a:pt x="5926" y="112236"/>
                </a:lnTo>
                <a:lnTo>
                  <a:pt x="22225" y="124645"/>
                </a:lnTo>
                <a:lnTo>
                  <a:pt x="36486" y="128535"/>
                </a:lnTo>
                <a:lnTo>
                  <a:pt x="55562" y="128905"/>
                </a:lnTo>
                <a:lnTo>
                  <a:pt x="68897" y="126312"/>
                </a:lnTo>
                <a:lnTo>
                  <a:pt x="83344" y="120015"/>
                </a:lnTo>
                <a:lnTo>
                  <a:pt x="97974" y="122238"/>
                </a:lnTo>
                <a:lnTo>
                  <a:pt x="111865" y="126683"/>
                </a:lnTo>
                <a:lnTo>
                  <a:pt x="126497" y="126683"/>
                </a:lnTo>
                <a:lnTo>
                  <a:pt x="127794" y="105384"/>
                </a:lnTo>
                <a:close/>
                <a:moveTo>
                  <a:pt x="-1471698" y="534902"/>
                </a:moveTo>
                <a:moveTo>
                  <a:pt x="86121" y="75750"/>
                </a:moveTo>
                <a:lnTo>
                  <a:pt x="81305" y="90937"/>
                </a:lnTo>
                <a:lnTo>
                  <a:pt x="65748" y="102420"/>
                </a:lnTo>
                <a:lnTo>
                  <a:pt x="52969" y="105013"/>
                </a:lnTo>
                <a:lnTo>
                  <a:pt x="39634" y="104272"/>
                </a:lnTo>
                <a:lnTo>
                  <a:pt x="26670" y="95197"/>
                </a:lnTo>
                <a:lnTo>
                  <a:pt x="27225" y="82418"/>
                </a:lnTo>
                <a:lnTo>
                  <a:pt x="42227" y="73528"/>
                </a:lnTo>
                <a:lnTo>
                  <a:pt x="85195" y="72602"/>
                </a:lnTo>
                <a:close/>
                <a:moveTo>
                  <a:pt x="-1443361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7" name="Freeform 347"/>
          <p:cNvSpPr/>
          <p:nvPr/>
        </p:nvSpPr>
        <p:spPr>
          <a:xfrm>
            <a:off x="2048456" y="6323098"/>
            <a:ext cx="112607" cy="126683"/>
          </a:xfrm>
          <a:custGeom>
            <a:avLst/>
            <a:gdLst/>
            <a:ahLst/>
            <a:cxnLst/>
            <a:rect l="0" t="0" r="0" b="0"/>
            <a:pathLst>
              <a:path w="112607" h="126683">
                <a:moveTo>
                  <a:pt x="59822" y="0"/>
                </a:moveTo>
                <a:lnTo>
                  <a:pt x="45561" y="2223"/>
                </a:lnTo>
                <a:lnTo>
                  <a:pt x="31301" y="10742"/>
                </a:lnTo>
                <a:lnTo>
                  <a:pt x="1297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485" y="56859"/>
                </a:lnTo>
                <a:lnTo>
                  <a:pt x="29264" y="41672"/>
                </a:lnTo>
                <a:lnTo>
                  <a:pt x="40376" y="28337"/>
                </a:lnTo>
                <a:lnTo>
                  <a:pt x="56119" y="23892"/>
                </a:lnTo>
                <a:lnTo>
                  <a:pt x="70009" y="27041"/>
                </a:lnTo>
                <a:lnTo>
                  <a:pt x="82418" y="40005"/>
                </a:lnTo>
                <a:lnTo>
                  <a:pt x="85937" y="55007"/>
                </a:lnTo>
                <a:lnTo>
                  <a:pt x="85937" y="125386"/>
                </a:lnTo>
                <a:lnTo>
                  <a:pt x="111311" y="126683"/>
                </a:lnTo>
                <a:lnTo>
                  <a:pt x="112607" y="58156"/>
                </a:lnTo>
                <a:lnTo>
                  <a:pt x="110756" y="40931"/>
                </a:lnTo>
                <a:lnTo>
                  <a:pt x="105754" y="25744"/>
                </a:lnTo>
                <a:lnTo>
                  <a:pt x="92605" y="10187"/>
                </a:lnTo>
                <a:lnTo>
                  <a:pt x="78344" y="2408"/>
                </a:lnTo>
                <a:lnTo>
                  <a:pt x="59822" y="0"/>
                </a:lnTo>
                <a:close/>
                <a:moveTo>
                  <a:pt x="-1513554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8" name="Freeform 348"/>
          <p:cNvSpPr/>
          <p:nvPr/>
        </p:nvSpPr>
        <p:spPr>
          <a:xfrm>
            <a:off x="2169397" y="6289946"/>
            <a:ext cx="77973" cy="159835"/>
          </a:xfrm>
          <a:custGeom>
            <a:avLst/>
            <a:gdLst/>
            <a:ahLst/>
            <a:cxnLst/>
            <a:rect l="0" t="0" r="0" b="0"/>
            <a:pathLst>
              <a:path w="77973" h="159835">
                <a:moveTo>
                  <a:pt x="77047" y="35560"/>
                </a:moveTo>
                <a:lnTo>
                  <a:pt x="50933" y="35560"/>
                </a:lnTo>
                <a:lnTo>
                  <a:pt x="50006" y="926"/>
                </a:lnTo>
                <a:lnTo>
                  <a:pt x="24447" y="0"/>
                </a:lnTo>
                <a:lnTo>
                  <a:pt x="23152" y="34263"/>
                </a:lnTo>
                <a:lnTo>
                  <a:pt x="1297" y="35560"/>
                </a:lnTo>
                <a:lnTo>
                  <a:pt x="0" y="56303"/>
                </a:lnTo>
                <a:lnTo>
                  <a:pt x="22041" y="57600"/>
                </a:lnTo>
                <a:lnTo>
                  <a:pt x="23152" y="125016"/>
                </a:lnTo>
                <a:lnTo>
                  <a:pt x="25189" y="140943"/>
                </a:lnTo>
                <a:lnTo>
                  <a:pt x="33337" y="153723"/>
                </a:lnTo>
                <a:lnTo>
                  <a:pt x="49080" y="159464"/>
                </a:lnTo>
                <a:lnTo>
                  <a:pt x="77047" y="159835"/>
                </a:lnTo>
                <a:lnTo>
                  <a:pt x="77973" y="137239"/>
                </a:lnTo>
                <a:lnTo>
                  <a:pt x="60749" y="135943"/>
                </a:lnTo>
                <a:lnTo>
                  <a:pt x="50006" y="58896"/>
                </a:lnTo>
                <a:lnTo>
                  <a:pt x="77047" y="57600"/>
                </a:lnTo>
                <a:lnTo>
                  <a:pt x="77973" y="36671"/>
                </a:lnTo>
                <a:close/>
                <a:moveTo>
                  <a:pt x="-1636903" y="56805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9" name="Freeform 349"/>
          <p:cNvSpPr/>
          <p:nvPr/>
        </p:nvSpPr>
        <p:spPr>
          <a:xfrm>
            <a:off x="2314230" y="6325506"/>
            <a:ext cx="112607" cy="126682"/>
          </a:xfrm>
          <a:custGeom>
            <a:avLst/>
            <a:gdLst/>
            <a:ahLst/>
            <a:cxnLst/>
            <a:rect l="0" t="0" r="0" b="0"/>
            <a:pathLst>
              <a:path w="112607" h="126682">
                <a:moveTo>
                  <a:pt x="111311" y="0"/>
                </a:moveTo>
                <a:lnTo>
                  <a:pt x="87418" y="0"/>
                </a:lnTo>
                <a:lnTo>
                  <a:pt x="86123" y="69823"/>
                </a:lnTo>
                <a:lnTo>
                  <a:pt x="83344" y="84825"/>
                </a:lnTo>
                <a:lnTo>
                  <a:pt x="72232" y="98346"/>
                </a:lnTo>
                <a:lnTo>
                  <a:pt x="56674" y="102605"/>
                </a:lnTo>
                <a:lnTo>
                  <a:pt x="42599" y="99642"/>
                </a:lnTo>
                <a:lnTo>
                  <a:pt x="30190" y="86677"/>
                </a:lnTo>
                <a:lnTo>
                  <a:pt x="26670" y="71675"/>
                </a:lnTo>
                <a:lnTo>
                  <a:pt x="26670" y="1111"/>
                </a:lnTo>
                <a:lnTo>
                  <a:pt x="1297" y="0"/>
                </a:lnTo>
                <a:lnTo>
                  <a:pt x="0" y="68527"/>
                </a:lnTo>
                <a:lnTo>
                  <a:pt x="1852" y="85381"/>
                </a:lnTo>
                <a:lnTo>
                  <a:pt x="7039" y="100753"/>
                </a:lnTo>
                <a:lnTo>
                  <a:pt x="20003" y="116496"/>
                </a:lnTo>
                <a:lnTo>
                  <a:pt x="34264" y="123904"/>
                </a:lnTo>
                <a:lnTo>
                  <a:pt x="52785" y="126682"/>
                </a:lnTo>
                <a:lnTo>
                  <a:pt x="67046" y="124275"/>
                </a:lnTo>
                <a:lnTo>
                  <a:pt x="81492" y="115940"/>
                </a:lnTo>
                <a:lnTo>
                  <a:pt x="111311" y="124275"/>
                </a:lnTo>
                <a:lnTo>
                  <a:pt x="112607" y="1111"/>
                </a:lnTo>
                <a:close/>
                <a:moveTo>
                  <a:pt x="-1781736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0" name="Freeform 350"/>
          <p:cNvSpPr/>
          <p:nvPr/>
        </p:nvSpPr>
        <p:spPr>
          <a:xfrm>
            <a:off x="2450729" y="6323098"/>
            <a:ext cx="178171" cy="126683"/>
          </a:xfrm>
          <a:custGeom>
            <a:avLst/>
            <a:gdLst/>
            <a:ahLst/>
            <a:cxnLst/>
            <a:rect l="0" t="0" r="0" b="0"/>
            <a:pathLst>
              <a:path w="178171" h="126683">
                <a:moveTo>
                  <a:pt x="129461" y="0"/>
                </a:moveTo>
                <a:lnTo>
                  <a:pt x="114458" y="2223"/>
                </a:lnTo>
                <a:lnTo>
                  <a:pt x="101494" y="8520"/>
                </a:lnTo>
                <a:lnTo>
                  <a:pt x="88714" y="11113"/>
                </a:lnTo>
                <a:lnTo>
                  <a:pt x="73528" y="1852"/>
                </a:lnTo>
                <a:lnTo>
                  <a:pt x="58526" y="0"/>
                </a:lnTo>
                <a:lnTo>
                  <a:pt x="45191" y="2408"/>
                </a:lnTo>
                <a:lnTo>
                  <a:pt x="31115" y="10742"/>
                </a:lnTo>
                <a:lnTo>
                  <a:pt x="1296" y="2408"/>
                </a:lnTo>
                <a:lnTo>
                  <a:pt x="0" y="125386"/>
                </a:lnTo>
                <a:lnTo>
                  <a:pt x="25189" y="126683"/>
                </a:lnTo>
                <a:lnTo>
                  <a:pt x="26115" y="57600"/>
                </a:lnTo>
                <a:lnTo>
                  <a:pt x="27411" y="44821"/>
                </a:lnTo>
                <a:lnTo>
                  <a:pt x="33152" y="31856"/>
                </a:lnTo>
                <a:lnTo>
                  <a:pt x="47783" y="24077"/>
                </a:lnTo>
                <a:lnTo>
                  <a:pt x="60749" y="25744"/>
                </a:lnTo>
                <a:lnTo>
                  <a:pt x="73157" y="39449"/>
                </a:lnTo>
                <a:lnTo>
                  <a:pt x="75750" y="57600"/>
                </a:lnTo>
                <a:lnTo>
                  <a:pt x="75750" y="125386"/>
                </a:lnTo>
                <a:lnTo>
                  <a:pt x="101123" y="126683"/>
                </a:lnTo>
                <a:lnTo>
                  <a:pt x="102420" y="57600"/>
                </a:lnTo>
                <a:lnTo>
                  <a:pt x="103346" y="44821"/>
                </a:lnTo>
                <a:lnTo>
                  <a:pt x="108717" y="31856"/>
                </a:lnTo>
                <a:lnTo>
                  <a:pt x="123348" y="24077"/>
                </a:lnTo>
                <a:lnTo>
                  <a:pt x="136869" y="25744"/>
                </a:lnTo>
                <a:lnTo>
                  <a:pt x="149463" y="39635"/>
                </a:lnTo>
                <a:lnTo>
                  <a:pt x="152055" y="57600"/>
                </a:lnTo>
                <a:lnTo>
                  <a:pt x="152055" y="125386"/>
                </a:lnTo>
                <a:lnTo>
                  <a:pt x="176874" y="126683"/>
                </a:lnTo>
                <a:lnTo>
                  <a:pt x="178171" y="56859"/>
                </a:lnTo>
                <a:lnTo>
                  <a:pt x="177614" y="43524"/>
                </a:lnTo>
                <a:lnTo>
                  <a:pt x="173355" y="27041"/>
                </a:lnTo>
                <a:lnTo>
                  <a:pt x="165761" y="14261"/>
                </a:lnTo>
                <a:lnTo>
                  <a:pt x="150204" y="3519"/>
                </a:lnTo>
                <a:lnTo>
                  <a:pt x="135203" y="0"/>
                </a:lnTo>
                <a:close/>
                <a:moveTo>
                  <a:pt x="-1915827" y="534902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1" name="Freeform 351"/>
          <p:cNvSpPr/>
          <p:nvPr/>
        </p:nvSpPr>
        <p:spPr>
          <a:xfrm>
            <a:off x="2268114" y="6325506"/>
            <a:ext cx="26299" cy="124275"/>
          </a:xfrm>
          <a:custGeom>
            <a:avLst/>
            <a:gdLst/>
            <a:ahLst/>
            <a:cxnLst/>
            <a:rect l="0" t="0" r="0" b="0"/>
            <a:pathLst>
              <a:path w="26299" h="124275">
                <a:moveTo>
                  <a:pt x="25003" y="0"/>
                </a:moveTo>
                <a:lnTo>
                  <a:pt x="1295" y="0"/>
                </a:lnTo>
                <a:lnTo>
                  <a:pt x="0" y="122978"/>
                </a:lnTo>
                <a:lnTo>
                  <a:pt x="25003" y="124275"/>
                </a:lnTo>
                <a:lnTo>
                  <a:pt x="26299" y="1111"/>
                </a:lnTo>
                <a:close/>
                <a:moveTo>
                  <a:pt x="-1735620" y="532494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2" name="Freeform 352"/>
          <p:cNvSpPr/>
          <p:nvPr/>
        </p:nvSpPr>
        <p:spPr>
          <a:xfrm>
            <a:off x="2266447" y="6277537"/>
            <a:ext cx="29633" cy="31856"/>
          </a:xfrm>
          <a:custGeom>
            <a:avLst/>
            <a:gdLst/>
            <a:ahLst/>
            <a:cxnLst/>
            <a:rect l="0" t="0" r="0" b="0"/>
            <a:pathLst>
              <a:path w="29633" h="31856">
                <a:moveTo>
                  <a:pt x="15002" y="0"/>
                </a:moveTo>
                <a:lnTo>
                  <a:pt x="1667" y="7038"/>
                </a:lnTo>
                <a:lnTo>
                  <a:pt x="0" y="21855"/>
                </a:lnTo>
                <a:lnTo>
                  <a:pt x="15002" y="31856"/>
                </a:lnTo>
                <a:lnTo>
                  <a:pt x="27966" y="24818"/>
                </a:lnTo>
                <a:lnTo>
                  <a:pt x="29633" y="9445"/>
                </a:lnTo>
                <a:lnTo>
                  <a:pt x="15002" y="0"/>
                </a:lnTo>
                <a:close/>
                <a:moveTo>
                  <a:pt x="-1685984" y="580463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1206500" y="6209380"/>
            <a:ext cx="359488" cy="359119"/>
          </a:xfrm>
          <a:custGeom>
            <a:avLst/>
            <a:gdLst/>
            <a:ahLst/>
            <a:cxnLst/>
            <a:rect l="0" t="0" r="0" b="0"/>
            <a:pathLst>
              <a:path w="359488" h="359119">
                <a:moveTo>
                  <a:pt x="179096" y="0"/>
                </a:moveTo>
                <a:lnTo>
                  <a:pt x="160760" y="926"/>
                </a:lnTo>
                <a:lnTo>
                  <a:pt x="142796" y="3519"/>
                </a:lnTo>
                <a:lnTo>
                  <a:pt x="125756" y="7964"/>
                </a:lnTo>
                <a:lnTo>
                  <a:pt x="109458" y="14076"/>
                </a:lnTo>
                <a:lnTo>
                  <a:pt x="93530" y="21670"/>
                </a:lnTo>
                <a:lnTo>
                  <a:pt x="78898" y="30560"/>
                </a:lnTo>
                <a:lnTo>
                  <a:pt x="65192" y="40746"/>
                </a:lnTo>
                <a:lnTo>
                  <a:pt x="52413" y="52599"/>
                </a:lnTo>
                <a:lnTo>
                  <a:pt x="35560" y="71861"/>
                </a:lnTo>
                <a:lnTo>
                  <a:pt x="25743" y="86307"/>
                </a:lnTo>
                <a:lnTo>
                  <a:pt x="17409" y="101494"/>
                </a:lnTo>
                <a:lnTo>
                  <a:pt x="10742" y="117422"/>
                </a:lnTo>
                <a:lnTo>
                  <a:pt x="5371" y="134276"/>
                </a:lnTo>
                <a:lnTo>
                  <a:pt x="1852" y="151871"/>
                </a:lnTo>
                <a:lnTo>
                  <a:pt x="0" y="170022"/>
                </a:lnTo>
                <a:lnTo>
                  <a:pt x="0" y="188542"/>
                </a:lnTo>
                <a:lnTo>
                  <a:pt x="1852" y="206693"/>
                </a:lnTo>
                <a:lnTo>
                  <a:pt x="5371" y="224102"/>
                </a:lnTo>
                <a:lnTo>
                  <a:pt x="10742" y="240956"/>
                </a:lnTo>
                <a:lnTo>
                  <a:pt x="17409" y="256884"/>
                </a:lnTo>
                <a:lnTo>
                  <a:pt x="25743" y="272257"/>
                </a:lnTo>
                <a:lnTo>
                  <a:pt x="35560" y="286517"/>
                </a:lnTo>
                <a:lnTo>
                  <a:pt x="46487" y="299852"/>
                </a:lnTo>
                <a:lnTo>
                  <a:pt x="65192" y="317632"/>
                </a:lnTo>
                <a:lnTo>
                  <a:pt x="78898" y="327819"/>
                </a:lnTo>
                <a:lnTo>
                  <a:pt x="93530" y="336894"/>
                </a:lnTo>
                <a:lnTo>
                  <a:pt x="109458" y="344488"/>
                </a:lnTo>
                <a:lnTo>
                  <a:pt x="125756" y="350414"/>
                </a:lnTo>
                <a:lnTo>
                  <a:pt x="142796" y="354859"/>
                </a:lnTo>
                <a:lnTo>
                  <a:pt x="160760" y="357452"/>
                </a:lnTo>
                <a:lnTo>
                  <a:pt x="179096" y="358378"/>
                </a:lnTo>
                <a:lnTo>
                  <a:pt x="197617" y="357452"/>
                </a:lnTo>
                <a:lnTo>
                  <a:pt x="215026" y="354859"/>
                </a:lnTo>
                <a:lnTo>
                  <a:pt x="232251" y="350414"/>
                </a:lnTo>
                <a:lnTo>
                  <a:pt x="248919" y="344488"/>
                </a:lnTo>
                <a:lnTo>
                  <a:pt x="264477" y="336894"/>
                </a:lnTo>
                <a:lnTo>
                  <a:pt x="279478" y="327819"/>
                </a:lnTo>
                <a:lnTo>
                  <a:pt x="292999" y="317632"/>
                </a:lnTo>
                <a:lnTo>
                  <a:pt x="305779" y="305964"/>
                </a:lnTo>
                <a:lnTo>
                  <a:pt x="317632" y="293185"/>
                </a:lnTo>
                <a:lnTo>
                  <a:pt x="327818" y="279480"/>
                </a:lnTo>
                <a:lnTo>
                  <a:pt x="336708" y="264478"/>
                </a:lnTo>
                <a:lnTo>
                  <a:pt x="344302" y="248920"/>
                </a:lnTo>
                <a:lnTo>
                  <a:pt x="350414" y="232437"/>
                </a:lnTo>
                <a:lnTo>
                  <a:pt x="354859" y="215212"/>
                </a:lnTo>
                <a:lnTo>
                  <a:pt x="357266" y="197617"/>
                </a:lnTo>
                <a:lnTo>
                  <a:pt x="358377" y="179282"/>
                </a:lnTo>
                <a:lnTo>
                  <a:pt x="357266" y="160761"/>
                </a:lnTo>
                <a:lnTo>
                  <a:pt x="354859" y="142981"/>
                </a:lnTo>
                <a:lnTo>
                  <a:pt x="350414" y="125757"/>
                </a:lnTo>
                <a:lnTo>
                  <a:pt x="344302" y="109458"/>
                </a:lnTo>
                <a:lnTo>
                  <a:pt x="336708" y="93530"/>
                </a:lnTo>
                <a:lnTo>
                  <a:pt x="327818" y="78899"/>
                </a:lnTo>
                <a:lnTo>
                  <a:pt x="317632" y="65194"/>
                </a:lnTo>
                <a:lnTo>
                  <a:pt x="299666" y="46487"/>
                </a:lnTo>
                <a:lnTo>
                  <a:pt x="286331" y="35745"/>
                </a:lnTo>
                <a:lnTo>
                  <a:pt x="272070" y="25744"/>
                </a:lnTo>
                <a:lnTo>
                  <a:pt x="256884" y="17595"/>
                </a:lnTo>
                <a:lnTo>
                  <a:pt x="240955" y="10742"/>
                </a:lnTo>
                <a:lnTo>
                  <a:pt x="224101" y="5371"/>
                </a:lnTo>
                <a:lnTo>
                  <a:pt x="206507" y="1852"/>
                </a:lnTo>
                <a:lnTo>
                  <a:pt x="188356" y="0"/>
                </a:lnTo>
                <a:close/>
                <a:moveTo>
                  <a:pt x="-557880" y="648620"/>
                </a:moveTo>
                <a:moveTo>
                  <a:pt x="131683" y="226695"/>
                </a:moveTo>
                <a:lnTo>
                  <a:pt x="119644" y="210397"/>
                </a:lnTo>
                <a:lnTo>
                  <a:pt x="113347" y="191876"/>
                </a:lnTo>
                <a:lnTo>
                  <a:pt x="112236" y="172800"/>
                </a:lnTo>
                <a:lnTo>
                  <a:pt x="116866" y="153723"/>
                </a:lnTo>
                <a:lnTo>
                  <a:pt x="127053" y="136869"/>
                </a:lnTo>
                <a:lnTo>
                  <a:pt x="142239" y="123164"/>
                </a:lnTo>
                <a:lnTo>
                  <a:pt x="160019" y="114644"/>
                </a:lnTo>
                <a:lnTo>
                  <a:pt x="172798" y="112422"/>
                </a:lnTo>
                <a:lnTo>
                  <a:pt x="185578" y="112422"/>
                </a:lnTo>
                <a:lnTo>
                  <a:pt x="204284" y="116867"/>
                </a:lnTo>
                <a:lnTo>
                  <a:pt x="221509" y="127053"/>
                </a:lnTo>
                <a:lnTo>
                  <a:pt x="235214" y="142240"/>
                </a:lnTo>
                <a:lnTo>
                  <a:pt x="243363" y="160205"/>
                </a:lnTo>
                <a:lnTo>
                  <a:pt x="246326" y="179282"/>
                </a:lnTo>
                <a:lnTo>
                  <a:pt x="243363" y="198358"/>
                </a:lnTo>
                <a:lnTo>
                  <a:pt x="235214" y="216138"/>
                </a:lnTo>
                <a:lnTo>
                  <a:pt x="221509" y="231511"/>
                </a:lnTo>
                <a:lnTo>
                  <a:pt x="204284" y="241697"/>
                </a:lnTo>
                <a:lnTo>
                  <a:pt x="185578" y="246142"/>
                </a:lnTo>
                <a:lnTo>
                  <a:pt x="172798" y="246142"/>
                </a:lnTo>
                <a:lnTo>
                  <a:pt x="160019" y="243549"/>
                </a:lnTo>
                <a:lnTo>
                  <a:pt x="142239" y="235215"/>
                </a:lnTo>
                <a:close/>
                <a:moveTo>
                  <a:pt x="-784575" y="648620"/>
                </a:moveTo>
                <a:moveTo>
                  <a:pt x="266329" y="299852"/>
                </a:moveTo>
                <a:lnTo>
                  <a:pt x="253364" y="297260"/>
                </a:lnTo>
                <a:lnTo>
                  <a:pt x="240215" y="287814"/>
                </a:lnTo>
                <a:lnTo>
                  <a:pt x="233177" y="273182"/>
                </a:lnTo>
                <a:lnTo>
                  <a:pt x="233177" y="259477"/>
                </a:lnTo>
                <a:lnTo>
                  <a:pt x="240215" y="245216"/>
                </a:lnTo>
                <a:lnTo>
                  <a:pt x="253364" y="235215"/>
                </a:lnTo>
                <a:lnTo>
                  <a:pt x="266329" y="232622"/>
                </a:lnTo>
                <a:lnTo>
                  <a:pt x="279478" y="235215"/>
                </a:lnTo>
                <a:lnTo>
                  <a:pt x="294110" y="247624"/>
                </a:lnTo>
                <a:lnTo>
                  <a:pt x="299666" y="262996"/>
                </a:lnTo>
                <a:lnTo>
                  <a:pt x="298555" y="276331"/>
                </a:lnTo>
                <a:lnTo>
                  <a:pt x="289850" y="290037"/>
                </a:lnTo>
                <a:lnTo>
                  <a:pt x="276144" y="298556"/>
                </a:lnTo>
                <a:close/>
                <a:moveTo>
                  <a:pt x="-857732" y="648620"/>
                </a:moveTo>
                <a:moveTo>
                  <a:pt x="337634" y="315225"/>
                </a:moveTo>
                <a:lnTo>
                  <a:pt x="324855" y="318929"/>
                </a:lnTo>
                <a:lnTo>
                  <a:pt x="315594" y="333375"/>
                </a:lnTo>
                <a:lnTo>
                  <a:pt x="316891" y="346340"/>
                </a:lnTo>
                <a:lnTo>
                  <a:pt x="330967" y="359119"/>
                </a:lnTo>
                <a:lnTo>
                  <a:pt x="344302" y="359119"/>
                </a:lnTo>
                <a:lnTo>
                  <a:pt x="357266" y="348192"/>
                </a:lnTo>
                <a:lnTo>
                  <a:pt x="359488" y="333375"/>
                </a:lnTo>
                <a:lnTo>
                  <a:pt x="351895" y="320596"/>
                </a:lnTo>
                <a:lnTo>
                  <a:pt x="337634" y="315225"/>
                </a:lnTo>
                <a:close/>
                <a:moveTo>
                  <a:pt x="-873105" y="648620"/>
                </a:moveTo>
              </a:path>
            </a:pathLst>
          </a:custGeom>
          <a:solidFill>
            <a:srgbClr val="00000C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4" name="Picture 35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160" y="5753100"/>
            <a:ext cx="1295400" cy="254000"/>
          </a:xfrm>
          <a:prstGeom prst="rect">
            <a:avLst/>
          </a:prstGeom>
          <a:noFill/>
        </p:spPr>
      </p:pic>
      <p:pic>
        <p:nvPicPr>
          <p:cNvPr id="355" name="Picture 3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9560" y="5753100"/>
            <a:ext cx="1295399" cy="254000"/>
          </a:xfrm>
          <a:prstGeom prst="rect">
            <a:avLst/>
          </a:prstGeom>
          <a:noFill/>
        </p:spPr>
      </p:pic>
      <p:pic>
        <p:nvPicPr>
          <p:cNvPr id="356" name="Picture 35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34959" y="5753100"/>
            <a:ext cx="1295400" cy="254000"/>
          </a:xfrm>
          <a:prstGeom prst="rect">
            <a:avLst/>
          </a:prstGeom>
          <a:noFill/>
        </p:spPr>
      </p:pic>
      <p:pic>
        <p:nvPicPr>
          <p:cNvPr id="357" name="Picture 35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0100" y="2298700"/>
            <a:ext cx="9334500" cy="3129959"/>
          </a:xfrm>
          <a:prstGeom prst="rect">
            <a:avLst/>
          </a:prstGeom>
          <a:noFill/>
        </p:spPr>
      </p:pic>
      <p:sp>
        <p:nvSpPr>
          <p:cNvPr id="358" name="Freeform 358"/>
          <p:cNvSpPr/>
          <p:nvPr/>
        </p:nvSpPr>
        <p:spPr>
          <a:xfrm flipV="1">
            <a:off x="1845767" y="5415960"/>
            <a:ext cx="9783442" cy="1"/>
          </a:xfrm>
          <a:custGeom>
            <a:avLst/>
            <a:gdLst/>
            <a:ahLst/>
            <a:cxnLst/>
            <a:rect l="0" t="0" r="0" b="0"/>
            <a:pathLst>
              <a:path w="9783442" h="1">
                <a:moveTo>
                  <a:pt x="0" y="1"/>
                </a:moveTo>
                <a:lnTo>
                  <a:pt x="9783442" y="0"/>
                </a:lnTo>
              </a:path>
            </a:pathLst>
          </a:custGeom>
          <a:noFill/>
          <a:ln w="9525" cap="flat" cmpd="sng">
            <a:solidFill>
              <a:srgbClr val="00000A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9" name="Freeform 359"/>
          <p:cNvSpPr/>
          <p:nvPr/>
        </p:nvSpPr>
        <p:spPr>
          <a:xfrm flipV="1">
            <a:off x="1035699" y="1694413"/>
            <a:ext cx="0" cy="469900"/>
          </a:xfrm>
          <a:custGeom>
            <a:avLst/>
            <a:gdLst/>
            <a:ahLst/>
            <a:cxnLst/>
            <a:rect l="0" t="0" r="0" b="0"/>
            <a:pathLst>
              <a:path h="469900">
                <a:moveTo>
                  <a:pt x="0" y="4699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0" name="Freeform 360"/>
          <p:cNvSpPr/>
          <p:nvPr/>
        </p:nvSpPr>
        <p:spPr>
          <a:xfrm flipV="1">
            <a:off x="1894113" y="1694413"/>
            <a:ext cx="0" cy="469900"/>
          </a:xfrm>
          <a:custGeom>
            <a:avLst/>
            <a:gdLst/>
            <a:ahLst/>
            <a:cxnLst/>
            <a:rect l="0" t="0" r="0" b="0"/>
            <a:pathLst>
              <a:path h="469900">
                <a:moveTo>
                  <a:pt x="0" y="46990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1" name="Freeform 361"/>
          <p:cNvSpPr/>
          <p:nvPr/>
        </p:nvSpPr>
        <p:spPr>
          <a:xfrm flipV="1">
            <a:off x="1029349" y="1700763"/>
            <a:ext cx="871114" cy="0"/>
          </a:xfrm>
          <a:custGeom>
            <a:avLst/>
            <a:gdLst/>
            <a:ahLst/>
            <a:cxnLst/>
            <a:rect l="0" t="0" r="0" b="0"/>
            <a:pathLst>
              <a:path w="871114">
                <a:moveTo>
                  <a:pt x="0" y="0"/>
                </a:moveTo>
                <a:lnTo>
                  <a:pt x="871114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2" name="Freeform 362"/>
          <p:cNvSpPr/>
          <p:nvPr/>
        </p:nvSpPr>
        <p:spPr>
          <a:xfrm flipV="1">
            <a:off x="1029349" y="2145263"/>
            <a:ext cx="871114" cy="0"/>
          </a:xfrm>
          <a:custGeom>
            <a:avLst/>
            <a:gdLst/>
            <a:ahLst/>
            <a:cxnLst/>
            <a:rect l="0" t="0" r="0" b="0"/>
            <a:pathLst>
              <a:path w="871114">
                <a:moveTo>
                  <a:pt x="0" y="0"/>
                </a:moveTo>
                <a:lnTo>
                  <a:pt x="871114" y="0"/>
                </a:lnTo>
              </a:path>
            </a:pathLst>
          </a:custGeom>
          <a:noFill/>
          <a:ln w="381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3" name="Freeform 363"/>
          <p:cNvSpPr/>
          <p:nvPr/>
        </p:nvSpPr>
        <p:spPr>
          <a:xfrm flipV="1">
            <a:off x="3203067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4" name="Freeform 364"/>
          <p:cNvSpPr/>
          <p:nvPr/>
        </p:nvSpPr>
        <p:spPr>
          <a:xfrm flipV="1">
            <a:off x="4605325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5" name="Freeform 365"/>
          <p:cNvSpPr/>
          <p:nvPr/>
        </p:nvSpPr>
        <p:spPr>
          <a:xfrm flipV="1">
            <a:off x="6007583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6" name="Freeform 366"/>
          <p:cNvSpPr/>
          <p:nvPr/>
        </p:nvSpPr>
        <p:spPr>
          <a:xfrm flipV="1">
            <a:off x="7409841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7" name="Freeform 367"/>
          <p:cNvSpPr/>
          <p:nvPr/>
        </p:nvSpPr>
        <p:spPr>
          <a:xfrm flipV="1">
            <a:off x="8812099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8" name="Freeform 368"/>
          <p:cNvSpPr/>
          <p:nvPr/>
        </p:nvSpPr>
        <p:spPr>
          <a:xfrm flipV="1">
            <a:off x="10214357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9" name="Freeform 369"/>
          <p:cNvSpPr/>
          <p:nvPr/>
        </p:nvSpPr>
        <p:spPr>
          <a:xfrm flipV="1">
            <a:off x="1800809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0" name="Freeform 370"/>
          <p:cNvSpPr/>
          <p:nvPr/>
        </p:nvSpPr>
        <p:spPr>
          <a:xfrm flipV="1">
            <a:off x="11616615" y="1805538"/>
            <a:ext cx="0" cy="247650"/>
          </a:xfrm>
          <a:custGeom>
            <a:avLst/>
            <a:gdLst/>
            <a:ahLst/>
            <a:cxnLst/>
            <a:rect l="0" t="0" r="0" b="0"/>
            <a:pathLst>
              <a:path h="247650">
                <a:moveTo>
                  <a:pt x="0" y="24765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1" name="Freeform 371"/>
          <p:cNvSpPr/>
          <p:nvPr/>
        </p:nvSpPr>
        <p:spPr>
          <a:xfrm flipV="1">
            <a:off x="1794459" y="1811888"/>
            <a:ext cx="9828506" cy="0"/>
          </a:xfrm>
          <a:custGeom>
            <a:avLst/>
            <a:gdLst/>
            <a:ahLst/>
            <a:cxnLst/>
            <a:rect l="0" t="0" r="0" b="0"/>
            <a:pathLst>
              <a:path w="9828506">
                <a:moveTo>
                  <a:pt x="0" y="0"/>
                </a:moveTo>
                <a:lnTo>
                  <a:pt x="9828506" y="0"/>
                </a:lnTo>
              </a:path>
            </a:pathLst>
          </a:custGeom>
          <a:noFill/>
          <a:ln w="127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2" name="Freeform 372"/>
          <p:cNvSpPr/>
          <p:nvPr/>
        </p:nvSpPr>
        <p:spPr>
          <a:xfrm flipV="1">
            <a:off x="1794459" y="2034138"/>
            <a:ext cx="9828506" cy="0"/>
          </a:xfrm>
          <a:custGeom>
            <a:avLst/>
            <a:gdLst/>
            <a:ahLst/>
            <a:cxnLst/>
            <a:rect l="0" t="0" r="0" b="0"/>
            <a:pathLst>
              <a:path w="9828506">
                <a:moveTo>
                  <a:pt x="0" y="0"/>
                </a:moveTo>
                <a:lnTo>
                  <a:pt x="9828506" y="0"/>
                </a:lnTo>
              </a:path>
            </a:pathLst>
          </a:custGeom>
          <a:noFill/>
          <a:ln w="38100" cap="flat" cmpd="sng">
            <a:solidFill>
              <a:srgbClr val="FFFFFF">
                <a:alpha val="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3" name="Rectangle 373"/>
          <p:cNvSpPr/>
          <p:nvPr/>
        </p:nvSpPr>
        <p:spPr>
          <a:xfrm>
            <a:off x="305593" y="6293460"/>
            <a:ext cx="99923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FFFFFF"/>
                </a:solidFill>
                <a:latin typeface="Arial"/>
              </a:rPr>
              <a:t>8</a:t>
            </a:r>
          </a:p>
        </p:txBody>
      </p:sp>
      <p:sp>
        <p:nvSpPr>
          <p:cNvPr id="374" name="Rectangle 374"/>
          <p:cNvSpPr/>
          <p:nvPr/>
        </p:nvSpPr>
        <p:spPr>
          <a:xfrm>
            <a:off x="5549105" y="6611595"/>
            <a:ext cx="1093533" cy="18607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99" b="0" i="0" spc="0" baseline="0" dirty="0">
                <a:solidFill>
                  <a:srgbClr val="000000"/>
                </a:solidFill>
                <a:latin typeface="Calibri"/>
              </a:rPr>
              <a:t>Classification: Private</a:t>
            </a:r>
          </a:p>
        </p:txBody>
      </p:sp>
      <p:sp>
        <p:nvSpPr>
          <p:cNvPr id="375" name="Rectangle 375"/>
          <p:cNvSpPr/>
          <p:nvPr/>
        </p:nvSpPr>
        <p:spPr>
          <a:xfrm>
            <a:off x="5033110" y="5830012"/>
            <a:ext cx="2953011" cy="113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186655" algn="l"/>
                <a:tab pos="2545555" algn="l"/>
              </a:tabLst>
            </a:pPr>
            <a:r>
              <a:rPr lang="en-US" sz="799" b="0" i="0" spc="0" baseline="0" dirty="0">
                <a:solidFill>
                  <a:srgbClr val="FFFFFF"/>
                </a:solidFill>
                <a:latin typeface="Arial"/>
              </a:rPr>
              <a:t>Budget	Mainstream	Premium</a:t>
            </a:r>
          </a:p>
        </p:txBody>
      </p:sp>
      <p:sp>
        <p:nvSpPr>
          <p:cNvPr id="376" name="Rectangle 376"/>
          <p:cNvSpPr/>
          <p:nvPr/>
        </p:nvSpPr>
        <p:spPr>
          <a:xfrm>
            <a:off x="8311708" y="6372556"/>
            <a:ext cx="3263138" cy="113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Q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.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16" baseline="0" dirty="0">
                <a:solidFill>
                  <a:srgbClr val="918F8C"/>
                </a:solidFill>
                <a:latin typeface="Arial"/>
              </a:rPr>
              <a:t>,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52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41" baseline="0" dirty="0">
                <a:solidFill>
                  <a:srgbClr val="918F8C"/>
                </a:solidFill>
                <a:latin typeface="Arial"/>
              </a:rPr>
              <a:t>w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ee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ks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0" baseline="0" dirty="0">
                <a:solidFill>
                  <a:srgbClr val="918F8C"/>
                </a:solidFill>
                <a:latin typeface="Arial"/>
              </a:rPr>
              <a:t>t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31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8" baseline="0" dirty="0">
                <a:solidFill>
                  <a:srgbClr val="918F8C"/>
                </a:solidFill>
                <a:latin typeface="Arial"/>
              </a:rPr>
              <a:t>J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une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2019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; </a:t>
            </a:r>
            <a:r>
              <a:rPr lang="en-US" sz="799" b="0" i="0" spc="-39" baseline="0" dirty="0">
                <a:solidFill>
                  <a:srgbClr val="918F8C"/>
                </a:solidFill>
                <a:latin typeface="Arial"/>
              </a:rPr>
              <a:t>U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23" baseline="0" dirty="0">
                <a:solidFill>
                  <a:srgbClr val="918F8C"/>
                </a:solidFill>
                <a:latin typeface="Arial"/>
              </a:rPr>
              <a:t>v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-19" baseline="0" dirty="0">
                <a:solidFill>
                  <a:srgbClr val="918F8C"/>
                </a:solidFill>
                <a:latin typeface="Arial"/>
              </a:rPr>
              <a:t>r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e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: 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S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n</a:t>
            </a:r>
            <a:r>
              <a:rPr lang="en-US" sz="799" b="0" i="0" spc="-29" baseline="0" dirty="0">
                <a:solidFill>
                  <a:srgbClr val="918F8C"/>
                </a:solidFill>
                <a:latin typeface="Arial"/>
              </a:rPr>
              <a:t>a</a:t>
            </a:r>
            <a:r>
              <a:rPr lang="en-US" sz="799" b="0" i="0" spc="-25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30" baseline="0" dirty="0">
                <a:solidFill>
                  <a:srgbClr val="918F8C"/>
                </a:solidFill>
                <a:latin typeface="Arial"/>
              </a:rPr>
              <a:t>k</a:t>
            </a:r>
            <a:r>
              <a:rPr lang="en-US" sz="799" b="0" i="0" spc="0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-26" baseline="0" dirty="0">
                <a:solidFill>
                  <a:srgbClr val="918F8C"/>
                </a:solidFill>
                <a:latin typeface="Arial"/>
              </a:rPr>
              <a:t>F</a:t>
            </a:r>
            <a:r>
              <a:rPr lang="en-US" sz="799" b="0" i="0" spc="-24" baseline="0" dirty="0">
                <a:solidFill>
                  <a:srgbClr val="918F8C"/>
                </a:solidFill>
                <a:latin typeface="Arial"/>
              </a:rPr>
              <a:t>oo</a:t>
            </a:r>
            <a:r>
              <a:rPr lang="en-US" sz="799" b="0" i="0" spc="-33" baseline="0" dirty="0">
                <a:solidFill>
                  <a:srgbClr val="918F8C"/>
                </a:solidFill>
                <a:latin typeface="Arial"/>
              </a:rPr>
              <a:t>d</a:t>
            </a:r>
            <a:r>
              <a:rPr lang="en-US" sz="799" b="0" i="0" spc="-11" baseline="0" dirty="0">
                <a:solidFill>
                  <a:srgbClr val="918F8C"/>
                </a:solidFill>
                <a:latin typeface="Arial"/>
              </a:rPr>
              <a:t> </a:t>
            </a:r>
            <a:r>
              <a:rPr lang="en-US" sz="799" b="0" i="0" spc="154" baseline="0" dirty="0">
                <a:solidFill>
                  <a:srgbClr val="918F8C"/>
                </a:solidFill>
                <a:latin typeface="Arial"/>
              </a:rPr>
              <a:t>–</a:t>
            </a:r>
            <a:r>
              <a:rPr lang="en-US" sz="799" b="0" i="0" spc="-32" baseline="0" dirty="0">
                <a:solidFill>
                  <a:srgbClr val="918F8C"/>
                </a:solidFill>
                <a:latin typeface="Arial"/>
              </a:rPr>
              <a:t>C</a:t>
            </a:r>
            <a:r>
              <a:rPr lang="en-US" sz="799" b="0" i="0" spc="-27" baseline="0" dirty="0">
                <a:solidFill>
                  <a:srgbClr val="918F8C"/>
                </a:solidFill>
                <a:latin typeface="Arial"/>
              </a:rPr>
              <a:t>h</a:t>
            </a:r>
            <a:r>
              <a:rPr lang="en-US" sz="799" b="0" i="0" spc="-17" baseline="0" dirty="0">
                <a:solidFill>
                  <a:srgbClr val="918F8C"/>
                </a:solidFill>
                <a:latin typeface="Arial"/>
              </a:rPr>
              <a:t>i</a:t>
            </a:r>
            <a:r>
              <a:rPr lang="en-US" sz="799" b="0" i="0" spc="-31" baseline="0" dirty="0">
                <a:solidFill>
                  <a:srgbClr val="918F8C"/>
                </a:solidFill>
                <a:latin typeface="Arial"/>
              </a:rPr>
              <a:t>ps </a:t>
            </a:r>
          </a:p>
        </p:txBody>
      </p:sp>
      <p:sp>
        <p:nvSpPr>
          <p:cNvPr id="377" name="Rectangle 377"/>
          <p:cNvSpPr/>
          <p:nvPr/>
        </p:nvSpPr>
        <p:spPr>
          <a:xfrm>
            <a:off x="1206500" y="1404468"/>
            <a:ext cx="6238356" cy="1994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Snack Food </a:t>
            </a:r>
            <a:r>
              <a:rPr lang="en-US" sz="1399" b="0" i="0" spc="337" baseline="0" dirty="0">
                <a:solidFill>
                  <a:srgbClr val="000000"/>
                </a:solidFill>
                <a:latin typeface="Arial"/>
              </a:rPr>
              <a:t>-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Chips </a:t>
            </a:r>
            <a:r>
              <a:rPr lang="en-US" sz="1399" b="0" i="0" spc="338" baseline="0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1399" b="0" i="0" spc="0" baseline="0" dirty="0">
                <a:solidFill>
                  <a:srgbClr val="000000"/>
                </a:solidFill>
                <a:latin typeface="Arial"/>
              </a:rPr>
              <a:t>Proportion of Customers by affluence and life stage profile</a:t>
            </a:r>
          </a:p>
        </p:txBody>
      </p:sp>
      <p:sp>
        <p:nvSpPr>
          <p:cNvPr id="378" name="Rectangle 378"/>
          <p:cNvSpPr/>
          <p:nvPr/>
        </p:nvSpPr>
        <p:spPr>
          <a:xfrm>
            <a:off x="1206499" y="476098"/>
            <a:ext cx="10397550" cy="7004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Mainstream Young Singles &amp; Couples make up the largest proportion of </a:t>
            </a:r>
          </a:p>
          <a:p>
            <a:pPr marL="0">
              <a:lnSpc>
                <a:spcPts val="2903"/>
              </a:lnSpc>
            </a:pPr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Snacking Chips shoppers; Mainstream Retirees also have a significant share </a:t>
            </a:r>
          </a:p>
        </p:txBody>
      </p:sp>
      <p:sp>
        <p:nvSpPr>
          <p:cNvPr id="379" name="Rectangle 379"/>
          <p:cNvSpPr/>
          <p:nvPr/>
        </p:nvSpPr>
        <p:spPr>
          <a:xfrm>
            <a:off x="11848306" y="63801"/>
            <a:ext cx="178765" cy="3151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764" b="0" i="0" spc="0" baseline="0" dirty="0">
                <a:ln w="6095">
                  <a:solidFill>
                    <a:srgbClr val="C7C7C7"/>
                  </a:solidFill>
                  <a:prstDash val="solid"/>
                </a:ln>
                <a:solidFill>
                  <a:srgbClr val="C7C7C7"/>
                </a:solidFill>
                <a:latin typeface="Cambria Math"/>
              </a:rPr>
              <a:t>↺</a:t>
            </a:r>
          </a:p>
        </p:txBody>
      </p:sp>
      <p:sp>
        <p:nvSpPr>
          <p:cNvPr id="380" name="Rectangle 380"/>
          <p:cNvSpPr/>
          <p:nvPr/>
        </p:nvSpPr>
        <p:spPr>
          <a:xfrm>
            <a:off x="2361957" y="4953229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26.17%</a:t>
            </a:r>
          </a:p>
        </p:txBody>
      </p:sp>
      <p:sp>
        <p:nvSpPr>
          <p:cNvPr id="381" name="Rectangle 381"/>
          <p:cNvSpPr/>
          <p:nvPr/>
        </p:nvSpPr>
        <p:spPr>
          <a:xfrm>
            <a:off x="3759592" y="5038573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20.67%</a:t>
            </a:r>
          </a:p>
        </p:txBody>
      </p:sp>
      <p:sp>
        <p:nvSpPr>
          <p:cNvPr id="382" name="Rectangle 382"/>
          <p:cNvSpPr/>
          <p:nvPr/>
        </p:nvSpPr>
        <p:spPr>
          <a:xfrm>
            <a:off x="5157227" y="4837405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33.74%</a:t>
            </a:r>
          </a:p>
        </p:txBody>
      </p:sp>
      <p:sp>
        <p:nvSpPr>
          <p:cNvPr id="383" name="Rectangle 383"/>
          <p:cNvSpPr/>
          <p:nvPr/>
        </p:nvSpPr>
        <p:spPr>
          <a:xfrm>
            <a:off x="6554861" y="4681957"/>
            <a:ext cx="3160457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97634" algn="l"/>
                <a:tab pos="2795268" algn="l"/>
              </a:tabLst>
            </a:pPr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43.62%	</a:t>
            </a:r>
            <a:r>
              <a:rPr lang="en-US" sz="1363" b="0" i="0" spc="0" baseline="2666" dirty="0">
                <a:solidFill>
                  <a:srgbClr val="FFFFFF"/>
                </a:solidFill>
                <a:latin typeface="Arial"/>
              </a:rPr>
              <a:t>43.77%	</a:t>
            </a:r>
            <a:r>
              <a:rPr lang="en-US" sz="1363" b="0" i="0" spc="0" baseline="56000" dirty="0">
                <a:solidFill>
                  <a:srgbClr val="FFFFFF"/>
                </a:solidFill>
                <a:latin typeface="Arial"/>
              </a:rPr>
              <a:t>47.81%</a:t>
            </a:r>
          </a:p>
        </p:txBody>
      </p:sp>
      <p:sp>
        <p:nvSpPr>
          <p:cNvPr id="384" name="Rectangle 384"/>
          <p:cNvSpPr/>
          <p:nvPr/>
        </p:nvSpPr>
        <p:spPr>
          <a:xfrm>
            <a:off x="10747766" y="4892269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30.08%</a:t>
            </a:r>
          </a:p>
        </p:txBody>
      </p:sp>
      <p:sp>
        <p:nvSpPr>
          <p:cNvPr id="385" name="Rectangle 385"/>
          <p:cNvSpPr/>
          <p:nvPr/>
        </p:nvSpPr>
        <p:spPr>
          <a:xfrm>
            <a:off x="2361957" y="3676117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56.01%</a:t>
            </a:r>
          </a:p>
        </p:txBody>
      </p:sp>
      <p:sp>
        <p:nvSpPr>
          <p:cNvPr id="386" name="Rectangle 386"/>
          <p:cNvSpPr/>
          <p:nvPr/>
        </p:nvSpPr>
        <p:spPr>
          <a:xfrm>
            <a:off x="3759592" y="4005301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45.91%</a:t>
            </a:r>
          </a:p>
        </p:txBody>
      </p:sp>
      <p:sp>
        <p:nvSpPr>
          <p:cNvPr id="387" name="Rectangle 387"/>
          <p:cNvSpPr/>
          <p:nvPr/>
        </p:nvSpPr>
        <p:spPr>
          <a:xfrm>
            <a:off x="5157227" y="3785845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33.75%</a:t>
            </a:r>
          </a:p>
        </p:txBody>
      </p:sp>
      <p:sp>
        <p:nvSpPr>
          <p:cNvPr id="388" name="Rectangle 388"/>
          <p:cNvSpPr/>
          <p:nvPr/>
        </p:nvSpPr>
        <p:spPr>
          <a:xfrm>
            <a:off x="6554861" y="3487141"/>
            <a:ext cx="3160457" cy="1770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97634" algn="l"/>
                <a:tab pos="2795268" algn="l"/>
              </a:tabLst>
            </a:pPr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33.31%	</a:t>
            </a:r>
            <a:r>
              <a:rPr lang="en-US" sz="1363" b="0" i="0" spc="0" baseline="-42666" dirty="0">
                <a:solidFill>
                  <a:srgbClr val="FFFFFF"/>
                </a:solidFill>
                <a:latin typeface="Arial"/>
              </a:rPr>
              <a:t>29.72%	</a:t>
            </a:r>
            <a:r>
              <a:rPr lang="en-US" sz="1363" b="0" i="0" spc="0" baseline="56000" dirty="0">
                <a:solidFill>
                  <a:srgbClr val="FFFFFF"/>
                </a:solidFill>
                <a:latin typeface="Arial"/>
              </a:rPr>
              <a:t>28.95%</a:t>
            </a:r>
          </a:p>
        </p:txBody>
      </p:sp>
      <p:sp>
        <p:nvSpPr>
          <p:cNvPr id="389" name="Rectangle 389"/>
          <p:cNvSpPr/>
          <p:nvPr/>
        </p:nvSpPr>
        <p:spPr>
          <a:xfrm>
            <a:off x="10747766" y="3743173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43.76%</a:t>
            </a:r>
          </a:p>
        </p:txBody>
      </p:sp>
      <p:sp>
        <p:nvSpPr>
          <p:cNvPr id="390" name="Rectangle 390"/>
          <p:cNvSpPr/>
          <p:nvPr/>
        </p:nvSpPr>
        <p:spPr>
          <a:xfrm>
            <a:off x="2361957" y="2527021"/>
            <a:ext cx="365188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17.82%</a:t>
            </a:r>
          </a:p>
        </p:txBody>
      </p:sp>
      <p:sp>
        <p:nvSpPr>
          <p:cNvPr id="391" name="Rectangle 391"/>
          <p:cNvSpPr/>
          <p:nvPr/>
        </p:nvSpPr>
        <p:spPr>
          <a:xfrm>
            <a:off x="3759592" y="2770861"/>
            <a:ext cx="1762823" cy="1282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97634" algn="l"/>
              </a:tabLst>
            </a:pPr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33.42%	</a:t>
            </a:r>
            <a:r>
              <a:rPr lang="en-US" sz="1363" b="0" i="0" spc="0" baseline="13333" dirty="0">
                <a:solidFill>
                  <a:srgbClr val="FFFFFF"/>
                </a:solidFill>
                <a:latin typeface="Arial"/>
              </a:rPr>
              <a:t>32.51%</a:t>
            </a:r>
          </a:p>
        </p:txBody>
      </p:sp>
      <p:sp>
        <p:nvSpPr>
          <p:cNvPr id="392" name="Rectangle 392"/>
          <p:cNvSpPr/>
          <p:nvPr/>
        </p:nvSpPr>
        <p:spPr>
          <a:xfrm>
            <a:off x="6554861" y="2609317"/>
            <a:ext cx="4558093" cy="1800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97634" algn="l"/>
                <a:tab pos="2795268" algn="l"/>
                <a:tab pos="4192905" algn="l"/>
              </a:tabLst>
            </a:pPr>
            <a:r>
              <a:rPr lang="en-US" sz="900" b="0" i="0" spc="0" baseline="0" dirty="0">
                <a:solidFill>
                  <a:srgbClr val="FFFFFF"/>
                </a:solidFill>
                <a:latin typeface="Arial"/>
              </a:rPr>
              <a:t>23.07%	</a:t>
            </a:r>
            <a:r>
              <a:rPr lang="en-US" sz="1363" b="0" i="0" spc="0" baseline="-45333" dirty="0">
                <a:solidFill>
                  <a:srgbClr val="FFFFFF"/>
                </a:solidFill>
                <a:latin typeface="Arial"/>
              </a:rPr>
              <a:t>26.51%	</a:t>
            </a:r>
            <a:r>
              <a:rPr lang="en-US" sz="1363" b="0" i="0" spc="0" baseline="-2666" dirty="0">
                <a:solidFill>
                  <a:srgbClr val="FFFFFF"/>
                </a:solidFill>
                <a:latin typeface="Arial"/>
              </a:rPr>
              <a:t>23.24%	</a:t>
            </a:r>
            <a:r>
              <a:rPr lang="en-US" sz="1363" b="0" i="0" spc="0" baseline="-42666" dirty="0">
                <a:solidFill>
                  <a:srgbClr val="FFFFFF"/>
                </a:solidFill>
                <a:latin typeface="Arial"/>
              </a:rPr>
              <a:t>26.15%</a:t>
            </a:r>
          </a:p>
        </p:txBody>
      </p:sp>
      <p:sp>
        <p:nvSpPr>
          <p:cNvPr id="393" name="Rectangle 393"/>
          <p:cNvSpPr/>
          <p:nvPr/>
        </p:nvSpPr>
        <p:spPr>
          <a:xfrm>
            <a:off x="1627379" y="5322195"/>
            <a:ext cx="1234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0%</a:t>
            </a:r>
          </a:p>
        </p:txBody>
      </p:sp>
      <p:sp>
        <p:nvSpPr>
          <p:cNvPr id="394" name="Rectangle 394"/>
          <p:cNvSpPr/>
          <p:nvPr/>
        </p:nvSpPr>
        <p:spPr>
          <a:xfrm>
            <a:off x="1575879" y="4700403"/>
            <a:ext cx="1742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20%</a:t>
            </a:r>
          </a:p>
        </p:txBody>
      </p:sp>
      <p:sp>
        <p:nvSpPr>
          <p:cNvPr id="395" name="Rectangle 395"/>
          <p:cNvSpPr/>
          <p:nvPr/>
        </p:nvSpPr>
        <p:spPr>
          <a:xfrm>
            <a:off x="1575879" y="4078611"/>
            <a:ext cx="1742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40%</a:t>
            </a:r>
          </a:p>
        </p:txBody>
      </p:sp>
      <p:sp>
        <p:nvSpPr>
          <p:cNvPr id="396" name="Rectangle 396"/>
          <p:cNvSpPr/>
          <p:nvPr/>
        </p:nvSpPr>
        <p:spPr>
          <a:xfrm>
            <a:off x="1575879" y="3456819"/>
            <a:ext cx="1742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60%</a:t>
            </a:r>
          </a:p>
        </p:txBody>
      </p:sp>
      <p:sp>
        <p:nvSpPr>
          <p:cNvPr id="397" name="Rectangle 397"/>
          <p:cNvSpPr/>
          <p:nvPr/>
        </p:nvSpPr>
        <p:spPr>
          <a:xfrm>
            <a:off x="1575879" y="2835027"/>
            <a:ext cx="1742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80%</a:t>
            </a:r>
          </a:p>
        </p:txBody>
      </p:sp>
      <p:sp>
        <p:nvSpPr>
          <p:cNvPr id="398" name="Rectangle 398"/>
          <p:cNvSpPr/>
          <p:nvPr/>
        </p:nvSpPr>
        <p:spPr>
          <a:xfrm>
            <a:off x="1524380" y="2213235"/>
            <a:ext cx="225043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100%</a:t>
            </a:r>
          </a:p>
        </p:txBody>
      </p:sp>
      <p:sp>
        <p:nvSpPr>
          <p:cNvPr id="399" name="Rectangle 399"/>
          <p:cNvSpPr/>
          <p:nvPr/>
        </p:nvSpPr>
        <p:spPr>
          <a:xfrm>
            <a:off x="2040105" y="5459355"/>
            <a:ext cx="9065140" cy="148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71218" algn="l"/>
                <a:tab pos="2809175" algn="l"/>
                <a:tab pos="4423156" algn="l"/>
                <a:tab pos="5786310" algn="l"/>
                <a:tab pos="7197850" algn="l"/>
                <a:tab pos="8720614" algn="l"/>
              </a:tabLst>
            </a:pP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Y</a:t>
            </a:r>
            <a:r>
              <a:rPr lang="en-US" sz="799" b="0" i="0" spc="-22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u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-77" baseline="0" dirty="0">
                <a:solidFill>
                  <a:srgbClr val="00000A"/>
                </a:solidFill>
                <a:latin typeface="Calibri"/>
              </a:rPr>
              <a:t>g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 Si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g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es</a:t>
            </a:r>
            <a:r>
              <a:rPr lang="en-US" sz="799" b="0" i="0" spc="-81" baseline="0" dirty="0">
                <a:solidFill>
                  <a:srgbClr val="00000A"/>
                </a:solidFill>
                <a:latin typeface="Calibri"/>
              </a:rPr>
              <a:t> 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&amp; </a:t>
            </a:r>
            <a:r>
              <a:rPr lang="en-US" sz="799" b="0" i="0" spc="-27" baseline="0" dirty="0">
                <a:solidFill>
                  <a:srgbClr val="00000A"/>
                </a:solidFill>
                <a:latin typeface="Calibri"/>
              </a:rPr>
              <a:t>C</a:t>
            </a:r>
            <a:r>
              <a:rPr lang="en-US" sz="799" b="0" i="0" spc="-22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-21" baseline="0" dirty="0">
                <a:solidFill>
                  <a:srgbClr val="00000A"/>
                </a:solidFill>
                <a:latin typeface="Calibri"/>
              </a:rPr>
              <a:t>u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p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es	Mi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d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a</a:t>
            </a:r>
            <a:r>
              <a:rPr lang="en-US" sz="799" b="0" i="0" spc="-77" baseline="0" dirty="0">
                <a:solidFill>
                  <a:srgbClr val="00000A"/>
                </a:solidFill>
                <a:latin typeface="Calibri"/>
              </a:rPr>
              <a:t>g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 Si</a:t>
            </a:r>
            <a:r>
              <a:rPr lang="en-US" sz="799" b="0" i="0" spc="-21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gle</a:t>
            </a:r>
            <a:r>
              <a:rPr lang="en-US" sz="799" b="0" i="0" spc="-13" baseline="0" dirty="0">
                <a:solidFill>
                  <a:srgbClr val="00000A"/>
                </a:solidFill>
                <a:latin typeface="Calibri"/>
              </a:rPr>
              <a:t>s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 </a:t>
            </a:r>
            <a:r>
              <a:rPr lang="en-US" sz="799" b="0" i="0" spc="-46" baseline="0" dirty="0">
                <a:solidFill>
                  <a:srgbClr val="00000A"/>
                </a:solidFill>
                <a:latin typeface="Calibri"/>
              </a:rPr>
              <a:t>&amp;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 </a:t>
            </a:r>
            <a:r>
              <a:rPr lang="en-US" sz="799" b="0" i="0" spc="-27" baseline="0" dirty="0">
                <a:solidFill>
                  <a:srgbClr val="00000A"/>
                </a:solidFill>
                <a:latin typeface="Calibri"/>
              </a:rPr>
              <a:t>C</a:t>
            </a:r>
            <a:r>
              <a:rPr lang="en-US" sz="799" b="0" i="0" spc="-22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u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p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es	</a:t>
            </a:r>
            <a:r>
              <a:rPr lang="en-US" sz="799" b="0" i="0" spc="-30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d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er S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i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-77" baseline="0" dirty="0">
                <a:solidFill>
                  <a:srgbClr val="00000A"/>
                </a:solidFill>
                <a:latin typeface="Calibri"/>
              </a:rPr>
              <a:t>g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le</a:t>
            </a:r>
            <a:r>
              <a:rPr lang="en-US" sz="799" b="0" i="0" spc="-13" baseline="0" dirty="0">
                <a:solidFill>
                  <a:srgbClr val="00000A"/>
                </a:solidFill>
                <a:latin typeface="Calibri"/>
              </a:rPr>
              <a:t>s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 &amp;</a:t>
            </a:r>
            <a:r>
              <a:rPr lang="en-US" sz="799" b="0" i="0" spc="-81" baseline="0" dirty="0">
                <a:solidFill>
                  <a:srgbClr val="00000A"/>
                </a:solidFill>
                <a:latin typeface="Calibri"/>
              </a:rPr>
              <a:t> 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C</a:t>
            </a:r>
            <a:r>
              <a:rPr lang="en-US" sz="799" b="0" i="0" spc="-22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up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les	</a:t>
            </a:r>
            <a:r>
              <a:rPr lang="en-US" sz="799" b="0" i="0" spc="-17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ew </a:t>
            </a:r>
            <a:r>
              <a:rPr lang="en-US" sz="799" b="0" i="0" spc="-68" baseline="0" dirty="0">
                <a:solidFill>
                  <a:srgbClr val="00000A"/>
                </a:solidFill>
                <a:latin typeface="Calibri"/>
              </a:rPr>
              <a:t>F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am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i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lies	Y</a:t>
            </a:r>
            <a:r>
              <a:rPr lang="en-US" sz="799" b="0" i="0" spc="-22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u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n</a:t>
            </a:r>
            <a:r>
              <a:rPr lang="en-US" sz="799" b="0" i="0" spc="-77" baseline="0" dirty="0">
                <a:solidFill>
                  <a:srgbClr val="00000A"/>
                </a:solidFill>
                <a:latin typeface="Calibri"/>
              </a:rPr>
              <a:t>g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 Fa</a:t>
            </a:r>
            <a:r>
              <a:rPr lang="en-US" sz="799" b="0" i="0" spc="-40" baseline="0" dirty="0">
                <a:solidFill>
                  <a:srgbClr val="00000A"/>
                </a:solidFill>
                <a:latin typeface="Calibri"/>
              </a:rPr>
              <a:t>m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ili</a:t>
            </a:r>
            <a:r>
              <a:rPr lang="en-US" sz="799" b="0" i="0" spc="-99" baseline="0" dirty="0">
                <a:solidFill>
                  <a:srgbClr val="00000A"/>
                </a:solidFill>
                <a:latin typeface="Calibri"/>
              </a:rPr>
              <a:t>e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s	</a:t>
            </a:r>
            <a:r>
              <a:rPr lang="en-US" sz="799" b="0" i="0" spc="-30" baseline="0" dirty="0">
                <a:solidFill>
                  <a:srgbClr val="00000A"/>
                </a:solidFill>
                <a:latin typeface="Calibri"/>
              </a:rPr>
              <a:t>O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-20" baseline="0" dirty="0">
                <a:solidFill>
                  <a:srgbClr val="00000A"/>
                </a:solidFill>
                <a:latin typeface="Calibri"/>
              </a:rPr>
              <a:t>d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er F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a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mi</a:t>
            </a:r>
            <a:r>
              <a:rPr lang="en-US" sz="799" b="0" i="0" spc="-84" baseline="0" dirty="0">
                <a:solidFill>
                  <a:srgbClr val="00000A"/>
                </a:solidFill>
                <a:latin typeface="Calibri"/>
              </a:rPr>
              <a:t>l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ies	</a:t>
            </a:r>
            <a:r>
              <a:rPr lang="en-US" sz="799" b="0" i="0" spc="-35" baseline="0" dirty="0">
                <a:solidFill>
                  <a:srgbClr val="00000A"/>
                </a:solidFill>
                <a:latin typeface="Calibri"/>
              </a:rPr>
              <a:t>R</a:t>
            </a:r>
            <a:r>
              <a:rPr lang="en-US" sz="799" b="0" i="0" spc="0" baseline="0" dirty="0">
                <a:solidFill>
                  <a:srgbClr val="00000A"/>
                </a:solidFill>
                <a:latin typeface="Calibri"/>
              </a:rPr>
              <a:t>etirees</a:t>
            </a:r>
          </a:p>
        </p:txBody>
      </p:sp>
      <p:sp>
        <p:nvSpPr>
          <p:cNvPr id="400" name="Rectangle 400"/>
          <p:cNvSpPr/>
          <p:nvPr/>
        </p:nvSpPr>
        <p:spPr>
          <a:xfrm rot="-5400000">
            <a:off x="883753" y="3803458"/>
            <a:ext cx="1100002" cy="1139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799" b="0" i="0" spc="0" baseline="0" dirty="0">
                <a:solidFill>
                  <a:srgbClr val="00000A"/>
                </a:solidFill>
                <a:latin typeface="Arial"/>
              </a:rPr>
              <a:t>Proportion of Customers</a:t>
            </a:r>
          </a:p>
        </p:txBody>
      </p:sp>
      <p:sp>
        <p:nvSpPr>
          <p:cNvPr id="401" name="Rectangle 401"/>
          <p:cNvSpPr/>
          <p:nvPr/>
        </p:nvSpPr>
        <p:spPr>
          <a:xfrm>
            <a:off x="1400825" y="1812748"/>
            <a:ext cx="9635149" cy="2263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5875"/>
            <a:r>
              <a:rPr lang="en-US" sz="799" b="0" i="0" spc="0" baseline="0" dirty="0">
                <a:solidFill>
                  <a:srgbClr val="000000"/>
                </a:solidFill>
                <a:latin typeface="Arial"/>
              </a:rPr>
              <a:t>Number of </a:t>
            </a:r>
          </a:p>
          <a:p>
            <a:pPr marL="0">
              <a:lnSpc>
                <a:spcPts val="912"/>
              </a:lnSpc>
              <a:tabLst>
                <a:tab pos="981256" algn="l"/>
                <a:tab pos="2411295" algn="l"/>
                <a:tab pos="3785772" algn="l"/>
                <a:tab pos="5215811" algn="l"/>
                <a:tab pos="6618068" algn="l"/>
                <a:tab pos="8020326" algn="l"/>
                <a:tab pos="9394804" algn="l"/>
              </a:tabLst>
            </a:pPr>
            <a:r>
              <a:rPr lang="en-US" sz="799" b="0" i="0" spc="0" baseline="0" dirty="0">
                <a:solidFill>
                  <a:srgbClr val="000000"/>
                </a:solidFill>
                <a:latin typeface="Arial"/>
              </a:rPr>
              <a:t>Customers	</a:t>
            </a:r>
            <a:r>
              <a:rPr lang="en-US" sz="1210" b="0" i="0" spc="0" baseline="54000" dirty="0">
                <a:solidFill>
                  <a:srgbClr val="000000"/>
                </a:solidFill>
                <a:latin typeface="Arial"/>
              </a:rPr>
              <a:t>14.4k	7.3k	16.6k	2.5k	9.2k	9.8k	14.8k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436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 Math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Albert Bagdasarov</cp:lastModifiedBy>
  <cp:revision>1</cp:revision>
  <dcterms:modified xsi:type="dcterms:W3CDTF">2025-03-19T03:52:09Z</dcterms:modified>
</cp:coreProperties>
</file>