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1409" r:id="rId3"/>
    <p:sldId id="1435" r:id="rId5"/>
    <p:sldId id="1438" r:id="rId6"/>
    <p:sldId id="1459" r:id="rId7"/>
    <p:sldId id="1461" r:id="rId8"/>
    <p:sldId id="1460" r:id="rId9"/>
    <p:sldId id="1445" r:id="rId10"/>
    <p:sldId id="1448" r:id="rId11"/>
    <p:sldId id="1449" r:id="rId12"/>
    <p:sldId id="1462" r:id="rId13"/>
    <p:sldId id="1450" r:id="rId14"/>
    <p:sldId id="1463" r:id="rId15"/>
    <p:sldId id="1464" r:id="rId16"/>
    <p:sldId id="1452" r:id="rId17"/>
  </p:sldIdLst>
  <p:sldSz cx="13004800" cy="7315200"/>
  <p:notesSz cx="6833870" cy="9979025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1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C74"/>
    <a:srgbClr val="0000FF"/>
    <a:srgbClr val="1F497D"/>
    <a:srgbClr val="008000"/>
    <a:srgbClr val="006600"/>
    <a:srgbClr val="996633"/>
    <a:srgbClr val="00B0F0"/>
    <a:srgbClr val="00B050"/>
    <a:srgbClr val="0070C0"/>
    <a:srgbClr val="8E5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51" autoAdjust="0"/>
  </p:normalViewPr>
  <p:slideViewPr>
    <p:cSldViewPr showGuides="1">
      <p:cViewPr varScale="1">
        <p:scale>
          <a:sx n="93" d="100"/>
          <a:sy n="93" d="100"/>
        </p:scale>
        <p:origin x="978" y="84"/>
      </p:cViewPr>
      <p:guideLst>
        <p:guide orient="horz" pos="1351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6"/>
    </p:cViewPr>
  </p:sorterViewPr>
  <p:notesViewPr>
    <p:cSldViewPr>
      <p:cViewPr varScale="1">
        <p:scale>
          <a:sx n="81" d="100"/>
          <a:sy n="81" d="100"/>
        </p:scale>
        <p:origin x="398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FFED08-60E7-4FBE-9E4A-D8C075B35D7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245F77-A933-4B6B-A9E1-99028DB907B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0688" cy="498475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723" tIns="45862" rIns="91723" bIns="4586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E63B0C1-EDCB-4E39-9035-9B0A821704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9300"/>
            <a:ext cx="6646862" cy="3740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23" tIns="45862" rIns="91723" bIns="45862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2625" y="4740275"/>
            <a:ext cx="5468938" cy="4489450"/>
          </a:xfrm>
          <a:prstGeom prst="rect">
            <a:avLst/>
          </a:prstGeom>
        </p:spPr>
        <p:txBody>
          <a:bodyPr vert="horz" wrap="square" lIns="91723" tIns="45862" rIns="91723" bIns="45862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963"/>
            <a:ext cx="2960688" cy="498475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723" tIns="45862" rIns="91723" bIns="4586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BBFA474-B2B1-4293-82BA-9A44B4E7838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BFA474-B2B1-4293-82BA-9A44B4E783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" y="1569368"/>
            <a:ext cx="13004800" cy="144016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22073" y="3776264"/>
            <a:ext cx="13026876" cy="120819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" y="1688031"/>
            <a:ext cx="13004800" cy="2090388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080" y="2011427"/>
            <a:ext cx="11700586" cy="1023119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单击此处编辑大标题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14395" y="4189100"/>
            <a:ext cx="9287896" cy="20935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rgbClr val="1F497D"/>
                </a:soli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单击此处编辑报告人信息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4" y="232410"/>
            <a:ext cx="2688267" cy="684530"/>
          </a:xfrm>
          <a:prstGeom prst="rect">
            <a:avLst/>
          </a:prstGeom>
        </p:spPr>
      </p:pic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3034760" y="302320"/>
            <a:ext cx="6991747" cy="4824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单击此处编辑小标题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382094" y="921296"/>
            <a:ext cx="12240613" cy="144016"/>
          </a:xfrm>
          <a:prstGeom prst="rect">
            <a:avLst/>
          </a:prstGeom>
          <a:gradFill>
            <a:gsLst>
              <a:gs pos="37000">
                <a:srgbClr val="C00000">
                  <a:alpha val="47000"/>
                </a:srgbClr>
              </a:gs>
              <a:gs pos="74000">
                <a:srgbClr val="C00000"/>
              </a:gs>
              <a:gs pos="7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01232" tIns="50615" rIns="101232" bIns="50615" anchor="ctr"/>
          <a:lstStyle/>
          <a:p>
            <a:pPr defTabSz="1012825">
              <a:defRPr/>
            </a:pPr>
            <a:endParaRPr lang="zh-CN" altLang="en-US" sz="2000" b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82094" y="201215"/>
            <a:ext cx="12240613" cy="589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单击此处编辑题目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82962" y="1209330"/>
            <a:ext cx="12238878" cy="5543897"/>
          </a:xfrm>
          <a:prstGeom prst="rect">
            <a:avLst/>
          </a:prstGeom>
        </p:spPr>
        <p:txBody>
          <a:bodyPr/>
          <a:lstStyle>
            <a:lvl1pPr marL="377825" indent="-377825"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21055" indent="-314325"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63650" indent="-250825">
              <a:buFont typeface="Wingdings" panose="05000000000000000000" pitchFamily="2" charset="2"/>
              <a:buChar char="Ø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276475" indent="-250825">
              <a:buFont typeface="Wingdings" panose="05000000000000000000" pitchFamily="2" charset="2"/>
              <a:buChar char="l"/>
              <a:defRPr sz="1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9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352692" y="6897244"/>
            <a:ext cx="581015" cy="36108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382094" y="921296"/>
            <a:ext cx="12240613" cy="144016"/>
          </a:xfrm>
          <a:prstGeom prst="rect">
            <a:avLst/>
          </a:prstGeom>
          <a:gradFill>
            <a:gsLst>
              <a:gs pos="37000">
                <a:srgbClr val="C00000">
                  <a:alpha val="47000"/>
                </a:srgbClr>
              </a:gs>
              <a:gs pos="74000">
                <a:srgbClr val="C00000"/>
              </a:gs>
              <a:gs pos="7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01232" tIns="50615" rIns="101232" bIns="50615" anchor="ctr"/>
          <a:lstStyle/>
          <a:p>
            <a:pPr defTabSz="1012825">
              <a:defRPr/>
            </a:pPr>
            <a:endParaRPr lang="zh-CN" altLang="en-US" sz="2000" b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82094" y="201215"/>
            <a:ext cx="12240613" cy="589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单击此处编辑题目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>
          <a:xfrm>
            <a:off x="382962" y="1209331"/>
            <a:ext cx="12238878" cy="2520277"/>
          </a:xfrm>
          <a:prstGeom prst="rect">
            <a:avLst/>
          </a:prstGeom>
        </p:spPr>
        <p:txBody>
          <a:bodyPr/>
          <a:lstStyle>
            <a:lvl1pPr marL="377825" indent="-377825"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21055" indent="-314325"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63650" indent="-250825">
              <a:buFont typeface="Wingdings" panose="05000000000000000000" pitchFamily="2" charset="2"/>
              <a:buChar char="Ø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276475" indent="-250825">
              <a:buFont typeface="Wingdings" panose="05000000000000000000" pitchFamily="2" charset="2"/>
              <a:buChar char="l"/>
              <a:defRPr sz="1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Rectangle 9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352692" y="6897244"/>
            <a:ext cx="581015" cy="36108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3"/>
          </p:nvPr>
        </p:nvSpPr>
        <p:spPr>
          <a:xfrm>
            <a:off x="366859" y="3958210"/>
            <a:ext cx="6759778" cy="3024334"/>
          </a:xfrm>
          <a:prstGeom prst="rect">
            <a:avLst/>
          </a:prstGeom>
        </p:spPr>
        <p:txBody>
          <a:bodyPr/>
          <a:lstStyle>
            <a:lvl1pPr marL="377825" indent="-377825"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21055" indent="-314325"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63650" indent="-250825">
              <a:buFont typeface="Wingdings" panose="05000000000000000000" pitchFamily="2" charset="2"/>
              <a:buChar char="Ø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276475" indent="-250825">
              <a:buFont typeface="Wingdings" panose="05000000000000000000" pitchFamily="2" charset="2"/>
              <a:buChar char="l"/>
              <a:defRPr sz="1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quarter" idx="14"/>
          </p:nvPr>
        </p:nvSpPr>
        <p:spPr>
          <a:xfrm>
            <a:off x="7366496" y="3975249"/>
            <a:ext cx="5255344" cy="3024334"/>
          </a:xfrm>
          <a:prstGeom prst="rect">
            <a:avLst/>
          </a:prstGeom>
        </p:spPr>
        <p:txBody>
          <a:bodyPr/>
          <a:lstStyle>
            <a:lvl1pPr marL="377825" indent="-377825"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21055" indent="-314325"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63650" indent="-250825">
              <a:buFont typeface="Wingdings" panose="05000000000000000000" pitchFamily="2" charset="2"/>
              <a:buChar char="Ø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276475" indent="-250825">
              <a:buFont typeface="Wingdings" panose="05000000000000000000" pitchFamily="2" charset="2"/>
              <a:buChar char="l"/>
              <a:defRPr sz="1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382094" y="921296"/>
            <a:ext cx="12240613" cy="144016"/>
          </a:xfrm>
          <a:prstGeom prst="rect">
            <a:avLst/>
          </a:prstGeom>
          <a:gradFill>
            <a:gsLst>
              <a:gs pos="37000">
                <a:srgbClr val="C00000">
                  <a:alpha val="47000"/>
                </a:srgbClr>
              </a:gs>
              <a:gs pos="74000">
                <a:srgbClr val="C00000"/>
              </a:gs>
              <a:gs pos="7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101232" tIns="50615" rIns="101232" bIns="50615" anchor="ctr"/>
          <a:lstStyle/>
          <a:p>
            <a:pPr defTabSz="1012825">
              <a:defRPr/>
            </a:pPr>
            <a:endParaRPr lang="zh-CN" altLang="en-US" sz="2000" b="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82094" y="201215"/>
            <a:ext cx="12240613" cy="589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单击此处编辑题目</a:t>
            </a:r>
            <a:endParaRPr lang="zh-CN" altLang="en-US" dirty="0"/>
          </a:p>
        </p:txBody>
      </p:sp>
      <p:sp>
        <p:nvSpPr>
          <p:cNvPr id="12" name="Rectangle 9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352692" y="6897244"/>
            <a:ext cx="581015" cy="36108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3"/>
          </p:nvPr>
        </p:nvSpPr>
        <p:spPr>
          <a:xfrm>
            <a:off x="366859" y="1196034"/>
            <a:ext cx="5847509" cy="5786510"/>
          </a:xfrm>
          <a:prstGeom prst="rect">
            <a:avLst/>
          </a:prstGeom>
        </p:spPr>
        <p:txBody>
          <a:bodyPr/>
          <a:lstStyle>
            <a:lvl1pPr marL="377825" indent="-377825"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21055" indent="-314325"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63650" indent="-250825">
              <a:buFont typeface="Wingdings" panose="05000000000000000000" pitchFamily="2" charset="2"/>
              <a:buChar char="Ø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276475" indent="-250825">
              <a:buFont typeface="Wingdings" panose="05000000000000000000" pitchFamily="2" charset="2"/>
              <a:buChar char="l"/>
              <a:defRPr sz="1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内容占位符 3"/>
          <p:cNvSpPr>
            <a:spLocks noGrp="1"/>
          </p:cNvSpPr>
          <p:nvPr>
            <p:ph sz="quarter" idx="14"/>
          </p:nvPr>
        </p:nvSpPr>
        <p:spPr>
          <a:xfrm>
            <a:off x="6502400" y="1196034"/>
            <a:ext cx="6119440" cy="5803549"/>
          </a:xfrm>
          <a:prstGeom prst="rect">
            <a:avLst/>
          </a:prstGeom>
        </p:spPr>
        <p:txBody>
          <a:bodyPr/>
          <a:lstStyle>
            <a:lvl1pPr marL="377825" indent="-377825">
              <a:buSzPct val="80000"/>
              <a:buFont typeface="Wingdings" panose="05000000000000000000" pitchFamily="2" charset="2"/>
              <a:buChar char="p"/>
              <a:defRPr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21055" indent="-314325"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63650" indent="-250825">
              <a:buFont typeface="Wingdings" panose="05000000000000000000" pitchFamily="2" charset="2"/>
              <a:buChar char="Ø"/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276475" indent="-250825">
              <a:buFont typeface="Wingdings" panose="05000000000000000000" pitchFamily="2" charset="2"/>
              <a:buChar char="l"/>
              <a:defRPr sz="1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wipe/>
  </p:transition>
  <p:hf hdr="0" ftr="0" dt="0"/>
  <p:txStyles>
    <p:titleStyle>
      <a:lvl1pPr algn="l" defTabSz="975360" rtl="0" eaLnBrk="1" latinLnBrk="0" hangingPunct="1">
        <a:lnSpc>
          <a:spcPct val="90000"/>
        </a:lnSpc>
        <a:spcBef>
          <a:spcPct val="0"/>
        </a:spcBef>
        <a:buNone/>
        <a:defRPr sz="4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0" indent="-243840" algn="l" defTabSz="975360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2985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24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92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280" indent="-243840" algn="l" defTabSz="97536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0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8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6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440" algn="l" defTabSz="97536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jbwang@se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21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20.e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tags" Target="../tags/tag2.xml"/><Relationship Id="rId2" Type="http://schemas.openxmlformats.org/officeDocument/2006/relationships/image" Target="../media/image24.png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2080" y="2011427"/>
            <a:ext cx="11700586" cy="128613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补充：</a:t>
            </a:r>
            <a:r>
              <a:rPr lang="en-US" altLang="zh-CN" dirty="0"/>
              <a:t>FFT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讲 解 人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:   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王俊波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E-mail:  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  <a:hlinkClick r:id="rId1"/>
              </a:rPr>
              <a:t>jbwang@seu.edu.cn</a:t>
            </a:r>
            <a:endParaRPr lang="en-US" altLang="zh-CN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Phone: 13770681926</a:t>
            </a:r>
            <a:endParaRPr lang="en-US" altLang="zh-CN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>
              <a:defRPr/>
            </a:pP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QQ:308322767</a:t>
            </a:r>
            <a:endParaRPr lang="en-US" altLang="zh-CN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实践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设置频谱刻度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统一表示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N</a:t>
            </a:r>
            <a:r>
              <a:rPr lang="zh-CN" altLang="en-US" dirty="0"/>
              <a:t>为偶数                                           </a:t>
            </a:r>
            <a:r>
              <a:rPr lang="en-US" altLang="zh-CN" dirty="0"/>
              <a:t>N</a:t>
            </a:r>
            <a:r>
              <a:rPr lang="zh-CN" altLang="en-US" dirty="0"/>
              <a:t>为奇数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双边谱的频谱刻度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单边谱的频谱刻度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78064" y="4079701"/>
          <a:ext cx="566488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" name="Equation" r:id="rId1" imgW="2332990" imgH="446405" progId="Equation.DSMT4">
                  <p:embed/>
                </p:oleObj>
              </mc:Choice>
              <mc:Fallback>
                <p:oleObj name="Equation" r:id="rId1" imgW="2332990" imgH="446405" progId="Equation.DSMT4">
                  <p:embed/>
                  <p:pic>
                    <p:nvPicPr>
                      <p:cNvPr id="0" name="图片 85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8064" y="4079701"/>
                        <a:ext cx="5664886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766096" y="6101384"/>
          <a:ext cx="4032448" cy="101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1" name="Equation" r:id="rId3" imgW="1771015" imgH="446405" progId="Equation.DSMT4">
                  <p:embed/>
                </p:oleObj>
              </mc:Choice>
              <mc:Fallback>
                <p:oleObj name="Equation" r:id="rId3" imgW="1771015" imgH="446405" progId="Equation.DSMT4">
                  <p:embed/>
                  <p:pic>
                    <p:nvPicPr>
                      <p:cNvPr id="0" name="图片 85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6096" y="6101384"/>
                        <a:ext cx="4032448" cy="101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824" y="1732137"/>
            <a:ext cx="4600000" cy="16476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536" y="1606280"/>
            <a:ext cx="5675509" cy="199590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幅度谱和相位谱（纵坐标）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双边谱（幅度谱和相位谱）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单边谱（幅度谱和相位谱）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39685" y="1202718"/>
          <a:ext cx="2239645" cy="170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9" name="Equation" r:id="rId1" imgW="850900" imgH="647700" progId="Equation.DSMT4">
                  <p:embed/>
                </p:oleObj>
              </mc:Choice>
              <mc:Fallback>
                <p:oleObj name="Equation" r:id="rId1" imgW="850900" imgH="647700" progId="Equation.DSMT4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39685" y="1202718"/>
                        <a:ext cx="2239645" cy="170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82137" y="3334655"/>
          <a:ext cx="3773805" cy="366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0" name="Equation" r:id="rId3" imgW="1320165" imgH="1282700" progId="Equation.DSMT4">
                  <p:embed/>
                </p:oleObj>
              </mc:Choice>
              <mc:Fallback>
                <p:oleObj name="Equation" r:id="rId3" imgW="1320165" imgH="1282700" progId="Equation.DSMT4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82137" y="3334655"/>
                        <a:ext cx="3773805" cy="366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22695" y="3649980"/>
            <a:ext cx="5648325" cy="3410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1680" y="3513455"/>
            <a:ext cx="4940300" cy="354774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示例：连续时间信号的频谱分析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例：有一信号为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dirty="0"/>
                  <a:t>，试用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分析该信号的单边谱和双边谱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程序：</a:t>
                </a:r>
                <a:r>
                  <a:rPr lang="en-US" altLang="zh-CN" dirty="0" err="1"/>
                  <a:t>simCosSpectrum.m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5"/>
                <a:stretch>
                  <a:fillRect t="-37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925177" y="2418859"/>
          <a:ext cx="566488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6" imgW="2332990" imgH="446405" progId="Equation.DSMT4">
                  <p:embed/>
                </p:oleObj>
              </mc:Choice>
              <mc:Fallback>
                <p:oleObj name="Equation" r:id="rId6" imgW="2332990" imgH="446405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5177" y="2418859"/>
                        <a:ext cx="5664886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60953" y="2452619"/>
          <a:ext cx="4032448" cy="101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8" imgW="1771015" imgH="446405" progId="Equation.DSMT4">
                  <p:embed/>
                </p:oleObj>
              </mc:Choice>
              <mc:Fallback>
                <p:oleObj name="Equation" r:id="rId8" imgW="1771015" imgH="446405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0953" y="2452619"/>
                        <a:ext cx="4032448" cy="101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13510" y="6609589"/>
            <a:ext cx="20882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30392" y="5889848"/>
            <a:ext cx="208823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示例：连续时间信号的频谱分析（续）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016" y="1071290"/>
            <a:ext cx="6638019" cy="4978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8741" y="6286647"/>
            <a:ext cx="5112568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为什么相位谱混乱？？</a:t>
            </a:r>
            <a:endParaRPr lang="zh-CN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混乱相位谱的噪声处理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对数据进行观察，发现</a:t>
            </a:r>
            <a:r>
              <a:rPr lang="en-US" altLang="zh-CN" dirty="0"/>
              <a:t>X(k)</a:t>
            </a:r>
            <a:r>
              <a:rPr lang="zh-CN" altLang="en-US" dirty="0"/>
              <a:t>很多点都很小，因此混乱的相位谱是由于计算误差产生</a:t>
            </a:r>
            <a:endParaRPr lang="en-US" altLang="zh-CN" dirty="0"/>
          </a:p>
          <a:p>
            <a:pPr lvl="1"/>
            <a:r>
              <a:rPr lang="en-US" altLang="zh-CN" dirty="0"/>
              <a:t>FFT</a:t>
            </a:r>
            <a:r>
              <a:rPr lang="zh-CN" altLang="en-US" dirty="0"/>
              <a:t>运算后，在非信号频率的位置，频率分量都非常小，通常都在</a:t>
            </a:r>
            <a:r>
              <a:rPr lang="en-US" altLang="zh-CN" dirty="0"/>
              <a:t>10</a:t>
            </a:r>
            <a:r>
              <a:rPr lang="zh-CN" altLang="en-US" dirty="0"/>
              <a:t>负十几次幂的量级。但这些微小的频率分量还是可以计算出相位</a:t>
            </a:r>
            <a:endParaRPr lang="zh-CN" altLang="en-US" dirty="0"/>
          </a:p>
          <a:p>
            <a:r>
              <a:rPr lang="zh-CN" altLang="en-US" dirty="0"/>
              <a:t>可在程序中设置一个阈值</a:t>
            </a:r>
            <a:r>
              <a:rPr lang="en-US" altLang="zh-CN" dirty="0" err="1"/>
              <a:t>Th</a:t>
            </a:r>
            <a:r>
              <a:rPr lang="zh-CN" altLang="en-US" dirty="0"/>
              <a:t>，大于这个值才计算相位</a:t>
            </a:r>
            <a:endParaRPr lang="en-US" altLang="zh-CN" dirty="0"/>
          </a:p>
          <a:p>
            <a:pPr lvl="1"/>
            <a:r>
              <a:rPr lang="zh-CN" altLang="en-US" dirty="0"/>
              <a:t>程序：</a:t>
            </a:r>
            <a:r>
              <a:rPr lang="en-US" altLang="zh-CN" dirty="0"/>
              <a:t>simCosSpectrum2.m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332" y="4449688"/>
            <a:ext cx="6219048" cy="11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56" y="3282231"/>
            <a:ext cx="5096255" cy="382219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快速傅里叶变换（</a:t>
            </a:r>
            <a:r>
              <a:rPr lang="en-US" altLang="zh-CN" dirty="0"/>
              <a:t>FFT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点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IDFT</a:t>
                </a:r>
                <a:r>
                  <a:rPr lang="zh-CN" altLang="en-US" dirty="0"/>
                  <a:t>的定义计算它可能是一个计算代价很高的过程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乘法操作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如果离散时间信号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是复数，事情就会变得困难，因为两个复数的一个乘法需要实数之间的四个乘法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直接从定义计算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（或</a:t>
                </a:r>
                <a:r>
                  <a:rPr lang="en-US" altLang="zh-CN" dirty="0"/>
                  <a:t>IDFT</a:t>
                </a:r>
                <a:r>
                  <a:rPr lang="zh-CN" altLang="en-US" dirty="0"/>
                  <a:t>）对于实时应用来说通常太慢</a:t>
                </a:r>
                <a:endParaRPr lang="en-US" altLang="zh-CN" dirty="0"/>
              </a:p>
              <a:p>
                <a:r>
                  <a:rPr lang="zh-CN" altLang="en-US" dirty="0"/>
                  <a:t>快速傅里叶变换是计算</a:t>
                </a:r>
                <a:r>
                  <a:rPr lang="en-US" altLang="zh-CN" dirty="0"/>
                  <a:t>DFT</a:t>
                </a:r>
                <a:r>
                  <a:rPr lang="zh-CN" altLang="en-US" dirty="0"/>
                  <a:t>的一种高效算法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FFT</a:t>
                </a:r>
                <a:r>
                  <a:rPr lang="zh-CN" altLang="en-US" dirty="0"/>
                  <a:t>是基于“分而治之”技术的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把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个点的原始问题分成两个</a:t>
                </a:r>
                <a:r>
                  <a:rPr lang="en-US" altLang="zh-CN" dirty="0"/>
                  <a:t>N/2</a:t>
                </a:r>
                <a:r>
                  <a:rPr lang="zh-CN" altLang="en-US" dirty="0"/>
                  <a:t>点的对称子问题，如果</a:t>
                </a:r>
                <a:r>
                  <a:rPr lang="en-US" altLang="zh-CN" dirty="0"/>
                  <a:t>n/2</a:t>
                </a:r>
                <a:r>
                  <a:rPr lang="zh-CN" altLang="en-US" dirty="0"/>
                  <a:t>是偶数，则将</a:t>
                </a:r>
                <a:r>
                  <a:rPr lang="en-US" altLang="zh-CN" dirty="0"/>
                  <a:t>n/2</a:t>
                </a:r>
                <a:r>
                  <a:rPr lang="zh-CN" altLang="en-US" dirty="0"/>
                  <a:t>分为两个</a:t>
                </a:r>
                <a:r>
                  <a:rPr lang="en-US" altLang="zh-CN" dirty="0"/>
                  <a:t>n/4</a:t>
                </a:r>
                <a:r>
                  <a:rPr lang="zh-CN" altLang="en-US" dirty="0"/>
                  <a:t>的子问题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 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使用方法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X=</a:t>
                </a:r>
                <a:r>
                  <a:rPr lang="en-US" altLang="zh-CN" dirty="0" err="1"/>
                  <a:t>fft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x,N</a:t>
                </a:r>
                <a:r>
                  <a:rPr lang="en-US" altLang="zh-CN" dirty="0"/>
                  <a:t>) :x</a:t>
                </a:r>
                <a:r>
                  <a:rPr lang="zh-CN" altLang="en-US" dirty="0"/>
                  <a:t>为离散的时域信号，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为采样点数（可省略），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为离散的频域信号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x=</a:t>
                </a:r>
                <a:r>
                  <a:rPr lang="en-US" altLang="zh-CN" dirty="0" err="1"/>
                  <a:t>ifft</a:t>
                </a:r>
                <a:r>
                  <a:rPr lang="en-US" altLang="zh-CN" dirty="0"/>
                  <a:t>(X,N) 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37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 err="1"/>
              <a:t>fft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1"/>
            <a:r>
              <a:rPr lang="zh-CN" altLang="en-US" b="0" dirty="0"/>
              <a:t>程序：</a:t>
            </a:r>
            <a:r>
              <a:rPr lang="en-US" altLang="zh-CN" dirty="0"/>
              <a:t>simTime4DFT_FFT.m</a:t>
            </a:r>
            <a:endParaRPr lang="zh-CN" altLang="en-US" dirty="0"/>
          </a:p>
          <a:p>
            <a:pPr lvl="1"/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2360" y="1929408"/>
            <a:ext cx="3240360" cy="24373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0" y="1929408"/>
            <a:ext cx="4121380" cy="4968553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应用：用</a:t>
            </a:r>
            <a:r>
              <a:rPr lang="en-US" altLang="zh-CN" dirty="0"/>
              <a:t>FFT</a:t>
            </a:r>
            <a:r>
              <a:rPr lang="zh-CN" altLang="en-US" dirty="0"/>
              <a:t>计算有限长离散时间序列的频谱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有限长离散时间序列频谱的求解过程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计算一个序号从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的有限长序列的频谱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，则通过补零，构造从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的主值区间序列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若主值区间序列的序列长度为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调用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点</a:t>
                </a:r>
                <a:r>
                  <a:rPr lang="en-US" altLang="zh-CN" dirty="0" err="1"/>
                  <a:t>fft</a:t>
                </a:r>
                <a:r>
                  <a:rPr lang="zh-CN" altLang="en-US" dirty="0"/>
                  <a:t>函数，输出的数据为在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dirty="0"/>
                  <a:t>上的频谱数据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调用</a:t>
                </a:r>
                <a:r>
                  <a:rPr lang="en-US" altLang="zh-CN" dirty="0" err="1"/>
                  <a:t>fftshift</a:t>
                </a:r>
                <a:r>
                  <a:rPr lang="zh-CN" altLang="en-US" dirty="0"/>
                  <a:t>，得到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区间上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dirty="0"/>
                  <a:t>个频点的频谱</a:t>
                </a:r>
                <a:endParaRPr lang="en-US" altLang="zh-CN" dirty="0"/>
              </a:p>
              <a:p>
                <a:r>
                  <a:rPr lang="zh-CN" altLang="en-US" dirty="0"/>
                  <a:t>关于频谱分辨率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频谱分辨率：频点之间的最小间隔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较小，频点之间的间距较大，频谱分辨率较低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通过在原序列后面补零，增加序列长度，提高频谱分辨率</a:t>
                </a:r>
                <a:r>
                  <a:rPr lang="en-US" altLang="zh-CN" dirty="0"/>
                  <a:t>(</a:t>
                </a:r>
                <a:r>
                  <a:rPr lang="zh-CN" altLang="en-US"/>
                  <a:t>计算分辨率，非物理分辨率</a:t>
                </a:r>
                <a:r>
                  <a:rPr lang="en-US" altLang="zh-CN"/>
                  <a:t>)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37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例：用</a:t>
            </a:r>
            <a:r>
              <a:rPr lang="en-US" altLang="zh-CN" dirty="0"/>
              <a:t>FFT</a:t>
            </a:r>
            <a:r>
              <a:rPr lang="zh-CN" altLang="en-US" dirty="0"/>
              <a:t>计算有限长离散时间序列的频谱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例：用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计算序列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zh-CN" altLang="en-US" dirty="0"/>
                  <a:t> 的频谱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程序</a:t>
                </a:r>
                <a:r>
                  <a:rPr lang="en-US" altLang="zh-CN" dirty="0"/>
                  <a:t>simFFT4DTFT.m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37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650" y="2289448"/>
            <a:ext cx="6143728" cy="46077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2" y="2063269"/>
            <a:ext cx="6192688" cy="5195059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06006" y="2042721"/>
          <a:ext cx="5792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4" imgW="5794375" imgH="426720" progId="Equation.DSMT4">
                  <p:embed/>
                </p:oleObj>
              </mc:Choice>
              <mc:Fallback>
                <p:oleObj name="Equation" r:id="rId4" imgW="5794375" imgH="426720" progId="Equation.DSMT4">
                  <p:embed/>
                  <p:pic>
                    <p:nvPicPr>
                      <p:cNvPr id="0" name="图片 184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6006" y="2042721"/>
                        <a:ext cx="57927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应用：用</a:t>
            </a:r>
            <a:r>
              <a:rPr lang="en-US" altLang="zh-CN" dirty="0"/>
              <a:t>FFT</a:t>
            </a:r>
            <a:r>
              <a:rPr lang="zh-CN" altLang="en-US" dirty="0"/>
              <a:t>计算无限长离散时间序列的频谱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对无限长离散时间序列，由于存在的数据无限多，因此频率分辨率过低的问题是不存在的</a:t>
                </a:r>
                <a:endParaRPr lang="en-US" altLang="zh-CN" dirty="0"/>
              </a:p>
              <a:p>
                <a:r>
                  <a:rPr lang="zh-CN" altLang="en-US" dirty="0"/>
                  <a:t>在计算机上进行计算时，总需要吧一个无限序列截断成一个有限序列，过短的截断会导致频谱分析的失真，过长的截断又会导致计算量过大</a:t>
                </a:r>
                <a:endParaRPr lang="en-US" altLang="zh-CN" dirty="0"/>
              </a:p>
              <a:p>
                <a:r>
                  <a:rPr lang="zh-CN" altLang="en-US" dirty="0"/>
                  <a:t>如何确定截取序列长度？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</a:t>
                </a:r>
                <a:r>
                  <a:rPr lang="zh-CN" altLang="en-US" dirty="0"/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2.</a:t>
                </a:r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两种截断长度下的频谱</a:t>
                </a:r>
                <a:r>
                  <a:rPr lang="en-US" altLang="zh-CN" dirty="0"/>
                  <a:t>;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3.</a:t>
                </a:r>
                <a:r>
                  <a:rPr lang="zh-CN" altLang="en-US" dirty="0"/>
                  <a:t>计算两个长度下共同频点上最大的相对误差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4.</a:t>
                </a:r>
                <a:r>
                  <a:rPr lang="zh-CN" altLang="en-US" dirty="0"/>
                  <a:t>若相对误差大于门限（如</a:t>
                </a:r>
                <a:r>
                  <a:rPr lang="en-US" altLang="zh-CN" dirty="0"/>
                  <a:t>1%</a:t>
                </a:r>
                <a:r>
                  <a:rPr lang="zh-CN" altLang="en-US" dirty="0"/>
                  <a:t>），则更新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dirty="0"/>
                  <a:t>，转到步骤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5.</a:t>
                </a:r>
                <a:r>
                  <a:rPr lang="zh-CN" altLang="en-US" dirty="0"/>
                  <a:t>输出长度为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dirty="0"/>
                  <a:t>时的频谱作为无限长离散时间序列的近似频谱。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 rotWithShape="1">
                <a:blip r:embed="rId1"/>
                <a:stretch>
                  <a:fillRect t="-372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应用：用</a:t>
            </a:r>
            <a:r>
              <a:rPr lang="en-US" altLang="zh-CN" dirty="0"/>
              <a:t>FFT</a:t>
            </a:r>
            <a:r>
              <a:rPr lang="zh-CN" altLang="en-US" dirty="0"/>
              <a:t>计算连续时间信号的频谱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信号采样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fft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设置频谱刻度（频谱图的横坐标）</a:t>
            </a:r>
            <a:endParaRPr lang="en-US" altLang="zh-CN" dirty="0"/>
          </a:p>
          <a:p>
            <a:r>
              <a:rPr lang="zh-CN" altLang="en-US" dirty="0"/>
              <a:t>若为双边谱，调用</a:t>
            </a:r>
            <a:r>
              <a:rPr lang="en-US" altLang="zh-CN" dirty="0" err="1"/>
              <a:t>fftshift</a:t>
            </a:r>
            <a:r>
              <a:rPr lang="zh-CN" altLang="en-US" dirty="0"/>
              <a:t>，将零频分量调整到频谱中心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基于输出，计算信号的频谱，包括幅度和相位（频谱图的纵坐标）</a:t>
            </a:r>
            <a:endParaRPr lang="en-US" altLang="zh-CN" dirty="0"/>
          </a:p>
          <a:p>
            <a:r>
              <a:rPr lang="zh-CN" altLang="en-US" dirty="0"/>
              <a:t>画图展示（可选）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65896" y="3478040"/>
            <a:ext cx="8686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0"/>
              </a:spcBef>
            </a:pPr>
            <a:r>
              <a:rPr lang="fr-FR" altLang="zh-CN" sz="2000" dirty="0">
                <a:latin typeface="Times New Roman" panose="02020603050405020304" pitchFamily="18" charset="0"/>
              </a:rPr>
              <a:t>X =[0     1     2     3     4     5     6     7     8     9    10    11    12    13    14]</a:t>
            </a:r>
            <a:endParaRPr lang="fr-FR" altLang="zh-CN" sz="2000" dirty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</a:pPr>
            <a:r>
              <a:rPr lang="fr-FR" altLang="zh-CN" sz="2000" dirty="0">
                <a:latin typeface="Times New Roman" panose="02020603050405020304" pitchFamily="18" charset="0"/>
              </a:rPr>
              <a:t>&gt;&gt; fftshift(X)</a:t>
            </a:r>
            <a:endParaRPr lang="fr-FR" altLang="zh-CN" sz="2000" dirty="0">
              <a:latin typeface="Times New Roman" panose="02020603050405020304" pitchFamily="18" charset="0"/>
            </a:endParaRPr>
          </a:p>
          <a:p>
            <a:pPr algn="l">
              <a:spcBef>
                <a:spcPct val="0"/>
              </a:spcBef>
            </a:pPr>
            <a:r>
              <a:rPr lang="fr-FR" altLang="zh-CN" sz="2000" dirty="0">
                <a:latin typeface="Times New Roman" panose="02020603050405020304" pitchFamily="18" charset="0"/>
              </a:rPr>
              <a:t>ans =[8     9    10    11    12    13    14     0     1     2     3     4     5     6     7]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设置频谱刻度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/>
              <a:t>N</a:t>
            </a:r>
            <a:r>
              <a:rPr lang="zh-CN" altLang="en-US" dirty="0"/>
              <a:t>为偶数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142875" lvl="1" indent="-457200">
              <a:buFont typeface="Wingdings" panose="05000000000000000000" pitchFamily="2" charset="2"/>
              <a:buChar char="p"/>
            </a:pPr>
            <a:endParaRPr lang="en-US" altLang="zh-CN" sz="2800" dirty="0">
              <a:latin typeface="Euclid" panose="02020503060505020303" pitchFamily="18" charset="0"/>
              <a:cs typeface="Euclid" panose="02020503060505020303" pitchFamily="18" charset="0"/>
              <a:sym typeface="+mn-ea"/>
            </a:endParaRPr>
          </a:p>
          <a:p>
            <a:pPr marL="142875" lvl="1" indent="-457200">
              <a:buFont typeface="Wingdings" panose="05000000000000000000" pitchFamily="2" charset="2"/>
              <a:buChar char="p"/>
            </a:pPr>
            <a:endParaRPr lang="en-US" altLang="zh-CN" sz="2800" dirty="0">
              <a:latin typeface="Euclid" panose="02020503060505020303" pitchFamily="18" charset="0"/>
              <a:cs typeface="Euclid" panose="02020503060505020303" pitchFamily="18" charset="0"/>
              <a:sym typeface="+mn-ea"/>
            </a:endParaRPr>
          </a:p>
          <a:p>
            <a:pPr marL="142875" lvl="1" indent="-457200">
              <a:buFont typeface="Wingdings" panose="05000000000000000000" pitchFamily="2" charset="2"/>
              <a:buChar char="p"/>
            </a:pPr>
            <a:endParaRPr lang="en-US" altLang="zh-CN" sz="2800" dirty="0">
              <a:latin typeface="Euclid" panose="02020503060505020303" pitchFamily="18" charset="0"/>
              <a:cs typeface="Euclid" panose="02020503060505020303" pitchFamily="18" charset="0"/>
              <a:sym typeface="+mn-ea"/>
            </a:endParaRPr>
          </a:p>
          <a:p>
            <a:pPr marL="142875" lvl="1" indent="-457200">
              <a:buFont typeface="Wingdings" panose="05000000000000000000" pitchFamily="2" charset="2"/>
              <a:buChar char="p"/>
            </a:pPr>
            <a:endParaRPr lang="en-US" altLang="zh-CN" sz="2800" dirty="0">
              <a:latin typeface="Euclid" panose="02020503060505020303" pitchFamily="18" charset="0"/>
              <a:cs typeface="Euclid" panose="02020503060505020303" pitchFamily="18" charset="0"/>
              <a:sym typeface="+mn-ea"/>
            </a:endParaRPr>
          </a:p>
          <a:p>
            <a:pPr marL="142875" lvl="1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信号长为</a:t>
            </a:r>
            <a:r>
              <a:rPr lang="en-US" altLang="zh-CN" sz="2800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N</a:t>
            </a:r>
            <a:r>
              <a:rPr lang="zh-CN" altLang="en-US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，采样频率为</a:t>
            </a:r>
            <a:r>
              <a:rPr lang="en-US" altLang="zh-CN" sz="2800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sz="2800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zh-CN" altLang="en-US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，在</a:t>
            </a:r>
            <a:r>
              <a:rPr lang="en-US" altLang="zh-CN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DFT</a:t>
            </a:r>
            <a:r>
              <a:rPr lang="zh-CN" altLang="en-US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（</a:t>
            </a:r>
            <a:r>
              <a:rPr lang="en-US" altLang="zh-CN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FFT</a:t>
            </a:r>
            <a:r>
              <a:rPr lang="zh-CN" altLang="en-US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）以后信号的频</a:t>
            </a:r>
            <a:r>
              <a:rPr lang="zh-CN" altLang="en-US" sz="2800" dirty="0"/>
              <a:t>谱</a:t>
            </a:r>
            <a:r>
              <a:rPr lang="zh-CN" altLang="en-US" sz="28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在</a:t>
            </a:r>
            <a:r>
              <a:rPr lang="en-US" altLang="zh-CN" sz="2800" dirty="0">
                <a:sym typeface="+mn-ea"/>
              </a:rPr>
              <a:t>-</a:t>
            </a:r>
            <a:r>
              <a:rPr lang="en-US" altLang="zh-CN" sz="2800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sz="2800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en-US" altLang="zh-CN" sz="2800" dirty="0">
                <a:sym typeface="+mn-ea"/>
              </a:rPr>
              <a:t>/2</a:t>
            </a:r>
            <a:r>
              <a:rPr lang="zh-CN" altLang="en-US" sz="2800" dirty="0">
                <a:sym typeface="+mn-ea"/>
              </a:rPr>
              <a:t>和</a:t>
            </a:r>
            <a:r>
              <a:rPr lang="en-US" altLang="zh-CN" sz="2800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sz="2800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en-US" altLang="zh-CN" sz="2800" dirty="0">
                <a:sym typeface="+mn-ea"/>
              </a:rPr>
              <a:t>/2</a:t>
            </a:r>
            <a:r>
              <a:rPr lang="zh-CN" altLang="en-US" sz="2800" dirty="0">
                <a:sym typeface="+mn-ea"/>
              </a:rPr>
              <a:t>之间，谱线之间的间隔为</a:t>
            </a:r>
            <a:endParaRPr lang="zh-CN" altLang="en-US" sz="2800" dirty="0">
              <a:sym typeface="+mn-ea"/>
            </a:endParaRPr>
          </a:p>
          <a:p>
            <a:pPr marL="142875" lvl="1" indent="-457200">
              <a:buFont typeface="Wingdings" panose="05000000000000000000" pitchFamily="2" charset="2"/>
              <a:buChar char="p"/>
            </a:pPr>
            <a:endParaRPr lang="zh-CN" altLang="en-US" sz="2800" dirty="0">
              <a:sym typeface="+mn-ea"/>
            </a:endParaRPr>
          </a:p>
          <a:p>
            <a:pPr marL="585470" lvl="2" indent="-457200"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频</a:t>
            </a:r>
            <a:r>
              <a:rPr lang="zh-CN" altLang="en-US" sz="2400" dirty="0"/>
              <a:t>谱</a:t>
            </a:r>
            <a:r>
              <a:rPr lang="zh-CN" altLang="en-US" sz="2400" dirty="0">
                <a:sym typeface="+mn-ea"/>
              </a:rPr>
              <a:t>刻度从</a:t>
            </a:r>
            <a:r>
              <a:rPr lang="en-US" altLang="zh-CN" sz="2400" dirty="0">
                <a:sym typeface="+mn-ea"/>
              </a:rPr>
              <a:t>0</a:t>
            </a:r>
            <a:r>
              <a:rPr lang="zh-CN" altLang="en-US" sz="2400" dirty="0">
                <a:sym typeface="+mn-ea"/>
              </a:rPr>
              <a:t>开始，最大频率</a:t>
            </a:r>
            <a:r>
              <a:rPr lang="en-US" altLang="zh-CN" sz="2400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sz="2400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en-US" altLang="zh-CN" sz="2400" dirty="0">
                <a:sym typeface="+mn-ea"/>
              </a:rPr>
              <a:t>/2</a:t>
            </a:r>
            <a:endParaRPr lang="en-US" altLang="zh-CN" sz="2400" dirty="0">
              <a:sym typeface="+mn-ea"/>
            </a:endParaRPr>
          </a:p>
          <a:p>
            <a:pPr marL="585470" lvl="2" indent="-457200">
              <a:buFont typeface="Wingdings" panose="05000000000000000000" pitchFamily="2" charset="2"/>
              <a:buChar char="ü"/>
            </a:pPr>
            <a:r>
              <a:rPr lang="zh-CN" altLang="en-US" sz="2400" dirty="0">
                <a:sym typeface="+mn-ea"/>
              </a:rPr>
              <a:t>注意：实际不存在大于</a:t>
            </a:r>
            <a:r>
              <a:rPr lang="en-US" altLang="zh-CN" sz="2400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sz="2400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en-US" altLang="zh-CN" sz="2400" dirty="0">
                <a:sym typeface="+mn-ea"/>
              </a:rPr>
              <a:t>/2</a:t>
            </a:r>
            <a:r>
              <a:rPr lang="zh-CN" altLang="en-US" sz="2400" dirty="0">
                <a:sym typeface="+mn-ea"/>
              </a:rPr>
              <a:t>的频率分量，大于</a:t>
            </a:r>
            <a:r>
              <a:rPr lang="en-US" altLang="zh-CN" sz="2400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sz="2400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en-US" altLang="zh-CN" sz="2400" dirty="0">
                <a:sym typeface="+mn-ea"/>
              </a:rPr>
              <a:t>/2</a:t>
            </a:r>
            <a:r>
              <a:rPr lang="zh-CN" altLang="en-US" sz="2400" dirty="0">
                <a:sym typeface="+mn-ea"/>
              </a:rPr>
              <a:t>的频率分量实际是负频率的分量</a:t>
            </a:r>
            <a:endParaRPr lang="en-US" altLang="zh-CN" sz="2400" dirty="0">
              <a:sym typeface="+mn-ea"/>
            </a:endParaRPr>
          </a:p>
          <a:p>
            <a:r>
              <a:rPr lang="zh-CN" altLang="en-US" dirty="0"/>
              <a:t>双边谱的频谱刻度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注意：不包括</a:t>
            </a:r>
            <a:r>
              <a:rPr lang="en-US" altLang="zh-CN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en-US" altLang="zh-CN" dirty="0">
                <a:sym typeface="+mn-ea"/>
              </a:rPr>
              <a:t>/2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单边谱的频谱刻度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不包括</a:t>
            </a:r>
            <a:r>
              <a:rPr lang="en-US" altLang="zh-CN" i="1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f</a:t>
            </a:r>
            <a:r>
              <a:rPr lang="en-US" altLang="zh-CN" i="1" baseline="-25000" dirty="0">
                <a:latin typeface="Euclid" panose="02020503060505020303" pitchFamily="18" charset="0"/>
                <a:cs typeface="Euclid" panose="02020503060505020303" pitchFamily="18" charset="0"/>
                <a:sym typeface="+mn-ea"/>
              </a:rPr>
              <a:t>s</a:t>
            </a:r>
            <a:r>
              <a:rPr lang="en-US" altLang="zh-CN" dirty="0">
                <a:sym typeface="+mn-ea"/>
              </a:rPr>
              <a:t>/2</a:t>
            </a:r>
            <a:r>
              <a:rPr lang="zh-CN" altLang="en-US" dirty="0">
                <a:sym typeface="+mn-ea"/>
              </a:rPr>
              <a:t>，一共</a:t>
            </a:r>
            <a:r>
              <a:rPr lang="en-US" altLang="zh-CN" dirty="0">
                <a:sym typeface="+mn-ea"/>
              </a:rPr>
              <a:t>N/2</a:t>
            </a:r>
            <a:r>
              <a:rPr lang="zh-CN" altLang="en-US" dirty="0">
                <a:sym typeface="+mn-ea"/>
              </a:rPr>
              <a:t>个点</a:t>
            </a:r>
            <a:endParaRPr lang="zh-CN" altLang="en-US" dirty="0">
              <a:sym typeface="+mn-ea"/>
            </a:endParaRPr>
          </a:p>
          <a:p>
            <a:pPr marL="585470" lvl="2" indent="-457200">
              <a:buFont typeface="Wingdings" panose="05000000000000000000" pitchFamily="2" charset="2"/>
              <a:buChar char="ü"/>
            </a:pPr>
            <a:endParaRPr lang="zh-CN" altLang="en-US" sz="2400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6256" y="3429513"/>
            <a:ext cx="1876687" cy="8287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599" y="5070716"/>
            <a:ext cx="3172268" cy="7525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68" y="6235602"/>
            <a:ext cx="2676899" cy="800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67" y="1363138"/>
            <a:ext cx="4600000" cy="164761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设置频谱刻度</a:t>
            </a:r>
            <a:r>
              <a:rPr lang="en-US" altLang="zh-CN" dirty="0">
                <a:sym typeface="+mn-ea"/>
              </a:rPr>
              <a:t>——</a:t>
            </a:r>
            <a:r>
              <a:rPr lang="en-US" altLang="zh-CN" dirty="0"/>
              <a:t>N</a:t>
            </a:r>
            <a:r>
              <a:rPr lang="zh-CN" altLang="en-US" dirty="0"/>
              <a:t>为奇数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/>
            <a:endParaRPr lang="en-US" altLang="zh-CN" dirty="0">
              <a:sym typeface="+mn-ea"/>
            </a:endParaRPr>
          </a:p>
          <a:p>
            <a:pPr marL="0" lvl="0"/>
            <a:endParaRPr lang="en-US" altLang="zh-CN" dirty="0">
              <a:sym typeface="+mn-ea"/>
            </a:endParaRPr>
          </a:p>
          <a:p>
            <a:pPr marL="0" lvl="0"/>
            <a:endParaRPr lang="en-US" altLang="zh-CN" dirty="0">
              <a:sym typeface="+mn-ea"/>
            </a:endParaRPr>
          </a:p>
          <a:p>
            <a:pPr marL="0" lvl="0"/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dirty="0"/>
              <a:t>双边谱的频谱刻度</a:t>
            </a:r>
            <a:endParaRPr lang="en-US" altLang="zh-CN" dirty="0"/>
          </a:p>
          <a:p>
            <a:pPr marL="0" lvl="1"/>
            <a:endParaRPr lang="zh-CN" altLang="en-US" sz="2800" dirty="0">
              <a:sym typeface="+mn-ea"/>
            </a:endParaRPr>
          </a:p>
          <a:p>
            <a:pPr lvl="0"/>
            <a:endParaRPr lang="zh-CN" altLang="en-US" dirty="0">
              <a:sym typeface="+mn-ea"/>
            </a:endParaRPr>
          </a:p>
          <a:p>
            <a:r>
              <a:rPr lang="zh-CN" altLang="en-US" dirty="0"/>
              <a:t>单边谱的频谱刻度</a:t>
            </a:r>
            <a:endParaRPr lang="en-US" altLang="zh-CN" dirty="0"/>
          </a:p>
          <a:p>
            <a:pPr marL="0" lvl="1"/>
            <a:endParaRPr lang="zh-CN" altLang="en-US" sz="2800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2DF118-1256-4D52-AC08-54CB5A57E8BB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对象 7">
            <a:hlinkClick r:id="" action="ppaction://ole?verb=0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503" y="3633153"/>
            <a:ext cx="4066540" cy="774065"/>
          </a:xfrm>
        </p:spPr>
      </p:pic>
      <p:pic>
        <p:nvPicPr>
          <p:cNvPr id="7" name="对象 11">
            <a:hlinkClick r:id="" action="ppaction://ole?verb=0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1" y="5271771"/>
            <a:ext cx="2245995" cy="79756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72" y="1470223"/>
            <a:ext cx="5675509" cy="1995906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964542" y="5879084"/>
          <a:ext cx="2588277" cy="77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4" imgW="32613600" imgH="9753600" progId="Equation.DSMT4">
                  <p:embed/>
                </p:oleObj>
              </mc:Choice>
              <mc:Fallback>
                <p:oleObj name="Equation" r:id="rId4" imgW="32613600" imgH="9753600" progId="Equation.DSMT4">
                  <p:embed/>
                  <p:pic>
                    <p:nvPicPr>
                      <p:cNvPr id="0" name="图片 245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4542" y="5879084"/>
                        <a:ext cx="2588277" cy="774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157165" y="4206424"/>
          <a:ext cx="40671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6" imgW="4069080" imgH="775970" progId="Equation.DSMT4">
                  <p:embed/>
                </p:oleObj>
              </mc:Choice>
              <mc:Fallback>
                <p:oleObj name="Equation" r:id="rId6" imgW="4069080" imgH="775970" progId="Equation.DSMT4">
                  <p:embed/>
                  <p:pic>
                    <p:nvPicPr>
                      <p:cNvPr id="0" name="图片 245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7165" y="4206424"/>
                        <a:ext cx="40671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0e255784-28eb-41dd-9b9a-ffbd1294d86f"/>
  <p:tag name="COMMONDATA" val="eyJoZGlkIjoiMDE3YTg0MTI3N2IwZDFmZjM4YjkxOTljNzRkYjZmMTcifQ=="/>
  <p:tag name="commondata" val="eyJoZGlkIjoiOTM0ZjcyNWM3ZjUwMGNiNjE4ZmZjZmU2M2JkOTEwM2IifQ=="/>
</p:tagLst>
</file>

<file path=ppt/theme/theme1.xml><?xml version="1.0" encoding="utf-8"?>
<a:theme xmlns:a="http://schemas.openxmlformats.org/drawingml/2006/main" name="2_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1978</Words>
  <Application>WPS 演示</Application>
  <PresentationFormat>自定义</PresentationFormat>
  <Paragraphs>173</Paragraphs>
  <Slides>14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Black</vt:lpstr>
      <vt:lpstr>黑体</vt:lpstr>
      <vt:lpstr>Cambria Math</vt:lpstr>
      <vt:lpstr>Euclid</vt:lpstr>
      <vt:lpstr>Calibri</vt:lpstr>
      <vt:lpstr>Arial Unicode MS</vt:lpstr>
      <vt:lpstr>2_默认设计模板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补充：FFT分析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J-B Wang</dc:creator>
  <cp:lastModifiedBy>王俊波</cp:lastModifiedBy>
  <cp:revision>800</cp:revision>
  <dcterms:created xsi:type="dcterms:W3CDTF">2020-02-27T12:21:00Z</dcterms:created>
  <dcterms:modified xsi:type="dcterms:W3CDTF">2024-08-15T07:34:23Z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3C31BF8655DF40C892E3DE8EF8F18E44_13</vt:lpwstr>
  </property>
</Properties>
</file>